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handoutMasterIdLst>
    <p:handoutMasterId r:id="rId20"/>
  </p:handoutMasterIdLst>
  <p:sldIdLst>
    <p:sldId id="286" r:id="rId2"/>
    <p:sldId id="443" r:id="rId3"/>
    <p:sldId id="422" r:id="rId4"/>
    <p:sldId id="442" r:id="rId5"/>
    <p:sldId id="407" r:id="rId6"/>
    <p:sldId id="444" r:id="rId7"/>
    <p:sldId id="445" r:id="rId8"/>
    <p:sldId id="446" r:id="rId9"/>
    <p:sldId id="427" r:id="rId10"/>
    <p:sldId id="438" r:id="rId11"/>
    <p:sldId id="410" r:id="rId12"/>
    <p:sldId id="406" r:id="rId13"/>
    <p:sldId id="429" r:id="rId14"/>
    <p:sldId id="431" r:id="rId15"/>
    <p:sldId id="417" r:id="rId16"/>
    <p:sldId id="398" r:id="rId17"/>
    <p:sldId id="396" r:id="rId18"/>
  </p:sldIdLst>
  <p:sldSz cx="9144000" cy="6858000" type="screen4x3"/>
  <p:notesSz cx="6954838" cy="93091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6600"/>
    <a:srgbClr val="DDDDDD"/>
    <a:srgbClr val="B2B2B2"/>
    <a:srgbClr val="FF0000"/>
    <a:srgbClr val="66CCFF"/>
    <a:srgbClr val="FFFF99"/>
    <a:srgbClr val="5F5F5F"/>
    <a:srgbClr val="FF00F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212" autoAdjust="0"/>
    <p:restoredTop sz="93792" autoAdjust="0"/>
  </p:normalViewPr>
  <p:slideViewPr>
    <p:cSldViewPr>
      <p:cViewPr>
        <p:scale>
          <a:sx n="67" d="100"/>
          <a:sy n="67" d="100"/>
        </p:scale>
        <p:origin x="416" y="3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 y="1"/>
            <a:ext cx="3014393" cy="465773"/>
          </a:xfrm>
          <a:prstGeom prst="rect">
            <a:avLst/>
          </a:prstGeom>
          <a:noFill/>
          <a:ln w="9525">
            <a:noFill/>
            <a:miter lim="800000"/>
            <a:headEnd/>
            <a:tailEnd/>
          </a:ln>
          <a:effectLst/>
        </p:spPr>
        <p:txBody>
          <a:bodyPr vert="horz" wrap="square" lIns="92919" tIns="46460" rIns="92919" bIns="46460" numCol="1" anchor="t" anchorCtr="0" compatLnSpc="1">
            <a:prstTxWarp prst="textNoShape">
              <a:avLst/>
            </a:prstTxWarp>
          </a:bodyPr>
          <a:lstStyle>
            <a:lvl1pPr defTabSz="929288">
              <a:defRPr sz="1200" smtClean="0"/>
            </a:lvl1pPr>
          </a:lstStyle>
          <a:p>
            <a:pPr>
              <a:defRPr/>
            </a:pPr>
            <a:endParaRPr lang="en-US"/>
          </a:p>
        </p:txBody>
      </p:sp>
      <p:sp>
        <p:nvSpPr>
          <p:cNvPr id="2051" name="Rectangle 3"/>
          <p:cNvSpPr>
            <a:spLocks noGrp="1" noChangeArrowheads="1"/>
          </p:cNvSpPr>
          <p:nvPr>
            <p:ph type="dt" sz="quarter" idx="1"/>
          </p:nvPr>
        </p:nvSpPr>
        <p:spPr bwMode="auto">
          <a:xfrm>
            <a:off x="3938871" y="1"/>
            <a:ext cx="3014393" cy="465773"/>
          </a:xfrm>
          <a:prstGeom prst="rect">
            <a:avLst/>
          </a:prstGeom>
          <a:noFill/>
          <a:ln w="9525">
            <a:noFill/>
            <a:miter lim="800000"/>
            <a:headEnd/>
            <a:tailEnd/>
          </a:ln>
          <a:effectLst/>
        </p:spPr>
        <p:txBody>
          <a:bodyPr vert="horz" wrap="square" lIns="92919" tIns="46460" rIns="92919" bIns="46460" numCol="1" anchor="t" anchorCtr="0" compatLnSpc="1">
            <a:prstTxWarp prst="textNoShape">
              <a:avLst/>
            </a:prstTxWarp>
          </a:bodyPr>
          <a:lstStyle>
            <a:lvl1pPr algn="r" defTabSz="929288">
              <a:defRPr sz="1200" smtClean="0"/>
            </a:lvl1pPr>
          </a:lstStyle>
          <a:p>
            <a:pPr>
              <a:defRPr/>
            </a:pPr>
            <a:endParaRPr lang="en-US"/>
          </a:p>
        </p:txBody>
      </p:sp>
      <p:sp>
        <p:nvSpPr>
          <p:cNvPr id="2052" name="Rectangle 4"/>
          <p:cNvSpPr>
            <a:spLocks noGrp="1" noChangeArrowheads="1"/>
          </p:cNvSpPr>
          <p:nvPr>
            <p:ph type="ftr" sz="quarter" idx="2"/>
          </p:nvPr>
        </p:nvSpPr>
        <p:spPr bwMode="auto">
          <a:xfrm>
            <a:off x="1" y="8841738"/>
            <a:ext cx="3014393" cy="465773"/>
          </a:xfrm>
          <a:prstGeom prst="rect">
            <a:avLst/>
          </a:prstGeom>
          <a:noFill/>
          <a:ln w="9525">
            <a:noFill/>
            <a:miter lim="800000"/>
            <a:headEnd/>
            <a:tailEnd/>
          </a:ln>
          <a:effectLst/>
        </p:spPr>
        <p:txBody>
          <a:bodyPr vert="horz" wrap="square" lIns="92919" tIns="46460" rIns="92919" bIns="46460" numCol="1" anchor="b" anchorCtr="0" compatLnSpc="1">
            <a:prstTxWarp prst="textNoShape">
              <a:avLst/>
            </a:prstTxWarp>
          </a:bodyPr>
          <a:lstStyle>
            <a:lvl1pPr defTabSz="929288">
              <a:defRPr sz="1200" smtClean="0"/>
            </a:lvl1pPr>
          </a:lstStyle>
          <a:p>
            <a:pPr>
              <a:defRPr/>
            </a:pPr>
            <a:endParaRPr lang="en-US"/>
          </a:p>
        </p:txBody>
      </p:sp>
      <p:sp>
        <p:nvSpPr>
          <p:cNvPr id="2053" name="Rectangle 5"/>
          <p:cNvSpPr>
            <a:spLocks noGrp="1" noChangeArrowheads="1"/>
          </p:cNvSpPr>
          <p:nvPr>
            <p:ph type="sldNum" sz="quarter" idx="3"/>
          </p:nvPr>
        </p:nvSpPr>
        <p:spPr bwMode="auto">
          <a:xfrm>
            <a:off x="3938871" y="8841738"/>
            <a:ext cx="3014393" cy="465773"/>
          </a:xfrm>
          <a:prstGeom prst="rect">
            <a:avLst/>
          </a:prstGeom>
          <a:noFill/>
          <a:ln w="9525">
            <a:noFill/>
            <a:miter lim="800000"/>
            <a:headEnd/>
            <a:tailEnd/>
          </a:ln>
          <a:effectLst/>
        </p:spPr>
        <p:txBody>
          <a:bodyPr vert="horz" wrap="square" lIns="92919" tIns="46460" rIns="92919" bIns="46460" numCol="1" anchor="b" anchorCtr="0" compatLnSpc="1">
            <a:prstTxWarp prst="textNoShape">
              <a:avLst/>
            </a:prstTxWarp>
          </a:bodyPr>
          <a:lstStyle>
            <a:lvl1pPr algn="r" defTabSz="929288">
              <a:defRPr sz="1200" smtClean="0"/>
            </a:lvl1pPr>
          </a:lstStyle>
          <a:p>
            <a:pPr>
              <a:defRPr/>
            </a:pPr>
            <a:fld id="{A6365F28-549B-48CB-A761-9B86BF55EB0E}"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1"/>
            <a:ext cx="3014393" cy="465773"/>
          </a:xfrm>
          <a:prstGeom prst="rect">
            <a:avLst/>
          </a:prstGeom>
          <a:noFill/>
          <a:ln w="9525">
            <a:noFill/>
            <a:miter lim="800000"/>
            <a:headEnd/>
            <a:tailEnd/>
          </a:ln>
          <a:effectLst/>
        </p:spPr>
        <p:txBody>
          <a:bodyPr vert="horz" wrap="square" lIns="92919" tIns="46460" rIns="92919" bIns="46460" numCol="1" anchor="t" anchorCtr="0" compatLnSpc="1">
            <a:prstTxWarp prst="textNoShape">
              <a:avLst/>
            </a:prstTxWarp>
          </a:bodyPr>
          <a:lstStyle>
            <a:lvl1pPr defTabSz="929288">
              <a:defRPr sz="1200" smtClean="0"/>
            </a:lvl1pPr>
          </a:lstStyle>
          <a:p>
            <a:pPr>
              <a:defRPr/>
            </a:pPr>
            <a:endParaRPr lang="en-US"/>
          </a:p>
        </p:txBody>
      </p:sp>
      <p:sp>
        <p:nvSpPr>
          <p:cNvPr id="3075" name="Rectangle 3"/>
          <p:cNvSpPr>
            <a:spLocks noGrp="1" noChangeArrowheads="1"/>
          </p:cNvSpPr>
          <p:nvPr>
            <p:ph type="dt" idx="1"/>
          </p:nvPr>
        </p:nvSpPr>
        <p:spPr bwMode="auto">
          <a:xfrm>
            <a:off x="3940445" y="1"/>
            <a:ext cx="3014393" cy="465773"/>
          </a:xfrm>
          <a:prstGeom prst="rect">
            <a:avLst/>
          </a:prstGeom>
          <a:noFill/>
          <a:ln w="9525">
            <a:noFill/>
            <a:miter lim="800000"/>
            <a:headEnd/>
            <a:tailEnd/>
          </a:ln>
          <a:effectLst/>
        </p:spPr>
        <p:txBody>
          <a:bodyPr vert="horz" wrap="square" lIns="92919" tIns="46460" rIns="92919" bIns="46460" numCol="1" anchor="t" anchorCtr="0" compatLnSpc="1">
            <a:prstTxWarp prst="textNoShape">
              <a:avLst/>
            </a:prstTxWarp>
          </a:bodyPr>
          <a:lstStyle>
            <a:lvl1pPr algn="r" defTabSz="929288">
              <a:defRPr sz="1200" smtClean="0"/>
            </a:lvl1pPr>
          </a:lstStyle>
          <a:p>
            <a:pPr>
              <a:defRPr/>
            </a:pPr>
            <a:endParaRPr lang="en-US"/>
          </a:p>
        </p:txBody>
      </p:sp>
      <p:sp>
        <p:nvSpPr>
          <p:cNvPr id="93188" name="Rectangle 4"/>
          <p:cNvSpPr>
            <a:spLocks noGrp="1" noRot="1" noChangeAspect="1" noChangeArrowheads="1" noTextEdit="1"/>
          </p:cNvSpPr>
          <p:nvPr>
            <p:ph type="sldImg" idx="2"/>
          </p:nvPr>
        </p:nvSpPr>
        <p:spPr bwMode="auto">
          <a:xfrm>
            <a:off x="1150938" y="696913"/>
            <a:ext cx="4652962" cy="3490912"/>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1133941" y="4273030"/>
            <a:ext cx="4762553" cy="4188778"/>
          </a:xfrm>
          <a:prstGeom prst="rect">
            <a:avLst/>
          </a:prstGeom>
          <a:noFill/>
          <a:ln w="9525">
            <a:noFill/>
            <a:miter lim="800000"/>
            <a:headEnd/>
            <a:tailEnd/>
          </a:ln>
          <a:effectLst/>
        </p:spPr>
        <p:txBody>
          <a:bodyPr vert="horz" wrap="square" lIns="92919" tIns="46460" rIns="92919" bIns="4646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1" y="8843328"/>
            <a:ext cx="3014393" cy="465772"/>
          </a:xfrm>
          <a:prstGeom prst="rect">
            <a:avLst/>
          </a:prstGeom>
          <a:noFill/>
          <a:ln w="9525">
            <a:noFill/>
            <a:miter lim="800000"/>
            <a:headEnd/>
            <a:tailEnd/>
          </a:ln>
          <a:effectLst/>
        </p:spPr>
        <p:txBody>
          <a:bodyPr vert="horz" wrap="square" lIns="92919" tIns="46460" rIns="92919" bIns="46460" numCol="1" anchor="b" anchorCtr="0" compatLnSpc="1">
            <a:prstTxWarp prst="textNoShape">
              <a:avLst/>
            </a:prstTxWarp>
          </a:bodyPr>
          <a:lstStyle>
            <a:lvl1pPr defTabSz="929288">
              <a:defRPr sz="1200" smtClean="0"/>
            </a:lvl1pPr>
          </a:lstStyle>
          <a:p>
            <a:pPr>
              <a:defRPr/>
            </a:pPr>
            <a:endParaRPr lang="en-US"/>
          </a:p>
        </p:txBody>
      </p:sp>
      <p:sp>
        <p:nvSpPr>
          <p:cNvPr id="3079" name="Rectangle 7"/>
          <p:cNvSpPr>
            <a:spLocks noGrp="1" noChangeArrowheads="1"/>
          </p:cNvSpPr>
          <p:nvPr>
            <p:ph type="sldNum" sz="quarter" idx="5"/>
          </p:nvPr>
        </p:nvSpPr>
        <p:spPr bwMode="auto">
          <a:xfrm>
            <a:off x="3940445" y="8843328"/>
            <a:ext cx="3014393" cy="465772"/>
          </a:xfrm>
          <a:prstGeom prst="rect">
            <a:avLst/>
          </a:prstGeom>
          <a:noFill/>
          <a:ln w="9525">
            <a:noFill/>
            <a:miter lim="800000"/>
            <a:headEnd/>
            <a:tailEnd/>
          </a:ln>
          <a:effectLst/>
        </p:spPr>
        <p:txBody>
          <a:bodyPr vert="horz" wrap="square" lIns="92919" tIns="46460" rIns="92919" bIns="46460" numCol="1" anchor="b" anchorCtr="0" compatLnSpc="1">
            <a:prstTxWarp prst="textNoShape">
              <a:avLst/>
            </a:prstTxWarp>
          </a:bodyPr>
          <a:lstStyle>
            <a:lvl1pPr algn="r" defTabSz="929288">
              <a:defRPr sz="1200" smtClean="0"/>
            </a:lvl1pPr>
          </a:lstStyle>
          <a:p>
            <a:pPr>
              <a:defRPr/>
            </a:pPr>
            <a:fld id="{AF08D279-9257-4E73-98C2-124487D754A3}" type="slidenum">
              <a:rPr lang="en-US"/>
              <a:pPr>
                <a:defRPr/>
              </a:pPr>
              <a:t>‹#›</a:t>
            </a:fld>
            <a:endParaRPr lang="en-US"/>
          </a:p>
        </p:txBody>
      </p:sp>
    </p:spTree>
    <p:extLst>
      <p:ext uri="{BB962C8B-B14F-4D97-AF65-F5344CB8AC3E}">
        <p14:creationId xmlns:p14="http://schemas.microsoft.com/office/powerpoint/2010/main" val="4140393337"/>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50000"/>
      </a:spcBef>
      <a:spcAft>
        <a:spcPct val="0"/>
      </a:spcAft>
      <a:defRPr sz="900" kern="1200">
        <a:solidFill>
          <a:schemeClr val="tx1"/>
        </a:solidFill>
        <a:latin typeface="Verdana" pitchFamily="34" charset="0"/>
        <a:ea typeface="+mn-ea"/>
        <a:cs typeface="+mn-cs"/>
      </a:defRPr>
    </a:lvl1pPr>
    <a:lvl2pPr marL="457200" algn="l" rtl="0" eaLnBrk="0" fontAlgn="base" hangingPunct="0">
      <a:spcBef>
        <a:spcPct val="50000"/>
      </a:spcBef>
      <a:spcAft>
        <a:spcPct val="0"/>
      </a:spcAft>
      <a:defRPr sz="900" kern="1200">
        <a:solidFill>
          <a:schemeClr val="tx1"/>
        </a:solidFill>
        <a:latin typeface="Verdana" pitchFamily="34" charset="0"/>
        <a:ea typeface="+mn-ea"/>
        <a:cs typeface="+mn-cs"/>
      </a:defRPr>
    </a:lvl2pPr>
    <a:lvl3pPr marL="914400" algn="l" rtl="0" eaLnBrk="0" fontAlgn="base" hangingPunct="0">
      <a:spcBef>
        <a:spcPct val="50000"/>
      </a:spcBef>
      <a:spcAft>
        <a:spcPct val="0"/>
      </a:spcAft>
      <a:defRPr sz="900" kern="1200">
        <a:solidFill>
          <a:schemeClr val="tx1"/>
        </a:solidFill>
        <a:latin typeface="Verdana" pitchFamily="34" charset="0"/>
        <a:ea typeface="+mn-ea"/>
        <a:cs typeface="+mn-cs"/>
      </a:defRPr>
    </a:lvl3pPr>
    <a:lvl4pPr marL="1371600" algn="l" rtl="0" eaLnBrk="0" fontAlgn="base" hangingPunct="0">
      <a:spcBef>
        <a:spcPct val="50000"/>
      </a:spcBef>
      <a:spcAft>
        <a:spcPct val="0"/>
      </a:spcAft>
      <a:defRPr sz="900" kern="1200">
        <a:solidFill>
          <a:schemeClr val="tx1"/>
        </a:solidFill>
        <a:latin typeface="Verdana" pitchFamily="34" charset="0"/>
        <a:ea typeface="+mn-ea"/>
        <a:cs typeface="+mn-cs"/>
      </a:defRPr>
    </a:lvl4pPr>
    <a:lvl5pPr marL="1828800" algn="l" rtl="0" eaLnBrk="0" fontAlgn="base" hangingPunct="0">
      <a:spcBef>
        <a:spcPct val="50000"/>
      </a:spcBef>
      <a:spcAft>
        <a:spcPct val="0"/>
      </a:spcAft>
      <a:defRPr sz="9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2"/>
          <p:cNvSpPr>
            <a:spLocks noGrp="1" noRot="1" noChangeAspect="1" noChangeArrowheads="1" noTextEdit="1"/>
          </p:cNvSpPr>
          <p:nvPr>
            <p:ph type="sldImg"/>
          </p:nvPr>
        </p:nvSpPr>
        <p:spPr>
          <a:xfrm>
            <a:off x="1152525" y="696913"/>
            <a:ext cx="4652963" cy="3490912"/>
          </a:xfrm>
          <a:ln/>
        </p:spPr>
      </p:sp>
      <p:sp>
        <p:nvSpPr>
          <p:cNvPr id="95236" name="Rectangle 3"/>
          <p:cNvSpPr>
            <a:spLocks noGrp="1" noChangeArrowheads="1"/>
          </p:cNvSpPr>
          <p:nvPr>
            <p:ph type="body" idx="1"/>
          </p:nvPr>
        </p:nvSpPr>
        <p:spPr>
          <a:xfrm>
            <a:off x="1081970" y="4273030"/>
            <a:ext cx="5022413" cy="4883462"/>
          </a:xfrm>
          <a:noFill/>
          <a:ln/>
        </p:spPr>
        <p:txBody>
          <a:bodyPr/>
          <a:lstStyle/>
          <a:p>
            <a:pPr>
              <a:tabLst>
                <a:tab pos="690238" algn="l"/>
              </a:tabLst>
            </a:pPr>
            <a:r>
              <a:rPr lang="en-US" dirty="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2"/>
          <p:cNvSpPr>
            <a:spLocks noGrp="1" noRot="1" noChangeAspect="1" noChangeArrowheads="1" noTextEdit="1"/>
          </p:cNvSpPr>
          <p:nvPr>
            <p:ph type="sldImg"/>
          </p:nvPr>
        </p:nvSpPr>
        <p:spPr>
          <a:xfrm>
            <a:off x="1201738" y="679450"/>
            <a:ext cx="4605337" cy="3454400"/>
          </a:xfrm>
          <a:ln/>
        </p:spPr>
      </p:sp>
      <p:sp>
        <p:nvSpPr>
          <p:cNvPr id="106500" name="Rectangle 3"/>
          <p:cNvSpPr>
            <a:spLocks noGrp="1" noChangeArrowheads="1"/>
          </p:cNvSpPr>
          <p:nvPr>
            <p:ph type="body" idx="1"/>
          </p:nvPr>
        </p:nvSpPr>
        <p:spPr>
          <a:xfrm>
            <a:off x="1078758" y="4232223"/>
            <a:ext cx="4930568" cy="4150350"/>
          </a:xfrm>
          <a:noFill/>
          <a:ln/>
        </p:spPr>
        <p:txBody>
          <a:bodyPr lIns="91007" tIns="45503" rIns="91007" bIns="45503"/>
          <a:lstStyle/>
          <a:p>
            <a:endParaRPr lang="en-US" dirty="0"/>
          </a:p>
        </p:txBody>
      </p:sp>
    </p:spTree>
    <p:extLst>
      <p:ext uri="{BB962C8B-B14F-4D97-AF65-F5344CB8AC3E}">
        <p14:creationId xmlns:p14="http://schemas.microsoft.com/office/powerpoint/2010/main" val="490425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2"/>
          <p:cNvSpPr>
            <a:spLocks noGrp="1" noRot="1" noChangeAspect="1" noChangeArrowheads="1" noTextEdit="1"/>
          </p:cNvSpPr>
          <p:nvPr>
            <p:ph type="sldImg"/>
          </p:nvPr>
        </p:nvSpPr>
        <p:spPr>
          <a:xfrm>
            <a:off x="1201738" y="679450"/>
            <a:ext cx="4605337" cy="3454400"/>
          </a:xfrm>
          <a:ln/>
        </p:spPr>
      </p:sp>
      <p:sp>
        <p:nvSpPr>
          <p:cNvPr id="106500" name="Rectangle 3"/>
          <p:cNvSpPr>
            <a:spLocks noGrp="1" noChangeArrowheads="1"/>
          </p:cNvSpPr>
          <p:nvPr>
            <p:ph type="body" idx="1"/>
          </p:nvPr>
        </p:nvSpPr>
        <p:spPr>
          <a:xfrm>
            <a:off x="1078758" y="4232223"/>
            <a:ext cx="4930568" cy="4150350"/>
          </a:xfrm>
          <a:noFill/>
          <a:ln/>
        </p:spPr>
        <p:txBody>
          <a:bodyPr lIns="91007" tIns="45503" rIns="91007" bIns="45503"/>
          <a:lstStyle/>
          <a:p>
            <a:endParaRPr lang="en-US" dirty="0"/>
          </a:p>
        </p:txBody>
      </p:sp>
    </p:spTree>
    <p:extLst>
      <p:ext uri="{BB962C8B-B14F-4D97-AF65-F5344CB8AC3E}">
        <p14:creationId xmlns:p14="http://schemas.microsoft.com/office/powerpoint/2010/main" val="1000666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2"/>
          <p:cNvSpPr>
            <a:spLocks noGrp="1" noRot="1" noChangeAspect="1" noChangeArrowheads="1" noTextEdit="1"/>
          </p:cNvSpPr>
          <p:nvPr>
            <p:ph type="sldImg"/>
          </p:nvPr>
        </p:nvSpPr>
        <p:spPr>
          <a:xfrm>
            <a:off x="1190625" y="685800"/>
            <a:ext cx="4648200" cy="3487738"/>
          </a:xfrm>
          <a:ln/>
        </p:spPr>
      </p:sp>
      <p:sp>
        <p:nvSpPr>
          <p:cNvPr id="106500" name="Rectangle 3"/>
          <p:cNvSpPr>
            <a:spLocks noGrp="1" noChangeArrowheads="1"/>
          </p:cNvSpPr>
          <p:nvPr>
            <p:ph type="body" idx="1"/>
          </p:nvPr>
        </p:nvSpPr>
        <p:spPr>
          <a:xfrm>
            <a:off x="1081968" y="4273030"/>
            <a:ext cx="4945243" cy="4190367"/>
          </a:xfrm>
          <a:noFill/>
          <a:ln/>
        </p:spPr>
        <p:txBody>
          <a:bodyPr lIns="91617" tIns="45808" rIns="91617" bIns="45808"/>
          <a:lstStyle/>
          <a:p>
            <a:pPr marL="287665" indent="-287665" defTabSz="920526">
              <a:buFont typeface="Wingdings" panose="05000000000000000000" pitchFamily="2" charset="2"/>
              <a:buChar char="§"/>
              <a:defRPr/>
            </a:pPr>
            <a:r>
              <a:rPr lang="en-US" b="1" dirty="0">
                <a:solidFill>
                  <a:srgbClr val="000000"/>
                </a:solidFill>
                <a:latin typeface="TimesNewRoman"/>
                <a:cs typeface="Times New Roman" panose="02020603050405020304" pitchFamily="18" charset="0"/>
              </a:rPr>
              <a:t>ONAP Recipients Audit Responsibilities </a:t>
            </a:r>
          </a:p>
          <a:p>
            <a:pPr defTabSz="920526">
              <a:defRPr/>
            </a:pPr>
            <a:endParaRPr lang="en-US" b="1" dirty="0">
              <a:solidFill>
                <a:srgbClr val="000000"/>
              </a:solidFill>
              <a:latin typeface="TimesNewRoman"/>
              <a:cs typeface="Times New Roman" panose="02020603050405020304" pitchFamily="18" charset="0"/>
            </a:endParaRPr>
          </a:p>
          <a:p>
            <a:pPr defTabSz="920526">
              <a:defRPr/>
            </a:pPr>
            <a:r>
              <a:rPr lang="en-US" dirty="0">
                <a:solidFill>
                  <a:srgbClr val="000000"/>
                </a:solidFill>
                <a:latin typeface="TimesNewRoman"/>
              </a:rPr>
              <a:t>ONAP recipients are responsible for submitting IPA audits conducted in compliance with the Single Audit Act (SAA) and 2 </a:t>
            </a:r>
          </a:p>
          <a:p>
            <a:pPr defTabSz="920526">
              <a:defRPr/>
            </a:pPr>
            <a:r>
              <a:rPr lang="en-US" dirty="0">
                <a:solidFill>
                  <a:srgbClr val="000000"/>
                </a:solidFill>
                <a:latin typeface="TimesNewRoman"/>
              </a:rPr>
              <a:t>CFR Part 200. A non-Federal entity that expends $750,000 or more in Federal funds in a fiscal year must submit an annual audit that complies with 2 CFR Part 200.  ONAP programs covered under audit requirements:   IHBG, ICDBG, CARES, ARP, Section 184, Title VI, T-VASH, RHED and ROSS Programs. </a:t>
            </a:r>
          </a:p>
          <a:p>
            <a:pPr defTabSz="920526">
              <a:defRPr/>
            </a:pPr>
            <a:endParaRPr lang="en-US" sz="800" b="1" dirty="0">
              <a:latin typeface="Times New Roman" panose="02020603050405020304" pitchFamily="18" charset="0"/>
              <a:cs typeface="Times New Roman" panose="02020603050405020304" pitchFamily="18" charset="0"/>
            </a:endParaRPr>
          </a:p>
          <a:p>
            <a:pPr marL="172599" indent="-172599" defTabSz="920526">
              <a:buFont typeface="Wingdings" panose="05000000000000000000" pitchFamily="2" charset="2"/>
              <a:buChar char="§"/>
              <a:defRPr/>
            </a:pPr>
            <a:r>
              <a:rPr lang="en-US" sz="800" b="1" dirty="0">
                <a:latin typeface="Times New Roman" panose="02020603050405020304" pitchFamily="18" charset="0"/>
                <a:cs typeface="Times New Roman" panose="02020603050405020304" pitchFamily="18" charset="0"/>
              </a:rPr>
              <a:t>EWONAP Audit Responsibilities </a:t>
            </a:r>
          </a:p>
          <a:p>
            <a:pPr marL="172599" indent="-172599" defTabSz="920526">
              <a:buFont typeface="Wingdings" panose="05000000000000000000" pitchFamily="2" charset="2"/>
              <a:buChar char="§"/>
              <a:defRPr/>
            </a:pPr>
            <a:endParaRPr lang="en-US" sz="800" b="1" dirty="0">
              <a:latin typeface="Times New Roman" panose="02020603050405020304" pitchFamily="18" charset="0"/>
              <a:cs typeface="Times New Roman" panose="02020603050405020304" pitchFamily="18" charset="0"/>
            </a:endParaRPr>
          </a:p>
          <a:p>
            <a:pPr defTabSz="920526">
              <a:defRPr/>
            </a:pPr>
            <a:r>
              <a:rPr lang="en-US" sz="800" dirty="0">
                <a:solidFill>
                  <a:srgbClr val="000000"/>
                </a:solidFill>
                <a:latin typeface="TimesNewRoman"/>
              </a:rPr>
              <a:t>-  The IPA audit is the primary source of data on a recipient's financial position and internal controls. </a:t>
            </a:r>
            <a:endParaRPr lang="en-US" sz="800" b="1" dirty="0">
              <a:latin typeface="Times New Roman" panose="02020603050405020304" pitchFamily="18" charset="0"/>
              <a:cs typeface="Times New Roman" panose="02020603050405020304" pitchFamily="18" charset="0"/>
            </a:endParaRPr>
          </a:p>
          <a:p>
            <a:pPr marL="172599" indent="-172599" defTabSz="920526">
              <a:buFont typeface="Wingdings" panose="05000000000000000000" pitchFamily="2" charset="2"/>
              <a:buChar char="§"/>
              <a:defRPr/>
            </a:pPr>
            <a:endParaRPr lang="en-US" sz="800" b="1" dirty="0">
              <a:latin typeface="Times New Roman" panose="02020603050405020304" pitchFamily="18" charset="0"/>
              <a:cs typeface="Times New Roman" panose="02020603050405020304" pitchFamily="18" charset="0"/>
            </a:endParaRPr>
          </a:p>
          <a:p>
            <a:r>
              <a:rPr lang="en-US" dirty="0">
                <a:solidFill>
                  <a:srgbClr val="000000"/>
                </a:solidFill>
                <a:latin typeface="TimesNewRoman"/>
              </a:rPr>
              <a:t>-  Review IPA audits to ensure that the reports are in compliance with the requirements at 2 CFR Part 200.</a:t>
            </a:r>
          </a:p>
          <a:p>
            <a:pPr defTabSz="920526">
              <a:defRPr/>
            </a:pPr>
            <a:endParaRPr lang="en-US" dirty="0">
              <a:solidFill>
                <a:srgbClr val="000000"/>
              </a:solidFill>
              <a:latin typeface="TimesNewRoman"/>
            </a:endParaRPr>
          </a:p>
          <a:p>
            <a:pPr defTabSz="920526">
              <a:defRPr/>
            </a:pPr>
            <a:r>
              <a:rPr lang="en-US" dirty="0">
                <a:solidFill>
                  <a:srgbClr val="000000"/>
                </a:solidFill>
                <a:latin typeface="TimesNewRoman"/>
              </a:rPr>
              <a:t>- Ensure that audits are completed and reports are received in a timely manner and in accordance with the requirements of 2 CFR Part 200. </a:t>
            </a:r>
          </a:p>
          <a:p>
            <a:pPr defTabSz="920526">
              <a:defRPr/>
            </a:pPr>
            <a:endParaRPr lang="en-US" dirty="0">
              <a:solidFill>
                <a:srgbClr val="000000"/>
              </a:solidFill>
              <a:latin typeface="TimesNewRoman"/>
            </a:endParaRPr>
          </a:p>
          <a:p>
            <a:pPr defTabSz="920526">
              <a:defRPr/>
            </a:pPr>
            <a:r>
              <a:rPr lang="en-US" dirty="0">
                <a:solidFill>
                  <a:srgbClr val="000000"/>
                </a:solidFill>
                <a:latin typeface="TimesNewRoman"/>
              </a:rPr>
              <a:t>-  Follow up regarding any open HUD findings to ensure that the recipient initiates corrective actions and resolves the findings.</a:t>
            </a:r>
          </a:p>
          <a:p>
            <a:endParaRPr lang="en-US" dirty="0"/>
          </a:p>
        </p:txBody>
      </p:sp>
    </p:spTree>
    <p:extLst>
      <p:ext uri="{BB962C8B-B14F-4D97-AF65-F5344CB8AC3E}">
        <p14:creationId xmlns:p14="http://schemas.microsoft.com/office/powerpoint/2010/main" val="1569124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2"/>
          <p:cNvSpPr>
            <a:spLocks noGrp="1" noRot="1" noChangeAspect="1" noChangeArrowheads="1" noTextEdit="1"/>
          </p:cNvSpPr>
          <p:nvPr>
            <p:ph type="sldImg"/>
          </p:nvPr>
        </p:nvSpPr>
        <p:spPr>
          <a:xfrm>
            <a:off x="1190625" y="685800"/>
            <a:ext cx="4648200" cy="3487738"/>
          </a:xfrm>
          <a:ln/>
        </p:spPr>
      </p:sp>
      <p:sp>
        <p:nvSpPr>
          <p:cNvPr id="106500" name="Rectangle 3"/>
          <p:cNvSpPr>
            <a:spLocks noGrp="1" noChangeArrowheads="1"/>
          </p:cNvSpPr>
          <p:nvPr>
            <p:ph type="body" idx="1"/>
          </p:nvPr>
        </p:nvSpPr>
        <p:spPr>
          <a:xfrm>
            <a:off x="1081968" y="4273030"/>
            <a:ext cx="4945243" cy="4190367"/>
          </a:xfrm>
          <a:noFill/>
          <a:ln/>
        </p:spPr>
        <p:txBody>
          <a:bodyPr lIns="91617" tIns="45808" rIns="91617" bIns="45808"/>
          <a:lstStyle/>
          <a:p>
            <a:pPr marL="287665" indent="-287665" defTabSz="920526">
              <a:buFont typeface="Wingdings" panose="05000000000000000000" pitchFamily="2" charset="2"/>
              <a:buChar char="§"/>
              <a:defRPr/>
            </a:pPr>
            <a:r>
              <a:rPr lang="en-US" b="1" dirty="0">
                <a:solidFill>
                  <a:srgbClr val="000000"/>
                </a:solidFill>
                <a:latin typeface="TimesNewRoman"/>
                <a:cs typeface="Times New Roman" panose="02020603050405020304" pitchFamily="18" charset="0"/>
              </a:rPr>
              <a:t>ONAP Recipients Audit Responsibilities </a:t>
            </a:r>
          </a:p>
          <a:p>
            <a:pPr defTabSz="920526">
              <a:defRPr/>
            </a:pPr>
            <a:endParaRPr lang="en-US" b="1" dirty="0">
              <a:solidFill>
                <a:srgbClr val="000000"/>
              </a:solidFill>
              <a:latin typeface="TimesNewRoman"/>
              <a:cs typeface="Times New Roman" panose="02020603050405020304" pitchFamily="18" charset="0"/>
            </a:endParaRPr>
          </a:p>
          <a:p>
            <a:pPr defTabSz="920526">
              <a:defRPr/>
            </a:pPr>
            <a:r>
              <a:rPr lang="en-US" dirty="0">
                <a:solidFill>
                  <a:srgbClr val="000000"/>
                </a:solidFill>
                <a:latin typeface="TimesNewRoman"/>
              </a:rPr>
              <a:t>ONAP recipients are responsible for submitting IPA audits conducted in compliance with the Single Audit Act (SAA) and 2 </a:t>
            </a:r>
          </a:p>
          <a:p>
            <a:pPr defTabSz="920526">
              <a:defRPr/>
            </a:pPr>
            <a:r>
              <a:rPr lang="en-US" dirty="0">
                <a:solidFill>
                  <a:srgbClr val="000000"/>
                </a:solidFill>
                <a:latin typeface="TimesNewRoman"/>
              </a:rPr>
              <a:t>CFR Part 200. A non-Federal entity that expends $750,000 or more in Federal funds in a fiscal year must submit an annual audit that complies with 2 CFR Part 200.  ONAP programs covered under audit requirements:   IHBG, ICDBG, CARES, ARP, Section 184, Title VI, T-VASH, RHED and ROSS Programs. </a:t>
            </a:r>
          </a:p>
          <a:p>
            <a:pPr defTabSz="920526">
              <a:defRPr/>
            </a:pPr>
            <a:endParaRPr lang="en-US" sz="800" b="1" dirty="0">
              <a:latin typeface="Times New Roman" panose="02020603050405020304" pitchFamily="18" charset="0"/>
              <a:cs typeface="Times New Roman" panose="02020603050405020304" pitchFamily="18" charset="0"/>
            </a:endParaRPr>
          </a:p>
          <a:p>
            <a:pPr marL="172599" indent="-172599" defTabSz="920526">
              <a:buFont typeface="Wingdings" panose="05000000000000000000" pitchFamily="2" charset="2"/>
              <a:buChar char="§"/>
              <a:defRPr/>
            </a:pPr>
            <a:r>
              <a:rPr lang="en-US" sz="800" b="1" dirty="0">
                <a:latin typeface="Times New Roman" panose="02020603050405020304" pitchFamily="18" charset="0"/>
                <a:cs typeface="Times New Roman" panose="02020603050405020304" pitchFamily="18" charset="0"/>
              </a:rPr>
              <a:t>EWONAP Audit Responsibilities </a:t>
            </a:r>
          </a:p>
          <a:p>
            <a:pPr marL="172599" indent="-172599" defTabSz="920526">
              <a:buFont typeface="Wingdings" panose="05000000000000000000" pitchFamily="2" charset="2"/>
              <a:buChar char="§"/>
              <a:defRPr/>
            </a:pPr>
            <a:endParaRPr lang="en-US" sz="800" b="1" dirty="0">
              <a:latin typeface="Times New Roman" panose="02020603050405020304" pitchFamily="18" charset="0"/>
              <a:cs typeface="Times New Roman" panose="02020603050405020304" pitchFamily="18" charset="0"/>
            </a:endParaRPr>
          </a:p>
          <a:p>
            <a:pPr defTabSz="920526">
              <a:defRPr/>
            </a:pPr>
            <a:r>
              <a:rPr lang="en-US" sz="800" dirty="0">
                <a:solidFill>
                  <a:srgbClr val="000000"/>
                </a:solidFill>
                <a:latin typeface="TimesNewRoman"/>
              </a:rPr>
              <a:t>-  The IPA audit is the primary source of data on a recipient's financial position and internal controls. </a:t>
            </a:r>
            <a:endParaRPr lang="en-US" sz="800" b="1" dirty="0">
              <a:latin typeface="Times New Roman" panose="02020603050405020304" pitchFamily="18" charset="0"/>
              <a:cs typeface="Times New Roman" panose="02020603050405020304" pitchFamily="18" charset="0"/>
            </a:endParaRPr>
          </a:p>
          <a:p>
            <a:pPr marL="172599" indent="-172599" defTabSz="920526">
              <a:buFont typeface="Wingdings" panose="05000000000000000000" pitchFamily="2" charset="2"/>
              <a:buChar char="§"/>
              <a:defRPr/>
            </a:pPr>
            <a:endParaRPr lang="en-US" sz="800" b="1" dirty="0">
              <a:latin typeface="Times New Roman" panose="02020603050405020304" pitchFamily="18" charset="0"/>
              <a:cs typeface="Times New Roman" panose="02020603050405020304" pitchFamily="18" charset="0"/>
            </a:endParaRPr>
          </a:p>
          <a:p>
            <a:r>
              <a:rPr lang="en-US" dirty="0">
                <a:solidFill>
                  <a:srgbClr val="000000"/>
                </a:solidFill>
                <a:latin typeface="TimesNewRoman"/>
              </a:rPr>
              <a:t>-  Review IPA audits to ensure that the reports are in compliance with the requirements at 2 CFR Part 200.</a:t>
            </a:r>
          </a:p>
          <a:p>
            <a:pPr defTabSz="920526">
              <a:defRPr/>
            </a:pPr>
            <a:endParaRPr lang="en-US" dirty="0">
              <a:solidFill>
                <a:srgbClr val="000000"/>
              </a:solidFill>
              <a:latin typeface="TimesNewRoman"/>
            </a:endParaRPr>
          </a:p>
          <a:p>
            <a:pPr defTabSz="920526">
              <a:defRPr/>
            </a:pPr>
            <a:r>
              <a:rPr lang="en-US" dirty="0">
                <a:solidFill>
                  <a:srgbClr val="000000"/>
                </a:solidFill>
                <a:latin typeface="TimesNewRoman"/>
              </a:rPr>
              <a:t>- Ensure that audits are completed and reports are received in a timely manner and in accordance with the requirements of 2 CFR Part 200. </a:t>
            </a:r>
          </a:p>
          <a:p>
            <a:pPr defTabSz="920526">
              <a:defRPr/>
            </a:pPr>
            <a:endParaRPr lang="en-US" dirty="0">
              <a:solidFill>
                <a:srgbClr val="000000"/>
              </a:solidFill>
              <a:latin typeface="TimesNewRoman"/>
            </a:endParaRPr>
          </a:p>
          <a:p>
            <a:pPr defTabSz="920526">
              <a:defRPr/>
            </a:pPr>
            <a:r>
              <a:rPr lang="en-US" dirty="0">
                <a:solidFill>
                  <a:srgbClr val="000000"/>
                </a:solidFill>
                <a:latin typeface="TimesNewRoman"/>
              </a:rPr>
              <a:t>-  Follow up regarding any open HUD findings to ensure that the recipient initiates corrective actions and resolves the findings.</a:t>
            </a:r>
          </a:p>
          <a:p>
            <a:endParaRPr lang="en-US" dirty="0"/>
          </a:p>
        </p:txBody>
      </p:sp>
    </p:spTree>
    <p:extLst>
      <p:ext uri="{BB962C8B-B14F-4D97-AF65-F5344CB8AC3E}">
        <p14:creationId xmlns:p14="http://schemas.microsoft.com/office/powerpoint/2010/main" val="3248753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5788" y="273050"/>
            <a:ext cx="1828800" cy="56880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7800" y="273050"/>
            <a:ext cx="5335588" cy="56880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447800" y="273050"/>
            <a:ext cx="7316788" cy="1098550"/>
          </a:xfrm>
        </p:spPr>
        <p:txBody>
          <a:bodyPr/>
          <a:lstStyle/>
          <a:p>
            <a:r>
              <a:rPr lang="en-US"/>
              <a:t>Click to edit Master title style</a:t>
            </a:r>
          </a:p>
        </p:txBody>
      </p:sp>
      <p:sp>
        <p:nvSpPr>
          <p:cNvPr id="3" name="SmartArt Placeholder 2"/>
          <p:cNvSpPr>
            <a:spLocks noGrp="1"/>
          </p:cNvSpPr>
          <p:nvPr>
            <p:ph type="dgm" idx="1"/>
          </p:nvPr>
        </p:nvSpPr>
        <p:spPr>
          <a:xfrm>
            <a:off x="1447800" y="1524000"/>
            <a:ext cx="7239000" cy="4437063"/>
          </a:xfrm>
        </p:spPr>
        <p:txBody>
          <a:bodyPr/>
          <a:lstStyle/>
          <a:p>
            <a:pPr lvl="0"/>
            <a:endParaRPr lang="en-US" noProof="0"/>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7800" y="1524000"/>
            <a:ext cx="3543300" cy="4437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3500" y="1524000"/>
            <a:ext cx="3543300" cy="4437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pic>
        <p:nvPicPr>
          <p:cNvPr id="1026" name="Picture 2" descr="onap"/>
          <p:cNvPicPr>
            <a:picLocks noChangeAspect="1" noChangeArrowheads="1"/>
          </p:cNvPicPr>
          <p:nvPr/>
        </p:nvPicPr>
        <p:blipFill>
          <a:blip r:embed="rId15" cstate="print"/>
          <a:srcRect/>
          <a:stretch>
            <a:fillRect/>
          </a:stretch>
        </p:blipFill>
        <p:spPr bwMode="auto">
          <a:xfrm>
            <a:off x="8323263" y="6019800"/>
            <a:ext cx="785812" cy="838200"/>
          </a:xfrm>
          <a:prstGeom prst="rect">
            <a:avLst/>
          </a:prstGeom>
          <a:noFill/>
          <a:ln w="9525">
            <a:noFill/>
            <a:miter lim="800000"/>
            <a:headEnd/>
            <a:tailEnd/>
          </a:ln>
        </p:spPr>
      </p:pic>
      <p:sp>
        <p:nvSpPr>
          <p:cNvPr id="1027" name="Rectangle 3"/>
          <p:cNvSpPr>
            <a:spLocks noChangeArrowheads="1"/>
          </p:cNvSpPr>
          <p:nvPr/>
        </p:nvSpPr>
        <p:spPr bwMode="auto">
          <a:xfrm>
            <a:off x="4038600" y="6553200"/>
            <a:ext cx="1066800" cy="228600"/>
          </a:xfrm>
          <a:prstGeom prst="rect">
            <a:avLst/>
          </a:prstGeom>
          <a:noFill/>
          <a:ln w="9525">
            <a:noFill/>
            <a:miter lim="800000"/>
            <a:headEnd/>
            <a:tailEnd/>
          </a:ln>
          <a:effectLst/>
        </p:spPr>
        <p:txBody>
          <a:bodyPr/>
          <a:lstStyle/>
          <a:p>
            <a:pPr algn="ctr">
              <a:defRPr/>
            </a:pPr>
            <a:r>
              <a:rPr lang="en-US" sz="1400" b="1">
                <a:solidFill>
                  <a:srgbClr val="990000"/>
                </a:solidFill>
                <a:latin typeface="Tahoma" pitchFamily="34" charset="0"/>
              </a:rPr>
              <a:t>Slide </a:t>
            </a:r>
            <a:fld id="{6CE2ACC5-4FCC-4BDE-A938-3BA5006A6B02}" type="slidenum">
              <a:rPr lang="en-US" sz="1400" b="1">
                <a:solidFill>
                  <a:srgbClr val="990000"/>
                </a:solidFill>
                <a:latin typeface="Tahoma" pitchFamily="34" charset="0"/>
              </a:rPr>
              <a:pPr algn="ctr">
                <a:defRPr/>
              </a:pPr>
              <a:t>‹#›</a:t>
            </a:fld>
            <a:endParaRPr lang="en-US" sz="1400" b="1">
              <a:solidFill>
                <a:srgbClr val="990000"/>
              </a:solidFill>
              <a:latin typeface="Tahoma" pitchFamily="34" charset="0"/>
            </a:endParaRPr>
          </a:p>
        </p:txBody>
      </p:sp>
      <p:sp>
        <p:nvSpPr>
          <p:cNvPr id="1028" name="Rectangle 4"/>
          <p:cNvSpPr>
            <a:spLocks noGrp="1" noChangeArrowheads="1"/>
          </p:cNvSpPr>
          <p:nvPr>
            <p:ph type="title"/>
          </p:nvPr>
        </p:nvSpPr>
        <p:spPr bwMode="auto">
          <a:xfrm>
            <a:off x="1447800" y="273050"/>
            <a:ext cx="7316788" cy="1098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a:t>
            </a:r>
            <a:br>
              <a:rPr lang="en-US"/>
            </a:br>
            <a:r>
              <a:rPr lang="en-US"/>
              <a:t>TITLE STYLE</a:t>
            </a:r>
          </a:p>
        </p:txBody>
      </p:sp>
      <p:sp>
        <p:nvSpPr>
          <p:cNvPr id="1029" name="Rectangle 5"/>
          <p:cNvSpPr>
            <a:spLocks noChangeArrowheads="1"/>
          </p:cNvSpPr>
          <p:nvPr userDrawn="1"/>
        </p:nvSpPr>
        <p:spPr bwMode="auto">
          <a:xfrm>
            <a:off x="1219200" y="0"/>
            <a:ext cx="685800" cy="6858000"/>
          </a:xfrm>
          <a:prstGeom prst="rect">
            <a:avLst/>
          </a:prstGeom>
          <a:solidFill>
            <a:schemeClr val="bg1"/>
          </a:solidFill>
          <a:ln w="9525">
            <a:noFill/>
            <a:miter lim="800000"/>
            <a:headEnd/>
            <a:tailEnd/>
          </a:ln>
          <a:effectLst/>
        </p:spPr>
        <p:txBody>
          <a:bodyPr wrap="none" anchor="ctr"/>
          <a:lstStyle/>
          <a:p>
            <a:pPr>
              <a:defRPr/>
            </a:pPr>
            <a:endParaRPr lang="en-US"/>
          </a:p>
        </p:txBody>
      </p:sp>
      <p:sp>
        <p:nvSpPr>
          <p:cNvPr id="1030" name="Rectangle 6"/>
          <p:cNvSpPr>
            <a:spLocks noGrp="1" noChangeArrowheads="1"/>
          </p:cNvSpPr>
          <p:nvPr>
            <p:ph type="body" idx="1"/>
          </p:nvPr>
        </p:nvSpPr>
        <p:spPr bwMode="auto">
          <a:xfrm>
            <a:off x="1447800" y="1524000"/>
            <a:ext cx="7239000" cy="4437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 Second level</a:t>
            </a:r>
          </a:p>
          <a:p>
            <a:pPr lvl="2"/>
            <a:r>
              <a:rPr lang="en-US"/>
              <a:t> Third level</a:t>
            </a:r>
          </a:p>
          <a:p>
            <a:pPr lvl="3"/>
            <a:r>
              <a:rPr lang="en-US"/>
              <a:t>Fourth level</a:t>
            </a:r>
          </a:p>
          <a:p>
            <a:pPr lvl="4"/>
            <a:r>
              <a:rPr lang="en-US"/>
              <a:t>Fifth level</a:t>
            </a:r>
          </a:p>
        </p:txBody>
      </p:sp>
      <p:sp>
        <p:nvSpPr>
          <p:cNvPr id="1031" name="Line 7"/>
          <p:cNvSpPr>
            <a:spLocks noChangeShapeType="1"/>
          </p:cNvSpPr>
          <p:nvPr/>
        </p:nvSpPr>
        <p:spPr bwMode="auto">
          <a:xfrm>
            <a:off x="1219200" y="0"/>
            <a:ext cx="0" cy="6858000"/>
          </a:xfrm>
          <a:prstGeom prst="line">
            <a:avLst/>
          </a:prstGeom>
          <a:noFill/>
          <a:ln w="76200">
            <a:solidFill>
              <a:srgbClr val="FFCC00"/>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zoom/>
  </p:transition>
  <p:hf sldNum="0" hdr="0" ft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ahoma" pitchFamily="34" charset="0"/>
        </a:defRPr>
      </a:lvl2pPr>
      <a:lvl3pPr algn="ctr" rtl="0" eaLnBrk="0" fontAlgn="base" hangingPunct="0">
        <a:spcBef>
          <a:spcPct val="0"/>
        </a:spcBef>
        <a:spcAft>
          <a:spcPct val="0"/>
        </a:spcAft>
        <a:defRPr sz="4000" b="1">
          <a:solidFill>
            <a:schemeClr val="tx2"/>
          </a:solidFill>
          <a:latin typeface="Tahoma" pitchFamily="34" charset="0"/>
        </a:defRPr>
      </a:lvl3pPr>
      <a:lvl4pPr algn="ctr" rtl="0" eaLnBrk="0" fontAlgn="base" hangingPunct="0">
        <a:spcBef>
          <a:spcPct val="0"/>
        </a:spcBef>
        <a:spcAft>
          <a:spcPct val="0"/>
        </a:spcAft>
        <a:defRPr sz="4000" b="1">
          <a:solidFill>
            <a:schemeClr val="tx2"/>
          </a:solidFill>
          <a:latin typeface="Tahoma" pitchFamily="34" charset="0"/>
        </a:defRPr>
      </a:lvl4pPr>
      <a:lvl5pPr algn="ctr" rtl="0" eaLnBrk="0" fontAlgn="base" hangingPunct="0">
        <a:spcBef>
          <a:spcPct val="0"/>
        </a:spcBef>
        <a:spcAft>
          <a:spcPct val="0"/>
        </a:spcAft>
        <a:defRPr sz="4000" b="1">
          <a:solidFill>
            <a:schemeClr val="tx2"/>
          </a:solidFill>
          <a:latin typeface="Tahoma" pitchFamily="34" charset="0"/>
        </a:defRPr>
      </a:lvl5pPr>
      <a:lvl6pPr marL="457200" algn="ctr" rtl="0" fontAlgn="base">
        <a:spcBef>
          <a:spcPct val="0"/>
        </a:spcBef>
        <a:spcAft>
          <a:spcPct val="0"/>
        </a:spcAft>
        <a:defRPr sz="4000" b="1">
          <a:solidFill>
            <a:schemeClr val="tx2"/>
          </a:solidFill>
          <a:latin typeface="Tahoma" pitchFamily="34" charset="0"/>
        </a:defRPr>
      </a:lvl6pPr>
      <a:lvl7pPr marL="914400" algn="ctr" rtl="0" fontAlgn="base">
        <a:spcBef>
          <a:spcPct val="0"/>
        </a:spcBef>
        <a:spcAft>
          <a:spcPct val="0"/>
        </a:spcAft>
        <a:defRPr sz="4000" b="1">
          <a:solidFill>
            <a:schemeClr val="tx2"/>
          </a:solidFill>
          <a:latin typeface="Tahoma" pitchFamily="34" charset="0"/>
        </a:defRPr>
      </a:lvl7pPr>
      <a:lvl8pPr marL="1371600" algn="ctr" rtl="0" fontAlgn="base">
        <a:spcBef>
          <a:spcPct val="0"/>
        </a:spcBef>
        <a:spcAft>
          <a:spcPct val="0"/>
        </a:spcAft>
        <a:defRPr sz="4000" b="1">
          <a:solidFill>
            <a:schemeClr val="tx2"/>
          </a:solidFill>
          <a:latin typeface="Tahoma" pitchFamily="34" charset="0"/>
        </a:defRPr>
      </a:lvl8pPr>
      <a:lvl9pPr marL="1828800" algn="ctr" rtl="0" fontAlgn="base">
        <a:spcBef>
          <a:spcPct val="0"/>
        </a:spcBef>
        <a:spcAft>
          <a:spcPct val="0"/>
        </a:spcAft>
        <a:defRPr sz="4000" b="1">
          <a:solidFill>
            <a:schemeClr val="tx2"/>
          </a:solidFill>
          <a:latin typeface="Tahoma" pitchFamily="34" charset="0"/>
        </a:defRPr>
      </a:lvl9pPr>
    </p:titleStyle>
    <p:bodyStyle>
      <a:lvl1pPr marL="342900" indent="-342900" algn="l" rtl="0" eaLnBrk="0" fontAlgn="base" hangingPunct="0">
        <a:spcBef>
          <a:spcPct val="50000"/>
        </a:spcBef>
        <a:spcAft>
          <a:spcPct val="0"/>
        </a:spcAft>
        <a:buClr>
          <a:srgbClr val="990033"/>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CC00"/>
        </a:buClr>
        <a:buFont typeface="Wingdings" pitchFamily="2" charset="2"/>
        <a:buChar char="ü"/>
        <a:defRPr sz="2600">
          <a:solidFill>
            <a:schemeClr val="tx1"/>
          </a:solidFill>
          <a:latin typeface="+mn-lt"/>
        </a:defRPr>
      </a:lvl2pPr>
      <a:lvl3pPr marL="1085850" indent="-228600" algn="l" rtl="0" eaLnBrk="0" fontAlgn="base" hangingPunct="0">
        <a:spcBef>
          <a:spcPct val="20000"/>
        </a:spcBef>
        <a:spcAft>
          <a:spcPct val="0"/>
        </a:spcAft>
        <a:buClr>
          <a:srgbClr val="A50021"/>
        </a:buClr>
        <a:buFont typeface="Wingdings" pitchFamily="2" charset="2"/>
        <a:buChar char="§"/>
        <a:defRPr sz="2800">
          <a:solidFill>
            <a:schemeClr val="tx1"/>
          </a:solidFill>
          <a:latin typeface="+mn-lt"/>
        </a:defRPr>
      </a:lvl3pPr>
      <a:lvl4pPr marL="1428750" indent="-228600" algn="l" rtl="0" eaLnBrk="0" fontAlgn="base" hangingPunct="0">
        <a:spcBef>
          <a:spcPct val="20000"/>
        </a:spcBef>
        <a:spcAft>
          <a:spcPct val="0"/>
        </a:spcAft>
        <a:buChar char="–"/>
        <a:defRPr sz="2800">
          <a:solidFill>
            <a:schemeClr val="tx1"/>
          </a:solidFill>
          <a:latin typeface="+mn-lt"/>
        </a:defRPr>
      </a:lvl4pPr>
      <a:lvl5pPr marL="1771650" indent="-228600" algn="l" rtl="0" eaLnBrk="0" fontAlgn="base" hangingPunct="0">
        <a:spcBef>
          <a:spcPct val="20000"/>
        </a:spcBef>
        <a:spcAft>
          <a:spcPct val="0"/>
        </a:spcAft>
        <a:buChar char="»"/>
        <a:defRPr sz="2800">
          <a:solidFill>
            <a:schemeClr val="tx1"/>
          </a:solidFill>
          <a:latin typeface="+mn-lt"/>
        </a:defRPr>
      </a:lvl5pPr>
      <a:lvl6pPr marL="2228850" indent="-228600" algn="l" rtl="0" fontAlgn="base">
        <a:spcBef>
          <a:spcPct val="20000"/>
        </a:spcBef>
        <a:spcAft>
          <a:spcPct val="0"/>
        </a:spcAft>
        <a:buChar char="»"/>
        <a:defRPr sz="2800">
          <a:solidFill>
            <a:schemeClr val="tx1"/>
          </a:solidFill>
          <a:latin typeface="+mn-lt"/>
        </a:defRPr>
      </a:lvl6pPr>
      <a:lvl7pPr marL="2686050" indent="-228600" algn="l" rtl="0" fontAlgn="base">
        <a:spcBef>
          <a:spcPct val="20000"/>
        </a:spcBef>
        <a:spcAft>
          <a:spcPct val="0"/>
        </a:spcAft>
        <a:buChar char="»"/>
        <a:defRPr sz="2800">
          <a:solidFill>
            <a:schemeClr val="tx1"/>
          </a:solidFill>
          <a:latin typeface="+mn-lt"/>
        </a:defRPr>
      </a:lvl7pPr>
      <a:lvl8pPr marL="3143250" indent="-228600" algn="l" rtl="0" fontAlgn="base">
        <a:spcBef>
          <a:spcPct val="20000"/>
        </a:spcBef>
        <a:spcAft>
          <a:spcPct val="0"/>
        </a:spcAft>
        <a:buChar char="»"/>
        <a:defRPr sz="2800">
          <a:solidFill>
            <a:schemeClr val="tx1"/>
          </a:solidFill>
          <a:latin typeface="+mn-lt"/>
        </a:defRPr>
      </a:lvl8pPr>
      <a:lvl9pPr marL="3600450" indent="-228600" algn="l" rtl="0" fontAlgn="base">
        <a:spcBef>
          <a:spcPct val="20000"/>
        </a:spcBef>
        <a:spcAft>
          <a:spcPct val="0"/>
        </a:spcAft>
        <a:buChar char="»"/>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about:blank"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447800" y="304800"/>
            <a:ext cx="7315200" cy="2590800"/>
          </a:xfrm>
        </p:spPr>
        <p:txBody>
          <a:bodyPr/>
          <a:lstStyle/>
          <a:p>
            <a:pPr eaLnBrk="1" hangingPunct="1"/>
            <a:br>
              <a:rPr lang="en-US" sz="3600" dirty="0">
                <a:solidFill>
                  <a:schemeClr val="accent6">
                    <a:lumMod val="75000"/>
                  </a:schemeClr>
                </a:solidFill>
              </a:rPr>
            </a:br>
            <a:br>
              <a:rPr lang="en-US" sz="3600" dirty="0">
                <a:solidFill>
                  <a:schemeClr val="accent6">
                    <a:lumMod val="75000"/>
                  </a:schemeClr>
                </a:solidFill>
              </a:rPr>
            </a:br>
            <a:r>
              <a:rPr lang="en-US" sz="3600" dirty="0">
                <a:solidFill>
                  <a:schemeClr val="accent6">
                    <a:lumMod val="75000"/>
                  </a:schemeClr>
                </a:solidFill>
              </a:rPr>
              <a:t>HUD Eastern Woodlands </a:t>
            </a:r>
            <a:br>
              <a:rPr lang="en-US" sz="3600" dirty="0">
                <a:solidFill>
                  <a:schemeClr val="accent6">
                    <a:lumMod val="75000"/>
                  </a:schemeClr>
                </a:solidFill>
              </a:rPr>
            </a:br>
            <a:r>
              <a:rPr lang="en-US" sz="3600" dirty="0">
                <a:solidFill>
                  <a:schemeClr val="accent6">
                    <a:lumMod val="75000"/>
                  </a:schemeClr>
                </a:solidFill>
              </a:rPr>
              <a:t>Office of </a:t>
            </a:r>
            <a:br>
              <a:rPr lang="en-US" sz="3600" dirty="0">
                <a:solidFill>
                  <a:schemeClr val="accent6">
                    <a:lumMod val="75000"/>
                  </a:schemeClr>
                </a:solidFill>
              </a:rPr>
            </a:br>
            <a:r>
              <a:rPr lang="en-US" sz="3600" dirty="0">
                <a:solidFill>
                  <a:schemeClr val="accent6">
                    <a:lumMod val="75000"/>
                  </a:schemeClr>
                </a:solidFill>
              </a:rPr>
              <a:t>Native American Programs</a:t>
            </a:r>
            <a:br>
              <a:rPr lang="en-US" sz="3600" dirty="0">
                <a:solidFill>
                  <a:schemeClr val="accent6">
                    <a:lumMod val="75000"/>
                  </a:schemeClr>
                </a:solidFill>
              </a:rPr>
            </a:br>
            <a:br>
              <a:rPr lang="en-US" sz="3600" dirty="0">
                <a:solidFill>
                  <a:schemeClr val="accent6">
                    <a:lumMod val="75000"/>
                  </a:schemeClr>
                </a:solidFill>
              </a:rPr>
            </a:br>
            <a:r>
              <a:rPr lang="en-US" sz="3200" dirty="0">
                <a:solidFill>
                  <a:schemeClr val="accent6">
                    <a:lumMod val="75000"/>
                  </a:schemeClr>
                </a:solidFill>
              </a:rPr>
              <a:t>Great Lakes Inter-tribal Housing Association Quarterly Meeting</a:t>
            </a:r>
            <a:br>
              <a:rPr lang="en-US" sz="3200" dirty="0">
                <a:solidFill>
                  <a:schemeClr val="accent6">
                    <a:lumMod val="75000"/>
                  </a:schemeClr>
                </a:solidFill>
              </a:rPr>
            </a:br>
            <a:br>
              <a:rPr lang="en-US" sz="3200" dirty="0">
                <a:solidFill>
                  <a:schemeClr val="accent6">
                    <a:lumMod val="75000"/>
                  </a:schemeClr>
                </a:solidFill>
              </a:rPr>
            </a:br>
            <a:r>
              <a:rPr lang="en-US" sz="2000" dirty="0">
                <a:solidFill>
                  <a:schemeClr val="accent6">
                    <a:lumMod val="75000"/>
                  </a:schemeClr>
                </a:solidFill>
              </a:rPr>
              <a:t>Neil Whitegull, Administrator</a:t>
            </a:r>
          </a:p>
        </p:txBody>
      </p:sp>
      <p:pic>
        <p:nvPicPr>
          <p:cNvPr id="3" name="Picture 2" descr="A close-up of a logo&#10;&#10;Description automatically generated with medium confidence">
            <a:extLst>
              <a:ext uri="{FF2B5EF4-FFF2-40B4-BE49-F238E27FC236}">
                <a16:creationId xmlns:a16="http://schemas.microsoft.com/office/drawing/2014/main" id="{953042E1-7E93-4779-84FA-5CD6240BD9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4475017"/>
            <a:ext cx="2057400" cy="2078183"/>
          </a:xfrm>
          <a:prstGeom prst="rect">
            <a:avLst/>
          </a:prstGeom>
        </p:spPr>
      </p:pic>
    </p:spTree>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53AAAC3-5C73-797C-D46C-2D69EE963A95}"/>
              </a:ext>
            </a:extLst>
          </p:cNvPr>
          <p:cNvPicPr>
            <a:picLocks noChangeAspect="1" noChangeArrowheads="1"/>
          </p:cNvPicPr>
          <p:nvPr/>
        </p:nvPicPr>
        <p:blipFill rotWithShape="1">
          <a:blip r:embed="rId3">
            <a:alphaModFix amt="30000"/>
            <a:extLst>
              <a:ext uri="{28A0092B-C50C-407E-A947-70E740481C1C}">
                <a14:useLocalDpi xmlns:a14="http://schemas.microsoft.com/office/drawing/2010/main" val="0"/>
              </a:ext>
            </a:extLst>
          </a:blip>
          <a:srcRect l="29757" t="2419" r="1292" b="-2419"/>
          <a:stretch/>
        </p:blipFill>
        <p:spPr bwMode="auto">
          <a:xfrm>
            <a:off x="1227189" y="1022408"/>
            <a:ext cx="7764411" cy="5067300"/>
          </a:xfrm>
          <a:prstGeom prst="rect">
            <a:avLst/>
          </a:prstGeom>
          <a:noFill/>
          <a:extLst>
            <a:ext uri="{909E8E84-426E-40DD-AFC4-6F175D3DCCD1}">
              <a14:hiddenFill xmlns:a14="http://schemas.microsoft.com/office/drawing/2010/main">
                <a:solidFill>
                  <a:srgbClr val="FFFFFF"/>
                </a:solidFill>
              </a14:hiddenFill>
            </a:ext>
          </a:extLst>
        </p:spPr>
      </p:pic>
      <p:sp>
        <p:nvSpPr>
          <p:cNvPr id="14338" name="Rectangle 2"/>
          <p:cNvSpPr>
            <a:spLocks noGrp="1" noChangeArrowheads="1"/>
          </p:cNvSpPr>
          <p:nvPr>
            <p:ph type="title"/>
          </p:nvPr>
        </p:nvSpPr>
        <p:spPr>
          <a:xfrm>
            <a:off x="1371600" y="228600"/>
            <a:ext cx="7620000" cy="533400"/>
          </a:xfrm>
        </p:spPr>
        <p:txBody>
          <a:bodyPr lIns="106674" tIns="53337" rIns="106674" bIns="53337" anchor="t"/>
          <a:lstStyle/>
          <a:p>
            <a:r>
              <a:rPr lang="en-US" sz="3600" dirty="0">
                <a:solidFill>
                  <a:schemeClr val="accent6">
                    <a:lumMod val="75000"/>
                  </a:schemeClr>
                </a:solidFill>
              </a:rPr>
              <a:t>ICDBG Tribal Consultation</a:t>
            </a:r>
          </a:p>
        </p:txBody>
      </p:sp>
      <p:sp>
        <p:nvSpPr>
          <p:cNvPr id="14339" name="Rectangle 3"/>
          <p:cNvSpPr>
            <a:spLocks noGrp="1" noChangeArrowheads="1"/>
          </p:cNvSpPr>
          <p:nvPr>
            <p:ph type="body" idx="1"/>
          </p:nvPr>
        </p:nvSpPr>
        <p:spPr>
          <a:xfrm>
            <a:off x="1447800" y="1143000"/>
            <a:ext cx="7239000" cy="4953000"/>
          </a:xfrm>
        </p:spPr>
        <p:txBody>
          <a:bodyPr lIns="106674" tIns="53337" rIns="106674" bIns="53337"/>
          <a:lstStyle/>
          <a:p>
            <a:r>
              <a:rPr lang="en-US" sz="1600" b="0" i="0" u="none" strike="noStrike" baseline="0" dirty="0">
                <a:solidFill>
                  <a:srgbClr val="000000"/>
                </a:solidFill>
                <a:latin typeface="Times New Roman" panose="02020603050405020304" pitchFamily="18" charset="0"/>
              </a:rPr>
              <a:t> </a:t>
            </a:r>
            <a:r>
              <a:rPr lang="en-US" sz="1600" b="1" i="0" u="none" strike="noStrike" baseline="0" dirty="0">
                <a:solidFill>
                  <a:srgbClr val="000000"/>
                </a:solidFill>
                <a:latin typeface="Times New Roman" panose="02020603050405020304" pitchFamily="18" charset="0"/>
              </a:rPr>
              <a:t>Upcoming Sessions </a:t>
            </a:r>
            <a:endParaRPr lang="en-US" sz="1600" b="0" i="0" u="none" strike="noStrike" baseline="0" dirty="0">
              <a:solidFill>
                <a:srgbClr val="000000"/>
              </a:solidFill>
              <a:latin typeface="Times New Roman" panose="02020603050405020304" pitchFamily="18" charset="0"/>
            </a:endParaRPr>
          </a:p>
          <a:p>
            <a:r>
              <a:rPr lang="en-US" sz="1600" b="0" i="0" u="none" strike="noStrike" baseline="0" dirty="0">
                <a:solidFill>
                  <a:srgbClr val="000000"/>
                </a:solidFill>
                <a:latin typeface="Times New Roman" panose="02020603050405020304" pitchFamily="18" charset="0"/>
              </a:rPr>
              <a:t>Nevada California Indian Housing Association, Hard Rock Hotel, 3317 Forty Mile Road, Wheatland, CA, March 20, 2024 </a:t>
            </a:r>
          </a:p>
          <a:p>
            <a:r>
              <a:rPr lang="en-US" sz="1600" b="0" i="0" u="none" strike="noStrike" baseline="0" dirty="0">
                <a:solidFill>
                  <a:srgbClr val="000000"/>
                </a:solidFill>
                <a:latin typeface="Times New Roman" panose="02020603050405020304" pitchFamily="18" charset="0"/>
              </a:rPr>
              <a:t>United Native American Housing Association, Annual Meeting, 7390 West Hampden Avenue Lakewood, CO, March 25, 2024 </a:t>
            </a:r>
          </a:p>
          <a:p>
            <a:r>
              <a:rPr lang="en-US" sz="1600" b="1" i="0" u="none" strike="noStrike" baseline="0" dirty="0">
                <a:solidFill>
                  <a:srgbClr val="000000"/>
                </a:solidFill>
                <a:latin typeface="Times New Roman" panose="02020603050405020304" pitchFamily="18" charset="0"/>
              </a:rPr>
              <a:t>United South &amp; Eastern Tribes, Annual Impact Meeting, Crystal Gateway Marriot, Arlington, VA, March 28, 2024 </a:t>
            </a:r>
          </a:p>
          <a:p>
            <a:r>
              <a:rPr lang="en-US" sz="1600" b="0" i="0" u="none" strike="noStrike" baseline="0" dirty="0">
                <a:solidFill>
                  <a:srgbClr val="000000"/>
                </a:solidFill>
                <a:latin typeface="Times New Roman" panose="02020603050405020304" pitchFamily="18" charset="0"/>
              </a:rPr>
              <a:t>Southern Plains Indian Housing Association, Quarterly Meeting, 777 W Cherokee St, Catoosa, OK, April 17, 2024 </a:t>
            </a:r>
          </a:p>
          <a:p>
            <a:r>
              <a:rPr lang="en-US" sz="1600" b="0" i="0" u="none" strike="noStrike" baseline="0" dirty="0">
                <a:solidFill>
                  <a:srgbClr val="000000"/>
                </a:solidFill>
                <a:latin typeface="Times New Roman" panose="02020603050405020304" pitchFamily="18" charset="0"/>
              </a:rPr>
              <a:t>PNRC NAHRO 2024 Conference, 939 W. 5TH Ave., Anchorage, AK, April 24th, 2024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Note: Conference registration not needed to participate in the Tribal consultation </a:t>
            </a:r>
            <a:endParaRPr lang="en-US" sz="9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5923891"/>
      </p:ext>
    </p:extLst>
  </p:cSld>
  <p:clrMapOvr>
    <a:masterClrMapping/>
  </p:clrMapOvr>
  <p:transition>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56100-93E4-7EF2-7FB0-7C1781BE4C22}"/>
              </a:ext>
            </a:extLst>
          </p:cNvPr>
          <p:cNvSpPr>
            <a:spLocks noGrp="1"/>
          </p:cNvSpPr>
          <p:nvPr>
            <p:ph type="title"/>
          </p:nvPr>
        </p:nvSpPr>
        <p:spPr/>
        <p:txBody>
          <a:bodyPr/>
          <a:lstStyle/>
          <a:p>
            <a:r>
              <a:rPr lang="en-US" sz="2400" dirty="0">
                <a:solidFill>
                  <a:schemeClr val="accent6">
                    <a:lumMod val="75000"/>
                  </a:schemeClr>
                </a:solidFill>
              </a:rPr>
              <a:t>Coronavirus Aid, Relief, and Economic Security Act (CARES) American Rescue Plan (ARP)</a:t>
            </a:r>
            <a:endParaRPr lang="en-US" sz="2400" dirty="0"/>
          </a:p>
        </p:txBody>
      </p:sp>
      <p:sp>
        <p:nvSpPr>
          <p:cNvPr id="3" name="Content Placeholder 2">
            <a:extLst>
              <a:ext uri="{FF2B5EF4-FFF2-40B4-BE49-F238E27FC236}">
                <a16:creationId xmlns:a16="http://schemas.microsoft.com/office/drawing/2014/main" id="{5FD8A7BC-69B4-C2E7-00F8-33A135816956}"/>
              </a:ext>
            </a:extLst>
          </p:cNvPr>
          <p:cNvSpPr>
            <a:spLocks noGrp="1"/>
          </p:cNvSpPr>
          <p:nvPr>
            <p:ph idx="1"/>
          </p:nvPr>
        </p:nvSpPr>
        <p:spPr/>
        <p:txBody>
          <a:bodyPr/>
          <a:lstStyle/>
          <a:p>
            <a:r>
              <a:rPr lang="en-US" sz="2000" dirty="0"/>
              <a:t>We need Tribes and TDHE’s to spend these funds.</a:t>
            </a:r>
          </a:p>
          <a:p>
            <a:pPr marL="457200" lvl="1" indent="0">
              <a:buNone/>
            </a:pPr>
            <a:endParaRPr lang="en-US" sz="1400" dirty="0"/>
          </a:p>
          <a:p>
            <a:pPr marL="457200" lvl="1" indent="0">
              <a:buNone/>
            </a:pPr>
            <a:r>
              <a:rPr lang="en-US" sz="1400" dirty="0"/>
              <a:t>Reminder- APR’s have to be submitted for IHP CARES and ARP and ACERS for ICDBG-IT CARES and ARP.</a:t>
            </a:r>
          </a:p>
          <a:p>
            <a:pPr marL="457200" lvl="1" indent="0">
              <a:buNone/>
            </a:pPr>
            <a:endParaRPr lang="en-US" sz="1400" dirty="0"/>
          </a:p>
          <a:p>
            <a:pPr marL="457200" lvl="1" indent="0">
              <a:buNone/>
            </a:pPr>
            <a:r>
              <a:rPr lang="en-US" sz="1400" dirty="0"/>
              <a:t>If you have not spent down 50% or more of Covid funds, reminder letters went out earlier this fall, and letters will be going out again in February.</a:t>
            </a:r>
          </a:p>
          <a:p>
            <a:pPr marL="457200" lvl="1" indent="0">
              <a:buNone/>
            </a:pPr>
            <a:endParaRPr lang="en-US" sz="1400" dirty="0"/>
          </a:p>
          <a:p>
            <a:pPr marL="457200" lvl="1" indent="0">
              <a:buNone/>
            </a:pPr>
            <a:r>
              <a:rPr lang="en-US" sz="1400" dirty="0"/>
              <a:t>Modification of ICDBG-IT implementation plans or IHP amendments for changes in projects.</a:t>
            </a:r>
          </a:p>
          <a:p>
            <a:pPr marL="457200" lvl="1" indent="0">
              <a:buNone/>
            </a:pPr>
            <a:endParaRPr lang="en-US" sz="1400" dirty="0"/>
          </a:p>
          <a:p>
            <a:pPr marL="457200" lvl="1" indent="0">
              <a:buNone/>
            </a:pPr>
            <a:r>
              <a:rPr lang="en-US" sz="1400" dirty="0"/>
              <a:t>Eastern / Woodlands can coordinate Training and Technical Assistance if tribes need to build capacity to spend funds.</a:t>
            </a:r>
          </a:p>
          <a:p>
            <a:pPr marL="457200" lvl="1" indent="0">
              <a:buNone/>
            </a:pPr>
            <a:r>
              <a:rPr lang="en-US" sz="1400" dirty="0"/>
              <a:t> </a:t>
            </a:r>
          </a:p>
        </p:txBody>
      </p:sp>
    </p:spTree>
    <p:extLst>
      <p:ext uri="{BB962C8B-B14F-4D97-AF65-F5344CB8AC3E}">
        <p14:creationId xmlns:p14="http://schemas.microsoft.com/office/powerpoint/2010/main" val="1708312422"/>
      </p:ext>
    </p:extLst>
  </p:cSld>
  <p:clrMapOvr>
    <a:masterClrMapping/>
  </p:clrMapOvr>
  <p:transition>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371600" y="228600"/>
            <a:ext cx="7620000" cy="914400"/>
          </a:xfrm>
        </p:spPr>
        <p:txBody>
          <a:bodyPr lIns="106674" tIns="53337" rIns="106674" bIns="53337" anchor="t"/>
          <a:lstStyle/>
          <a:p>
            <a:pPr eaLnBrk="1" hangingPunct="1"/>
            <a:r>
              <a:rPr lang="en-US" sz="3200" b="1" dirty="0">
                <a:solidFill>
                  <a:schemeClr val="accent6">
                    <a:lumMod val="75000"/>
                  </a:schemeClr>
                </a:solidFill>
                <a:effectLst/>
                <a:latin typeface="Tahoma" panose="020B0604030504040204" pitchFamily="34" charset="0"/>
                <a:ea typeface="Tahoma" panose="020B0604030504040204" pitchFamily="34" charset="0"/>
                <a:cs typeface="Tahoma" panose="020B0604030504040204" pitchFamily="34" charset="0"/>
              </a:rPr>
              <a:t>Why it’s Important to </a:t>
            </a:r>
            <a:br>
              <a:rPr lang="en-US" sz="3200" b="1" dirty="0">
                <a:solidFill>
                  <a:schemeClr val="accent6">
                    <a:lumMod val="75000"/>
                  </a:schemeClr>
                </a:solidFill>
                <a:effectLst/>
                <a:latin typeface="Tahoma" panose="020B0604030504040204" pitchFamily="34" charset="0"/>
                <a:ea typeface="Tahoma" panose="020B0604030504040204" pitchFamily="34" charset="0"/>
                <a:cs typeface="Tahoma" panose="020B0604030504040204" pitchFamily="34" charset="0"/>
              </a:rPr>
            </a:br>
            <a:r>
              <a:rPr lang="en-US" sz="3200" b="1" dirty="0">
                <a:solidFill>
                  <a:schemeClr val="accent6">
                    <a:lumMod val="75000"/>
                  </a:schemeClr>
                </a:solidFill>
                <a:effectLst/>
                <a:latin typeface="Tahoma" panose="020B0604030504040204" pitchFamily="34" charset="0"/>
                <a:ea typeface="Tahoma" panose="020B0604030504040204" pitchFamily="34" charset="0"/>
                <a:cs typeface="Tahoma" panose="020B0604030504040204" pitchFamily="34" charset="0"/>
              </a:rPr>
              <a:t>Submit Timely Audits</a:t>
            </a:r>
            <a:endParaRPr lang="en-US" sz="3200" dirty="0">
              <a:solidFill>
                <a:schemeClr val="accent6">
                  <a:lumMod val="75000"/>
                </a:schemeClr>
              </a:solidFill>
              <a:highlight>
                <a:srgbClr val="FFFF00"/>
              </a:highlight>
              <a:latin typeface="Tahoma" panose="020B0604030504040204" pitchFamily="34" charset="0"/>
              <a:ea typeface="Tahoma" panose="020B0604030504040204" pitchFamily="34" charset="0"/>
              <a:cs typeface="Tahoma" panose="020B0604030504040204" pitchFamily="34" charset="0"/>
            </a:endParaRPr>
          </a:p>
        </p:txBody>
      </p:sp>
      <p:sp>
        <p:nvSpPr>
          <p:cNvPr id="14339" name="Rectangle 3"/>
          <p:cNvSpPr>
            <a:spLocks noGrp="1" noChangeArrowheads="1"/>
          </p:cNvSpPr>
          <p:nvPr>
            <p:ph type="body" idx="1"/>
          </p:nvPr>
        </p:nvSpPr>
        <p:spPr>
          <a:xfrm>
            <a:off x="1562100" y="1905000"/>
            <a:ext cx="7239000" cy="4267200"/>
          </a:xfrm>
        </p:spPr>
        <p:txBody>
          <a:bodyPr lIns="106674" tIns="53337" rIns="106674" bIns="53337"/>
          <a:lstStyle/>
          <a:p>
            <a:pPr marL="0" marR="0" indent="0" eaLnBrk="0" fontAlgn="base" hangingPunct="0">
              <a:lnSpc>
                <a:spcPct val="107000"/>
              </a:lnSpc>
              <a:spcBef>
                <a:spcPts val="0"/>
              </a:spcBef>
              <a:spcAft>
                <a:spcPts val="800"/>
              </a:spcAft>
              <a:buNone/>
              <a:tabLst>
                <a:tab pos="400050" algn="l"/>
              </a:tabLst>
            </a:pP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a:t>
            </a:r>
            <a:r>
              <a:rPr lang="en-US" sz="2400" b="1" dirty="0">
                <a:solidFill>
                  <a:srgbClr val="000000"/>
                </a:solidFill>
                <a:effectLst/>
                <a:latin typeface="Times New Roman" panose="02020603050405020304" pitchFamily="18" charset="0"/>
                <a:ea typeface="Times New Roman" panose="02020603050405020304" pitchFamily="18" charset="0"/>
              </a:rPr>
              <a:t>udits are reviewed for compliance with the Single Audit Act and Part 200, including timely submittal of audits.  </a:t>
            </a:r>
          </a:p>
          <a:p>
            <a:pPr marL="0" marR="0" indent="0" eaLnBrk="0" fontAlgn="base" hangingPunct="0">
              <a:lnSpc>
                <a:spcPct val="107000"/>
              </a:lnSpc>
              <a:spcBef>
                <a:spcPts val="0"/>
              </a:spcBef>
              <a:spcAft>
                <a:spcPts val="800"/>
              </a:spcAft>
              <a:buNone/>
              <a:tabLst>
                <a:tab pos="400050" algn="l"/>
              </a:tabLst>
            </a:pPr>
            <a:r>
              <a:rPr lang="en-US" sz="2400" b="1" dirty="0">
                <a:solidFill>
                  <a:srgbClr val="000000"/>
                </a:solidFill>
                <a:effectLst/>
                <a:latin typeface="Times New Roman" panose="02020603050405020304" pitchFamily="18" charset="0"/>
                <a:ea typeface="Times New Roman" panose="02020603050405020304" pitchFamily="18" charset="0"/>
              </a:rPr>
              <a:t>Untimely submission includes:</a:t>
            </a:r>
            <a:endParaRPr lang="en-US" sz="2400" dirty="0">
              <a:effectLst/>
              <a:latin typeface="Times New Roman" panose="02020603050405020304" pitchFamily="18" charset="0"/>
              <a:ea typeface="Times New Roman" panose="02020603050405020304" pitchFamily="18" charset="0"/>
            </a:endParaRPr>
          </a:p>
          <a:p>
            <a:pPr marL="0" lvl="0" indent="0">
              <a:spcBef>
                <a:spcPts val="0"/>
              </a:spcBef>
              <a:spcAft>
                <a:spcPts val="0"/>
              </a:spcAft>
              <a:buNone/>
              <a:tabLst>
                <a:tab pos="400050" algn="l"/>
                <a:tab pos="457200" algn="l"/>
              </a:tabLst>
            </a:pPr>
            <a:endParaRPr lang="en-US" sz="2400" b="1" dirty="0">
              <a:solidFill>
                <a:srgbClr val="403F42"/>
              </a:solidFill>
              <a:latin typeface="Times New Roman" panose="02020603050405020304" pitchFamily="18" charset="0"/>
              <a:ea typeface="Times New Roman" panose="02020603050405020304" pitchFamily="18" charset="0"/>
            </a:endParaRPr>
          </a:p>
          <a:p>
            <a:pPr>
              <a:spcBef>
                <a:spcPts val="0"/>
              </a:spcBef>
              <a:spcAft>
                <a:spcPts val="0"/>
              </a:spcAft>
              <a:buFont typeface="Wingdings" panose="05000000000000000000" pitchFamily="2" charset="2"/>
              <a:buChar char="q"/>
              <a:tabLst>
                <a:tab pos="400050" algn="l"/>
                <a:tab pos="457200" algn="l"/>
              </a:tabLst>
            </a:pPr>
            <a:r>
              <a:rPr lang="en-US" sz="2400" b="1" dirty="0">
                <a:solidFill>
                  <a:srgbClr val="403F42"/>
                </a:solidFill>
                <a:latin typeface="Times New Roman" panose="02020603050405020304" pitchFamily="18" charset="0"/>
                <a:ea typeface="Times New Roman" panose="02020603050405020304" pitchFamily="18" charset="0"/>
              </a:rPr>
              <a:t>Delinquent Reports = Potential Loss of Funds  </a:t>
            </a:r>
          </a:p>
          <a:p>
            <a:pPr>
              <a:spcBef>
                <a:spcPts val="0"/>
              </a:spcBef>
              <a:spcAft>
                <a:spcPts val="0"/>
              </a:spcAft>
              <a:buFont typeface="Wingdings" panose="05000000000000000000" pitchFamily="2" charset="2"/>
              <a:buChar char="q"/>
              <a:tabLst>
                <a:tab pos="400050" algn="l"/>
                <a:tab pos="457200" algn="l"/>
              </a:tabLst>
            </a:pPr>
            <a:endParaRPr lang="en-US" sz="2400" b="1" dirty="0">
              <a:solidFill>
                <a:srgbClr val="403F42"/>
              </a:solidFill>
              <a:latin typeface="Times New Roman" panose="02020603050405020304" pitchFamily="18" charset="0"/>
              <a:ea typeface="Times New Roman" panose="02020603050405020304" pitchFamily="18" charset="0"/>
            </a:endParaRPr>
          </a:p>
          <a:p>
            <a:pPr>
              <a:spcBef>
                <a:spcPts val="0"/>
              </a:spcBef>
              <a:spcAft>
                <a:spcPts val="0"/>
              </a:spcAft>
              <a:buFont typeface="Wingdings" panose="05000000000000000000" pitchFamily="2" charset="2"/>
              <a:buChar char="q"/>
              <a:tabLst>
                <a:tab pos="400050" algn="l"/>
                <a:tab pos="457200" algn="l"/>
              </a:tabLst>
            </a:pPr>
            <a:r>
              <a:rPr lang="en-US" sz="2400" b="1" dirty="0">
                <a:solidFill>
                  <a:srgbClr val="403F42"/>
                </a:solidFill>
                <a:latin typeface="Times New Roman" panose="02020603050405020304" pitchFamily="18" charset="0"/>
                <a:ea typeface="Times New Roman" panose="02020603050405020304" pitchFamily="18" charset="0"/>
              </a:rPr>
              <a:t>Enforcement Action = Potential Loss of Funds </a:t>
            </a:r>
          </a:p>
          <a:p>
            <a:pPr>
              <a:spcBef>
                <a:spcPts val="0"/>
              </a:spcBef>
              <a:spcAft>
                <a:spcPts val="0"/>
              </a:spcAft>
              <a:buFont typeface="Wingdings" panose="05000000000000000000" pitchFamily="2" charset="2"/>
              <a:buChar char="q"/>
              <a:tabLst>
                <a:tab pos="400050" algn="l"/>
                <a:tab pos="457200" algn="l"/>
              </a:tabLst>
            </a:pPr>
            <a:endParaRPr lang="en-US" sz="2400" b="1" dirty="0">
              <a:solidFill>
                <a:srgbClr val="403F42"/>
              </a:solidFill>
              <a:latin typeface="Times New Roman" panose="02020603050405020304" pitchFamily="18" charset="0"/>
              <a:ea typeface="Times New Roman" panose="02020603050405020304" pitchFamily="18" charset="0"/>
            </a:endParaRPr>
          </a:p>
          <a:p>
            <a:pPr>
              <a:spcBef>
                <a:spcPts val="0"/>
              </a:spcBef>
              <a:spcAft>
                <a:spcPts val="0"/>
              </a:spcAft>
              <a:buFont typeface="Wingdings" panose="05000000000000000000" pitchFamily="2" charset="2"/>
              <a:buChar char="q"/>
              <a:tabLst>
                <a:tab pos="400050" algn="l"/>
                <a:tab pos="457200" algn="l"/>
              </a:tabLst>
            </a:pPr>
            <a:r>
              <a:rPr lang="en-US" sz="2400" b="1" dirty="0">
                <a:solidFill>
                  <a:srgbClr val="403F42"/>
                </a:solidFill>
                <a:latin typeface="Times New Roman" panose="02020603050405020304" pitchFamily="18" charset="0"/>
                <a:ea typeface="Times New Roman" panose="02020603050405020304" pitchFamily="18" charset="0"/>
              </a:rPr>
              <a:t>Reduced Points in Competitive Scoring  =  Potential Loss of Funds </a:t>
            </a:r>
          </a:p>
          <a:p>
            <a:pPr marR="0">
              <a:spcBef>
                <a:spcPts val="0"/>
              </a:spcBef>
              <a:spcAft>
                <a:spcPts val="0"/>
              </a:spcAft>
              <a:buFont typeface="Wingdings" panose="05000000000000000000" pitchFamily="2" charset="2"/>
              <a:buChar char="§"/>
              <a:tabLst>
                <a:tab pos="400050" algn="l"/>
              </a:tabLst>
            </a:pPr>
            <a:endParaRPr lang="en-US" sz="2400" b="1" dirty="0">
              <a:solidFill>
                <a:srgbClr val="403F42"/>
              </a:solidFill>
              <a:effectLst/>
              <a:latin typeface="+mj-lt"/>
              <a:ea typeface="Times New Roman" panose="02020603050405020304" pitchFamily="18" charset="0"/>
              <a:cs typeface="Arial" panose="020B0604020202020204" pitchFamily="34" charset="0"/>
            </a:endParaRPr>
          </a:p>
          <a:p>
            <a:pPr marR="0">
              <a:spcBef>
                <a:spcPts val="0"/>
              </a:spcBef>
              <a:spcAft>
                <a:spcPts val="0"/>
              </a:spcAft>
              <a:buFont typeface="Wingdings" panose="05000000000000000000" pitchFamily="2" charset="2"/>
              <a:buChar char="§"/>
              <a:tabLst>
                <a:tab pos="400050" algn="l"/>
              </a:tabLst>
            </a:pPr>
            <a:endParaRPr lang="en-US" sz="2400" dirty="0">
              <a:effectLst/>
              <a:latin typeface="+mj-lt"/>
              <a:ea typeface="Calibri" panose="020F0502020204030204" pitchFamily="34" charset="0"/>
            </a:endParaRPr>
          </a:p>
          <a:p>
            <a:pPr marL="0" marR="0">
              <a:spcBef>
                <a:spcPts val="0"/>
              </a:spcBef>
              <a:spcAft>
                <a:spcPts val="0"/>
              </a:spcAft>
              <a:buFont typeface="Wingdings" panose="05000000000000000000" pitchFamily="2" charset="2"/>
              <a:buChar char="§"/>
            </a:pPr>
            <a:endParaRPr lang="en-US" sz="1000" dirty="0">
              <a:effectLst/>
              <a:latin typeface="+mj-lt"/>
              <a:ea typeface="Calibri" panose="020F0502020204030204" pitchFamily="34" charset="0"/>
            </a:endParaRPr>
          </a:p>
        </p:txBody>
      </p:sp>
    </p:spTree>
    <p:extLst>
      <p:ext uri="{BB962C8B-B14F-4D97-AF65-F5344CB8AC3E}">
        <p14:creationId xmlns:p14="http://schemas.microsoft.com/office/powerpoint/2010/main" val="5521124"/>
      </p:ext>
    </p:extLst>
  </p:cSld>
  <p:clrMapOvr>
    <a:masterClrMapping/>
  </p:clrMapOvr>
  <p:transition>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5937E-1CDB-D38D-5279-1D7FE679C056}"/>
              </a:ext>
            </a:extLst>
          </p:cNvPr>
          <p:cNvSpPr>
            <a:spLocks noGrp="1"/>
          </p:cNvSpPr>
          <p:nvPr>
            <p:ph type="title"/>
          </p:nvPr>
        </p:nvSpPr>
        <p:spPr>
          <a:noFill/>
          <a:ln w="9525">
            <a:noFill/>
            <a:miter lim="800000"/>
            <a:headEnd/>
            <a:tailEnd/>
          </a:ln>
        </p:spPr>
        <p:txBody>
          <a:bodyPr vert="horz" wrap="square" lIns="106674" tIns="53337" rIns="106674" bIns="53337" numCol="1" anchor="t" anchorCtr="0" compatLnSpc="1">
            <a:prstTxWarp prst="textNoShape">
              <a:avLst/>
            </a:prstTxWarp>
          </a:bodyPr>
          <a:lstStyle/>
          <a:p>
            <a:pPr eaLnBrk="1" hangingPunct="1"/>
            <a:r>
              <a:rPr lang="en-US" sz="320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Grants Evaluation and Management System (GEMS)</a:t>
            </a:r>
          </a:p>
        </p:txBody>
      </p:sp>
      <p:sp>
        <p:nvSpPr>
          <p:cNvPr id="3" name="Content Placeholder 2">
            <a:extLst>
              <a:ext uri="{FF2B5EF4-FFF2-40B4-BE49-F238E27FC236}">
                <a16:creationId xmlns:a16="http://schemas.microsoft.com/office/drawing/2014/main" id="{36473441-85D2-C098-1476-85134131F623}"/>
              </a:ext>
            </a:extLst>
          </p:cNvPr>
          <p:cNvSpPr>
            <a:spLocks noGrp="1"/>
          </p:cNvSpPr>
          <p:nvPr>
            <p:ph idx="1"/>
          </p:nvPr>
        </p:nvSpPr>
        <p:spPr>
          <a:xfrm>
            <a:off x="1268442" y="2057400"/>
            <a:ext cx="3886200" cy="4437063"/>
          </a:xfrm>
        </p:spPr>
        <p:txBody>
          <a:bodyPr/>
          <a:lstStyle/>
          <a:p>
            <a:r>
              <a:rPr lang="en-US" sz="2000" dirty="0"/>
              <a:t>Dear Tribal Leader Letter 08-18-2023 announced that GEMS will be rolled out nationwide on September 25, 2023.  The Dear Tribal Leader Letter is available on </a:t>
            </a:r>
            <a:r>
              <a:rPr lang="en-US" sz="2000" dirty="0" err="1"/>
              <a:t>CodeTalk</a:t>
            </a:r>
            <a:r>
              <a:rPr lang="en-US" sz="2000" dirty="0"/>
              <a:t>:  </a:t>
            </a:r>
            <a:r>
              <a:rPr lang="en-US" sz="2000" dirty="0">
                <a:solidFill>
                  <a:srgbClr val="C00000"/>
                </a:solidFill>
                <a:hlinkClick r:id="rId2">
                  <a:extLst>
                    <a:ext uri="{A12FA001-AC4F-418D-AE19-62706E023703}">
                      <ahyp:hlinkClr xmlns:ahyp="http://schemas.microsoft.com/office/drawing/2018/hyperlinkcolor" val="tx"/>
                    </a:ext>
                  </a:extLst>
                </a:hlinkClick>
              </a:rPr>
              <a:t>https://www.hud.gov/sites/dfiles/PIH/documents/DTL_GEMS_Rollout.pdf</a:t>
            </a:r>
            <a:endParaRPr lang="en-US" dirty="0">
              <a:solidFill>
                <a:srgbClr val="C00000"/>
              </a:solidFill>
            </a:endParaRPr>
          </a:p>
          <a:p>
            <a:pPr lvl="1"/>
            <a:endParaRPr lang="en-US" sz="1400" dirty="0"/>
          </a:p>
        </p:txBody>
      </p:sp>
      <p:pic>
        <p:nvPicPr>
          <p:cNvPr id="5" name="Picture 4">
            <a:extLst>
              <a:ext uri="{FF2B5EF4-FFF2-40B4-BE49-F238E27FC236}">
                <a16:creationId xmlns:a16="http://schemas.microsoft.com/office/drawing/2014/main" id="{4B79F482-A056-4BB7-3C4B-056D2FF81FA5}"/>
              </a:ext>
            </a:extLst>
          </p:cNvPr>
          <p:cNvPicPr>
            <a:picLocks noChangeAspect="1"/>
          </p:cNvPicPr>
          <p:nvPr/>
        </p:nvPicPr>
        <p:blipFill>
          <a:blip r:embed="rId3"/>
          <a:stretch>
            <a:fillRect/>
          </a:stretch>
        </p:blipFill>
        <p:spPr>
          <a:xfrm>
            <a:off x="5349818" y="2057400"/>
            <a:ext cx="3390900" cy="2990850"/>
          </a:xfrm>
          <a:prstGeom prst="rect">
            <a:avLst/>
          </a:prstGeom>
        </p:spPr>
      </p:pic>
    </p:spTree>
    <p:extLst>
      <p:ext uri="{BB962C8B-B14F-4D97-AF65-F5344CB8AC3E}">
        <p14:creationId xmlns:p14="http://schemas.microsoft.com/office/powerpoint/2010/main" val="2265673660"/>
      </p:ext>
    </p:extLst>
  </p:cSld>
  <p:clrMapOvr>
    <a:masterClrMapping/>
  </p:clrMapOvr>
  <p:transition>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F438576-4770-480A-887F-F9AE9608B62A}"/>
              </a:ext>
            </a:extLst>
          </p:cNvPr>
          <p:cNvPicPr>
            <a:picLocks noChangeAspect="1"/>
          </p:cNvPicPr>
          <p:nvPr/>
        </p:nvPicPr>
        <p:blipFill>
          <a:blip r:embed="rId2">
            <a:alphaModFix amt="20000"/>
          </a:blip>
          <a:stretch>
            <a:fillRect/>
          </a:stretch>
        </p:blipFill>
        <p:spPr>
          <a:xfrm>
            <a:off x="2286000" y="1678612"/>
            <a:ext cx="5562600" cy="4906338"/>
          </a:xfrm>
          <a:prstGeom prst="rect">
            <a:avLst/>
          </a:prstGeom>
        </p:spPr>
      </p:pic>
      <p:sp>
        <p:nvSpPr>
          <p:cNvPr id="3" name="Content Placeholder 2">
            <a:extLst>
              <a:ext uri="{FF2B5EF4-FFF2-40B4-BE49-F238E27FC236}">
                <a16:creationId xmlns:a16="http://schemas.microsoft.com/office/drawing/2014/main" id="{DEF8C042-E097-2EBD-8F72-EFF2CDE7B3F1}"/>
              </a:ext>
            </a:extLst>
          </p:cNvPr>
          <p:cNvSpPr>
            <a:spLocks noGrp="1"/>
          </p:cNvSpPr>
          <p:nvPr>
            <p:ph idx="1"/>
          </p:nvPr>
        </p:nvSpPr>
        <p:spPr>
          <a:xfrm>
            <a:off x="1447800" y="1371600"/>
            <a:ext cx="7239000" cy="5213350"/>
          </a:xfrm>
        </p:spPr>
        <p:txBody>
          <a:bodyPr/>
          <a:lstStyle/>
          <a:p>
            <a:r>
              <a:rPr lang="en-US" sz="2000" dirty="0"/>
              <a:t>You will need to register for a GEMS account through the registration portal:  </a:t>
            </a:r>
            <a:r>
              <a:rPr lang="en-US" sz="2000" dirty="0">
                <a:solidFill>
                  <a:srgbClr val="C00000"/>
                </a:solidFill>
                <a:hlinkClick r:id="rId3">
                  <a:extLst>
                    <a:ext uri="{A12FA001-AC4F-418D-AE19-62706E023703}">
                      <ahyp:hlinkClr xmlns:ahyp="http://schemas.microsoft.com/office/drawing/2018/hyperlinkcolor" val="tx"/>
                    </a:ext>
                  </a:extLst>
                </a:hlinkClick>
              </a:rPr>
              <a:t>https://hud.my.site.com/GEMS/s/login/SelfRegister?locale=us</a:t>
            </a:r>
            <a:r>
              <a:rPr lang="en-US" sz="2000" dirty="0">
                <a:solidFill>
                  <a:srgbClr val="C00000"/>
                </a:solidFill>
              </a:rPr>
              <a:t> </a:t>
            </a:r>
          </a:p>
          <a:p>
            <a:r>
              <a:rPr lang="en-US" sz="2000" dirty="0">
                <a:solidFill>
                  <a:srgbClr val="C00000"/>
                </a:solidFill>
              </a:rPr>
              <a:t>Tara Chapman and Tonya Walters can provide assistance</a:t>
            </a:r>
          </a:p>
        </p:txBody>
      </p:sp>
      <p:sp>
        <p:nvSpPr>
          <p:cNvPr id="4" name="Title 1">
            <a:extLst>
              <a:ext uri="{FF2B5EF4-FFF2-40B4-BE49-F238E27FC236}">
                <a16:creationId xmlns:a16="http://schemas.microsoft.com/office/drawing/2014/main" id="{417EB25E-D0DF-BE0C-4E2A-C999BF3510D9}"/>
              </a:ext>
            </a:extLst>
          </p:cNvPr>
          <p:cNvSpPr>
            <a:spLocks noGrp="1"/>
          </p:cNvSpPr>
          <p:nvPr>
            <p:ph type="title"/>
          </p:nvPr>
        </p:nvSpPr>
        <p:spPr>
          <a:xfrm>
            <a:off x="1447800" y="273050"/>
            <a:ext cx="7316788" cy="1098550"/>
          </a:xfrm>
          <a:noFill/>
          <a:ln w="9525">
            <a:noFill/>
            <a:miter lim="800000"/>
            <a:headEnd/>
            <a:tailEnd/>
          </a:ln>
        </p:spPr>
        <p:txBody>
          <a:bodyPr vert="horz" wrap="square" lIns="106674" tIns="53337" rIns="106674" bIns="53337" numCol="1" anchor="t" anchorCtr="0" compatLnSpc="1">
            <a:prstTxWarp prst="textNoShape">
              <a:avLst/>
            </a:prstTxWarp>
          </a:bodyPr>
          <a:lstStyle/>
          <a:p>
            <a:pPr eaLnBrk="1" hangingPunct="1"/>
            <a:r>
              <a:rPr lang="en-US" sz="320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Grants Evaluation and Management System (GEMS)</a:t>
            </a:r>
          </a:p>
        </p:txBody>
      </p:sp>
    </p:spTree>
    <p:extLst>
      <p:ext uri="{BB962C8B-B14F-4D97-AF65-F5344CB8AC3E}">
        <p14:creationId xmlns:p14="http://schemas.microsoft.com/office/powerpoint/2010/main" val="2907619950"/>
      </p:ext>
    </p:extLst>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371600" y="228600"/>
            <a:ext cx="7620000" cy="914400"/>
          </a:xfrm>
        </p:spPr>
        <p:txBody>
          <a:bodyPr lIns="106674" tIns="53337" rIns="106674" bIns="53337" anchor="t"/>
          <a:lstStyle/>
          <a:p>
            <a:pPr eaLnBrk="1" hangingPunct="1"/>
            <a:r>
              <a:rPr lang="en-US" sz="320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Training and Technical Assistance</a:t>
            </a:r>
            <a:br>
              <a:rPr lang="en-US" sz="320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br>
            <a:r>
              <a:rPr lang="en-US" sz="320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T/TA</a:t>
            </a:r>
          </a:p>
        </p:txBody>
      </p:sp>
      <p:sp>
        <p:nvSpPr>
          <p:cNvPr id="14339" name="Rectangle 3"/>
          <p:cNvSpPr>
            <a:spLocks noGrp="1" noChangeArrowheads="1"/>
          </p:cNvSpPr>
          <p:nvPr>
            <p:ph type="body" idx="1"/>
          </p:nvPr>
        </p:nvSpPr>
        <p:spPr>
          <a:xfrm>
            <a:off x="1524000" y="1295400"/>
            <a:ext cx="7391400" cy="4953000"/>
          </a:xfrm>
        </p:spPr>
        <p:txBody>
          <a:bodyPr lIns="106674" tIns="53337" rIns="106674" bIns="53337"/>
          <a:lstStyle/>
          <a:p>
            <a:pPr marR="0">
              <a:spcBef>
                <a:spcPts val="0"/>
              </a:spcBef>
              <a:spcAft>
                <a:spcPts val="0"/>
              </a:spcAft>
              <a:buFont typeface="Wingdings" panose="05000000000000000000" pitchFamily="2" charset="2"/>
              <a:buChar char="§"/>
              <a:tabLst>
                <a:tab pos="400050" algn="l"/>
              </a:tabLst>
            </a:pPr>
            <a:endParaRPr lang="en-US" sz="2400" dirty="0">
              <a:effectLst/>
              <a:latin typeface="+mj-lt"/>
              <a:ea typeface="Calibri" panose="020F0502020204030204" pitchFamily="34" charset="0"/>
            </a:endParaRPr>
          </a:p>
          <a:p>
            <a:pPr marL="0" marR="0">
              <a:spcBef>
                <a:spcPts val="0"/>
              </a:spcBef>
              <a:spcAft>
                <a:spcPts val="0"/>
              </a:spcAft>
              <a:buFont typeface="Wingdings" panose="05000000000000000000" pitchFamily="2" charset="2"/>
              <a:buChar char="§"/>
            </a:pPr>
            <a:endParaRPr lang="en-US" sz="1000" dirty="0">
              <a:effectLst/>
              <a:latin typeface="+mj-lt"/>
              <a:ea typeface="Calibri" panose="020F0502020204030204" pitchFamily="34" charset="0"/>
            </a:endParaRPr>
          </a:p>
        </p:txBody>
      </p:sp>
      <p:graphicFrame>
        <p:nvGraphicFramePr>
          <p:cNvPr id="2" name="Table 1">
            <a:extLst>
              <a:ext uri="{FF2B5EF4-FFF2-40B4-BE49-F238E27FC236}">
                <a16:creationId xmlns:a16="http://schemas.microsoft.com/office/drawing/2014/main" id="{91F07339-4F43-9FAF-F9A8-5E8EDF379E0C}"/>
              </a:ext>
            </a:extLst>
          </p:cNvPr>
          <p:cNvGraphicFramePr>
            <a:graphicFrameLocks noGrp="1"/>
          </p:cNvGraphicFramePr>
          <p:nvPr/>
        </p:nvGraphicFramePr>
        <p:xfrm>
          <a:off x="2638425" y="1599406"/>
          <a:ext cx="4857750" cy="4286250"/>
        </p:xfrm>
        <a:graphic>
          <a:graphicData uri="http://schemas.openxmlformats.org/drawingml/2006/table">
            <a:tbl>
              <a:tblPr/>
              <a:tblGrid>
                <a:gridCol w="1619250">
                  <a:extLst>
                    <a:ext uri="{9D8B030D-6E8A-4147-A177-3AD203B41FA5}">
                      <a16:colId xmlns:a16="http://schemas.microsoft.com/office/drawing/2014/main" val="2922254110"/>
                    </a:ext>
                  </a:extLst>
                </a:gridCol>
                <a:gridCol w="1619250">
                  <a:extLst>
                    <a:ext uri="{9D8B030D-6E8A-4147-A177-3AD203B41FA5}">
                      <a16:colId xmlns:a16="http://schemas.microsoft.com/office/drawing/2014/main" val="1894931823"/>
                    </a:ext>
                  </a:extLst>
                </a:gridCol>
                <a:gridCol w="1619250">
                  <a:extLst>
                    <a:ext uri="{9D8B030D-6E8A-4147-A177-3AD203B41FA5}">
                      <a16:colId xmlns:a16="http://schemas.microsoft.com/office/drawing/2014/main" val="2022619017"/>
                    </a:ext>
                  </a:extLst>
                </a:gridCol>
              </a:tblGrid>
              <a:tr h="857250">
                <a:tc>
                  <a:txBody>
                    <a:bodyPr/>
                    <a:lstStyle/>
                    <a:p>
                      <a:pPr marL="0" marR="0" algn="ctr">
                        <a:spcBef>
                          <a:spcPts val="0"/>
                        </a:spcBef>
                        <a:spcAft>
                          <a:spcPts val="0"/>
                        </a:spcAft>
                      </a:pPr>
                      <a:r>
                        <a:rPr lang="en-US" b="1">
                          <a:effectLst/>
                        </a:rPr>
                        <a:t>• Indian Housing Plan (IHP) </a:t>
                      </a:r>
                      <a:endParaRPr lang="en-US">
                        <a:effectLst/>
                      </a:endParaRPr>
                    </a:p>
                  </a:txBody>
                  <a:tcPr marL="9525" marR="9525" marT="9525" marB="9525" anchor="ctr">
                    <a:lnL>
                      <a:noFill/>
                    </a:lnL>
                    <a:lnR>
                      <a:noFill/>
                    </a:lnR>
                    <a:lnT>
                      <a:noFill/>
                    </a:lnT>
                    <a:lnB>
                      <a:noFill/>
                    </a:lnB>
                    <a:solidFill>
                      <a:srgbClr val="F2DEDE"/>
                    </a:solidFill>
                  </a:tcPr>
                </a:tc>
                <a:tc>
                  <a:txBody>
                    <a:bodyPr/>
                    <a:lstStyle/>
                    <a:p>
                      <a:pPr marL="0" marR="0" algn="ctr">
                        <a:spcBef>
                          <a:spcPts val="0"/>
                        </a:spcBef>
                        <a:spcAft>
                          <a:spcPts val="0"/>
                        </a:spcAft>
                      </a:pPr>
                      <a:r>
                        <a:rPr lang="en-US" b="1">
                          <a:effectLst/>
                        </a:rPr>
                        <a:t>• Procurement </a:t>
                      </a:r>
                      <a:endParaRPr lang="en-US">
                        <a:effectLst/>
                      </a:endParaRPr>
                    </a:p>
                  </a:txBody>
                  <a:tcPr marL="9525" marR="9525" marT="9525" marB="9525" anchor="ctr">
                    <a:lnL>
                      <a:noFill/>
                    </a:lnL>
                    <a:lnR>
                      <a:noFill/>
                    </a:lnR>
                    <a:lnT>
                      <a:noFill/>
                    </a:lnT>
                    <a:lnB>
                      <a:noFill/>
                    </a:lnB>
                    <a:solidFill>
                      <a:srgbClr val="F2DEDE"/>
                    </a:solidFill>
                  </a:tcPr>
                </a:tc>
                <a:tc>
                  <a:txBody>
                    <a:bodyPr/>
                    <a:lstStyle/>
                    <a:p>
                      <a:pPr marL="0" marR="0" algn="ctr">
                        <a:spcBef>
                          <a:spcPts val="0"/>
                        </a:spcBef>
                        <a:spcAft>
                          <a:spcPts val="0"/>
                        </a:spcAft>
                      </a:pPr>
                      <a:r>
                        <a:rPr lang="en-US" b="1">
                          <a:effectLst/>
                        </a:rPr>
                        <a:t>• Capacity </a:t>
                      </a:r>
                      <a:endParaRPr lang="en-US">
                        <a:effectLst/>
                      </a:endParaRPr>
                    </a:p>
                  </a:txBody>
                  <a:tcPr marL="9525" marR="9525" marT="9525" marB="9525" anchor="ctr">
                    <a:lnL>
                      <a:noFill/>
                    </a:lnL>
                    <a:lnR>
                      <a:noFill/>
                    </a:lnR>
                    <a:lnT>
                      <a:noFill/>
                    </a:lnT>
                    <a:lnB>
                      <a:noFill/>
                    </a:lnB>
                    <a:solidFill>
                      <a:srgbClr val="F2DEDE"/>
                    </a:solidFill>
                  </a:tcPr>
                </a:tc>
                <a:extLst>
                  <a:ext uri="{0D108BD9-81ED-4DB2-BD59-A6C34878D82A}">
                    <a16:rowId xmlns:a16="http://schemas.microsoft.com/office/drawing/2014/main" val="2235137010"/>
                  </a:ext>
                </a:extLst>
              </a:tr>
              <a:tr h="857250">
                <a:tc>
                  <a:txBody>
                    <a:bodyPr/>
                    <a:lstStyle/>
                    <a:p>
                      <a:pPr marL="0" marR="0" algn="ctr">
                        <a:spcBef>
                          <a:spcPts val="0"/>
                        </a:spcBef>
                        <a:spcAft>
                          <a:spcPts val="0"/>
                        </a:spcAft>
                      </a:pPr>
                      <a:r>
                        <a:rPr lang="en-US" b="1">
                          <a:effectLst/>
                        </a:rPr>
                        <a:t>• Environment Reviews </a:t>
                      </a:r>
                      <a:endParaRPr lang="en-US">
                        <a:effectLst/>
                      </a:endParaRPr>
                    </a:p>
                  </a:txBody>
                  <a:tcPr marL="9525" marR="9525" marT="9525" marB="9525" anchor="ctr">
                    <a:lnL>
                      <a:noFill/>
                    </a:lnL>
                    <a:lnR>
                      <a:noFill/>
                    </a:lnR>
                    <a:lnT>
                      <a:noFill/>
                    </a:lnT>
                    <a:lnB>
                      <a:noFill/>
                    </a:lnB>
                    <a:solidFill>
                      <a:srgbClr val="F2DEDE"/>
                    </a:solidFill>
                  </a:tcPr>
                </a:tc>
                <a:tc>
                  <a:txBody>
                    <a:bodyPr/>
                    <a:lstStyle/>
                    <a:p>
                      <a:pPr marL="0" marR="0" algn="ctr">
                        <a:spcBef>
                          <a:spcPts val="0"/>
                        </a:spcBef>
                        <a:spcAft>
                          <a:spcPts val="0"/>
                        </a:spcAft>
                      </a:pPr>
                      <a:r>
                        <a:rPr lang="en-US" b="1">
                          <a:effectLst/>
                        </a:rPr>
                        <a:t>• Construction</a:t>
                      </a:r>
                      <a:endParaRPr lang="en-US">
                        <a:effectLst/>
                      </a:endParaRPr>
                    </a:p>
                  </a:txBody>
                  <a:tcPr marL="9525" marR="9525" marT="9525" marB="9525" anchor="ctr">
                    <a:lnL>
                      <a:noFill/>
                    </a:lnL>
                    <a:lnR>
                      <a:noFill/>
                    </a:lnR>
                    <a:lnT>
                      <a:noFill/>
                    </a:lnT>
                    <a:lnB>
                      <a:noFill/>
                    </a:lnB>
                    <a:solidFill>
                      <a:srgbClr val="F2DEDE"/>
                    </a:solidFill>
                  </a:tcPr>
                </a:tc>
                <a:tc>
                  <a:txBody>
                    <a:bodyPr/>
                    <a:lstStyle/>
                    <a:p>
                      <a:pPr marL="0" marR="0" algn="ctr">
                        <a:spcBef>
                          <a:spcPts val="0"/>
                        </a:spcBef>
                        <a:spcAft>
                          <a:spcPts val="0"/>
                        </a:spcAft>
                      </a:pPr>
                      <a:r>
                        <a:rPr lang="en-US" b="1">
                          <a:effectLst/>
                        </a:rPr>
                        <a:t>• Crime Prevention </a:t>
                      </a:r>
                      <a:endParaRPr lang="en-US">
                        <a:effectLst/>
                      </a:endParaRPr>
                    </a:p>
                  </a:txBody>
                  <a:tcPr marL="9525" marR="9525" marT="9525" marB="9525" anchor="ctr">
                    <a:lnL>
                      <a:noFill/>
                    </a:lnL>
                    <a:lnR>
                      <a:noFill/>
                    </a:lnR>
                    <a:lnT>
                      <a:noFill/>
                    </a:lnT>
                    <a:lnB>
                      <a:noFill/>
                    </a:lnB>
                    <a:solidFill>
                      <a:srgbClr val="F2DEDE"/>
                    </a:solidFill>
                  </a:tcPr>
                </a:tc>
                <a:extLst>
                  <a:ext uri="{0D108BD9-81ED-4DB2-BD59-A6C34878D82A}">
                    <a16:rowId xmlns:a16="http://schemas.microsoft.com/office/drawing/2014/main" val="3328628603"/>
                  </a:ext>
                </a:extLst>
              </a:tr>
              <a:tr h="857250">
                <a:tc>
                  <a:txBody>
                    <a:bodyPr/>
                    <a:lstStyle/>
                    <a:p>
                      <a:pPr marL="0" marR="0" algn="ctr">
                        <a:spcBef>
                          <a:spcPts val="0"/>
                        </a:spcBef>
                        <a:spcAft>
                          <a:spcPts val="0"/>
                        </a:spcAft>
                      </a:pPr>
                      <a:r>
                        <a:rPr lang="en-US" b="1">
                          <a:effectLst/>
                        </a:rPr>
                        <a:t>• Board of Commissioners </a:t>
                      </a:r>
                      <a:endParaRPr lang="en-US">
                        <a:effectLst/>
                      </a:endParaRPr>
                    </a:p>
                  </a:txBody>
                  <a:tcPr marL="9525" marR="9525" marT="9525" marB="9525" anchor="ctr">
                    <a:lnL>
                      <a:noFill/>
                    </a:lnL>
                    <a:lnR>
                      <a:noFill/>
                    </a:lnR>
                    <a:lnT>
                      <a:noFill/>
                    </a:lnT>
                    <a:lnB>
                      <a:noFill/>
                    </a:lnB>
                    <a:solidFill>
                      <a:srgbClr val="F2DEDE"/>
                    </a:solidFill>
                  </a:tcPr>
                </a:tc>
                <a:tc>
                  <a:txBody>
                    <a:bodyPr/>
                    <a:lstStyle/>
                    <a:p>
                      <a:pPr marL="0" marR="0" algn="ctr">
                        <a:spcBef>
                          <a:spcPts val="0"/>
                        </a:spcBef>
                        <a:spcAft>
                          <a:spcPts val="0"/>
                        </a:spcAft>
                      </a:pPr>
                      <a:r>
                        <a:rPr lang="en-US" b="1">
                          <a:effectLst/>
                        </a:rPr>
                        <a:t>• Tax Credit &amp; Title VI</a:t>
                      </a:r>
                      <a:endParaRPr lang="en-US">
                        <a:effectLst/>
                      </a:endParaRPr>
                    </a:p>
                  </a:txBody>
                  <a:tcPr marL="9525" marR="9525" marT="9525" marB="9525" anchor="ctr">
                    <a:lnL>
                      <a:noFill/>
                    </a:lnL>
                    <a:lnR>
                      <a:noFill/>
                    </a:lnR>
                    <a:lnT>
                      <a:noFill/>
                    </a:lnT>
                    <a:lnB>
                      <a:noFill/>
                    </a:lnB>
                    <a:solidFill>
                      <a:srgbClr val="F2DEDE"/>
                    </a:solidFill>
                  </a:tcPr>
                </a:tc>
                <a:tc>
                  <a:txBody>
                    <a:bodyPr/>
                    <a:lstStyle/>
                    <a:p>
                      <a:pPr marL="0" marR="0" algn="ctr">
                        <a:spcBef>
                          <a:spcPts val="0"/>
                        </a:spcBef>
                        <a:spcAft>
                          <a:spcPts val="0"/>
                        </a:spcAft>
                      </a:pPr>
                      <a:r>
                        <a:rPr lang="en-US" b="1">
                          <a:effectLst/>
                        </a:rPr>
                        <a:t>• Program Income </a:t>
                      </a:r>
                      <a:endParaRPr lang="en-US">
                        <a:effectLst/>
                      </a:endParaRPr>
                    </a:p>
                  </a:txBody>
                  <a:tcPr marL="9525" marR="9525" marT="9525" marB="9525" anchor="ctr">
                    <a:lnL>
                      <a:noFill/>
                    </a:lnL>
                    <a:lnR>
                      <a:noFill/>
                    </a:lnR>
                    <a:lnT>
                      <a:noFill/>
                    </a:lnT>
                    <a:lnB>
                      <a:noFill/>
                    </a:lnB>
                    <a:solidFill>
                      <a:srgbClr val="F2DEDE"/>
                    </a:solidFill>
                  </a:tcPr>
                </a:tc>
                <a:extLst>
                  <a:ext uri="{0D108BD9-81ED-4DB2-BD59-A6C34878D82A}">
                    <a16:rowId xmlns:a16="http://schemas.microsoft.com/office/drawing/2014/main" val="3383291954"/>
                  </a:ext>
                </a:extLst>
              </a:tr>
              <a:tr h="857250">
                <a:tc>
                  <a:txBody>
                    <a:bodyPr/>
                    <a:lstStyle/>
                    <a:p>
                      <a:pPr marL="0" marR="0" algn="ctr">
                        <a:spcBef>
                          <a:spcPts val="0"/>
                        </a:spcBef>
                        <a:spcAft>
                          <a:spcPts val="0"/>
                        </a:spcAft>
                      </a:pPr>
                      <a:r>
                        <a:rPr lang="en-US" b="1">
                          <a:effectLst/>
                        </a:rPr>
                        <a:t>• Financial and Fiscal Management  </a:t>
                      </a:r>
                      <a:endParaRPr lang="en-US">
                        <a:effectLst/>
                      </a:endParaRPr>
                    </a:p>
                  </a:txBody>
                  <a:tcPr marL="9525" marR="9525" marT="9525" marB="9525" anchor="ctr">
                    <a:lnL>
                      <a:noFill/>
                    </a:lnL>
                    <a:lnR>
                      <a:noFill/>
                    </a:lnR>
                    <a:lnT>
                      <a:noFill/>
                    </a:lnT>
                    <a:lnB>
                      <a:noFill/>
                    </a:lnB>
                    <a:solidFill>
                      <a:srgbClr val="F2DEDE"/>
                    </a:solidFill>
                  </a:tcPr>
                </a:tc>
                <a:tc>
                  <a:txBody>
                    <a:bodyPr/>
                    <a:lstStyle/>
                    <a:p>
                      <a:pPr marL="0" marR="0" algn="ctr">
                        <a:spcBef>
                          <a:spcPts val="0"/>
                        </a:spcBef>
                        <a:spcAft>
                          <a:spcPts val="0"/>
                        </a:spcAft>
                      </a:pPr>
                      <a:r>
                        <a:rPr lang="en-US" b="1">
                          <a:effectLst/>
                        </a:rPr>
                        <a:t>• NAHASDA Essentials  </a:t>
                      </a:r>
                      <a:endParaRPr lang="en-US">
                        <a:effectLst/>
                      </a:endParaRPr>
                    </a:p>
                  </a:txBody>
                  <a:tcPr marL="9525" marR="9525" marT="9525" marB="9525" anchor="ctr">
                    <a:lnL>
                      <a:noFill/>
                    </a:lnL>
                    <a:lnR>
                      <a:noFill/>
                    </a:lnR>
                    <a:lnT>
                      <a:noFill/>
                    </a:lnT>
                    <a:lnB>
                      <a:noFill/>
                    </a:lnB>
                    <a:solidFill>
                      <a:srgbClr val="F2DEDE"/>
                    </a:solidFill>
                  </a:tcPr>
                </a:tc>
                <a:tc>
                  <a:txBody>
                    <a:bodyPr/>
                    <a:lstStyle/>
                    <a:p>
                      <a:pPr marL="0" marR="0" algn="ctr">
                        <a:spcBef>
                          <a:spcPts val="0"/>
                        </a:spcBef>
                        <a:spcAft>
                          <a:spcPts val="0"/>
                        </a:spcAft>
                      </a:pPr>
                      <a:r>
                        <a:rPr lang="en-US" b="1">
                          <a:effectLst/>
                        </a:rPr>
                        <a:t>• Home Buyer Education  </a:t>
                      </a:r>
                      <a:endParaRPr lang="en-US">
                        <a:effectLst/>
                      </a:endParaRPr>
                    </a:p>
                  </a:txBody>
                  <a:tcPr marL="9525" marR="9525" marT="9525" marB="9525" anchor="ctr">
                    <a:lnL>
                      <a:noFill/>
                    </a:lnL>
                    <a:lnR>
                      <a:noFill/>
                    </a:lnR>
                    <a:lnT>
                      <a:noFill/>
                    </a:lnT>
                    <a:lnB>
                      <a:noFill/>
                    </a:lnB>
                    <a:solidFill>
                      <a:srgbClr val="F2DEDE"/>
                    </a:solidFill>
                  </a:tcPr>
                </a:tc>
                <a:extLst>
                  <a:ext uri="{0D108BD9-81ED-4DB2-BD59-A6C34878D82A}">
                    <a16:rowId xmlns:a16="http://schemas.microsoft.com/office/drawing/2014/main" val="1671202460"/>
                  </a:ext>
                </a:extLst>
              </a:tr>
              <a:tr h="857250">
                <a:tc>
                  <a:txBody>
                    <a:bodyPr/>
                    <a:lstStyle/>
                    <a:p>
                      <a:pPr marL="0" marR="0" algn="ctr">
                        <a:spcBef>
                          <a:spcPts val="0"/>
                        </a:spcBef>
                        <a:spcAft>
                          <a:spcPts val="0"/>
                        </a:spcAft>
                      </a:pPr>
                      <a:r>
                        <a:rPr lang="en-US">
                          <a:effectLst/>
                        </a:rPr>
                        <a:t>• </a:t>
                      </a:r>
                      <a:r>
                        <a:rPr lang="en-US" b="1">
                          <a:effectLst/>
                        </a:rPr>
                        <a:t>Renewable Energy</a:t>
                      </a:r>
                      <a:endParaRPr lang="en-US">
                        <a:effectLst/>
                      </a:endParaRPr>
                    </a:p>
                  </a:txBody>
                  <a:tcPr marL="9525" marR="9525" marT="9525" marB="9525" anchor="ctr">
                    <a:lnL>
                      <a:noFill/>
                    </a:lnL>
                    <a:lnR>
                      <a:noFill/>
                    </a:lnR>
                    <a:lnT>
                      <a:noFill/>
                    </a:lnT>
                    <a:lnB>
                      <a:noFill/>
                    </a:lnB>
                    <a:solidFill>
                      <a:srgbClr val="F2DEDE"/>
                    </a:solidFill>
                  </a:tcPr>
                </a:tc>
                <a:tc>
                  <a:txBody>
                    <a:bodyPr/>
                    <a:lstStyle/>
                    <a:p>
                      <a:endParaRPr lang="en-US"/>
                    </a:p>
                  </a:txBody>
                  <a:tcPr>
                    <a:lnL>
                      <a:noFill/>
                    </a:lnL>
                    <a:lnT>
                      <a:noFill/>
                    </a:lnT>
                  </a:tcPr>
                </a:tc>
                <a:tc>
                  <a:txBody>
                    <a:bodyPr/>
                    <a:lstStyle/>
                    <a:p>
                      <a:endParaRPr lang="en-US" dirty="0"/>
                    </a:p>
                  </a:txBody>
                  <a:tcPr>
                    <a:lnT>
                      <a:noFill/>
                    </a:lnT>
                  </a:tcPr>
                </a:tc>
                <a:extLst>
                  <a:ext uri="{0D108BD9-81ED-4DB2-BD59-A6C34878D82A}">
                    <a16:rowId xmlns:a16="http://schemas.microsoft.com/office/drawing/2014/main" val="2884380798"/>
                  </a:ext>
                </a:extLst>
              </a:tr>
            </a:tbl>
          </a:graphicData>
        </a:graphic>
      </p:graphicFrame>
    </p:spTree>
    <p:extLst>
      <p:ext uri="{BB962C8B-B14F-4D97-AF65-F5344CB8AC3E}">
        <p14:creationId xmlns:p14="http://schemas.microsoft.com/office/powerpoint/2010/main" val="1519911587"/>
      </p:ext>
    </p:extLst>
  </p:cSld>
  <p:clrMapOvr>
    <a:masterClrMapping/>
  </p:clrMapOvr>
  <p:transition>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solidFill>
              </a:rPr>
              <a:t>General Contact</a:t>
            </a:r>
          </a:p>
        </p:txBody>
      </p:sp>
      <p:sp>
        <p:nvSpPr>
          <p:cNvPr id="3" name="Content Placeholder 2"/>
          <p:cNvSpPr>
            <a:spLocks noGrp="1"/>
          </p:cNvSpPr>
          <p:nvPr>
            <p:ph idx="1"/>
          </p:nvPr>
        </p:nvSpPr>
        <p:spPr>
          <a:xfrm>
            <a:off x="1447800" y="1524001"/>
            <a:ext cx="7239000" cy="4343399"/>
          </a:xfrm>
        </p:spPr>
        <p:txBody>
          <a:bodyPr/>
          <a:lstStyle/>
          <a:p>
            <a:r>
              <a:rPr lang="en-US"/>
              <a:t>Via </a:t>
            </a:r>
            <a:r>
              <a:rPr lang="en-US" dirty="0"/>
              <a:t>TEAMS (email your Specialist to request a TEAMS meeting)</a:t>
            </a:r>
          </a:p>
          <a:p>
            <a:r>
              <a:rPr lang="en-US" dirty="0"/>
              <a:t>EWONAP Specific Website: </a:t>
            </a:r>
            <a:r>
              <a:rPr lang="en-US" dirty="0">
                <a:solidFill>
                  <a:srgbClr val="C00000"/>
                </a:solidFill>
                <a:hlinkClick r:id="rId2">
                  <a:extLst>
                    <a:ext uri="{A12FA001-AC4F-418D-AE19-62706E023703}">
                      <ahyp:hlinkClr xmlns:ahyp="http://schemas.microsoft.com/office/drawing/2018/hyperlinkcolor" val="tx"/>
                    </a:ext>
                  </a:extLst>
                </a:hlinkClick>
              </a:rPr>
              <a:t>https://www.hud.gov/program_offices/public_indian_housing/ih/codetalk/onap/ewonap</a:t>
            </a:r>
            <a:r>
              <a:rPr lang="en-US" dirty="0">
                <a:solidFill>
                  <a:srgbClr val="C00000"/>
                </a:solidFill>
              </a:rPr>
              <a:t> </a:t>
            </a:r>
          </a:p>
        </p:txBody>
      </p:sp>
    </p:spTree>
    <p:extLst>
      <p:ext uri="{BB962C8B-B14F-4D97-AF65-F5344CB8AC3E}">
        <p14:creationId xmlns:p14="http://schemas.microsoft.com/office/powerpoint/2010/main" val="2133930123"/>
      </p:ext>
    </p:extLst>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4994E-8087-4811-B5E8-C4878226AC77}"/>
              </a:ext>
            </a:extLst>
          </p:cNvPr>
          <p:cNvSpPr>
            <a:spLocks noGrp="1"/>
          </p:cNvSpPr>
          <p:nvPr>
            <p:ph type="title"/>
          </p:nvPr>
        </p:nvSpPr>
        <p:spPr>
          <a:xfrm>
            <a:off x="1519646" y="625426"/>
            <a:ext cx="7316788" cy="746174"/>
          </a:xfrm>
        </p:spPr>
        <p:txBody>
          <a:bodyPr/>
          <a:lstStyle/>
          <a:p>
            <a:pPr marL="0" marR="0" indent="0" algn="ctr">
              <a:spcBef>
                <a:spcPts val="0"/>
              </a:spcBef>
              <a:spcAft>
                <a:spcPts val="0"/>
              </a:spcAft>
            </a:pPr>
            <a:r>
              <a:rPr lang="en-US" sz="2800" dirty="0">
                <a:solidFill>
                  <a:schemeClr val="accent6"/>
                </a:solidFill>
              </a:rPr>
              <a:t>EWONAP Contacts</a:t>
            </a:r>
            <a:br>
              <a:rPr lang="en-US" dirty="0">
                <a:solidFill>
                  <a:schemeClr val="accent6"/>
                </a:solidFill>
              </a:rPr>
            </a:br>
            <a:r>
              <a:rPr lang="en-US" sz="1800" b="1" kern="1400" dirty="0">
                <a:ln>
                  <a:noFill/>
                </a:ln>
                <a:solidFill>
                  <a:schemeClr val="accent6"/>
                </a:solidFill>
                <a:effectLst/>
                <a:latin typeface="Calibri" panose="020F0502020204030204" pitchFamily="34" charset="0"/>
              </a:rPr>
              <a:t>U.S. Department of Housing and Urban Development</a:t>
            </a:r>
            <a:br>
              <a:rPr lang="en-US" sz="1800" b="1" kern="1400" dirty="0">
                <a:ln>
                  <a:noFill/>
                </a:ln>
                <a:solidFill>
                  <a:schemeClr val="accent6"/>
                </a:solidFill>
                <a:effectLst/>
                <a:latin typeface="Calibri" panose="020F0502020204030204" pitchFamily="34" charset="0"/>
              </a:rPr>
            </a:br>
            <a:r>
              <a:rPr lang="en-US" sz="1800" b="1" kern="1400" dirty="0">
                <a:ln>
                  <a:noFill/>
                </a:ln>
                <a:solidFill>
                  <a:schemeClr val="accent6"/>
                </a:solidFill>
                <a:effectLst/>
                <a:latin typeface="Calibri" panose="020F0502020204030204" pitchFamily="34" charset="0"/>
              </a:rPr>
              <a:t>77 West Jackson Boulevard, Room 2404/Chicago, Illinois 60604-3507</a:t>
            </a:r>
            <a:br>
              <a:rPr lang="en-US" sz="1800" b="1" kern="1400" dirty="0">
                <a:ln>
                  <a:noFill/>
                </a:ln>
                <a:solidFill>
                  <a:schemeClr val="accent6"/>
                </a:solidFill>
                <a:effectLst/>
                <a:latin typeface="Calibri" panose="020F0502020204030204" pitchFamily="34" charset="0"/>
              </a:rPr>
            </a:br>
            <a:r>
              <a:rPr lang="en-US" sz="1800" b="1" kern="1400" dirty="0">
                <a:ln>
                  <a:noFill/>
                </a:ln>
                <a:solidFill>
                  <a:schemeClr val="accent6"/>
                </a:solidFill>
                <a:effectLst/>
                <a:latin typeface="Calibri" panose="020F0502020204030204" pitchFamily="34" charset="0"/>
              </a:rPr>
              <a:t>Telephone: (800) 735-3239,  Fax: (312) 353-8936</a:t>
            </a:r>
            <a:r>
              <a:rPr lang="en-US" sz="1800" kern="1400" dirty="0">
                <a:ln>
                  <a:noFill/>
                </a:ln>
                <a:solidFill>
                  <a:schemeClr val="accent6"/>
                </a:solidFill>
                <a:effectLst/>
                <a:latin typeface="Perpetua" panose="02020502060401020303" pitchFamily="18" charset="0"/>
              </a:rPr>
              <a:t> </a:t>
            </a:r>
            <a:br>
              <a:rPr lang="en-US" sz="1800" kern="1400" dirty="0">
                <a:ln>
                  <a:noFill/>
                </a:ln>
                <a:solidFill>
                  <a:srgbClr val="000000"/>
                </a:solidFill>
                <a:effectLst/>
                <a:latin typeface="Perpetua" panose="02020502060401020303" pitchFamily="18" charset="0"/>
              </a:rPr>
            </a:br>
            <a:endParaRPr lang="en-US" dirty="0"/>
          </a:p>
        </p:txBody>
      </p:sp>
      <p:sp>
        <p:nvSpPr>
          <p:cNvPr id="15" name="Control 4">
            <a:extLst>
              <a:ext uri="{FF2B5EF4-FFF2-40B4-BE49-F238E27FC236}">
                <a16:creationId xmlns:a16="http://schemas.microsoft.com/office/drawing/2014/main" id="{84D619E5-964F-4064-B968-8E764AC19D04}"/>
              </a:ext>
            </a:extLst>
          </p:cNvPr>
          <p:cNvSpPr>
            <a:spLocks noChangeArrowheads="1" noChangeShapeType="1"/>
          </p:cNvSpPr>
          <p:nvPr/>
        </p:nvSpPr>
        <p:spPr bwMode="auto">
          <a:xfrm>
            <a:off x="2208213" y="7412038"/>
            <a:ext cx="6748462" cy="37623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DEDEDE"/>
                  </a:outerShdw>
                </a:effectLst>
              </a14:hiddenEffects>
            </a:ext>
          </a:extLst>
        </p:spPr>
        <p:txBody>
          <a:bodyPr vert="horz" wrap="square" lIns="0" tIns="0" rIns="0" bIns="0" numCol="1" anchor="t" anchorCtr="0" compatLnSpc="1">
            <a:prstTxWarp prst="textNoShape">
              <a:avLst/>
            </a:prstTxWarp>
          </a:bodyPr>
          <a:lstStyle/>
          <a:p>
            <a:endParaRPr lang="en-US"/>
          </a:p>
        </p:txBody>
      </p:sp>
      <p:sp>
        <p:nvSpPr>
          <p:cNvPr id="4" name="Control 1">
            <a:extLst>
              <a:ext uri="{FF2B5EF4-FFF2-40B4-BE49-F238E27FC236}">
                <a16:creationId xmlns:a16="http://schemas.microsoft.com/office/drawing/2014/main" id="{62F183AB-432E-4886-8F35-377F631A52DD}"/>
              </a:ext>
            </a:extLst>
          </p:cNvPr>
          <p:cNvSpPr>
            <a:spLocks noChangeArrowheads="1" noChangeShapeType="1"/>
          </p:cNvSpPr>
          <p:nvPr/>
        </p:nvSpPr>
        <p:spPr bwMode="auto">
          <a:xfrm>
            <a:off x="2470150" y="7315200"/>
            <a:ext cx="6491288" cy="380365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US"/>
          </a:p>
        </p:txBody>
      </p:sp>
    </p:spTree>
    <p:extLst>
      <p:ext uri="{BB962C8B-B14F-4D97-AF65-F5344CB8AC3E}">
        <p14:creationId xmlns:p14="http://schemas.microsoft.com/office/powerpoint/2010/main" val="654008921"/>
      </p:ext>
    </p:extLst>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245A0-E1F1-28F6-1CFB-ACE0F20EC5D7}"/>
              </a:ext>
            </a:extLst>
          </p:cNvPr>
          <p:cNvSpPr>
            <a:spLocks noGrp="1"/>
          </p:cNvSpPr>
          <p:nvPr>
            <p:ph type="title"/>
          </p:nvPr>
        </p:nvSpPr>
        <p:spPr/>
        <p:txBody>
          <a:bodyPr/>
          <a:lstStyle/>
          <a:p>
            <a:r>
              <a:rPr lang="en-US" dirty="0"/>
              <a:t>FY 2024 HUD ONAP BUDGET</a:t>
            </a:r>
          </a:p>
        </p:txBody>
      </p:sp>
      <p:sp>
        <p:nvSpPr>
          <p:cNvPr id="3" name="Content Placeholder 2">
            <a:extLst>
              <a:ext uri="{FF2B5EF4-FFF2-40B4-BE49-F238E27FC236}">
                <a16:creationId xmlns:a16="http://schemas.microsoft.com/office/drawing/2014/main" id="{651D0141-0ECE-9DE0-3126-C4ABFF7667EA}"/>
              </a:ext>
            </a:extLst>
          </p:cNvPr>
          <p:cNvSpPr>
            <a:spLocks noGrp="1"/>
          </p:cNvSpPr>
          <p:nvPr>
            <p:ph idx="1"/>
          </p:nvPr>
        </p:nvSpPr>
        <p:spPr>
          <a:xfrm>
            <a:off x="1258094" y="1600200"/>
            <a:ext cx="7696200" cy="4741863"/>
          </a:xfrm>
        </p:spPr>
        <p:txBody>
          <a:bodyPr/>
          <a:lstStyle/>
          <a:p>
            <a:pPr marL="0">
              <a:lnSpc>
                <a:spcPct val="107000"/>
              </a:lnSpc>
              <a:spcBef>
                <a:spcPts val="0"/>
              </a:spcBef>
              <a:spcAft>
                <a:spcPts val="800"/>
              </a:spcAft>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Title I of NAHASDA	$</a:t>
            </a:r>
            <a:r>
              <a:rPr lang="en-US" sz="2000" b="1" kern="100" dirty="0">
                <a:latin typeface="Aptos" panose="020B0004020202020204" pitchFamily="34" charset="0"/>
                <a:ea typeface="Aptos" panose="020B0004020202020204" pitchFamily="34" charset="0"/>
                <a:cs typeface="Times New Roman" panose="02020603050405020304" pitchFamily="18" charset="0"/>
              </a:rPr>
              <a:t>1.34 billion</a:t>
            </a:r>
          </a:p>
          <a:p>
            <a:pPr marL="0">
              <a:lnSpc>
                <a:spcPct val="107000"/>
              </a:lnSpc>
              <a:spcBef>
                <a:spcPts val="0"/>
              </a:spcBef>
              <a:spcAft>
                <a:spcPts val="800"/>
              </a:spcAft>
            </a:pPr>
            <a:r>
              <a:rPr lang="en-US" sz="2000" kern="100" dirty="0">
                <a:latin typeface="Aptos" panose="020B0004020202020204" pitchFamily="34" charset="0"/>
                <a:ea typeface="Aptos" panose="020B0004020202020204" pitchFamily="34" charset="0"/>
                <a:cs typeface="Times New Roman" panose="02020603050405020304" pitchFamily="18" charset="0"/>
              </a:rPr>
              <a:t>Tribal HUD-VASH	$7.5 million </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Indian Housing Block Grants (IHBGs)	$</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1.11 billion</a:t>
            </a:r>
          </a:p>
          <a:p>
            <a:pPr marL="0" marR="0">
              <a:lnSpc>
                <a:spcPct val="107000"/>
              </a:lnSpc>
              <a:spcBef>
                <a:spcPts val="0"/>
              </a:spcBef>
              <a:spcAft>
                <a:spcPts val="800"/>
              </a:spcAft>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IHBD Competitive Grants	$150 million</a:t>
            </a:r>
          </a:p>
          <a:p>
            <a:pPr marL="0" marR="0">
              <a:lnSpc>
                <a:spcPct val="107000"/>
              </a:lnSpc>
              <a:spcBef>
                <a:spcPts val="0"/>
              </a:spcBef>
              <a:spcAft>
                <a:spcPts val="800"/>
              </a:spcAft>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Title VI Loans	$1 million</a:t>
            </a:r>
          </a:p>
          <a:p>
            <a:pPr marL="0" marR="0">
              <a:lnSpc>
                <a:spcPct val="107000"/>
              </a:lnSpc>
              <a:spcBef>
                <a:spcPts val="0"/>
              </a:spcBef>
              <a:spcAft>
                <a:spcPts val="800"/>
              </a:spcAft>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ICDBG  $75 million</a:t>
            </a:r>
          </a:p>
          <a:p>
            <a:pPr marL="0" marR="0">
              <a:lnSpc>
                <a:spcPct val="107000"/>
              </a:lnSpc>
              <a:spcBef>
                <a:spcPts val="0"/>
              </a:spcBef>
              <a:spcAft>
                <a:spcPts val="800"/>
              </a:spcAft>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Imminent threats to health and safety (within ICBGs)	$5 million</a:t>
            </a:r>
          </a:p>
          <a:p>
            <a:pPr marL="0" marR="0">
              <a:lnSpc>
                <a:spcPct val="107000"/>
              </a:lnSpc>
              <a:spcBef>
                <a:spcPts val="0"/>
              </a:spcBef>
              <a:spcAft>
                <a:spcPts val="800"/>
              </a:spcAft>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Training and Technical Assistance 	$7 million</a:t>
            </a:r>
          </a:p>
          <a:p>
            <a:pPr marL="0" marR="0">
              <a:lnSpc>
                <a:spcPct val="107000"/>
              </a:lnSpc>
              <a:spcBef>
                <a:spcPts val="0"/>
              </a:spcBef>
              <a:spcAft>
                <a:spcPts val="800"/>
              </a:spcAft>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National Org. Funding (per Sec.703 of NAHASDA) $2 million</a:t>
            </a:r>
          </a:p>
          <a:p>
            <a:pPr marL="0" marR="0">
              <a:lnSpc>
                <a:spcPct val="107000"/>
              </a:lnSpc>
              <a:spcBef>
                <a:spcPts val="0"/>
              </a:spcBef>
              <a:spcAft>
                <a:spcPts val="800"/>
              </a:spcAft>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Loans Under Section 184	$1.5 million</a:t>
            </a:r>
          </a:p>
          <a:p>
            <a:pPr marL="0" marR="0" indent="0">
              <a:lnSpc>
                <a:spcPct val="107000"/>
              </a:lnSpc>
              <a:spcBef>
                <a:spcPts val="0"/>
              </a:spcBef>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281726384"/>
      </p:ext>
    </p:extLst>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53AAAC3-5C73-797C-D46C-2D69EE963A95}"/>
              </a:ext>
            </a:extLst>
          </p:cNvPr>
          <p:cNvPicPr>
            <a:picLocks noChangeAspect="1" noChangeArrowheads="1"/>
          </p:cNvPicPr>
          <p:nvPr/>
        </p:nvPicPr>
        <p:blipFill rotWithShape="1">
          <a:blip r:embed="rId3">
            <a:alphaModFix amt="30000"/>
            <a:extLst>
              <a:ext uri="{28A0092B-C50C-407E-A947-70E740481C1C}">
                <a14:useLocalDpi xmlns:a14="http://schemas.microsoft.com/office/drawing/2010/main" val="0"/>
              </a:ext>
            </a:extLst>
          </a:blip>
          <a:srcRect l="29757" t="2419" r="1292" b="-2419"/>
          <a:stretch/>
        </p:blipFill>
        <p:spPr bwMode="auto">
          <a:xfrm>
            <a:off x="1227189" y="1028700"/>
            <a:ext cx="7764411" cy="5067300"/>
          </a:xfrm>
          <a:prstGeom prst="rect">
            <a:avLst/>
          </a:prstGeom>
          <a:noFill/>
          <a:extLst>
            <a:ext uri="{909E8E84-426E-40DD-AFC4-6F175D3DCCD1}">
              <a14:hiddenFill xmlns:a14="http://schemas.microsoft.com/office/drawing/2010/main">
                <a:solidFill>
                  <a:srgbClr val="FFFFFF"/>
                </a:solidFill>
              </a14:hiddenFill>
            </a:ext>
          </a:extLst>
        </p:spPr>
      </p:pic>
      <p:sp>
        <p:nvSpPr>
          <p:cNvPr id="14338" name="Rectangle 2"/>
          <p:cNvSpPr>
            <a:spLocks noGrp="1" noChangeArrowheads="1"/>
          </p:cNvSpPr>
          <p:nvPr>
            <p:ph type="title"/>
          </p:nvPr>
        </p:nvSpPr>
        <p:spPr>
          <a:xfrm>
            <a:off x="1371600" y="228600"/>
            <a:ext cx="7620000" cy="533400"/>
          </a:xfrm>
        </p:spPr>
        <p:txBody>
          <a:bodyPr lIns="106674" tIns="53337" rIns="106674" bIns="53337" anchor="t"/>
          <a:lstStyle/>
          <a:p>
            <a:r>
              <a:rPr lang="en-US" sz="3600" dirty="0">
                <a:solidFill>
                  <a:schemeClr val="accent6">
                    <a:lumMod val="75000"/>
                  </a:schemeClr>
                </a:solidFill>
              </a:rPr>
              <a:t>FY 2024 IHBG Competitive Grant NOFO</a:t>
            </a:r>
          </a:p>
        </p:txBody>
      </p:sp>
      <p:sp>
        <p:nvSpPr>
          <p:cNvPr id="14339" name="Rectangle 3"/>
          <p:cNvSpPr>
            <a:spLocks noGrp="1" noChangeArrowheads="1"/>
          </p:cNvSpPr>
          <p:nvPr>
            <p:ph type="body" idx="1"/>
          </p:nvPr>
        </p:nvSpPr>
        <p:spPr>
          <a:xfrm>
            <a:off x="1447800" y="1143000"/>
            <a:ext cx="7239000" cy="4953000"/>
          </a:xfrm>
        </p:spPr>
        <p:txBody>
          <a:bodyPr lIns="106674" tIns="53337" rIns="106674" bIns="53337"/>
          <a:lstStyle/>
          <a:p>
            <a:pPr marL="0" marR="0" indent="0">
              <a:spcBef>
                <a:spcPts val="0"/>
              </a:spcBef>
              <a:spcAft>
                <a:spcPts val="0"/>
              </a:spcAft>
              <a:buNone/>
            </a:pP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400050" marR="0" indent="-400050">
              <a:spcBef>
                <a:spcPts val="0"/>
              </a:spcBef>
              <a:spcAft>
                <a:spcPts val="0"/>
              </a:spcAft>
              <a:buFont typeface="Wingdings" panose="05000000000000000000" pitchFamily="2" charset="2"/>
              <a:buChar char="§"/>
            </a:pPr>
            <a:r>
              <a:rPr lang="en-US" sz="2400" dirty="0">
                <a:latin typeface="Calibri" panose="020F0502020204030204" pitchFamily="34" charset="0"/>
                <a:ea typeface="Times New Roman" panose="02020603050405020304" pitchFamily="18" charset="0"/>
                <a:cs typeface="Times New Roman" panose="02020603050405020304" pitchFamily="18" charset="0"/>
              </a:rPr>
              <a:t>The IHBG Competitive NOFO has been published. The award ceiling is $7.5 million and the closing date is </a:t>
            </a:r>
            <a:r>
              <a:rPr lang="en-US" sz="2400" strike="sngStrike" dirty="0">
                <a:latin typeface="Calibri" panose="020F0502020204030204" pitchFamily="34" charset="0"/>
                <a:ea typeface="Times New Roman" panose="02020603050405020304" pitchFamily="18" charset="0"/>
                <a:cs typeface="Times New Roman" panose="02020603050405020304" pitchFamily="18" charset="0"/>
              </a:rPr>
              <a:t>March 19, 2024</a:t>
            </a:r>
            <a:r>
              <a:rPr lang="en-US" sz="2400" dirty="0">
                <a:latin typeface="Calibri" panose="020F0502020204030204" pitchFamily="34" charset="0"/>
                <a:ea typeface="Times New Roman" panose="02020603050405020304" pitchFamily="18" charset="0"/>
                <a:cs typeface="Times New Roman" panose="02020603050405020304" pitchFamily="18" charset="0"/>
              </a:rPr>
              <a:t>. Friday April 19, 2024</a:t>
            </a:r>
          </a:p>
          <a:p>
            <a:pPr marL="0" marR="0" indent="0">
              <a:spcBef>
                <a:spcPts val="0"/>
              </a:spcBef>
              <a:spcAft>
                <a:spcPts val="0"/>
              </a:spcAft>
              <a:buNone/>
            </a:pP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400050" marR="0" indent="-400050">
              <a:spcBef>
                <a:spcPts val="0"/>
              </a:spcBef>
              <a:spcAft>
                <a:spcPts val="0"/>
              </a:spcAft>
              <a:buFont typeface="Wingdings" panose="05000000000000000000" pitchFamily="2" charset="2"/>
              <a:buChar char="§"/>
            </a:pPr>
            <a:r>
              <a:rPr lang="en-US" sz="2400" dirty="0">
                <a:highlight>
                  <a:srgbClr val="000080"/>
                </a:highlight>
                <a:latin typeface="Calibri" panose="020F0502020204030204" pitchFamily="34" charset="0"/>
                <a:ea typeface="Times New Roman" panose="02020603050405020304" pitchFamily="18" charset="0"/>
                <a:cs typeface="Times New Roman" panose="02020603050405020304" pitchFamily="18" charset="0"/>
                <a:hlinkClick r:id="rId4"/>
              </a:rPr>
              <a:t>https://www.grants.gov/search-results-detail/351845?utm_medium=email&amp;utm_source=govdelivery</a:t>
            </a:r>
            <a:r>
              <a:rPr lang="en-US" sz="2400" dirty="0">
                <a:highlight>
                  <a:srgbClr val="000080"/>
                </a:highlight>
                <a:latin typeface="Calibri" panose="020F0502020204030204" pitchFamily="34" charset="0"/>
                <a:ea typeface="Times New Roman" panose="02020603050405020304" pitchFamily="18" charset="0"/>
                <a:cs typeface="Times New Roman" panose="02020603050405020304" pitchFamily="18" charset="0"/>
              </a:rPr>
              <a:t> </a:t>
            </a:r>
          </a:p>
          <a:p>
            <a:pPr marL="400050" marR="0" indent="-400050">
              <a:spcBef>
                <a:spcPts val="0"/>
              </a:spcBef>
              <a:spcAft>
                <a:spcPts val="0"/>
              </a:spcAft>
              <a:buFont typeface="Wingdings" panose="05000000000000000000" pitchFamily="2" charset="2"/>
              <a:buChar char="§"/>
            </a:pPr>
            <a:r>
              <a:rPr lang="en-US" sz="2400" dirty="0">
                <a:latin typeface="Aptos" panose="020B0004020202020204" pitchFamily="34" charset="0"/>
                <a:ea typeface="Aptos" panose="020B0004020202020204" pitchFamily="34" charset="0"/>
                <a:cs typeface="Aptos" panose="020B0004020202020204" pitchFamily="34" charset="0"/>
              </a:rPr>
              <a:t>S</a:t>
            </a:r>
            <a:r>
              <a:rPr lang="en-US" sz="2400" dirty="0">
                <a:effectLst/>
                <a:latin typeface="Aptos" panose="020B0004020202020204" pitchFamily="34" charset="0"/>
                <a:ea typeface="Aptos" panose="020B0004020202020204" pitchFamily="34" charset="0"/>
                <a:cs typeface="Aptos" panose="020B0004020202020204" pitchFamily="34" charset="0"/>
              </a:rPr>
              <a:t>ome technical corrections to the NOFO, mainly to address the undisbursed 2016 or prior year funds. This is problematic for applicants because they could lose 3 points on their application for having those old funds</a:t>
            </a:r>
            <a:endParaRPr lang="en-US" sz="2400" dirty="0">
              <a:highlight>
                <a:srgbClr val="000080"/>
              </a:highlight>
              <a:latin typeface="Calibri" panose="020F0502020204030204" pitchFamily="34" charset="0"/>
              <a:ea typeface="Times New Roman" panose="02020603050405020304" pitchFamily="18" charset="0"/>
              <a:cs typeface="Times New Roman" panose="02020603050405020304" pitchFamily="18" charset="0"/>
            </a:endParaRPr>
          </a:p>
          <a:p>
            <a:pPr marL="400050" lvl="1" indent="0">
              <a:spcBef>
                <a:spcPts val="0"/>
              </a:spcBef>
              <a:spcAft>
                <a:spcPts val="0"/>
              </a:spcAft>
              <a:buNone/>
            </a:pPr>
            <a:endParaRPr lang="en-US" sz="2400" b="1" dirty="0">
              <a:latin typeface="Calibri" panose="020F0502020204030204" pitchFamily="34" charset="0"/>
              <a:ea typeface="Times New Roman" panose="02020603050405020304" pitchFamily="18" charset="0"/>
              <a:cs typeface="Times New Roman" panose="02020603050405020304" pitchFamily="18" charset="0"/>
            </a:endParaRPr>
          </a:p>
          <a:p>
            <a:pPr marL="400050" lvl="1" indent="0">
              <a:spcBef>
                <a:spcPts val="0"/>
              </a:spcBef>
              <a:spcAft>
                <a:spcPts val="0"/>
              </a:spcAft>
              <a:buNone/>
            </a:pPr>
            <a:endParaRPr lang="en-US" sz="9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4066633"/>
      </p:ext>
    </p:extLst>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3B5E9-792A-E3A2-0DF2-D11A03788AED}"/>
              </a:ext>
            </a:extLst>
          </p:cNvPr>
          <p:cNvSpPr>
            <a:spLocks noGrp="1"/>
          </p:cNvSpPr>
          <p:nvPr>
            <p:ph type="title"/>
          </p:nvPr>
        </p:nvSpPr>
        <p:spPr/>
        <p:txBody>
          <a:bodyPr/>
          <a:lstStyle/>
          <a:p>
            <a:r>
              <a:rPr lang="en-US" sz="4000" dirty="0">
                <a:solidFill>
                  <a:schemeClr val="accent6">
                    <a:lumMod val="75000"/>
                  </a:schemeClr>
                </a:solidFill>
              </a:rPr>
              <a:t>FY 2024 IHBG Competitive Grant NOFO</a:t>
            </a:r>
            <a:endParaRPr lang="en-US" dirty="0"/>
          </a:p>
        </p:txBody>
      </p:sp>
      <p:sp>
        <p:nvSpPr>
          <p:cNvPr id="3" name="Content Placeholder 2">
            <a:extLst>
              <a:ext uri="{FF2B5EF4-FFF2-40B4-BE49-F238E27FC236}">
                <a16:creationId xmlns:a16="http://schemas.microsoft.com/office/drawing/2014/main" id="{BF6939AF-890C-44E8-F4A9-20999FD05BE6}"/>
              </a:ext>
            </a:extLst>
          </p:cNvPr>
          <p:cNvSpPr>
            <a:spLocks noGrp="1"/>
          </p:cNvSpPr>
          <p:nvPr>
            <p:ph idx="1"/>
          </p:nvPr>
        </p:nvSpPr>
        <p:spPr/>
        <p:txBody>
          <a:bodyPr/>
          <a:lstStyle/>
          <a:p>
            <a:r>
              <a:rPr lang="en-US" dirty="0"/>
              <a:t>NOFO FAQS on Codetalk.</a:t>
            </a:r>
          </a:p>
          <a:p>
            <a:r>
              <a:rPr lang="en-US" dirty="0">
                <a:solidFill>
                  <a:schemeClr val="accent6"/>
                </a:solidFill>
                <a:hlinkClick r:id="rId2">
                  <a:extLst>
                    <a:ext uri="{A12FA001-AC4F-418D-AE19-62706E023703}">
                      <ahyp:hlinkClr xmlns:ahyp="http://schemas.microsoft.com/office/drawing/2018/hyperlinkcolor" val="tx"/>
                    </a:ext>
                  </a:extLst>
                </a:hlinkClick>
              </a:rPr>
              <a:t>https://www.hud.gov/sites/dfiles/PIH/documents/IHBG_Comp_FAQs_FY23.pdf</a:t>
            </a:r>
            <a:r>
              <a:rPr lang="en-US" dirty="0">
                <a:solidFill>
                  <a:schemeClr val="accent6"/>
                </a:solidFill>
              </a:rPr>
              <a:t> </a:t>
            </a:r>
          </a:p>
        </p:txBody>
      </p:sp>
    </p:spTree>
    <p:extLst>
      <p:ext uri="{BB962C8B-B14F-4D97-AF65-F5344CB8AC3E}">
        <p14:creationId xmlns:p14="http://schemas.microsoft.com/office/powerpoint/2010/main" val="1972028904"/>
      </p:ext>
    </p:extLst>
  </p:cSld>
  <p:clrMapOvr>
    <a:masterClrMapping/>
  </p:clrMapOvr>
  <p:transition>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54929-F507-4DF8-810B-538E5EA65344}"/>
              </a:ext>
            </a:extLst>
          </p:cNvPr>
          <p:cNvSpPr>
            <a:spLocks noGrp="1"/>
          </p:cNvSpPr>
          <p:nvPr>
            <p:ph type="title"/>
          </p:nvPr>
        </p:nvSpPr>
        <p:spPr/>
        <p:txBody>
          <a:bodyPr/>
          <a:lstStyle/>
          <a:p>
            <a:r>
              <a:rPr lang="en-US" sz="3200">
                <a:solidFill>
                  <a:schemeClr val="accent6">
                    <a:lumMod val="75000"/>
                  </a:schemeClr>
                </a:solidFill>
              </a:rPr>
              <a:t>EWONAP Staff Changes</a:t>
            </a:r>
            <a:endParaRPr lang="en-US" sz="3200" dirty="0">
              <a:solidFill>
                <a:schemeClr val="accent6">
                  <a:lumMod val="75000"/>
                </a:schemeClr>
              </a:solidFill>
            </a:endParaRPr>
          </a:p>
        </p:txBody>
      </p:sp>
      <p:sp>
        <p:nvSpPr>
          <p:cNvPr id="3" name="Content Placeholder 2">
            <a:extLst>
              <a:ext uri="{FF2B5EF4-FFF2-40B4-BE49-F238E27FC236}">
                <a16:creationId xmlns:a16="http://schemas.microsoft.com/office/drawing/2014/main" id="{B8D4A992-1ECC-4992-B9A8-A0A94C356780}"/>
              </a:ext>
            </a:extLst>
          </p:cNvPr>
          <p:cNvSpPr>
            <a:spLocks noGrp="1"/>
          </p:cNvSpPr>
          <p:nvPr>
            <p:ph idx="1"/>
          </p:nvPr>
        </p:nvSpPr>
        <p:spPr>
          <a:xfrm>
            <a:off x="1828800" y="1447800"/>
            <a:ext cx="6477000" cy="4648200"/>
          </a:xfrm>
        </p:spPr>
        <p:txBody>
          <a:bodyPr/>
          <a:lstStyle/>
          <a:p>
            <a:pPr marL="0" indent="0" algn="ctr">
              <a:buNone/>
            </a:pPr>
            <a:r>
              <a:rPr lang="en-US" sz="2800" dirty="0">
                <a:latin typeface="+mj-lt"/>
              </a:rPr>
              <a:t>EWONAP is excited to share that we have a new Grants Management Director, Cheryl Teague, come to us from HUD-Headquarters- MFA. </a:t>
            </a:r>
            <a:endParaRPr lang="en-US" sz="2800" dirty="0">
              <a:effectLst/>
              <a:latin typeface="+mj-lt"/>
              <a:ea typeface="Calibri" panose="020F0502020204030204" pitchFamily="34" charset="0"/>
            </a:endParaRPr>
          </a:p>
          <a:p>
            <a:pPr>
              <a:buFont typeface="Wingdings" panose="05000000000000000000" pitchFamily="2" charset="2"/>
              <a:buChar char="§"/>
            </a:pPr>
            <a:endParaRPr lang="en-US" sz="2000" dirty="0">
              <a:latin typeface="+mj-lt"/>
            </a:endParaRPr>
          </a:p>
          <a:p>
            <a:pPr marL="0" indent="0">
              <a:buNone/>
            </a:pPr>
            <a:endParaRPr lang="en-US" sz="1000" dirty="0">
              <a:latin typeface="+mj-lt"/>
            </a:endParaRPr>
          </a:p>
          <a:p>
            <a:pPr marL="0" indent="0">
              <a:buNone/>
            </a:pPr>
            <a:endParaRPr lang="en-US" sz="1800" dirty="0">
              <a:latin typeface="+mj-lt"/>
            </a:endParaRPr>
          </a:p>
          <a:p>
            <a:pPr marL="0" indent="0">
              <a:buNone/>
            </a:pPr>
            <a:endParaRPr lang="en-US" sz="2000" dirty="0"/>
          </a:p>
        </p:txBody>
      </p:sp>
    </p:spTree>
    <p:extLst>
      <p:ext uri="{BB962C8B-B14F-4D97-AF65-F5344CB8AC3E}">
        <p14:creationId xmlns:p14="http://schemas.microsoft.com/office/powerpoint/2010/main" val="2861447423"/>
      </p:ext>
    </p:extLst>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A047AD-657E-BADD-4936-57456E1DC97A}"/>
              </a:ext>
            </a:extLst>
          </p:cNvPr>
          <p:cNvPicPr>
            <a:picLocks noChangeAspect="1"/>
          </p:cNvPicPr>
          <p:nvPr/>
        </p:nvPicPr>
        <p:blipFill>
          <a:blip r:embed="rId2"/>
          <a:stretch>
            <a:fillRect/>
          </a:stretch>
        </p:blipFill>
        <p:spPr>
          <a:xfrm>
            <a:off x="152400" y="228600"/>
            <a:ext cx="8839200" cy="6477000"/>
          </a:xfrm>
          <a:prstGeom prst="rect">
            <a:avLst/>
          </a:prstGeom>
        </p:spPr>
      </p:pic>
    </p:spTree>
    <p:extLst>
      <p:ext uri="{BB962C8B-B14F-4D97-AF65-F5344CB8AC3E}">
        <p14:creationId xmlns:p14="http://schemas.microsoft.com/office/powerpoint/2010/main" val="561219132"/>
      </p:ext>
    </p:extLst>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F2BC2-6E09-959A-B7DE-AD66FB056867}"/>
              </a:ext>
            </a:extLst>
          </p:cNvPr>
          <p:cNvSpPr>
            <a:spLocks noGrp="1"/>
          </p:cNvSpPr>
          <p:nvPr>
            <p:ph type="title"/>
          </p:nvPr>
        </p:nvSpPr>
        <p:spPr/>
        <p:txBody>
          <a:bodyPr/>
          <a:lstStyle/>
          <a:p>
            <a:r>
              <a:rPr lang="en-US" sz="2800" dirty="0">
                <a:solidFill>
                  <a:schemeClr val="accent6"/>
                </a:solidFill>
              </a:rPr>
              <a:t>Preservation and Reinvestment Initiative for Community Enhancement Notice of Funding Opportunity</a:t>
            </a:r>
            <a:br>
              <a:rPr lang="en-US" sz="2800" dirty="0">
                <a:solidFill>
                  <a:schemeClr val="accent6"/>
                </a:solidFill>
              </a:rPr>
            </a:br>
            <a:endParaRPr lang="en-US" sz="2800" dirty="0">
              <a:solidFill>
                <a:schemeClr val="accent6"/>
              </a:solidFill>
            </a:endParaRPr>
          </a:p>
        </p:txBody>
      </p:sp>
      <p:sp>
        <p:nvSpPr>
          <p:cNvPr id="3" name="Content Placeholder 2">
            <a:extLst>
              <a:ext uri="{FF2B5EF4-FFF2-40B4-BE49-F238E27FC236}">
                <a16:creationId xmlns:a16="http://schemas.microsoft.com/office/drawing/2014/main" id="{F0585BA5-8F90-77DA-B9DB-826B4E0A24D0}"/>
              </a:ext>
            </a:extLst>
          </p:cNvPr>
          <p:cNvSpPr>
            <a:spLocks noGrp="1"/>
          </p:cNvSpPr>
          <p:nvPr>
            <p:ph idx="1"/>
          </p:nvPr>
        </p:nvSpPr>
        <p:spPr/>
        <p:txBody>
          <a:bodyPr/>
          <a:lstStyle/>
          <a:p>
            <a:r>
              <a:rPr lang="en-US" sz="2000" dirty="0"/>
              <a:t>HUD has issued a Notice of Funding Opportunity (NOFO) which appropriates $225 million in grant funding for the PRESERVATION AND REINVESTMENT INITIATIVE FOR COMMUNITY ENHANCEMENT (PRICE) program.  PRICE supports communities in their efforts to maintain, protect, and stabilize manufactured housing and manufactured housing communities (MHCs). Tribes and Tribally Designated Housing Entities (TDHEs) are eligible to apply, and at least $10 million of the available funding is intended for Tribal communities. All applications must be submitted to Grants.gov to be eligible for review. HUD will hold several webinars on the NOFO, and the schedule for these can be found here. The application deadline is June 5, 2024.</a:t>
            </a:r>
          </a:p>
          <a:p>
            <a:endParaRPr lang="en-US" dirty="0"/>
          </a:p>
        </p:txBody>
      </p:sp>
    </p:spTree>
    <p:extLst>
      <p:ext uri="{BB962C8B-B14F-4D97-AF65-F5344CB8AC3E}">
        <p14:creationId xmlns:p14="http://schemas.microsoft.com/office/powerpoint/2010/main" val="3467329221"/>
      </p:ext>
    </p:extLst>
  </p:cSld>
  <p:clrMapOvr>
    <a:masterClrMapping/>
  </p:clrMapOvr>
  <p:transition>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E1351-EE1F-A631-2E35-51D01FF2BD83}"/>
              </a:ext>
            </a:extLst>
          </p:cNvPr>
          <p:cNvSpPr>
            <a:spLocks noGrp="1"/>
          </p:cNvSpPr>
          <p:nvPr>
            <p:ph type="title"/>
          </p:nvPr>
        </p:nvSpPr>
        <p:spPr/>
        <p:txBody>
          <a:bodyPr/>
          <a:lstStyle/>
          <a:p>
            <a:r>
              <a:rPr kumimoji="0" lang="en-US" sz="2800" b="1" i="0" u="none" strike="noStrike" kern="0" cap="none" spc="0" normalizeH="0" baseline="0" noProof="0" dirty="0">
                <a:ln>
                  <a:noFill/>
                </a:ln>
                <a:solidFill>
                  <a:srgbClr val="2D2DB9"/>
                </a:solidFill>
                <a:effectLst/>
                <a:uLnTx/>
                <a:uFillTx/>
                <a:latin typeface="Tahoma"/>
                <a:ea typeface="+mj-ea"/>
                <a:cs typeface="+mj-cs"/>
              </a:rPr>
              <a:t>Preservation and Reinvestment Initiative for Community Enhancement Notice of Funding Opportunity</a:t>
            </a:r>
            <a:endParaRPr lang="en-US" dirty="0"/>
          </a:p>
        </p:txBody>
      </p:sp>
      <p:sp>
        <p:nvSpPr>
          <p:cNvPr id="3" name="Content Placeholder 2">
            <a:extLst>
              <a:ext uri="{FF2B5EF4-FFF2-40B4-BE49-F238E27FC236}">
                <a16:creationId xmlns:a16="http://schemas.microsoft.com/office/drawing/2014/main" id="{DB175716-5A74-49E5-86A5-0DD3D7847DD0}"/>
              </a:ext>
            </a:extLst>
          </p:cNvPr>
          <p:cNvSpPr>
            <a:spLocks noGrp="1"/>
          </p:cNvSpPr>
          <p:nvPr>
            <p:ph idx="1"/>
          </p:nvPr>
        </p:nvSpPr>
        <p:spPr/>
        <p:txBody>
          <a:bodyPr/>
          <a:lstStyle/>
          <a:p>
            <a:r>
              <a:rPr lang="en-US" dirty="0">
                <a:solidFill>
                  <a:srgbClr val="CCCCFF"/>
                </a:solidFill>
                <a:hlinkClick r:id="rId2">
                  <a:extLst>
                    <a:ext uri="{A12FA001-AC4F-418D-AE19-62706E023703}">
                      <ahyp:hlinkClr xmlns:ahyp="http://schemas.microsoft.com/office/drawing/2018/hyperlinkcolor" val="tx"/>
                    </a:ext>
                  </a:extLst>
                </a:hlinkClick>
              </a:rPr>
              <a:t>Pr</a:t>
            </a:r>
            <a:r>
              <a:rPr lang="en-US" dirty="0">
                <a:solidFill>
                  <a:schemeClr val="accent6"/>
                </a:solidFill>
                <a:hlinkClick r:id="rId2">
                  <a:extLst>
                    <a:ext uri="{A12FA001-AC4F-418D-AE19-62706E023703}">
                      <ahyp:hlinkClr xmlns:ahyp="http://schemas.microsoft.com/office/drawing/2018/hyperlinkcolor" val="tx"/>
                    </a:ext>
                  </a:extLst>
                </a:hlinkClick>
              </a:rPr>
              <a:t>eservation and Reinvestment Initiative for Community Enhancement (PRICE) | HUD.gov / U.S. Department of Housing and Urban Development (HUD)</a:t>
            </a:r>
            <a:endParaRPr lang="en-US" dirty="0">
              <a:solidFill>
                <a:schemeClr val="accent6"/>
              </a:solidFill>
            </a:endParaRPr>
          </a:p>
          <a:p>
            <a:r>
              <a:rPr lang="en-US" dirty="0">
                <a:solidFill>
                  <a:schemeClr val="accent6"/>
                </a:solidFill>
                <a:hlinkClick r:id="rId3">
                  <a:extLst>
                    <a:ext uri="{A12FA001-AC4F-418D-AE19-62706E023703}">
                      <ahyp:hlinkClr xmlns:ahyp="http://schemas.microsoft.com/office/drawing/2018/hyperlinkcolor" val="tx"/>
                    </a:ext>
                  </a:extLst>
                </a:hlinkClick>
              </a:rPr>
              <a:t>grants.gov/search-results-detail/352690</a:t>
            </a:r>
            <a:r>
              <a:rPr lang="en-US" dirty="0">
                <a:solidFill>
                  <a:schemeClr val="accent6"/>
                </a:solidFill>
              </a:rPr>
              <a:t> PRICE NOFO</a:t>
            </a:r>
          </a:p>
          <a:p>
            <a:endParaRPr lang="en-US" dirty="0">
              <a:solidFill>
                <a:schemeClr val="accent6"/>
              </a:solidFill>
            </a:endParaRPr>
          </a:p>
        </p:txBody>
      </p:sp>
    </p:spTree>
    <p:extLst>
      <p:ext uri="{BB962C8B-B14F-4D97-AF65-F5344CB8AC3E}">
        <p14:creationId xmlns:p14="http://schemas.microsoft.com/office/powerpoint/2010/main" val="1980441085"/>
      </p:ext>
    </p:extLst>
  </p:cSld>
  <p:clrMapOvr>
    <a:masterClrMapping/>
  </p:clrMapOvr>
  <p:transition>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85A64DF5-3641-32B5-6F27-B97DD22E4942}"/>
              </a:ext>
            </a:extLst>
          </p:cNvPr>
          <p:cNvPicPr>
            <a:picLocks noChangeAspect="1" noChangeArrowheads="1"/>
          </p:cNvPicPr>
          <p:nvPr/>
        </p:nvPicPr>
        <p:blipFill rotWithShape="1">
          <a:blip r:embed="rId2">
            <a:alphaModFix amt="27000"/>
            <a:extLst>
              <a:ext uri="{28A0092B-C50C-407E-A947-70E740481C1C}">
                <a14:useLocalDpi xmlns:a14="http://schemas.microsoft.com/office/drawing/2010/main" val="0"/>
              </a:ext>
            </a:extLst>
          </a:blip>
          <a:srcRect l="15393"/>
          <a:stretch/>
        </p:blipFill>
        <p:spPr bwMode="auto">
          <a:xfrm>
            <a:off x="1381244" y="1561214"/>
            <a:ext cx="7449899" cy="3962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0BA9F53-6C32-52BA-2D0D-0143A6F84779}"/>
              </a:ext>
            </a:extLst>
          </p:cNvPr>
          <p:cNvSpPr>
            <a:spLocks noGrp="1"/>
          </p:cNvSpPr>
          <p:nvPr>
            <p:ph type="title"/>
          </p:nvPr>
        </p:nvSpPr>
        <p:spPr/>
        <p:txBody>
          <a:bodyPr/>
          <a:lstStyle/>
          <a:p>
            <a:r>
              <a:rPr lang="en-US" sz="3200" dirty="0">
                <a:solidFill>
                  <a:schemeClr val="accent6">
                    <a:lumMod val="75000"/>
                  </a:schemeClr>
                </a:solidFill>
              </a:rPr>
              <a:t>Indian Community Development Block Grant FY 2023</a:t>
            </a:r>
            <a:endParaRPr lang="en-US" sz="3200" dirty="0"/>
          </a:p>
        </p:txBody>
      </p:sp>
      <p:sp>
        <p:nvSpPr>
          <p:cNvPr id="3" name="Content Placeholder 2">
            <a:extLst>
              <a:ext uri="{FF2B5EF4-FFF2-40B4-BE49-F238E27FC236}">
                <a16:creationId xmlns:a16="http://schemas.microsoft.com/office/drawing/2014/main" id="{20A008B2-5D06-5D6F-F3BF-506FF271683E}"/>
              </a:ext>
            </a:extLst>
          </p:cNvPr>
          <p:cNvSpPr>
            <a:spLocks noGrp="1"/>
          </p:cNvSpPr>
          <p:nvPr>
            <p:ph idx="1"/>
          </p:nvPr>
        </p:nvSpPr>
        <p:spPr/>
        <p:txBody>
          <a:bodyPr/>
          <a:lstStyle/>
          <a:p>
            <a:r>
              <a:rPr lang="en-US" dirty="0"/>
              <a:t>Mattaponi Indian Tribe</a:t>
            </a:r>
          </a:p>
          <a:p>
            <a:r>
              <a:rPr lang="en-US" dirty="0"/>
              <a:t>Keweenaw Bay Indian Community</a:t>
            </a:r>
          </a:p>
          <a:p>
            <a:r>
              <a:rPr lang="en-US" dirty="0"/>
              <a:t>Seneca Nation (partial award)</a:t>
            </a:r>
          </a:p>
          <a:p>
            <a:r>
              <a:rPr lang="en-US" dirty="0"/>
              <a:t>Due to the increased maximum awards, EWO was only able to award projects to three grantees. </a:t>
            </a:r>
          </a:p>
        </p:txBody>
      </p:sp>
    </p:spTree>
    <p:extLst>
      <p:ext uri="{BB962C8B-B14F-4D97-AF65-F5344CB8AC3E}">
        <p14:creationId xmlns:p14="http://schemas.microsoft.com/office/powerpoint/2010/main" val="2719044309"/>
      </p:ext>
    </p:extLst>
  </p:cSld>
  <p:clrMapOvr>
    <a:masterClrMapping/>
  </p:clrMapOvr>
  <p:transition>
    <p:zoom/>
  </p:transition>
</p:sld>
</file>

<file path=ppt/theme/theme1.xml><?xml version="1.0" encoding="utf-8"?>
<a:theme xmlns:a="http://schemas.openxmlformats.org/drawingml/2006/main" name="Training Template">
  <a:themeElements>
    <a:clrScheme name="Training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raining 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raining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raining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raining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raining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raining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raining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raining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3040</TotalTime>
  <Words>1401</Words>
  <Application>Microsoft Office PowerPoint</Application>
  <PresentationFormat>On-screen Show (4:3)</PresentationFormat>
  <Paragraphs>117</Paragraphs>
  <Slides>17</Slides>
  <Notes>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7" baseType="lpstr">
      <vt:lpstr>Aptos</vt:lpstr>
      <vt:lpstr>Calibri</vt:lpstr>
      <vt:lpstr>Perpetua</vt:lpstr>
      <vt:lpstr>Tahoma</vt:lpstr>
      <vt:lpstr>Times New Roman</vt:lpstr>
      <vt:lpstr>TimesNewRoman</vt:lpstr>
      <vt:lpstr>Verdana</vt:lpstr>
      <vt:lpstr>Wingdings</vt:lpstr>
      <vt:lpstr>Training Template</vt:lpstr>
      <vt:lpstr>Microsoft Excel Worksheet</vt:lpstr>
      <vt:lpstr>  HUD Eastern Woodlands  Office of  Native American Programs  Great Lakes Inter-tribal Housing Association Quarterly Meeting  Neil Whitegull, Administrator</vt:lpstr>
      <vt:lpstr>FY 2024 HUD ONAP BUDGET</vt:lpstr>
      <vt:lpstr>FY 2024 IHBG Competitive Grant NOFO</vt:lpstr>
      <vt:lpstr>FY 2024 IHBG Competitive Grant NOFO</vt:lpstr>
      <vt:lpstr>EWONAP Staff Changes</vt:lpstr>
      <vt:lpstr>PowerPoint Presentation</vt:lpstr>
      <vt:lpstr>Preservation and Reinvestment Initiative for Community Enhancement Notice of Funding Opportunity </vt:lpstr>
      <vt:lpstr>Preservation and Reinvestment Initiative for Community Enhancement Notice of Funding Opportunity</vt:lpstr>
      <vt:lpstr>Indian Community Development Block Grant FY 2023</vt:lpstr>
      <vt:lpstr>ICDBG Tribal Consultation</vt:lpstr>
      <vt:lpstr>Coronavirus Aid, Relief, and Economic Security Act (CARES) American Rescue Plan (ARP)</vt:lpstr>
      <vt:lpstr>Why it’s Important to  Submit Timely Audits</vt:lpstr>
      <vt:lpstr>Grants Evaluation and Management System (GEMS)</vt:lpstr>
      <vt:lpstr>Grants Evaluation and Management System (GEMS)</vt:lpstr>
      <vt:lpstr>Training and Technical Assistance T/TA</vt:lpstr>
      <vt:lpstr>General Contact</vt:lpstr>
      <vt:lpstr>EWONAP Contacts U.S. Department of Housing and Urban Development 77 West Jackson Boulevard, Room 2404/Chicago, Illinois 60604-3507 Telephone: (800) 735-3239,  Fax: (312) 353-8936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Native American</dc:title>
  <dc:creator>Gloystein, Katie E</dc:creator>
  <cp:lastModifiedBy>Whitegull, Neil A</cp:lastModifiedBy>
  <cp:revision>67</cp:revision>
  <cp:lastPrinted>2023-07-18T21:30:46Z</cp:lastPrinted>
  <dcterms:created xsi:type="dcterms:W3CDTF">2020-12-08T21:00:02Z</dcterms:created>
  <dcterms:modified xsi:type="dcterms:W3CDTF">2024-03-13T04:27:08Z</dcterms:modified>
</cp:coreProperties>
</file>