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4" r:id="rId5"/>
    <p:sldId id="308" r:id="rId6"/>
    <p:sldId id="309" r:id="rId7"/>
    <p:sldId id="310" r:id="rId8"/>
    <p:sldId id="311" r:id="rId9"/>
    <p:sldId id="298" r:id="rId10"/>
    <p:sldId id="278" r:id="rId11"/>
    <p:sldId id="299" r:id="rId12"/>
    <p:sldId id="300" r:id="rId13"/>
    <p:sldId id="301" r:id="rId14"/>
    <p:sldId id="302" r:id="rId15"/>
    <p:sldId id="304" r:id="rId16"/>
    <p:sldId id="305" r:id="rId17"/>
    <p:sldId id="306" r:id="rId18"/>
    <p:sldId id="307" r:id="rId19"/>
    <p:sldId id="293" r:id="rId20"/>
    <p:sldId id="28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143C4-220E-4C08-A021-8D89E714A27D}" v="1" dt="2024-03-13T15:42:33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76200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34000"/>
            <a:ext cx="91440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pPr lvl="0"/>
            <a:r>
              <a:rPr lang="en-US" dirty="0"/>
              <a:t>Click to add Trainer Name or Sub-Title</a:t>
            </a:r>
          </a:p>
        </p:txBody>
      </p:sp>
    </p:spTree>
    <p:extLst>
      <p:ext uri="{BB962C8B-B14F-4D97-AF65-F5344CB8AC3E}">
        <p14:creationId xmlns:p14="http://schemas.microsoft.com/office/powerpoint/2010/main" val="31653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152400" y="990600"/>
            <a:ext cx="8839200" cy="4495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152400" y="1371600"/>
            <a:ext cx="8839200" cy="403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09600"/>
            <a:ext cx="5029200" cy="6096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79715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Art Placeholder 9"/>
          <p:cNvSpPr>
            <a:spLocks noGrp="1"/>
          </p:cNvSpPr>
          <p:nvPr>
            <p:ph type="dgm" sz="quarter" idx="10"/>
          </p:nvPr>
        </p:nvSpPr>
        <p:spPr>
          <a:xfrm>
            <a:off x="381000" y="1447800"/>
            <a:ext cx="8382000" cy="381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6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ipArt Placeholder 7"/>
          <p:cNvSpPr>
            <a:spLocks noGrp="1"/>
          </p:cNvSpPr>
          <p:nvPr>
            <p:ph type="clipArt" sz="quarter" idx="10"/>
          </p:nvPr>
        </p:nvSpPr>
        <p:spPr>
          <a:xfrm>
            <a:off x="381000" y="990600"/>
            <a:ext cx="8458200" cy="4419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8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152400" y="1143000"/>
            <a:ext cx="8839200" cy="4343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ipArt Placeholder 3"/>
          <p:cNvSpPr>
            <a:spLocks noGrp="1"/>
          </p:cNvSpPr>
          <p:nvPr>
            <p:ph type="clipArt" sz="quarter" idx="10"/>
          </p:nvPr>
        </p:nvSpPr>
        <p:spPr>
          <a:xfrm>
            <a:off x="6172200" y="1981200"/>
            <a:ext cx="2667000" cy="2895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838200"/>
            <a:ext cx="5410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701637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ipArt Placeholder 3"/>
          <p:cNvSpPr>
            <a:spLocks noGrp="1"/>
          </p:cNvSpPr>
          <p:nvPr>
            <p:ph type="clipArt" sz="quarter" idx="10"/>
          </p:nvPr>
        </p:nvSpPr>
        <p:spPr>
          <a:xfrm>
            <a:off x="6172200" y="1981200"/>
            <a:ext cx="2667000" cy="2895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838200"/>
            <a:ext cx="5410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80121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202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495800"/>
            <a:ext cx="9144000" cy="76200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34000"/>
            <a:ext cx="91440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pPr lvl="0"/>
            <a:r>
              <a:rPr lang="en-US" dirty="0"/>
              <a:t>www.RTHawkHousing.com</a:t>
            </a:r>
          </a:p>
        </p:txBody>
      </p:sp>
    </p:spTree>
    <p:extLst>
      <p:ext uri="{BB962C8B-B14F-4D97-AF65-F5344CB8AC3E}">
        <p14:creationId xmlns:p14="http://schemas.microsoft.com/office/powerpoint/2010/main" val="158777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28600" y="685800"/>
            <a:ext cx="19050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914400"/>
            <a:ext cx="6553200" cy="45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362200"/>
            <a:ext cx="1905000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429000"/>
            <a:ext cx="1905000" cy="25146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89301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54102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600" y="1600200"/>
            <a:ext cx="8763000" cy="381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0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54102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765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19400"/>
            <a:ext cx="8610600" cy="762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93031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6200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3581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3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1722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4343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038600" cy="4114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64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2390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540125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Add text or object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8200" y="1371600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3115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Add text or object</a:t>
            </a:r>
          </a:p>
        </p:txBody>
      </p:sp>
    </p:spTree>
    <p:extLst>
      <p:ext uri="{BB962C8B-B14F-4D97-AF65-F5344CB8AC3E}">
        <p14:creationId xmlns:p14="http://schemas.microsoft.com/office/powerpoint/2010/main" val="15012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3400" y="990600"/>
            <a:ext cx="8229600" cy="4343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8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8763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901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4" r:id="rId3"/>
    <p:sldLayoutId id="2147483662" r:id="rId4"/>
    <p:sldLayoutId id="2147483663" r:id="rId5"/>
    <p:sldLayoutId id="2147483650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5" r:id="rId16"/>
    <p:sldLayoutId id="2147483666" r:id="rId17"/>
    <p:sldLayoutId id="2147483664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191" y="4267200"/>
            <a:ext cx="9144000" cy="11430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Low Income Housing Tax Credits </a:t>
            </a:r>
            <a:br>
              <a:rPr lang="en-US" sz="32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Post 15 Year &amp; Homeownership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5A78DB-A279-46EF-837A-BA3E1FD68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3191" y="5410200"/>
            <a:ext cx="9144000" cy="914400"/>
          </a:xfrm>
        </p:spPr>
        <p:txBody>
          <a:bodyPr>
            <a:noAutofit/>
          </a:bodyPr>
          <a:lstStyle/>
          <a:p>
            <a:r>
              <a:rPr lang="en-US" b="1" dirty="0"/>
              <a:t>Robin Thorne, Vice President</a:t>
            </a:r>
          </a:p>
          <a:p>
            <a:r>
              <a:rPr lang="en-US" b="1" dirty="0"/>
              <a:t>Training &amp; Asset Management</a:t>
            </a:r>
          </a:p>
        </p:txBody>
      </p:sp>
    </p:spTree>
    <p:extLst>
      <p:ext uri="{BB962C8B-B14F-4D97-AF65-F5344CB8AC3E}">
        <p14:creationId xmlns:p14="http://schemas.microsoft.com/office/powerpoint/2010/main" val="353593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2741-9B6F-4D02-88FF-EC8E0D9E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0"/>
            <a:ext cx="7620000" cy="1219200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Lac Courte Oreilles Housing Authority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EA65-D73F-41CB-B8D5-C4A1C6A6A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Price for Houses</a:t>
            </a:r>
          </a:p>
          <a:p>
            <a:pPr>
              <a:defRPr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Bedroom :			$26,250</a:t>
            </a: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Bedroom:			$27,562</a:t>
            </a: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Bedroom:			$28,940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0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4A25-5CC2-40F1-82F0-51B9EFFF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914400"/>
          </a:xfrm>
        </p:spPr>
        <p:txBody>
          <a:bodyPr>
            <a:normAutofit fontScale="90000"/>
          </a:bodyPr>
          <a:lstStyle/>
          <a:p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Lac Courte Oreilles Housing Authority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E726-EAEB-459B-B0AE-7C89D4581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 tenant residing in unit for 15 years</a:t>
            </a:r>
          </a:p>
          <a:p>
            <a:pPr>
              <a:spcBef>
                <a:spcPts val="0"/>
              </a:spcBef>
              <a:defRPr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On-time rent:			18,000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inspections:	  3,400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On-time re-certifications:	  </a:t>
            </a:r>
            <a:r>
              <a:rPr lang="en-US" sz="2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1,500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credits:			22,900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6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4A25-5CC2-40F1-82F0-51B9EFFF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914400"/>
          </a:xfrm>
        </p:spPr>
        <p:txBody>
          <a:bodyPr>
            <a:normAutofit fontScale="90000"/>
          </a:bodyPr>
          <a:lstStyle/>
          <a:p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Lac Courte Oreilles Housing Authority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E726-EAEB-459B-B0AE-7C89D4581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purchase price for the perfect tenant</a:t>
            </a:r>
          </a:p>
          <a:p>
            <a:pPr>
              <a:spcBef>
                <a:spcPts val="0"/>
              </a:spcBef>
              <a:defRPr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Bedroom:	$26,250 – 22,900 = $3,350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Bedroom:	$27,562 – 22,900 = $4,662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Bedroom:	$28,940 – 22,900 = $6,040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4A25-5CC2-40F1-82F0-51B9EFFF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914400"/>
          </a:xfrm>
        </p:spPr>
        <p:txBody>
          <a:bodyPr>
            <a:normAutofit fontScale="90000"/>
          </a:bodyPr>
          <a:lstStyle/>
          <a:p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Lac Courte Oreilles Housing Authority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E726-EAEB-459B-B0AE-7C89D458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581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Tenant with late rent payments 33% of the time</a:t>
            </a:r>
          </a:p>
          <a:p>
            <a:pPr>
              <a:spcBef>
                <a:spcPts val="0"/>
              </a:spcBef>
              <a:defRPr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On-time rent:			12,000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inspections:	  3,400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On-time re-certifications:	  </a:t>
            </a:r>
            <a:r>
              <a:rPr lang="en-US" sz="2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1,500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credits:			16,900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5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4A25-5CC2-40F1-82F0-51B9EFFF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914400"/>
          </a:xfrm>
        </p:spPr>
        <p:txBody>
          <a:bodyPr>
            <a:normAutofit fontScale="90000"/>
          </a:bodyPr>
          <a:lstStyle/>
          <a:p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Lac Courte Oreilles Housing Authority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E726-EAEB-459B-B0AE-7C89D458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048000"/>
          </a:xfrm>
        </p:spPr>
        <p:txBody>
          <a:bodyPr/>
          <a:lstStyle/>
          <a:p>
            <a:pPr marL="0" lvl="1">
              <a:buNone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purchase price for the not so perfect tenant</a:t>
            </a:r>
          </a:p>
          <a:p>
            <a:pPr marL="0" lvl="1">
              <a:buNone/>
            </a:pP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None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Bedroom:		$26,250 – 16,900 = $  9,350</a:t>
            </a:r>
          </a:p>
          <a:p>
            <a:pPr marL="0" lvl="1">
              <a:buNone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Bedroom:		$27,562 – 16,900 = $10,662</a:t>
            </a:r>
          </a:p>
          <a:p>
            <a:pPr marL="0" lvl="1">
              <a:buNone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Bedroom:		$28,940 – 16,900 = $12,040</a:t>
            </a:r>
          </a:p>
          <a:p>
            <a:pPr marL="0" lvl="1"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8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4A25-5CC2-40F1-82F0-51B9EFFF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914400"/>
          </a:xfrm>
        </p:spPr>
        <p:txBody>
          <a:bodyPr>
            <a:normAutofit fontScale="90000"/>
          </a:bodyPr>
          <a:lstStyle/>
          <a:p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Lac Courte Oreilles Housing Authority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E726-EAEB-459B-B0AE-7C89D458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048000"/>
          </a:xfrm>
        </p:spPr>
        <p:txBody>
          <a:bodyPr>
            <a:normAutofit lnSpcReduction="10000"/>
          </a:bodyPr>
          <a:lstStyle/>
          <a:p>
            <a:pPr marL="0" lvl="1"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None/>
              <a:defRPr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 credits are a win-win situation</a:t>
            </a:r>
          </a:p>
          <a:p>
            <a:pPr marL="0" lvl="1">
              <a:buNone/>
              <a:defRPr/>
            </a:pP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2" indent="-342900">
              <a:defRPr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Rewards tenants for good behavior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2" indent="-342900">
              <a:defRPr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LCO stay in compliance with tax credit program</a:t>
            </a:r>
          </a:p>
          <a:p>
            <a:pPr marL="0" lvl="1"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9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6106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Questions?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895600"/>
            <a:ext cx="45720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Robin Thorne</a:t>
            </a:r>
          </a:p>
          <a:p>
            <a:pPr lvl="0" algn="ctr">
              <a:spcBef>
                <a:spcPct val="20000"/>
              </a:spcBef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robin@rthawkhousing.com</a:t>
            </a:r>
          </a:p>
          <a:p>
            <a:pPr lvl="0" algn="ctr">
              <a:spcBef>
                <a:spcPct val="20000"/>
              </a:spcBef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727-808-4066</a:t>
            </a:r>
          </a:p>
        </p:txBody>
      </p:sp>
    </p:spTree>
    <p:extLst>
      <p:ext uri="{BB962C8B-B14F-4D97-AF65-F5344CB8AC3E}">
        <p14:creationId xmlns:p14="http://schemas.microsoft.com/office/powerpoint/2010/main" val="3540809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200"/>
            <a:ext cx="9144000" cy="762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410200"/>
            <a:ext cx="9144000" cy="762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www.RTHawkHousing.com</a:t>
            </a:r>
          </a:p>
        </p:txBody>
      </p:sp>
    </p:spTree>
    <p:extLst>
      <p:ext uri="{BB962C8B-B14F-4D97-AF65-F5344CB8AC3E}">
        <p14:creationId xmlns:p14="http://schemas.microsoft.com/office/powerpoint/2010/main" val="162629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A26B-88CB-4888-89F6-96EEBA1B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50" y="914400"/>
            <a:ext cx="8202149" cy="838200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LIHTC 15 Year Mandatory Compliance Period – What’s next?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E0145-7C5F-40B5-8FAD-028203811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Investor/LP Exit</a:t>
            </a: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Use Period</a:t>
            </a: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Homeownership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Resyndication</a:t>
            </a: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A26B-88CB-4888-89F6-96EEBA1B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50" y="914400"/>
            <a:ext cx="8202149" cy="838200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LIHTC 15 Year Mandatory Compliance Period – What’s next?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E0145-7C5F-40B5-8FAD-028203811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24" y="1905000"/>
            <a:ext cx="8686800" cy="35814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Investor/LP Exit</a:t>
            </a:r>
          </a:p>
          <a:p>
            <a:pPr>
              <a:spcBef>
                <a:spcPts val="0"/>
              </a:spcBef>
              <a:defRPr/>
            </a:pPr>
            <a:endParaRPr lang="en-US" sz="3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Quarterly Financial/Occupancy reports</a:t>
            </a:r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removes annual audit requirements</a:t>
            </a:r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 Investor Inspections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3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Use Period</a:t>
            </a:r>
          </a:p>
          <a:p>
            <a:pPr>
              <a:spcBef>
                <a:spcPts val="0"/>
              </a:spcBef>
              <a:defRPr/>
            </a:pPr>
            <a:endParaRPr lang="en-US" sz="3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15, 30, 45 years</a:t>
            </a:r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compliance with State HA/LIHTC program rules</a:t>
            </a:r>
            <a:br>
              <a:rPr lang="en-US" sz="3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0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A26B-88CB-4888-89F6-96EEBA1B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50" y="914400"/>
            <a:ext cx="8202149" cy="838200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LIHTC 15 Year Mandatory Compliance Period – What’s next?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E0145-7C5F-40B5-8FAD-028203811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24" y="1905000"/>
            <a:ext cx="8686800" cy="35814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Homeownership</a:t>
            </a:r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LIHTC Units can be purchased by tenant households</a:t>
            </a: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Resyndication</a:t>
            </a:r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 LIHTC application for funds to rehab units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1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A26B-88CB-4888-89F6-96EEBA1B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50" y="914400"/>
            <a:ext cx="8202149" cy="838200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LIHTC 15 Year Mandatory Compliance Period – What’s next?</a:t>
            </a:r>
            <a:b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E0145-7C5F-40B5-8FAD-028203811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24" y="1905000"/>
            <a:ext cx="8686800" cy="3581400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Considerations</a:t>
            </a:r>
          </a:p>
          <a:p>
            <a:pPr>
              <a:spcBef>
                <a:spcPts val="0"/>
              </a:spcBef>
              <a:defRPr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LIHTC Partnership entity – keep/dissolve</a:t>
            </a:r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 of State requirements</a:t>
            </a:r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Mortgage/Note resolutions</a:t>
            </a:r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Lease/Sublease resolutions</a:t>
            </a:r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</a:p>
          <a:p>
            <a:pPr>
              <a:spcBef>
                <a:spcPts val="0"/>
              </a:spcBef>
              <a:defRPr/>
            </a:pP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5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A26B-88CB-4888-89F6-96EEBA1B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51" y="838200"/>
            <a:ext cx="7620000" cy="914400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Credits to Homeownership 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E0145-7C5F-40B5-8FAD-028203811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rental for first 15 years</a:t>
            </a: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Tenants must initially income qualify</a:t>
            </a: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may increase over time</a:t>
            </a: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15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 to Homeownership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in Rental Stock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6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0CD39C-8FE0-402B-BABA-483298B979EB}"/>
              </a:ext>
            </a:extLst>
          </p:cNvPr>
          <p:cNvSpPr/>
          <p:nvPr/>
        </p:nvSpPr>
        <p:spPr>
          <a:xfrm>
            <a:off x="762000" y="914400"/>
            <a:ext cx="6934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Tax Credits to Homeownership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5C7A3A-249B-4691-80F6-5807A73F772A}"/>
              </a:ext>
            </a:extLst>
          </p:cNvPr>
          <p:cNvSpPr/>
          <p:nvPr/>
        </p:nvSpPr>
        <p:spPr>
          <a:xfrm>
            <a:off x="838200" y="1874729"/>
            <a:ext cx="769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Trust land / fee land</a:t>
            </a:r>
          </a:p>
          <a:p>
            <a:pPr marL="457200" lvl="0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TDHE or Tribe involvement in policies / procedures</a:t>
            </a:r>
          </a:p>
          <a:p>
            <a:pPr marL="457200" lvl="0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Reduced costs </a:t>
            </a:r>
          </a:p>
          <a:p>
            <a:pPr marL="457200" lvl="0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May work on qualification and credit repair over time</a:t>
            </a:r>
          </a:p>
          <a:p>
            <a:pPr marL="457200" lvl="0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Little or no foreclosure risk </a:t>
            </a:r>
          </a:p>
        </p:txBody>
      </p:sp>
    </p:spTree>
    <p:extLst>
      <p:ext uri="{BB962C8B-B14F-4D97-AF65-F5344CB8AC3E}">
        <p14:creationId xmlns:p14="http://schemas.microsoft.com/office/powerpoint/2010/main" val="54518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10FA-9F3D-42BC-B57F-8E9DA9D2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Best Practices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5261F-0C84-4AF1-85C5-E0365FB91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8862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 existing good tenants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homeownership waiting list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policies at the beginning of the project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about the LIHTC to homeownership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status report to tenants wanting to be homebuyers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Homeownership training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8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887-3A85-4E26-971D-F312B8C2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1066800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Lac Courte Oreilles Housing Authority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80BDE-0686-4501-BCB6-D3FAA6628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 Credits – used to reduce the final price of the home at the end of the 15 year rental period</a:t>
            </a: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credits monthly for on-time rent payments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credits for each successful inspection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credits for completing annual re-certifications on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80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12A632010D8842BB8E89EE42825D5A" ma:contentTypeVersion="15" ma:contentTypeDescription="Create a new document." ma:contentTypeScope="" ma:versionID="63a01586038fd131f3d357d11fd66bd8">
  <xsd:schema xmlns:xsd="http://www.w3.org/2001/XMLSchema" xmlns:xs="http://www.w3.org/2001/XMLSchema" xmlns:p="http://schemas.microsoft.com/office/2006/metadata/properties" xmlns:ns2="219f3a21-89b1-4dc0-8828-d5f5af791d9a" xmlns:ns3="2f984d44-e95a-4452-8de4-598bd17228fc" targetNamespace="http://schemas.microsoft.com/office/2006/metadata/properties" ma:root="true" ma:fieldsID="bd5a95204b7e247c004859b2beefb5d4" ns2:_="" ns3:_="">
    <xsd:import namespace="219f3a21-89b1-4dc0-8828-d5f5af791d9a"/>
    <xsd:import namespace="2f984d44-e95a-4452-8de4-598bd17228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f3a21-89b1-4dc0-8828-d5f5af791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7650a9b-4f68-415a-876d-2193192449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84d44-e95a-4452-8de4-598bd17228f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8781015-94ac-4963-86a8-ea32ad588e25}" ma:internalName="TaxCatchAll" ma:showField="CatchAllData" ma:web="2f984d44-e95a-4452-8de4-598bd17228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984d44-e95a-4452-8de4-598bd17228fc" xsi:nil="true"/>
    <lcf76f155ced4ddcb4097134ff3c332f xmlns="219f3a21-89b1-4dc0-8828-d5f5af791d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EE8AFC-09DE-4627-AFF4-16820B60A9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18D436-2951-4D17-A89B-0971181D8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9f3a21-89b1-4dc0-8828-d5f5af791d9a"/>
    <ds:schemaRef ds:uri="2f984d44-e95a-4452-8de4-598bd17228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4231DF-CB0D-41BD-A8A2-B48655725DDF}">
  <ds:schemaRefs>
    <ds:schemaRef ds:uri="http://schemas.microsoft.com/office/2006/metadata/properties"/>
    <ds:schemaRef ds:uri="http://schemas.microsoft.com/office/infopath/2007/PartnerControls"/>
    <ds:schemaRef ds:uri="2f984d44-e95a-4452-8de4-598bd17228fc"/>
    <ds:schemaRef ds:uri="219f3a21-89b1-4dc0-8828-d5f5af791d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608</Words>
  <Application>Microsoft Office PowerPoint</Application>
  <PresentationFormat>On-screen Show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 Low Income Housing Tax Credits  Post 15 Year &amp; Homeownership</vt:lpstr>
      <vt:lpstr>Completion of LIHTC 15 Year Mandatory Compliance Period – What’s next? </vt:lpstr>
      <vt:lpstr>Completion of LIHTC 15 Year Mandatory Compliance Period – What’s next? </vt:lpstr>
      <vt:lpstr>Completion of LIHTC 15 Year Mandatory Compliance Period – What’s next? </vt:lpstr>
      <vt:lpstr>Completion of LIHTC 15 Year Mandatory Compliance Period – What’s next?  </vt:lpstr>
      <vt:lpstr>Tax Credits to Homeownership  </vt:lpstr>
      <vt:lpstr>PowerPoint Presentation</vt:lpstr>
      <vt:lpstr>Examples of Best Practices </vt:lpstr>
      <vt:lpstr>Case Study – Lac Courte Oreilles Housing Authority </vt:lpstr>
      <vt:lpstr>Case Study – Lac Courte Oreilles Housing Authority </vt:lpstr>
      <vt:lpstr> Case Study – Lac Courte Oreilles Housing Authority </vt:lpstr>
      <vt:lpstr> Case Study – Lac Courte Oreilles Housing Authority </vt:lpstr>
      <vt:lpstr> Case Study – Lac Courte Oreilles Housing Authority </vt:lpstr>
      <vt:lpstr> Case Study – Lac Courte Oreilles Housing Authority </vt:lpstr>
      <vt:lpstr> Case Study – Lac Courte Oreilles Housing Authority </vt:lpstr>
      <vt:lpstr>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Patti Mitchell</dc:creator>
  <cp:lastModifiedBy>Robin Thorne</cp:lastModifiedBy>
  <cp:revision>20</cp:revision>
  <cp:lastPrinted>2019-09-16T02:35:40Z</cp:lastPrinted>
  <dcterms:created xsi:type="dcterms:W3CDTF">2019-04-12T01:10:54Z</dcterms:created>
  <dcterms:modified xsi:type="dcterms:W3CDTF">2024-03-13T15:42:44Z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0x0101008712A632010D8842BB8E89EE42825D5A</vt:lpwstr>
  </property>
  <property fmtid="{D5CDD505-2E9C-101B-9397-08002B2CF9AE}" pid="3" name="MediaServiceImageTags">
    <vt:lpwstr/>
  </property>
</Properties>
</file>