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702" r:id="rId6"/>
  </p:sldMasterIdLst>
  <p:notesMasterIdLst>
    <p:notesMasterId r:id="rId22"/>
  </p:notesMasterIdLst>
  <p:handoutMasterIdLst>
    <p:handoutMasterId r:id="rId23"/>
  </p:handoutMasterIdLst>
  <p:sldIdLst>
    <p:sldId id="258" r:id="rId7"/>
    <p:sldId id="259" r:id="rId8"/>
    <p:sldId id="260" r:id="rId9"/>
    <p:sldId id="261" r:id="rId10"/>
    <p:sldId id="262" r:id="rId11"/>
    <p:sldId id="267" r:id="rId12"/>
    <p:sldId id="269" r:id="rId13"/>
    <p:sldId id="272" r:id="rId14"/>
    <p:sldId id="384" r:id="rId15"/>
    <p:sldId id="397" r:id="rId16"/>
    <p:sldId id="407" r:id="rId17"/>
    <p:sldId id="268" r:id="rId18"/>
    <p:sldId id="408" r:id="rId19"/>
    <p:sldId id="410" r:id="rId20"/>
    <p:sldId id="27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3B4A"/>
    <a:srgbClr val="6DBCE0"/>
    <a:srgbClr val="6AA2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84935" autoAdjust="0"/>
  </p:normalViewPr>
  <p:slideViewPr>
    <p:cSldViewPr snapToGrid="0">
      <p:cViewPr varScale="1">
        <p:scale>
          <a:sx n="62" d="100"/>
          <a:sy n="62" d="100"/>
        </p:scale>
        <p:origin x="53" y="677"/>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58" d="100"/>
          <a:sy n="58" d="100"/>
        </p:scale>
        <p:origin x="3024"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30C1BA6-1779-96A1-FA34-E9A0D2F96D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2E6389C-308B-02E8-35AE-D5651D5AC2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4EDEA7C-EF87-4DA3-8AD9-30A5C8EDEAF7}" type="datetimeFigureOut">
              <a:rPr lang="en-US" smtClean="0"/>
              <a:t>3/24/2024</a:t>
            </a:fld>
            <a:endParaRPr lang="en-US" dirty="0"/>
          </a:p>
        </p:txBody>
      </p:sp>
      <p:sp>
        <p:nvSpPr>
          <p:cNvPr id="4" name="Footer Placeholder 3">
            <a:extLst>
              <a:ext uri="{FF2B5EF4-FFF2-40B4-BE49-F238E27FC236}">
                <a16:creationId xmlns:a16="http://schemas.microsoft.com/office/drawing/2014/main" id="{9E9876F3-6ACE-509E-7725-0E483059C4B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3479E2D-4FD6-EE9F-FC3F-86D0FA967F8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C3FE265-EFDB-4597-961C-1A263FADED8A}" type="slidenum">
              <a:rPr lang="en-US" smtClean="0"/>
              <a:t>‹#›</a:t>
            </a:fld>
            <a:endParaRPr lang="en-US" dirty="0"/>
          </a:p>
        </p:txBody>
      </p:sp>
    </p:spTree>
    <p:extLst>
      <p:ext uri="{BB962C8B-B14F-4D97-AF65-F5344CB8AC3E}">
        <p14:creationId xmlns:p14="http://schemas.microsoft.com/office/powerpoint/2010/main" val="20297486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03D551-59E6-4B6B-8B0F-E58D34F07163}" type="datetimeFigureOut">
              <a:rPr lang="en-US" smtClean="0"/>
              <a:t>3/24/2024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496206-6D2F-4EA5-AC00-56434061EB97}" type="slidenum">
              <a:rPr lang="en-US" smtClean="0"/>
              <a:t>‹#›</a:t>
            </a:fld>
            <a:endParaRPr lang="en-US" dirty="0"/>
          </a:p>
        </p:txBody>
      </p:sp>
    </p:spTree>
    <p:extLst>
      <p:ext uri="{BB962C8B-B14F-4D97-AF65-F5344CB8AC3E}">
        <p14:creationId xmlns:p14="http://schemas.microsoft.com/office/powerpoint/2010/main" val="3016930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Earlier this year the head of the Chicago Fed visited Michigan and had some candid comments about one big thing holding back our state’s economic growth right now. We hear the same thing from site selectors: increasingly the first thing they ask when visiting or inquiring about a new market is housing starts. Place-Talent-Business connections: </a:t>
            </a:r>
            <a:r>
              <a:rPr lang="en-US" b="1" dirty="0"/>
              <a:t>Business needs talent, talent wants place, place needs business.</a:t>
            </a:r>
          </a:p>
        </p:txBody>
      </p:sp>
      <p:sp>
        <p:nvSpPr>
          <p:cNvPr id="4" name="Slide Number Placeholder 3"/>
          <p:cNvSpPr>
            <a:spLocks noGrp="1"/>
          </p:cNvSpPr>
          <p:nvPr>
            <p:ph type="sldNum" sz="quarter" idx="5"/>
          </p:nvPr>
        </p:nvSpPr>
        <p:spPr/>
        <p:txBody>
          <a:bodyPr/>
          <a:lstStyle/>
          <a:p>
            <a:fld id="{E3496206-6D2F-4EA5-AC00-56434061EB97}" type="slidenum">
              <a:rPr lang="en-US" smtClean="0"/>
              <a:t>2</a:t>
            </a:fld>
            <a:endParaRPr lang="en-US" dirty="0"/>
          </a:p>
        </p:txBody>
      </p:sp>
    </p:spTree>
    <p:extLst>
      <p:ext uri="{BB962C8B-B14F-4D97-AF65-F5344CB8AC3E}">
        <p14:creationId xmlns:p14="http://schemas.microsoft.com/office/powerpoint/2010/main" val="925040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Senate Bill 293 is sitting on the House floor awaiting a vote. </a:t>
            </a:r>
          </a:p>
          <a:p>
            <a:pPr marL="171450" indent="-171450">
              <a:buFont typeface="Arial" panose="020B0604020202020204" pitchFamily="34" charset="0"/>
              <a:buChar char="•"/>
            </a:pPr>
            <a:r>
              <a:rPr lang="en-US" dirty="0"/>
              <a:t>House Bill 5032 is awaiting action in the House Small Business &amp; Housing Committee, chaired by Rep. Jason Hoskins.</a:t>
            </a:r>
          </a:p>
          <a:p>
            <a:pPr marL="171450" indent="-171450">
              <a:buFont typeface="Arial" panose="020B0604020202020204" pitchFamily="34" charset="0"/>
              <a:buChar char="•"/>
            </a:pPr>
            <a:r>
              <a:rPr lang="en-US" dirty="0"/>
              <a:t>MHRA has not been introduced but should be up in the Senate very soon.</a:t>
            </a:r>
          </a:p>
        </p:txBody>
      </p:sp>
      <p:sp>
        <p:nvSpPr>
          <p:cNvPr id="4" name="Slide Number Placeholder 3"/>
          <p:cNvSpPr>
            <a:spLocks noGrp="1"/>
          </p:cNvSpPr>
          <p:nvPr>
            <p:ph type="sldNum" sz="quarter" idx="5"/>
          </p:nvPr>
        </p:nvSpPr>
        <p:spPr/>
        <p:txBody>
          <a:bodyPr/>
          <a:lstStyle/>
          <a:p>
            <a:fld id="{E3496206-6D2F-4EA5-AC00-56434061EB97}" type="slidenum">
              <a:rPr lang="en-US" smtClean="0"/>
              <a:t>12</a:t>
            </a:fld>
            <a:endParaRPr lang="en-US" dirty="0"/>
          </a:p>
        </p:txBody>
      </p:sp>
    </p:spTree>
    <p:extLst>
      <p:ext uri="{BB962C8B-B14F-4D97-AF65-F5344CB8AC3E}">
        <p14:creationId xmlns:p14="http://schemas.microsoft.com/office/powerpoint/2010/main" val="1295172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353535"/>
                </a:solidFill>
                <a:effectLst/>
                <a:latin typeface="Montserrat" panose="00000500000000000000" pitchFamily="2" charset="0"/>
              </a:rPr>
              <a:t>builds on tribal nations’ existing capacity by providing the financial, knowledge, and technical resources each needs to develop affordable housing programs and projects that respond to their unique communities.</a:t>
            </a:r>
          </a:p>
          <a:p>
            <a:pPr marL="171450" indent="-171450">
              <a:buFont typeface="Arial" panose="020B0604020202020204" pitchFamily="34" charset="0"/>
              <a:buChar char="•"/>
            </a:pPr>
            <a:r>
              <a:rPr lang="en-US" b="0" i="0" dirty="0">
                <a:solidFill>
                  <a:srgbClr val="353535"/>
                </a:solidFill>
                <a:effectLst/>
                <a:latin typeface="Montserrat" panose="00000500000000000000" pitchFamily="2" charset="0"/>
              </a:rPr>
              <a:t>National American Indian Housing Council to offer a series of tailored trainings as well as one-on-one project and organizational technical assistance.</a:t>
            </a:r>
          </a:p>
          <a:p>
            <a:pPr marL="171450" indent="-171450">
              <a:buFont typeface="Arial" panose="020B0604020202020204" pitchFamily="34" charset="0"/>
              <a:buChar char="•"/>
            </a:pPr>
            <a:r>
              <a:rPr lang="en-US" b="0" i="0" dirty="0">
                <a:solidFill>
                  <a:srgbClr val="353535"/>
                </a:solidFill>
                <a:effectLst/>
                <a:latin typeface="Montserrat" panose="00000500000000000000" pitchFamily="2" charset="0"/>
              </a:rPr>
              <a:t>Begin with individual outreach to the 12 federally recognized tribal nations that share geography in Michigan, followed by an assessment of the need in each participating nation. </a:t>
            </a:r>
          </a:p>
          <a:p>
            <a:pPr marL="171450" indent="-171450">
              <a:buFont typeface="Arial" panose="020B0604020202020204" pitchFamily="34" charset="0"/>
              <a:buChar char="•"/>
            </a:pPr>
            <a:r>
              <a:rPr lang="en-US" b="0" i="0" dirty="0">
                <a:solidFill>
                  <a:srgbClr val="353535"/>
                </a:solidFill>
                <a:effectLst/>
                <a:latin typeface="Montserrat" panose="00000500000000000000" pitchFamily="2" charset="0"/>
              </a:rPr>
              <a:t>Need will be determined by reviewing existing data that a participating nation has and/or has access to. </a:t>
            </a:r>
          </a:p>
          <a:p>
            <a:pPr marL="171450" indent="-171450">
              <a:buFont typeface="Arial" panose="020B0604020202020204" pitchFamily="34" charset="0"/>
              <a:buChar char="•"/>
            </a:pPr>
            <a:r>
              <a:rPr lang="en-US" b="0" i="0" dirty="0">
                <a:solidFill>
                  <a:srgbClr val="353535"/>
                </a:solidFill>
                <a:effectLst/>
                <a:latin typeface="Montserrat" panose="00000500000000000000" pitchFamily="2" charset="0"/>
              </a:rPr>
              <a:t>The outreach and identification of need(s) will inform the creation of a housing finance and development toolkit, tailored to the unique opportunities and challenges in tribal nations.</a:t>
            </a:r>
          </a:p>
          <a:p>
            <a:pPr marL="171450" indent="-171450">
              <a:buFont typeface="Arial" panose="020B0604020202020204" pitchFamily="34" charset="0"/>
              <a:buChar char="•"/>
            </a:pPr>
            <a:r>
              <a:rPr lang="en-US" b="0" i="0" dirty="0">
                <a:solidFill>
                  <a:srgbClr val="353535"/>
                </a:solidFill>
                <a:effectLst/>
                <a:latin typeface="Montserrat" panose="00000500000000000000" pitchFamily="2" charset="0"/>
              </a:rPr>
              <a:t>Second phase of the effort involves three two-day, in-person sessions in which the content of the toolkit is delivered to project teams from each participating nation. </a:t>
            </a:r>
          </a:p>
          <a:p>
            <a:pPr marL="171450" indent="-171450">
              <a:buFont typeface="Arial" panose="020B0604020202020204" pitchFamily="34" charset="0"/>
              <a:buChar char="•"/>
            </a:pPr>
            <a:r>
              <a:rPr lang="en-US" b="0" i="0" dirty="0">
                <a:solidFill>
                  <a:srgbClr val="353535"/>
                </a:solidFill>
                <a:effectLst/>
                <a:latin typeface="Montserrat" panose="00000500000000000000" pitchFamily="2" charset="0"/>
              </a:rPr>
              <a:t>The sessions are a combination of direct training, peer-to-peer learning, and case studies. Anticipated topics include: affordable housing models, determining the need, the development process, assembling the development team, affordable housing financing programs and structures, operations budgeting, property management, culturally relevant design, construction management, and leasing a property. </a:t>
            </a:r>
          </a:p>
          <a:p>
            <a:pPr marL="171450" indent="-171450">
              <a:buFont typeface="Arial" panose="020B0604020202020204" pitchFamily="34" charset="0"/>
              <a:buChar char="•"/>
            </a:pPr>
            <a:r>
              <a:rPr lang="en-US" b="0" i="0" dirty="0">
                <a:solidFill>
                  <a:srgbClr val="353535"/>
                </a:solidFill>
                <a:effectLst/>
                <a:latin typeface="Montserrat" panose="00000500000000000000" pitchFamily="2" charset="0"/>
              </a:rPr>
              <a:t>Additionally, individualized technical assistance plans will be crafted for each participating team.</a:t>
            </a:r>
          </a:p>
          <a:p>
            <a:pPr marL="171450" indent="-171450">
              <a:buFont typeface="Arial" panose="020B0604020202020204" pitchFamily="34" charset="0"/>
              <a:buChar char="•"/>
            </a:pPr>
            <a:r>
              <a:rPr lang="en-US" b="0" i="0" dirty="0">
                <a:solidFill>
                  <a:srgbClr val="353535"/>
                </a:solidFill>
                <a:effectLst/>
                <a:latin typeface="Montserrat" panose="00000500000000000000" pitchFamily="2" charset="0"/>
              </a:rPr>
              <a:t>Intensive one-on-one technical assistance will be offered to each participating nation, both between the sessions and after completion of the training series. The assistance will cover project finance (e.g., identification of sources, supporting applications) and development (e.g., advancing project plans, predevelopment activities).</a:t>
            </a:r>
          </a:p>
          <a:p>
            <a:pPr marL="171450" indent="-171450">
              <a:buFont typeface="Arial" panose="020B0604020202020204" pitchFamily="34" charset="0"/>
              <a:buChar char="•"/>
            </a:pPr>
            <a:r>
              <a:rPr lang="en-US" b="0" i="0" dirty="0">
                <a:solidFill>
                  <a:srgbClr val="353535"/>
                </a:solidFill>
                <a:effectLst/>
                <a:latin typeface="Montserrat" panose="00000500000000000000" pitchFamily="2" charset="0"/>
              </a:rPr>
              <a:t>The Federal Home Loan Bank of Indianapolis is supporting this new program with a grant of up to $3 million, which marks the Bank’s largest grant to a single organization. The grant will provide flexible funding to help remove barriers to program participation and will cover critical predevelopment expenses, respond to additional capacity building needs and opportunities, and help bridge project financing gaps. </a:t>
            </a:r>
            <a:endParaRPr lang="en-US" dirty="0"/>
          </a:p>
        </p:txBody>
      </p:sp>
      <p:sp>
        <p:nvSpPr>
          <p:cNvPr id="4" name="Slide Number Placeholder 3"/>
          <p:cNvSpPr>
            <a:spLocks noGrp="1"/>
          </p:cNvSpPr>
          <p:nvPr>
            <p:ph type="sldNum" sz="quarter" idx="5"/>
          </p:nvPr>
        </p:nvSpPr>
        <p:spPr/>
        <p:txBody>
          <a:bodyPr/>
          <a:lstStyle/>
          <a:p>
            <a:fld id="{E3496206-6D2F-4EA5-AC00-56434061EB97}" type="slidenum">
              <a:rPr lang="en-US" smtClean="0"/>
              <a:t>13</a:t>
            </a:fld>
            <a:endParaRPr lang="en-US" dirty="0"/>
          </a:p>
        </p:txBody>
      </p:sp>
    </p:spTree>
    <p:extLst>
      <p:ext uri="{BB962C8B-B14F-4D97-AF65-F5344CB8AC3E}">
        <p14:creationId xmlns:p14="http://schemas.microsoft.com/office/powerpoint/2010/main" val="1969484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000000"/>
                </a:solidFill>
                <a:effectLst/>
                <a:latin typeface="Aptos" panose="020B0004020202020204" pitchFamily="34" charset="0"/>
                <a:ea typeface="Times New Roman" panose="02020603050405020304" pitchFamily="18" charset="0"/>
              </a:rPr>
              <a:t>This schedule is based on tribes' nearby communities and their proximity to the proposed training workshop locations. This is a per person per trip amount that includes funding for mileage at the State rate ($0.44/mile), hotels, and food (about $75/day/person). There are assumptions made to determine this rate per tribe in that teams will bring approximately three people in individual cars and stay on average three nights at a hotel for each workshop. However, with this flat rate there is some flexibility in how those funds are dispersed across a team for each workshop.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Arial" panose="020B0604020202020204" pitchFamily="34" charset="0"/>
                <a:ea typeface="Calibri" panose="020F0502020204030204" pitchFamily="34" charset="0"/>
              </a:rPr>
              <a:t>I want to confirm the flexibility referred to in the highlighted statement below means that we may be able to provide a travel stipend (not reimbursement) to a fourth team member from the same tribal nation if another team brings fewer than three – and/or doesn’t participate at all. I’m assuming the numbers below contemplate up to 36 participants (12 tribal nations X 3 participants per)? Fewer than 36 participants would not mean we increase the amount of the travel stipend, correct? If/when we have a balance in a budget activity, we can move it to another.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Aptos" panose="020B0004020202020204" pitchFamily="34" charset="0"/>
                <a:ea typeface="Calibri" panose="020F0502020204030204" pitchFamily="34" charset="0"/>
              </a:rPr>
              <a:t>Tribes usually refer to GSA mileage, lodging, and MIE rates for travel; I have attached the GSA rates for Michigan. </a:t>
            </a:r>
            <a:r>
              <a:rPr lang="en-US" sz="1800" b="1" dirty="0">
                <a:effectLst/>
                <a:latin typeface="Aptos" panose="020B0004020202020204" pitchFamily="34" charset="0"/>
                <a:ea typeface="Calibri" panose="020F0502020204030204" pitchFamily="34" charset="0"/>
              </a:rPr>
              <a:t>NAIHC has a travel scholarship application form and travel expense reimbursement form (all receipts and mileage maps must accompany the form) </a:t>
            </a:r>
            <a:r>
              <a:rPr lang="en-US" sz="1800" dirty="0">
                <a:effectLst/>
                <a:latin typeface="Aptos" panose="020B0004020202020204" pitchFamily="34" charset="0"/>
                <a:ea typeface="Calibri" panose="020F0502020204030204" pitchFamily="34" charset="0"/>
              </a:rPr>
              <a:t>that we can share.  </a:t>
            </a:r>
            <a:endParaRPr lang="en-US" sz="1800" dirty="0">
              <a:effectLst/>
              <a:latin typeface="Calibri" panose="020F0502020204030204" pitchFamily="34" charset="0"/>
              <a:ea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effectLst/>
              <a:latin typeface="Calibri" panose="020F0502020204030204" pitchFamily="34" charset="0"/>
              <a:ea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effectLst/>
              <a:latin typeface="Calibri" panose="020F0502020204030204" pitchFamily="34" charset="0"/>
              <a:ea typeface="Calibri" panose="020F0502020204030204" pitchFamily="34" charset="0"/>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3496206-6D2F-4EA5-AC00-56434061EB97}" type="slidenum">
              <a:rPr lang="en-US" smtClean="0"/>
              <a:t>14</a:t>
            </a:fld>
            <a:endParaRPr lang="en-US" dirty="0"/>
          </a:p>
        </p:txBody>
      </p:sp>
    </p:spTree>
    <p:extLst>
      <p:ext uri="{BB962C8B-B14F-4D97-AF65-F5344CB8AC3E}">
        <p14:creationId xmlns:p14="http://schemas.microsoft.com/office/powerpoint/2010/main" val="2306043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that Michigan has a housing crisis. How do we know this? The price of housing in Michigan is rising more quickly than our incomes are keeping up, and this has accelerated since the pandemic. This data set is tracked by the Federal Housing Finance Agency, and both numbers use a base of 100 set to 1980. So as you can see over the last decade, housing prices have about doubled in Michigan. Over the same time period, our incomes have increased by just about 40 percent.</a:t>
            </a:r>
          </a:p>
        </p:txBody>
      </p:sp>
      <p:sp>
        <p:nvSpPr>
          <p:cNvPr id="4" name="Slide Number Placeholder 3"/>
          <p:cNvSpPr>
            <a:spLocks noGrp="1"/>
          </p:cNvSpPr>
          <p:nvPr>
            <p:ph type="sldNum" sz="quarter" idx="5"/>
          </p:nvPr>
        </p:nvSpPr>
        <p:spPr/>
        <p:txBody>
          <a:bodyPr/>
          <a:lstStyle/>
          <a:p>
            <a:fld id="{E3496206-6D2F-4EA5-AC00-56434061EB97}" type="slidenum">
              <a:rPr lang="en-US" smtClean="0"/>
              <a:t>3</a:t>
            </a:fld>
            <a:endParaRPr lang="en-US" dirty="0"/>
          </a:p>
        </p:txBody>
      </p:sp>
    </p:spTree>
    <p:extLst>
      <p:ext uri="{BB962C8B-B14F-4D97-AF65-F5344CB8AC3E}">
        <p14:creationId xmlns:p14="http://schemas.microsoft.com/office/powerpoint/2010/main" val="2149729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same time, our population is increasing, just not at the same rate as other states. So as you can see over the last decade we added 270,726 additional households to our existing population living here in Michigan.</a:t>
            </a:r>
          </a:p>
        </p:txBody>
      </p:sp>
      <p:sp>
        <p:nvSpPr>
          <p:cNvPr id="4" name="Slide Number Placeholder 3"/>
          <p:cNvSpPr>
            <a:spLocks noGrp="1"/>
          </p:cNvSpPr>
          <p:nvPr>
            <p:ph type="sldNum" sz="quarter" idx="5"/>
          </p:nvPr>
        </p:nvSpPr>
        <p:spPr/>
        <p:txBody>
          <a:bodyPr/>
          <a:lstStyle/>
          <a:p>
            <a:fld id="{E3496206-6D2F-4EA5-AC00-56434061EB97}" type="slidenum">
              <a:rPr lang="en-US" smtClean="0"/>
              <a:t>4</a:t>
            </a:fld>
            <a:endParaRPr lang="en-US" dirty="0"/>
          </a:p>
        </p:txBody>
      </p:sp>
    </p:spTree>
    <p:extLst>
      <p:ext uri="{BB962C8B-B14F-4D97-AF65-F5344CB8AC3E}">
        <p14:creationId xmlns:p14="http://schemas.microsoft.com/office/powerpoint/2010/main" val="3990316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for all those new households, we just added a total of 209,073 additional homes since 2012 in Michigan. Keep in mind, this does not indicate strictly what people think about when they think of a new home, or an upscale detached single family home with a yard. This is all permits, so it includes apartments, townhomes, and renovated buildings that needed some work to be livable again. We need all of the above solutions to this national crisis, but for the last ten years, we haven’t been building and renovating enough homes to keep up with the demand of people who want to live here today, let alone incentivize additional growth or address the growing supply shortage.</a:t>
            </a:r>
          </a:p>
        </p:txBody>
      </p:sp>
      <p:sp>
        <p:nvSpPr>
          <p:cNvPr id="4" name="Slide Number Placeholder 3"/>
          <p:cNvSpPr>
            <a:spLocks noGrp="1"/>
          </p:cNvSpPr>
          <p:nvPr>
            <p:ph type="sldNum" sz="quarter" idx="5"/>
          </p:nvPr>
        </p:nvSpPr>
        <p:spPr/>
        <p:txBody>
          <a:bodyPr/>
          <a:lstStyle/>
          <a:p>
            <a:fld id="{E3496206-6D2F-4EA5-AC00-56434061EB97}" type="slidenum">
              <a:rPr lang="en-US" smtClean="0"/>
              <a:t>5</a:t>
            </a:fld>
            <a:endParaRPr lang="en-US" dirty="0"/>
          </a:p>
        </p:txBody>
      </p:sp>
    </p:spTree>
    <p:extLst>
      <p:ext uri="{BB962C8B-B14F-4D97-AF65-F5344CB8AC3E}">
        <p14:creationId xmlns:p14="http://schemas.microsoft.com/office/powerpoint/2010/main" val="1037142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Housing TIF: The Brownfield Act permits the use of tax increment financing (“TIF”) as a funding tool to help cover the additional costs associated with redeveloping a brownfield property – In July 2023 the Brownfield Act was amended to include certain housing development activities as eligible activities</a:t>
            </a:r>
          </a:p>
        </p:txBody>
      </p:sp>
      <p:sp>
        <p:nvSpPr>
          <p:cNvPr id="4" name="Slide Number Placeholder 3"/>
          <p:cNvSpPr>
            <a:spLocks noGrp="1"/>
          </p:cNvSpPr>
          <p:nvPr>
            <p:ph type="sldNum" sz="quarter" idx="5"/>
          </p:nvPr>
        </p:nvSpPr>
        <p:spPr/>
        <p:txBody>
          <a:bodyPr/>
          <a:lstStyle/>
          <a:p>
            <a:fld id="{E3496206-6D2F-4EA5-AC00-56434061EB97}" type="slidenum">
              <a:rPr lang="en-US" smtClean="0"/>
              <a:t>6</a:t>
            </a:fld>
            <a:endParaRPr lang="en-US" dirty="0"/>
          </a:p>
        </p:txBody>
      </p:sp>
    </p:spTree>
    <p:extLst>
      <p:ext uri="{BB962C8B-B14F-4D97-AF65-F5344CB8AC3E}">
        <p14:creationId xmlns:p14="http://schemas.microsoft.com/office/powerpoint/2010/main" val="3163521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spcBef>
                <a:spcPts val="0"/>
              </a:spcBef>
              <a:spcAft>
                <a:spcPts val="0"/>
              </a:spcAft>
            </a:pPr>
            <a:r>
              <a:rPr lang="en-US" sz="1800" dirty="0">
                <a:solidFill>
                  <a:srgbClr val="000000"/>
                </a:solidFill>
                <a:effectLst/>
                <a:latin typeface="Aptos" panose="020B0004020202020204" pitchFamily="34" charset="0"/>
                <a:ea typeface="Calibri" panose="020F0502020204030204" pitchFamily="34" charset="0"/>
              </a:rPr>
              <a:t>Michigan’s housing market faces numerous longstanding inequities that make it difficult for all residents to obtain safe, healthy, affordable, and attainable housing. To address these complex, intersecting challenges in a coordinated manner that engages all stakeholders in the housing sector, our state needed a plan.</a:t>
            </a:r>
          </a:p>
          <a:p>
            <a:pPr marL="457200" marR="0">
              <a:spcBef>
                <a:spcPts val="0"/>
              </a:spcBef>
              <a:spcAft>
                <a:spcPts val="0"/>
              </a:spcAft>
            </a:pPr>
            <a:endParaRPr lang="en-US" sz="1800" dirty="0">
              <a:effectLst/>
              <a:latin typeface="Calibri" panose="020F0502020204030204" pitchFamily="34" charset="0"/>
              <a:ea typeface="Calibri" panose="020F0502020204030204" pitchFamily="34" charset="0"/>
            </a:endParaRPr>
          </a:p>
          <a:p>
            <a:pPr marL="457200" marR="0">
              <a:spcBef>
                <a:spcPts val="0"/>
              </a:spcBef>
              <a:spcAft>
                <a:spcPts val="0"/>
              </a:spcAft>
            </a:pPr>
            <a:r>
              <a:rPr lang="en-US" sz="1800" dirty="0">
                <a:solidFill>
                  <a:srgbClr val="000000"/>
                </a:solidFill>
                <a:effectLst/>
                <a:latin typeface="Aptos" panose="020B0004020202020204" pitchFamily="34" charset="0"/>
                <a:ea typeface="Calibri" panose="020F0502020204030204" pitchFamily="34" charset="0"/>
              </a:rPr>
              <a:t>Planning began in August of 2020. After extensive research and engagement – including more than 7,000 individuals – Michigan’s first Statewide Housing Plan was published in June 2022.</a:t>
            </a:r>
            <a:endParaRPr lang="en-US" sz="1800" dirty="0">
              <a:effectLst/>
              <a:latin typeface="Calibri" panose="020F0502020204030204" pitchFamily="34" charset="0"/>
              <a:ea typeface="Calibri" panose="020F0502020204030204" pitchFamily="34" charset="0"/>
            </a:endParaRPr>
          </a:p>
          <a:p>
            <a:pPr marL="457200" marR="0">
              <a:spcBef>
                <a:spcPts val="0"/>
              </a:spcBef>
              <a:spcAft>
                <a:spcPts val="0"/>
              </a:spcAft>
            </a:pPr>
            <a:r>
              <a:rPr lang="en-US" sz="1800" dirty="0">
                <a:solidFill>
                  <a:srgbClr val="000000"/>
                </a:solidFill>
                <a:effectLst/>
                <a:latin typeface="Aptos" panose="020B0004020202020204" pitchFamily="34" charset="0"/>
                <a:ea typeface="Calibri" panose="020F0502020204030204" pitchFamily="34" charset="0"/>
              </a:rPr>
              <a:t>The Plan seeks to accomplish a few things. First, we want to cultivate and sustain a connected and collaborative housing ecosystem. Second, we want to produce and/or preserve at least 75,000 housing units over the next five years. Beyond that, the Plan has 8 priorities, 37 goals, and 134 strategies – so it’s very comprehensive.</a:t>
            </a:r>
          </a:p>
          <a:p>
            <a:pPr marL="457200" marR="0">
              <a:spcBef>
                <a:spcPts val="0"/>
              </a:spcBef>
              <a:spcAft>
                <a:spcPts val="0"/>
              </a:spcAft>
            </a:pPr>
            <a:endParaRPr lang="en-US" sz="1800" dirty="0">
              <a:effectLst/>
              <a:latin typeface="Calibri" panose="020F0502020204030204" pitchFamily="34" charset="0"/>
              <a:ea typeface="Calibri" panose="020F0502020204030204" pitchFamily="34" charset="0"/>
            </a:endParaRPr>
          </a:p>
          <a:p>
            <a:pPr marL="457200" marR="0">
              <a:spcBef>
                <a:spcPts val="0"/>
              </a:spcBef>
              <a:spcAft>
                <a:spcPts val="0"/>
              </a:spcAft>
            </a:pPr>
            <a:r>
              <a:rPr lang="en-US" sz="1800" dirty="0">
                <a:solidFill>
                  <a:srgbClr val="000000"/>
                </a:solidFill>
                <a:effectLst/>
                <a:latin typeface="Aptos" panose="020B0004020202020204" pitchFamily="34" charset="0"/>
                <a:ea typeface="Calibri" panose="020F0502020204030204" pitchFamily="34" charset="0"/>
              </a:rPr>
              <a:t>We’ve designated 15 regions across the state, each with its own unique demographic, economic, and housing characteristics. Every region has at least one lead agency – chosen by stakeholders in the region – to grow their regional housing ecosystem. The lead agencies have also been responsible for the development of a regional action plan that’s in support of the Statewide Housing Plan. We’re now moving into the implementation phase of those plans. </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E3496206-6D2F-4EA5-AC00-56434061EB97}" type="slidenum">
              <a:rPr lang="en-US" smtClean="0"/>
              <a:t>7</a:t>
            </a:fld>
            <a:endParaRPr lang="en-US" dirty="0"/>
          </a:p>
        </p:txBody>
      </p:sp>
    </p:spTree>
    <p:extLst>
      <p:ext uri="{BB962C8B-B14F-4D97-AF65-F5344CB8AC3E}">
        <p14:creationId xmlns:p14="http://schemas.microsoft.com/office/powerpoint/2010/main" val="4248669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Regional Action Plan themes:</a:t>
            </a:r>
          </a:p>
          <a:p>
            <a:pPr marL="628650" lvl="1" indent="-171450">
              <a:buFont typeface="Arial" panose="020B0604020202020204" pitchFamily="34" charset="0"/>
              <a:buChar char="•"/>
            </a:pPr>
            <a:r>
              <a:rPr lang="en-US" dirty="0"/>
              <a:t>Housing Stock: Housing production and preservation</a:t>
            </a:r>
          </a:p>
          <a:p>
            <a:pPr marL="628650" lvl="1" indent="-171450">
              <a:buFont typeface="Arial" panose="020B0604020202020204" pitchFamily="34" charset="0"/>
              <a:buChar char="•"/>
            </a:pPr>
            <a:r>
              <a:rPr lang="en-US" dirty="0"/>
              <a:t>Preventing &amp; Ending Homelessness</a:t>
            </a:r>
          </a:p>
          <a:p>
            <a:pPr marL="628650" lvl="1" indent="-171450">
              <a:buFont typeface="Arial" panose="020B0604020202020204" pitchFamily="34" charset="0"/>
              <a:buChar char="•"/>
            </a:pPr>
            <a:r>
              <a:rPr lang="en-US" dirty="0"/>
              <a:t>Housing Ecosystem</a:t>
            </a:r>
          </a:p>
          <a:p>
            <a:pPr marL="628650" lvl="1" indent="-171450">
              <a:buFont typeface="Arial" panose="020B0604020202020204" pitchFamily="34" charset="0"/>
              <a:buChar char="•"/>
            </a:pPr>
            <a:r>
              <a:rPr lang="en-US" dirty="0"/>
              <a:t>Communications &amp; Education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QPRs:</a:t>
            </a:r>
          </a:p>
          <a:p>
            <a:pPr marL="628650" lvl="1" indent="-171450">
              <a:buFont typeface="Arial" panose="020B0604020202020204" pitchFamily="34" charset="0"/>
              <a:buChar char="•"/>
            </a:pPr>
            <a:r>
              <a:rPr lang="en-US" dirty="0"/>
              <a:t>Progress on plan implementation</a:t>
            </a:r>
          </a:p>
          <a:p>
            <a:pPr marL="628650" lvl="1" indent="-171450">
              <a:buFont typeface="Arial" panose="020B0604020202020204" pitchFamily="34" charset="0"/>
              <a:buChar char="•"/>
            </a:pPr>
            <a:r>
              <a:rPr lang="en-US" dirty="0"/>
              <a:t>Production data</a:t>
            </a:r>
          </a:p>
          <a:p>
            <a:pPr marL="628650" lvl="1" indent="-171450">
              <a:buFont typeface="Arial" panose="020B0604020202020204" pitchFamily="34" charset="0"/>
              <a:buChar char="•"/>
            </a:pPr>
            <a:r>
              <a:rPr lang="en-US" dirty="0"/>
              <a:t>MSHDA investment data</a:t>
            </a:r>
          </a:p>
          <a:p>
            <a:pPr marL="0" marR="0" lvl="0" indent="0">
              <a:lnSpc>
                <a:spcPct val="105000"/>
              </a:lnSpc>
              <a:spcBef>
                <a:spcPts val="0"/>
              </a:spcBef>
              <a:spcAft>
                <a:spcPts val="800"/>
              </a:spcAft>
              <a:buFont typeface="+mj-lt"/>
              <a:buNone/>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85525-A502-4CCE-B9FB-20CD01E9B3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5904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$60MM</a:t>
            </a:r>
          </a:p>
          <a:p>
            <a:endParaRPr lang="en-US" dirty="0"/>
          </a:p>
          <a:p>
            <a:r>
              <a:rPr lang="en-US" dirty="0"/>
              <a:t>Transparent, equitable, and data driven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85525-A502-4CCE-B9FB-20CD01E9B3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8609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5000"/>
              </a:lnSpc>
              <a:spcBef>
                <a:spcPts val="0"/>
              </a:spcBef>
              <a:spcAft>
                <a:spcPts val="800"/>
              </a:spcAft>
              <a:buFont typeface="+mj-lt"/>
              <a:buNone/>
            </a:pPr>
            <a:r>
              <a:rPr lang="en-US" baseline="0" dirty="0"/>
              <a:t>Next on MSHDA’s agenda:</a:t>
            </a:r>
          </a:p>
          <a:p>
            <a:pPr marL="171450" indent="-171450">
              <a:buFont typeface="Arial" panose="020B0604020202020204" pitchFamily="34" charset="0"/>
              <a:buChar char="•"/>
            </a:pPr>
            <a:r>
              <a:rPr lang="en-US" dirty="0"/>
              <a:t>Senate Bill 293 is sitting on the House floor awaiting a vote. </a:t>
            </a:r>
          </a:p>
          <a:p>
            <a:pPr marL="171450" indent="-171450">
              <a:buFont typeface="Arial" panose="020B0604020202020204" pitchFamily="34" charset="0"/>
              <a:buChar char="•"/>
            </a:pPr>
            <a:r>
              <a:rPr lang="en-US" dirty="0"/>
              <a:t>House Bill 5032 is awaiting action in the House Small Business &amp; Housing Committee, chaired by Rep. Jason Hoskins.</a:t>
            </a:r>
          </a:p>
          <a:p>
            <a:pPr marL="171450" indent="-171450">
              <a:buFont typeface="Arial" panose="020B0604020202020204" pitchFamily="34" charset="0"/>
              <a:buChar char="•"/>
            </a:pPr>
            <a:r>
              <a:rPr lang="en-US" dirty="0"/>
              <a:t>MHRA has not been introduced but should be up in the Senate very soon.</a:t>
            </a:r>
          </a:p>
          <a:p>
            <a:pPr marL="0" marR="0" lvl="0" indent="0">
              <a:lnSpc>
                <a:spcPct val="105000"/>
              </a:lnSpc>
              <a:spcBef>
                <a:spcPts val="0"/>
              </a:spcBef>
              <a:spcAft>
                <a:spcPts val="800"/>
              </a:spcAft>
              <a:buFont typeface="+mj-lt"/>
              <a:buNone/>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85525-A502-4CCE-B9FB-20CD01E9B3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15706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Single Family">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3081ADE-EBD9-46C2-AA10-D0EE1F348012}"/>
              </a:ext>
            </a:extLst>
          </p:cNvPr>
          <p:cNvSpPr/>
          <p:nvPr userDrawn="1"/>
        </p:nvSpPr>
        <p:spPr>
          <a:xfrm>
            <a:off x="0" y="-6642"/>
            <a:ext cx="12192000" cy="6858000"/>
          </a:xfrm>
          <a:prstGeom prst="rect">
            <a:avLst/>
          </a:prstGeom>
          <a:gradFill flip="none" rotWithShape="1">
            <a:gsLst>
              <a:gs pos="0">
                <a:srgbClr val="2F3D4C"/>
              </a:gs>
              <a:gs pos="100000">
                <a:srgbClr val="22232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4CB1C481-7D1B-47AD-B071-C97EED9C79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7365" y="1105429"/>
            <a:ext cx="3273368" cy="686153"/>
          </a:xfrm>
          <a:prstGeom prst="rect">
            <a:avLst/>
          </a:prstGeom>
        </p:spPr>
      </p:pic>
      <p:pic>
        <p:nvPicPr>
          <p:cNvPr id="19" name="Picture 18">
            <a:extLst>
              <a:ext uri="{FF2B5EF4-FFF2-40B4-BE49-F238E27FC236}">
                <a16:creationId xmlns:a16="http://schemas.microsoft.com/office/drawing/2014/main" id="{EA97096B-DD21-4207-B31D-421A8A7CDEB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7546" t="4164" r="9887" b="23245"/>
          <a:stretch/>
        </p:blipFill>
        <p:spPr>
          <a:xfrm>
            <a:off x="6798608" y="1122363"/>
            <a:ext cx="4631392" cy="3088505"/>
          </a:xfrm>
          <a:prstGeom prst="rect">
            <a:avLst/>
          </a:prstGeom>
        </p:spPr>
      </p:pic>
      <p:sp>
        <p:nvSpPr>
          <p:cNvPr id="10" name="Rectangle 9">
            <a:extLst>
              <a:ext uri="{FF2B5EF4-FFF2-40B4-BE49-F238E27FC236}">
                <a16:creationId xmlns:a16="http://schemas.microsoft.com/office/drawing/2014/main" id="{9E07F1B4-17E0-40C8-88D8-D2B8B5F5849F}"/>
              </a:ext>
            </a:extLst>
          </p:cNvPr>
          <p:cNvSpPr/>
          <p:nvPr userDrawn="1"/>
        </p:nvSpPr>
        <p:spPr>
          <a:xfrm>
            <a:off x="5800143" y="2029600"/>
            <a:ext cx="4262230" cy="3123953"/>
          </a:xfrm>
          <a:prstGeom prst="rect">
            <a:avLst/>
          </a:prstGeom>
          <a:solidFill>
            <a:srgbClr val="3CA5D5">
              <a:alpha val="74902"/>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6" name="Text Placeholder 25">
            <a:extLst>
              <a:ext uri="{FF2B5EF4-FFF2-40B4-BE49-F238E27FC236}">
                <a16:creationId xmlns:a16="http://schemas.microsoft.com/office/drawing/2014/main" id="{5E5DBD43-5433-4E19-80C4-FD85E5A11899}"/>
              </a:ext>
            </a:extLst>
          </p:cNvPr>
          <p:cNvSpPr>
            <a:spLocks noGrp="1"/>
          </p:cNvSpPr>
          <p:nvPr>
            <p:ph type="body" sz="quarter" idx="10" hasCustomPrompt="1"/>
          </p:nvPr>
        </p:nvSpPr>
        <p:spPr>
          <a:xfrm>
            <a:off x="777875" y="5153553"/>
            <a:ext cx="10515600" cy="1093260"/>
          </a:xfrm>
          <a:prstGeom prst="rect">
            <a:avLst/>
          </a:prstGeom>
        </p:spPr>
        <p:txBody>
          <a:bodyPr/>
          <a:lstStyle>
            <a:lvl1pPr>
              <a:buNone/>
              <a:defRPr b="1">
                <a:solidFill>
                  <a:schemeClr val="bg1"/>
                </a:solidFill>
              </a:defRPr>
            </a:lvl1pPr>
            <a:lvl2pPr>
              <a:buNone/>
              <a:defRPr i="1">
                <a:solidFill>
                  <a:schemeClr val="bg1"/>
                </a:solidFill>
              </a:defRPr>
            </a:lvl2pPr>
          </a:lstStyle>
          <a:p>
            <a:pPr lvl="0"/>
            <a:r>
              <a:rPr lang="en-US" dirty="0"/>
              <a:t>CLICK TO EDIT PRESENTOR NAME</a:t>
            </a:r>
          </a:p>
          <a:p>
            <a:pPr lvl="1"/>
            <a:r>
              <a:rPr lang="en-US" dirty="0"/>
              <a:t>PRESENTOR TITLE</a:t>
            </a:r>
          </a:p>
        </p:txBody>
      </p:sp>
      <p:sp>
        <p:nvSpPr>
          <p:cNvPr id="28" name="Title 27">
            <a:extLst>
              <a:ext uri="{FF2B5EF4-FFF2-40B4-BE49-F238E27FC236}">
                <a16:creationId xmlns:a16="http://schemas.microsoft.com/office/drawing/2014/main" id="{FBA07CE7-27A1-4A56-8131-7B72CD0D34C5}"/>
              </a:ext>
            </a:extLst>
          </p:cNvPr>
          <p:cNvSpPr>
            <a:spLocks noGrp="1"/>
          </p:cNvSpPr>
          <p:nvPr>
            <p:ph type="title" hasCustomPrompt="1"/>
          </p:nvPr>
        </p:nvSpPr>
        <p:spPr>
          <a:xfrm>
            <a:off x="777875" y="2809786"/>
            <a:ext cx="10515600" cy="1325563"/>
          </a:xfrm>
          <a:prstGeom prst="rect">
            <a:avLst/>
          </a:prstGeom>
        </p:spPr>
        <p:txBody>
          <a:bodyPr/>
          <a:lstStyle>
            <a:lvl1pPr>
              <a:defRPr sz="5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687223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 Multifamily 3">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3081ADE-EBD9-46C2-AA10-D0EE1F348012}"/>
              </a:ext>
            </a:extLst>
          </p:cNvPr>
          <p:cNvSpPr/>
          <p:nvPr userDrawn="1"/>
        </p:nvSpPr>
        <p:spPr>
          <a:xfrm>
            <a:off x="0" y="-6642"/>
            <a:ext cx="12192000" cy="6858000"/>
          </a:xfrm>
          <a:prstGeom prst="rect">
            <a:avLst/>
          </a:prstGeom>
          <a:gradFill flip="none" rotWithShape="1">
            <a:gsLst>
              <a:gs pos="0">
                <a:srgbClr val="2F3D4C"/>
              </a:gs>
              <a:gs pos="100000">
                <a:srgbClr val="22232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4CB1C481-7D1B-47AD-B071-C97EED9C79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7365" y="1105429"/>
            <a:ext cx="3273368" cy="686153"/>
          </a:xfrm>
          <a:prstGeom prst="rect">
            <a:avLst/>
          </a:prstGeom>
        </p:spPr>
      </p:pic>
      <p:pic>
        <p:nvPicPr>
          <p:cNvPr id="19" name="Picture 18">
            <a:extLst>
              <a:ext uri="{FF2B5EF4-FFF2-40B4-BE49-F238E27FC236}">
                <a16:creationId xmlns:a16="http://schemas.microsoft.com/office/drawing/2014/main" id="{EA97096B-DD21-4207-B31D-421A8A7CDEBC}"/>
              </a:ext>
            </a:extLst>
          </p:cNvPr>
          <p:cNvPicPr>
            <a:picLocks noChangeAspect="1"/>
          </p:cNvPicPr>
          <p:nvPr userDrawn="1"/>
        </p:nvPicPr>
        <p:blipFill>
          <a:blip r:embed="rId3">
            <a:extLst>
              <a:ext uri="{28A0092B-C50C-407E-A947-70E740481C1C}">
                <a14:useLocalDpi xmlns:a14="http://schemas.microsoft.com/office/drawing/2010/main" val="0"/>
              </a:ext>
            </a:extLst>
          </a:blip>
          <a:srcRect t="2402" b="2402"/>
          <a:stretch/>
        </p:blipFill>
        <p:spPr>
          <a:xfrm>
            <a:off x="6798608" y="1122363"/>
            <a:ext cx="4631392" cy="3088505"/>
          </a:xfrm>
          <a:prstGeom prst="rect">
            <a:avLst/>
          </a:prstGeom>
        </p:spPr>
      </p:pic>
      <p:sp>
        <p:nvSpPr>
          <p:cNvPr id="10" name="Rectangle 9">
            <a:extLst>
              <a:ext uri="{FF2B5EF4-FFF2-40B4-BE49-F238E27FC236}">
                <a16:creationId xmlns:a16="http://schemas.microsoft.com/office/drawing/2014/main" id="{9E07F1B4-17E0-40C8-88D8-D2B8B5F5849F}"/>
              </a:ext>
            </a:extLst>
          </p:cNvPr>
          <p:cNvSpPr/>
          <p:nvPr userDrawn="1"/>
        </p:nvSpPr>
        <p:spPr>
          <a:xfrm>
            <a:off x="5800143" y="2029600"/>
            <a:ext cx="4262230" cy="3123953"/>
          </a:xfrm>
          <a:prstGeom prst="rect">
            <a:avLst/>
          </a:prstGeom>
          <a:solidFill>
            <a:srgbClr val="3CA5D5">
              <a:alpha val="74902"/>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6" name="Text Placeholder 25">
            <a:extLst>
              <a:ext uri="{FF2B5EF4-FFF2-40B4-BE49-F238E27FC236}">
                <a16:creationId xmlns:a16="http://schemas.microsoft.com/office/drawing/2014/main" id="{5E5DBD43-5433-4E19-80C4-FD85E5A11899}"/>
              </a:ext>
            </a:extLst>
          </p:cNvPr>
          <p:cNvSpPr>
            <a:spLocks noGrp="1"/>
          </p:cNvSpPr>
          <p:nvPr>
            <p:ph type="body" sz="quarter" idx="10" hasCustomPrompt="1"/>
          </p:nvPr>
        </p:nvSpPr>
        <p:spPr>
          <a:xfrm>
            <a:off x="777875" y="5153553"/>
            <a:ext cx="10515600" cy="1093260"/>
          </a:xfrm>
          <a:prstGeom prst="rect">
            <a:avLst/>
          </a:prstGeom>
        </p:spPr>
        <p:txBody>
          <a:bodyPr/>
          <a:lstStyle>
            <a:lvl1pPr>
              <a:buNone/>
              <a:defRPr b="1">
                <a:solidFill>
                  <a:schemeClr val="bg1"/>
                </a:solidFill>
              </a:defRPr>
            </a:lvl1pPr>
            <a:lvl2pPr>
              <a:buNone/>
              <a:defRPr i="1">
                <a:solidFill>
                  <a:schemeClr val="bg1"/>
                </a:solidFill>
              </a:defRPr>
            </a:lvl2pPr>
          </a:lstStyle>
          <a:p>
            <a:pPr lvl="0"/>
            <a:r>
              <a:rPr lang="en-US" dirty="0"/>
              <a:t>CLICK TO EDIT PRESENTOR NAME</a:t>
            </a:r>
          </a:p>
          <a:p>
            <a:pPr lvl="1"/>
            <a:r>
              <a:rPr lang="en-US" dirty="0"/>
              <a:t>PRESENTOR TITLE</a:t>
            </a:r>
          </a:p>
        </p:txBody>
      </p:sp>
      <p:sp>
        <p:nvSpPr>
          <p:cNvPr id="28" name="Title 27">
            <a:extLst>
              <a:ext uri="{FF2B5EF4-FFF2-40B4-BE49-F238E27FC236}">
                <a16:creationId xmlns:a16="http://schemas.microsoft.com/office/drawing/2014/main" id="{FBA07CE7-27A1-4A56-8131-7B72CD0D34C5}"/>
              </a:ext>
            </a:extLst>
          </p:cNvPr>
          <p:cNvSpPr>
            <a:spLocks noGrp="1"/>
          </p:cNvSpPr>
          <p:nvPr>
            <p:ph type="title" hasCustomPrompt="1"/>
          </p:nvPr>
        </p:nvSpPr>
        <p:spPr>
          <a:xfrm>
            <a:off x="777875" y="2809786"/>
            <a:ext cx="10515600" cy="1325563"/>
          </a:xfrm>
          <a:prstGeom prst="rect">
            <a:avLst/>
          </a:prstGeom>
        </p:spPr>
        <p:txBody>
          <a:bodyPr/>
          <a:lstStyle>
            <a:lvl1pPr>
              <a:defRPr sz="5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732830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_No Overlapping Text - Multifamily 3">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3081ADE-EBD9-46C2-AA10-D0EE1F348012}"/>
              </a:ext>
            </a:extLst>
          </p:cNvPr>
          <p:cNvSpPr/>
          <p:nvPr userDrawn="1"/>
        </p:nvSpPr>
        <p:spPr>
          <a:xfrm>
            <a:off x="0" y="-6642"/>
            <a:ext cx="12192000" cy="6858000"/>
          </a:xfrm>
          <a:prstGeom prst="rect">
            <a:avLst/>
          </a:prstGeom>
          <a:gradFill flip="none" rotWithShape="1">
            <a:gsLst>
              <a:gs pos="0">
                <a:srgbClr val="2F3D4C"/>
              </a:gs>
              <a:gs pos="100000">
                <a:srgbClr val="22232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4CB1C481-7D1B-47AD-B071-C97EED9C79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7365" y="1105429"/>
            <a:ext cx="3273368" cy="686153"/>
          </a:xfrm>
          <a:prstGeom prst="rect">
            <a:avLst/>
          </a:prstGeom>
        </p:spPr>
      </p:pic>
      <p:pic>
        <p:nvPicPr>
          <p:cNvPr id="19" name="Picture 18">
            <a:extLst>
              <a:ext uri="{FF2B5EF4-FFF2-40B4-BE49-F238E27FC236}">
                <a16:creationId xmlns:a16="http://schemas.microsoft.com/office/drawing/2014/main" id="{EA97096B-DD21-4207-B31D-421A8A7CDEBC}"/>
              </a:ext>
            </a:extLst>
          </p:cNvPr>
          <p:cNvPicPr>
            <a:picLocks noChangeAspect="1"/>
          </p:cNvPicPr>
          <p:nvPr userDrawn="1"/>
        </p:nvPicPr>
        <p:blipFill>
          <a:blip r:embed="rId3">
            <a:extLst>
              <a:ext uri="{28A0092B-C50C-407E-A947-70E740481C1C}">
                <a14:useLocalDpi xmlns:a14="http://schemas.microsoft.com/office/drawing/2010/main" val="0"/>
              </a:ext>
            </a:extLst>
          </a:blip>
          <a:srcRect t="2371" b="2371"/>
          <a:stretch/>
        </p:blipFill>
        <p:spPr>
          <a:xfrm>
            <a:off x="7832396" y="1122364"/>
            <a:ext cx="3597604" cy="2399110"/>
          </a:xfrm>
          <a:prstGeom prst="rect">
            <a:avLst/>
          </a:prstGeom>
        </p:spPr>
      </p:pic>
      <p:sp>
        <p:nvSpPr>
          <p:cNvPr id="10" name="Rectangle 9">
            <a:extLst>
              <a:ext uri="{FF2B5EF4-FFF2-40B4-BE49-F238E27FC236}">
                <a16:creationId xmlns:a16="http://schemas.microsoft.com/office/drawing/2014/main" id="{9E07F1B4-17E0-40C8-88D8-D2B8B5F5849F}"/>
              </a:ext>
            </a:extLst>
          </p:cNvPr>
          <p:cNvSpPr/>
          <p:nvPr userDrawn="1"/>
        </p:nvSpPr>
        <p:spPr>
          <a:xfrm>
            <a:off x="7372660" y="1540644"/>
            <a:ext cx="3310844" cy="2379562"/>
          </a:xfrm>
          <a:prstGeom prst="rect">
            <a:avLst/>
          </a:prstGeom>
          <a:solidFill>
            <a:srgbClr val="3CA5D5">
              <a:alpha val="74902"/>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6" name="Text Placeholder 25">
            <a:extLst>
              <a:ext uri="{FF2B5EF4-FFF2-40B4-BE49-F238E27FC236}">
                <a16:creationId xmlns:a16="http://schemas.microsoft.com/office/drawing/2014/main" id="{5E5DBD43-5433-4E19-80C4-FD85E5A11899}"/>
              </a:ext>
            </a:extLst>
          </p:cNvPr>
          <p:cNvSpPr>
            <a:spLocks noGrp="1"/>
          </p:cNvSpPr>
          <p:nvPr>
            <p:ph type="body" sz="quarter" idx="10" hasCustomPrompt="1"/>
          </p:nvPr>
        </p:nvSpPr>
        <p:spPr>
          <a:xfrm>
            <a:off x="777875" y="5153553"/>
            <a:ext cx="10515600" cy="1093260"/>
          </a:xfrm>
          <a:prstGeom prst="rect">
            <a:avLst/>
          </a:prstGeom>
        </p:spPr>
        <p:txBody>
          <a:bodyPr/>
          <a:lstStyle>
            <a:lvl1pPr>
              <a:buNone/>
              <a:defRPr b="1">
                <a:solidFill>
                  <a:schemeClr val="bg1"/>
                </a:solidFill>
              </a:defRPr>
            </a:lvl1pPr>
            <a:lvl2pPr>
              <a:buNone/>
              <a:defRPr i="1">
                <a:solidFill>
                  <a:schemeClr val="bg1"/>
                </a:solidFill>
              </a:defRPr>
            </a:lvl2pPr>
          </a:lstStyle>
          <a:p>
            <a:pPr lvl="0"/>
            <a:r>
              <a:rPr lang="en-US" dirty="0"/>
              <a:t>CLICK TO EDIT PRESENTOR NAME</a:t>
            </a:r>
          </a:p>
          <a:p>
            <a:pPr lvl="1"/>
            <a:r>
              <a:rPr lang="en-US" dirty="0"/>
              <a:t>PRESENTOR TITLE</a:t>
            </a:r>
          </a:p>
        </p:txBody>
      </p:sp>
      <p:sp>
        <p:nvSpPr>
          <p:cNvPr id="2" name="Title 27">
            <a:extLst>
              <a:ext uri="{FF2B5EF4-FFF2-40B4-BE49-F238E27FC236}">
                <a16:creationId xmlns:a16="http://schemas.microsoft.com/office/drawing/2014/main" id="{39DB3D6B-7C40-82BE-5B67-9728A3A6D059}"/>
              </a:ext>
            </a:extLst>
          </p:cNvPr>
          <p:cNvSpPr>
            <a:spLocks noGrp="1"/>
          </p:cNvSpPr>
          <p:nvPr>
            <p:ph type="title" hasCustomPrompt="1"/>
          </p:nvPr>
        </p:nvSpPr>
        <p:spPr>
          <a:xfrm>
            <a:off x="777874" y="2686858"/>
            <a:ext cx="6399539" cy="2379562"/>
          </a:xfrm>
          <a:prstGeom prst="rect">
            <a:avLst/>
          </a:prstGeom>
        </p:spPr>
        <p:txBody>
          <a:bodyPr/>
          <a:lstStyle>
            <a:lvl1pPr>
              <a:defRPr sz="5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572621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hite_Title Slide_No Overlapping Text - Multifamily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CB1C481-7D1B-47AD-B071-C97EED9C798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77365" y="1110601"/>
            <a:ext cx="3273368" cy="675808"/>
          </a:xfrm>
          <a:prstGeom prst="rect">
            <a:avLst/>
          </a:prstGeom>
        </p:spPr>
      </p:pic>
      <p:pic>
        <p:nvPicPr>
          <p:cNvPr id="19" name="Picture 18">
            <a:extLst>
              <a:ext uri="{FF2B5EF4-FFF2-40B4-BE49-F238E27FC236}">
                <a16:creationId xmlns:a16="http://schemas.microsoft.com/office/drawing/2014/main" id="{EA97096B-DD21-4207-B31D-421A8A7CDEBC}"/>
              </a:ext>
            </a:extLst>
          </p:cNvPr>
          <p:cNvPicPr>
            <a:picLocks noChangeAspect="1"/>
          </p:cNvPicPr>
          <p:nvPr userDrawn="1"/>
        </p:nvPicPr>
        <p:blipFill>
          <a:blip r:embed="rId3">
            <a:extLst>
              <a:ext uri="{28A0092B-C50C-407E-A947-70E740481C1C}">
                <a14:useLocalDpi xmlns:a14="http://schemas.microsoft.com/office/drawing/2010/main" val="0"/>
              </a:ext>
            </a:extLst>
          </a:blip>
          <a:srcRect t="2371" b="2371"/>
          <a:stretch/>
        </p:blipFill>
        <p:spPr>
          <a:xfrm>
            <a:off x="7832396" y="1122364"/>
            <a:ext cx="3597604" cy="2399110"/>
          </a:xfrm>
          <a:prstGeom prst="rect">
            <a:avLst/>
          </a:prstGeom>
        </p:spPr>
      </p:pic>
      <p:sp>
        <p:nvSpPr>
          <p:cNvPr id="10" name="Rectangle 9">
            <a:extLst>
              <a:ext uri="{FF2B5EF4-FFF2-40B4-BE49-F238E27FC236}">
                <a16:creationId xmlns:a16="http://schemas.microsoft.com/office/drawing/2014/main" id="{9E07F1B4-17E0-40C8-88D8-D2B8B5F5849F}"/>
              </a:ext>
            </a:extLst>
          </p:cNvPr>
          <p:cNvSpPr/>
          <p:nvPr userDrawn="1"/>
        </p:nvSpPr>
        <p:spPr>
          <a:xfrm>
            <a:off x="7372660" y="1540644"/>
            <a:ext cx="3310844" cy="2379562"/>
          </a:xfrm>
          <a:prstGeom prst="rect">
            <a:avLst/>
          </a:prstGeom>
          <a:solidFill>
            <a:srgbClr val="2E3B4A">
              <a:alpha val="74902"/>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6" name="Text Placeholder 25">
            <a:extLst>
              <a:ext uri="{FF2B5EF4-FFF2-40B4-BE49-F238E27FC236}">
                <a16:creationId xmlns:a16="http://schemas.microsoft.com/office/drawing/2014/main" id="{5E5DBD43-5433-4E19-80C4-FD85E5A11899}"/>
              </a:ext>
            </a:extLst>
          </p:cNvPr>
          <p:cNvSpPr>
            <a:spLocks noGrp="1"/>
          </p:cNvSpPr>
          <p:nvPr>
            <p:ph type="body" sz="quarter" idx="10" hasCustomPrompt="1"/>
          </p:nvPr>
        </p:nvSpPr>
        <p:spPr>
          <a:xfrm>
            <a:off x="777875" y="5153553"/>
            <a:ext cx="10515600" cy="1093260"/>
          </a:xfrm>
          <a:prstGeom prst="rect">
            <a:avLst/>
          </a:prstGeom>
        </p:spPr>
        <p:txBody>
          <a:bodyPr/>
          <a:lstStyle>
            <a:lvl1pPr>
              <a:buNone/>
              <a:defRPr b="1">
                <a:solidFill>
                  <a:srgbClr val="2E3B4A"/>
                </a:solidFill>
              </a:defRPr>
            </a:lvl1pPr>
            <a:lvl2pPr>
              <a:buNone/>
              <a:defRPr i="1">
                <a:solidFill>
                  <a:srgbClr val="2E3B4A"/>
                </a:solidFill>
              </a:defRPr>
            </a:lvl2pPr>
          </a:lstStyle>
          <a:p>
            <a:pPr lvl="0"/>
            <a:r>
              <a:rPr lang="en-US" dirty="0"/>
              <a:t>CLICK TO EDIT PRESENTOR NAME</a:t>
            </a:r>
          </a:p>
          <a:p>
            <a:pPr lvl="1"/>
            <a:r>
              <a:rPr lang="en-US" dirty="0"/>
              <a:t>PRESENTOR TITLE</a:t>
            </a:r>
          </a:p>
        </p:txBody>
      </p:sp>
      <p:sp>
        <p:nvSpPr>
          <p:cNvPr id="2" name="Title 27">
            <a:extLst>
              <a:ext uri="{FF2B5EF4-FFF2-40B4-BE49-F238E27FC236}">
                <a16:creationId xmlns:a16="http://schemas.microsoft.com/office/drawing/2014/main" id="{39DB3D6B-7C40-82BE-5B67-9728A3A6D059}"/>
              </a:ext>
            </a:extLst>
          </p:cNvPr>
          <p:cNvSpPr>
            <a:spLocks noGrp="1"/>
          </p:cNvSpPr>
          <p:nvPr>
            <p:ph type="title" hasCustomPrompt="1"/>
          </p:nvPr>
        </p:nvSpPr>
        <p:spPr>
          <a:xfrm>
            <a:off x="777874" y="2686858"/>
            <a:ext cx="6399539" cy="2379562"/>
          </a:xfrm>
          <a:prstGeom prst="rect">
            <a:avLst/>
          </a:prstGeom>
        </p:spPr>
        <p:txBody>
          <a:bodyPr/>
          <a:lstStyle>
            <a:lvl1pPr>
              <a:defRPr sz="5400">
                <a:solidFill>
                  <a:srgbClr val="2E3B4A"/>
                </a:solidFill>
              </a:defRPr>
            </a:lvl1pPr>
          </a:lstStyle>
          <a:p>
            <a:r>
              <a:rPr lang="en-US" dirty="0"/>
              <a:t>CLICK TO EDIT MASTER TITLE STYLE</a:t>
            </a:r>
          </a:p>
        </p:txBody>
      </p:sp>
    </p:spTree>
    <p:extLst>
      <p:ext uri="{BB962C8B-B14F-4D97-AF65-F5344CB8AC3E}">
        <p14:creationId xmlns:p14="http://schemas.microsoft.com/office/powerpoint/2010/main" val="1528975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CBF240C-A12C-4044-9DD0-882FD834C72F}"/>
              </a:ext>
            </a:extLst>
          </p:cNvPr>
          <p:cNvGrpSpPr/>
          <p:nvPr userDrawn="1"/>
        </p:nvGrpSpPr>
        <p:grpSpPr>
          <a:xfrm>
            <a:off x="685799" y="6393027"/>
            <a:ext cx="11328401" cy="261610"/>
            <a:chOff x="685799" y="6393027"/>
            <a:chExt cx="11328401" cy="261610"/>
          </a:xfrm>
        </p:grpSpPr>
        <p:cxnSp>
          <p:nvCxnSpPr>
            <p:cNvPr id="8" name="Straight Connector 7">
              <a:extLst>
                <a:ext uri="{FF2B5EF4-FFF2-40B4-BE49-F238E27FC236}">
                  <a16:creationId xmlns:a16="http://schemas.microsoft.com/office/drawing/2014/main" id="{9F6BE88E-F62E-4DEF-AB94-68A41235AFA0}"/>
                </a:ext>
              </a:extLst>
            </p:cNvPr>
            <p:cNvCxnSpPr>
              <a:cxnSpLocks/>
            </p:cNvCxnSpPr>
            <p:nvPr/>
          </p:nvCxnSpPr>
          <p:spPr>
            <a:xfrm>
              <a:off x="685799" y="6531429"/>
              <a:ext cx="8686801" cy="0"/>
            </a:xfrm>
            <a:prstGeom prst="line">
              <a:avLst/>
            </a:prstGeom>
            <a:ln w="12700">
              <a:solidFill>
                <a:srgbClr val="2E3B4A">
                  <a:alpha val="50196"/>
                </a:srgb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A30209D-CF37-4147-9A31-9E1A5A2C5D86}"/>
                </a:ext>
              </a:extLst>
            </p:cNvPr>
            <p:cNvSpPr txBox="1"/>
            <p:nvPr/>
          </p:nvSpPr>
          <p:spPr>
            <a:xfrm>
              <a:off x="8642350" y="6393027"/>
              <a:ext cx="3371850" cy="261610"/>
            </a:xfrm>
            <a:prstGeom prst="rect">
              <a:avLst/>
            </a:prstGeom>
            <a:noFill/>
            <a:ln w="12700">
              <a:noFill/>
            </a:ln>
          </p:spPr>
          <p:txBody>
            <a:bodyPr wrap="square" rtlCol="0">
              <a:spAutoFit/>
            </a:bodyPr>
            <a:lstStyle/>
            <a:p>
              <a:pPr algn="r"/>
              <a:r>
                <a:rPr lang="en-US" sz="1100" spc="300" dirty="0">
                  <a:solidFill>
                    <a:srgbClr val="2E3B4A"/>
                  </a:solidFill>
                  <a:latin typeface="Century Gothic" panose="020B0502020202020204" pitchFamily="34" charset="0"/>
                </a:rPr>
                <a:t>MICHIGAN.GOV/MSHDA</a:t>
              </a:r>
            </a:p>
          </p:txBody>
        </p:sp>
      </p:grpSp>
      <p:cxnSp>
        <p:nvCxnSpPr>
          <p:cNvPr id="11" name="Straight Connector 10">
            <a:extLst>
              <a:ext uri="{FF2B5EF4-FFF2-40B4-BE49-F238E27FC236}">
                <a16:creationId xmlns:a16="http://schemas.microsoft.com/office/drawing/2014/main" id="{3E0C18C8-EE85-4C74-BFC7-DB0153648280}"/>
              </a:ext>
            </a:extLst>
          </p:cNvPr>
          <p:cNvCxnSpPr/>
          <p:nvPr userDrawn="1"/>
        </p:nvCxnSpPr>
        <p:spPr>
          <a:xfrm>
            <a:off x="832286" y="1703016"/>
            <a:ext cx="3185160" cy="0"/>
          </a:xfrm>
          <a:prstGeom prst="line">
            <a:avLst/>
          </a:prstGeom>
          <a:ln w="12700">
            <a:solidFill>
              <a:srgbClr val="3CA5D5"/>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D78F470-BC84-4AE4-BD98-381050484AC1}"/>
              </a:ext>
            </a:extLst>
          </p:cNvPr>
          <p:cNvSpPr/>
          <p:nvPr userDrawn="1"/>
        </p:nvSpPr>
        <p:spPr>
          <a:xfrm>
            <a:off x="11506201" y="0"/>
            <a:ext cx="685799" cy="606516"/>
          </a:xfrm>
          <a:prstGeom prst="rect">
            <a:avLst/>
          </a:prstGeom>
          <a:solidFill>
            <a:srgbClr val="3CA5D5">
              <a:alpha val="74902"/>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Content Placeholder 2">
            <a:extLst>
              <a:ext uri="{FF2B5EF4-FFF2-40B4-BE49-F238E27FC236}">
                <a16:creationId xmlns:a16="http://schemas.microsoft.com/office/drawing/2014/main" id="{57E7ED57-C95A-4B92-800E-06F8403F5CDF}"/>
              </a:ext>
            </a:extLst>
          </p:cNvPr>
          <p:cNvSpPr>
            <a:spLocks noGrp="1"/>
          </p:cNvSpPr>
          <p:nvPr>
            <p:ph sz="half" idx="1"/>
          </p:nvPr>
        </p:nvSpPr>
        <p:spPr>
          <a:xfrm>
            <a:off x="838199" y="1825625"/>
            <a:ext cx="10668001" cy="4351338"/>
          </a:xfrm>
          <a:prstGeom prst="rect">
            <a:avLst/>
          </a:prstGeom>
        </p:spPr>
        <p:txBody>
          <a:bodyPr/>
          <a:lstStyle>
            <a:lvl1pPr>
              <a:defRPr>
                <a:solidFill>
                  <a:srgbClr val="2E3B4A"/>
                </a:solidFill>
              </a:defRPr>
            </a:lvl1pPr>
            <a:lvl2pPr>
              <a:defRPr>
                <a:solidFill>
                  <a:srgbClr val="2E3B4A"/>
                </a:solidFill>
              </a:defRPr>
            </a:lvl2pPr>
            <a:lvl3pPr>
              <a:defRPr>
                <a:solidFill>
                  <a:srgbClr val="2E3B4A"/>
                </a:solidFill>
              </a:defRPr>
            </a:lvl3pPr>
            <a:lvl4pPr>
              <a:defRPr>
                <a:solidFill>
                  <a:srgbClr val="2E3B4A"/>
                </a:solidFill>
              </a:defRPr>
            </a:lvl4pPr>
            <a:lvl5pPr>
              <a:defRPr>
                <a:solidFill>
                  <a:srgbClr val="2E3B4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14C16CF4-5950-4D81-B28B-CDE6E545B3B9}"/>
              </a:ext>
            </a:extLst>
          </p:cNvPr>
          <p:cNvSpPr>
            <a:spLocks noGrp="1"/>
          </p:cNvSpPr>
          <p:nvPr>
            <p:ph type="title" hasCustomPrompt="1"/>
          </p:nvPr>
        </p:nvSpPr>
        <p:spPr>
          <a:xfrm>
            <a:off x="838200" y="606516"/>
            <a:ext cx="10515600" cy="1084172"/>
          </a:xfrm>
          <a:prstGeom prst="rect">
            <a:avLst/>
          </a:prstGeom>
        </p:spPr>
        <p:txBody>
          <a:bodyPr/>
          <a:lstStyle>
            <a:lvl1pPr>
              <a:defRPr>
                <a:solidFill>
                  <a:srgbClr val="2E3B4A"/>
                </a:solidFill>
              </a:defRPr>
            </a:lvl1pPr>
          </a:lstStyle>
          <a:p>
            <a:r>
              <a:rPr lang="en-US" dirty="0"/>
              <a:t>CLICK TO EDIT MASTER TITLE STYLE</a:t>
            </a:r>
          </a:p>
        </p:txBody>
      </p:sp>
    </p:spTree>
    <p:extLst>
      <p:ext uri="{BB962C8B-B14F-4D97-AF65-F5344CB8AC3E}">
        <p14:creationId xmlns:p14="http://schemas.microsoft.com/office/powerpoint/2010/main" val="308184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6143435-9074-4D81-82E3-47F5674AD19A}"/>
              </a:ext>
            </a:extLst>
          </p:cNvPr>
          <p:cNvSpPr/>
          <p:nvPr userDrawn="1"/>
        </p:nvSpPr>
        <p:spPr>
          <a:xfrm>
            <a:off x="0" y="-15948"/>
            <a:ext cx="12192000" cy="6858000"/>
          </a:xfrm>
          <a:prstGeom prst="rect">
            <a:avLst/>
          </a:prstGeom>
          <a:gradFill flip="none" rotWithShape="1">
            <a:gsLst>
              <a:gs pos="0">
                <a:srgbClr val="2F3D4C"/>
              </a:gs>
              <a:gs pos="100000">
                <a:srgbClr val="22232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E3B4A"/>
              </a:solidFill>
            </a:endParaRPr>
          </a:p>
        </p:txBody>
      </p:sp>
      <p:grpSp>
        <p:nvGrpSpPr>
          <p:cNvPr id="7" name="Group 6">
            <a:extLst>
              <a:ext uri="{FF2B5EF4-FFF2-40B4-BE49-F238E27FC236}">
                <a16:creationId xmlns:a16="http://schemas.microsoft.com/office/drawing/2014/main" id="{9CBF240C-A12C-4044-9DD0-882FD834C72F}"/>
              </a:ext>
            </a:extLst>
          </p:cNvPr>
          <p:cNvGrpSpPr/>
          <p:nvPr userDrawn="1"/>
        </p:nvGrpSpPr>
        <p:grpSpPr>
          <a:xfrm>
            <a:off x="685799" y="6393027"/>
            <a:ext cx="11328401" cy="261610"/>
            <a:chOff x="685799" y="6393027"/>
            <a:chExt cx="11328401" cy="261610"/>
          </a:xfrm>
        </p:grpSpPr>
        <p:cxnSp>
          <p:nvCxnSpPr>
            <p:cNvPr id="8" name="Straight Connector 7">
              <a:extLst>
                <a:ext uri="{FF2B5EF4-FFF2-40B4-BE49-F238E27FC236}">
                  <a16:creationId xmlns:a16="http://schemas.microsoft.com/office/drawing/2014/main" id="{9F6BE88E-F62E-4DEF-AB94-68A41235AFA0}"/>
                </a:ext>
              </a:extLst>
            </p:cNvPr>
            <p:cNvCxnSpPr>
              <a:cxnSpLocks/>
            </p:cNvCxnSpPr>
            <p:nvPr/>
          </p:nvCxnSpPr>
          <p:spPr>
            <a:xfrm>
              <a:off x="685799" y="6531429"/>
              <a:ext cx="8686801" cy="0"/>
            </a:xfrm>
            <a:prstGeom prst="line">
              <a:avLst/>
            </a:prstGeom>
            <a:ln>
              <a:solidFill>
                <a:srgbClr val="FFFFFF">
                  <a:alpha val="50196"/>
                </a:srgb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A30209D-CF37-4147-9A31-9E1A5A2C5D86}"/>
                </a:ext>
              </a:extLst>
            </p:cNvPr>
            <p:cNvSpPr txBox="1"/>
            <p:nvPr/>
          </p:nvSpPr>
          <p:spPr>
            <a:xfrm>
              <a:off x="8642350" y="6393027"/>
              <a:ext cx="3371850" cy="261610"/>
            </a:xfrm>
            <a:prstGeom prst="rect">
              <a:avLst/>
            </a:prstGeom>
            <a:noFill/>
            <a:ln>
              <a:noFill/>
            </a:ln>
          </p:spPr>
          <p:txBody>
            <a:bodyPr wrap="square" rtlCol="0">
              <a:spAutoFit/>
            </a:bodyPr>
            <a:lstStyle/>
            <a:p>
              <a:pPr algn="r"/>
              <a:r>
                <a:rPr lang="en-US" sz="1100" spc="300" dirty="0">
                  <a:solidFill>
                    <a:srgbClr val="FFFFFF"/>
                  </a:solidFill>
                  <a:latin typeface="Century Gothic" panose="020B0502020202020204" pitchFamily="34" charset="0"/>
                </a:rPr>
                <a:t>MICHIGAN.GOV/MSHDA</a:t>
              </a:r>
            </a:p>
          </p:txBody>
        </p:sp>
      </p:grpSp>
      <p:cxnSp>
        <p:nvCxnSpPr>
          <p:cNvPr id="11" name="Straight Connector 10">
            <a:extLst>
              <a:ext uri="{FF2B5EF4-FFF2-40B4-BE49-F238E27FC236}">
                <a16:creationId xmlns:a16="http://schemas.microsoft.com/office/drawing/2014/main" id="{3E0C18C8-EE85-4C74-BFC7-DB0153648280}"/>
              </a:ext>
            </a:extLst>
          </p:cNvPr>
          <p:cNvCxnSpPr/>
          <p:nvPr userDrawn="1"/>
        </p:nvCxnSpPr>
        <p:spPr>
          <a:xfrm>
            <a:off x="851208" y="1709326"/>
            <a:ext cx="3185160" cy="0"/>
          </a:xfrm>
          <a:prstGeom prst="line">
            <a:avLst/>
          </a:prstGeom>
          <a:ln w="12700">
            <a:solidFill>
              <a:srgbClr val="3CA5D5"/>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D78F470-BC84-4AE4-BD98-381050484AC1}"/>
              </a:ext>
            </a:extLst>
          </p:cNvPr>
          <p:cNvSpPr/>
          <p:nvPr userDrawn="1"/>
        </p:nvSpPr>
        <p:spPr>
          <a:xfrm>
            <a:off x="11506201" y="-21156"/>
            <a:ext cx="685799" cy="627672"/>
          </a:xfrm>
          <a:prstGeom prst="rect">
            <a:avLst/>
          </a:prstGeom>
          <a:solidFill>
            <a:srgbClr val="3CA5D5">
              <a:alpha val="74902"/>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9" name="Content Placeholder 2">
            <a:extLst>
              <a:ext uri="{FF2B5EF4-FFF2-40B4-BE49-F238E27FC236}">
                <a16:creationId xmlns:a16="http://schemas.microsoft.com/office/drawing/2014/main" id="{0A5132CF-B1FD-4082-80D7-86F2CE461921}"/>
              </a:ext>
            </a:extLst>
          </p:cNvPr>
          <p:cNvSpPr>
            <a:spLocks noGrp="1"/>
          </p:cNvSpPr>
          <p:nvPr>
            <p:ph sz="half" idx="1"/>
          </p:nvPr>
        </p:nvSpPr>
        <p:spPr>
          <a:xfrm>
            <a:off x="838199" y="1825625"/>
            <a:ext cx="10668001" cy="435133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itle 1">
            <a:extLst>
              <a:ext uri="{FF2B5EF4-FFF2-40B4-BE49-F238E27FC236}">
                <a16:creationId xmlns:a16="http://schemas.microsoft.com/office/drawing/2014/main" id="{090C81C3-B97A-4AE7-B3B9-C927E029E3C2}"/>
              </a:ext>
            </a:extLst>
          </p:cNvPr>
          <p:cNvSpPr>
            <a:spLocks noGrp="1"/>
          </p:cNvSpPr>
          <p:nvPr>
            <p:ph type="title" hasCustomPrompt="1"/>
          </p:nvPr>
        </p:nvSpPr>
        <p:spPr>
          <a:xfrm>
            <a:off x="838200" y="606516"/>
            <a:ext cx="10515600" cy="1084172"/>
          </a:xfrm>
          <a:prstGeom prst="rect">
            <a:avLst/>
          </a:prstGeo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1551719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423C2D-7841-47AA-AF14-B52E8255E3D9}"/>
              </a:ext>
            </a:extLst>
          </p:cNvPr>
          <p:cNvSpPr/>
          <p:nvPr userDrawn="1"/>
        </p:nvSpPr>
        <p:spPr>
          <a:xfrm rot="5400000">
            <a:off x="5250657" y="-5250659"/>
            <a:ext cx="1690684" cy="12192002"/>
          </a:xfrm>
          <a:prstGeom prst="rect">
            <a:avLst/>
          </a:prstGeom>
          <a:solidFill>
            <a:srgbClr val="3CA5D5">
              <a:alpha val="74902"/>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9CBF240C-A12C-4044-9DD0-882FD834C72F}"/>
              </a:ext>
            </a:extLst>
          </p:cNvPr>
          <p:cNvGrpSpPr/>
          <p:nvPr userDrawn="1"/>
        </p:nvGrpSpPr>
        <p:grpSpPr>
          <a:xfrm>
            <a:off x="685799" y="6393027"/>
            <a:ext cx="11328401" cy="261610"/>
            <a:chOff x="685799" y="6393027"/>
            <a:chExt cx="11328401" cy="261610"/>
          </a:xfrm>
        </p:grpSpPr>
        <p:cxnSp>
          <p:nvCxnSpPr>
            <p:cNvPr id="8" name="Straight Connector 7">
              <a:extLst>
                <a:ext uri="{FF2B5EF4-FFF2-40B4-BE49-F238E27FC236}">
                  <a16:creationId xmlns:a16="http://schemas.microsoft.com/office/drawing/2014/main" id="{9F6BE88E-F62E-4DEF-AB94-68A41235AFA0}"/>
                </a:ext>
              </a:extLst>
            </p:cNvPr>
            <p:cNvCxnSpPr>
              <a:cxnSpLocks/>
            </p:cNvCxnSpPr>
            <p:nvPr/>
          </p:nvCxnSpPr>
          <p:spPr>
            <a:xfrm>
              <a:off x="685799" y="6531429"/>
              <a:ext cx="8686801" cy="0"/>
            </a:xfrm>
            <a:prstGeom prst="line">
              <a:avLst/>
            </a:prstGeom>
            <a:ln w="12700">
              <a:solidFill>
                <a:srgbClr val="2E3B4A">
                  <a:alpha val="50196"/>
                </a:srgb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A30209D-CF37-4147-9A31-9E1A5A2C5D86}"/>
                </a:ext>
              </a:extLst>
            </p:cNvPr>
            <p:cNvSpPr txBox="1"/>
            <p:nvPr/>
          </p:nvSpPr>
          <p:spPr>
            <a:xfrm>
              <a:off x="8642350" y="6393027"/>
              <a:ext cx="3371850" cy="261610"/>
            </a:xfrm>
            <a:prstGeom prst="rect">
              <a:avLst/>
            </a:prstGeom>
            <a:noFill/>
            <a:ln w="12700">
              <a:noFill/>
            </a:ln>
          </p:spPr>
          <p:txBody>
            <a:bodyPr wrap="square" rtlCol="0">
              <a:spAutoFit/>
            </a:bodyPr>
            <a:lstStyle/>
            <a:p>
              <a:pPr algn="r"/>
              <a:r>
                <a:rPr lang="en-US" sz="1100" spc="300" dirty="0">
                  <a:solidFill>
                    <a:srgbClr val="2E3B4A"/>
                  </a:solidFill>
                  <a:latin typeface="Century Gothic" panose="020B0502020202020204" pitchFamily="34" charset="0"/>
                </a:rPr>
                <a:t>MICHIGAN.GOV/MSHDA</a:t>
              </a:r>
            </a:p>
          </p:txBody>
        </p:sp>
      </p:grpSp>
      <p:cxnSp>
        <p:nvCxnSpPr>
          <p:cNvPr id="11" name="Straight Connector 10">
            <a:extLst>
              <a:ext uri="{FF2B5EF4-FFF2-40B4-BE49-F238E27FC236}">
                <a16:creationId xmlns:a16="http://schemas.microsoft.com/office/drawing/2014/main" id="{3E0C18C8-EE85-4C74-BFC7-DB0153648280}"/>
              </a:ext>
            </a:extLst>
          </p:cNvPr>
          <p:cNvCxnSpPr/>
          <p:nvPr userDrawn="1"/>
        </p:nvCxnSpPr>
        <p:spPr>
          <a:xfrm>
            <a:off x="832286" y="1703016"/>
            <a:ext cx="3185160" cy="0"/>
          </a:xfrm>
          <a:prstGeom prst="line">
            <a:avLst/>
          </a:prstGeom>
          <a:ln w="12700">
            <a:solidFill>
              <a:srgbClr val="3CA5D5"/>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57E7ED57-C95A-4B92-800E-06F8403F5CDF}"/>
              </a:ext>
            </a:extLst>
          </p:cNvPr>
          <p:cNvSpPr>
            <a:spLocks noGrp="1"/>
          </p:cNvSpPr>
          <p:nvPr>
            <p:ph sz="half" idx="1"/>
          </p:nvPr>
        </p:nvSpPr>
        <p:spPr>
          <a:xfrm>
            <a:off x="838199" y="1825625"/>
            <a:ext cx="10668001" cy="4351338"/>
          </a:xfrm>
          <a:prstGeom prst="rect">
            <a:avLst/>
          </a:prstGeom>
        </p:spPr>
        <p:txBody>
          <a:bodyPr/>
          <a:lstStyle>
            <a:lvl1pPr>
              <a:defRPr>
                <a:solidFill>
                  <a:srgbClr val="2E3B4A"/>
                </a:solidFill>
              </a:defRPr>
            </a:lvl1pPr>
            <a:lvl2pPr>
              <a:defRPr>
                <a:solidFill>
                  <a:srgbClr val="2E3B4A"/>
                </a:solidFill>
              </a:defRPr>
            </a:lvl2pPr>
            <a:lvl3pPr>
              <a:defRPr>
                <a:solidFill>
                  <a:srgbClr val="2E3B4A"/>
                </a:solidFill>
              </a:defRPr>
            </a:lvl3pPr>
            <a:lvl4pPr>
              <a:defRPr>
                <a:solidFill>
                  <a:srgbClr val="2E3B4A"/>
                </a:solidFill>
              </a:defRPr>
            </a:lvl4pPr>
            <a:lvl5pPr>
              <a:defRPr>
                <a:solidFill>
                  <a:srgbClr val="2E3B4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641AA4DA-3659-4603-A2E4-5BD53E7AA23D}"/>
              </a:ext>
            </a:extLst>
          </p:cNvPr>
          <p:cNvSpPr>
            <a:spLocks noGrp="1"/>
          </p:cNvSpPr>
          <p:nvPr>
            <p:ph type="title" hasCustomPrompt="1"/>
          </p:nvPr>
        </p:nvSpPr>
        <p:spPr>
          <a:xfrm>
            <a:off x="838199" y="606516"/>
            <a:ext cx="10668001" cy="1084172"/>
          </a:xfrm>
          <a:prstGeom prst="rect">
            <a:avLst/>
          </a:prstGeom>
        </p:spPr>
        <p:txBody>
          <a:bodyPr/>
          <a:lstStyle>
            <a:lvl1pPr>
              <a:defRPr>
                <a:solidFill>
                  <a:srgbClr val="2E3B4A"/>
                </a:solidFill>
              </a:defRPr>
            </a:lvl1pPr>
          </a:lstStyle>
          <a:p>
            <a:r>
              <a:rPr lang="en-US" dirty="0"/>
              <a:t>CLICK TO EDIT MASTER TITLE STYLE</a:t>
            </a:r>
          </a:p>
        </p:txBody>
      </p:sp>
    </p:spTree>
    <p:extLst>
      <p:ext uri="{BB962C8B-B14F-4D97-AF65-F5344CB8AC3E}">
        <p14:creationId xmlns:p14="http://schemas.microsoft.com/office/powerpoint/2010/main" val="8111142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6143435-9074-4D81-82E3-47F5674AD19A}"/>
              </a:ext>
            </a:extLst>
          </p:cNvPr>
          <p:cNvSpPr/>
          <p:nvPr userDrawn="1"/>
        </p:nvSpPr>
        <p:spPr>
          <a:xfrm>
            <a:off x="0" y="-15948"/>
            <a:ext cx="12192000" cy="6858000"/>
          </a:xfrm>
          <a:prstGeom prst="rect">
            <a:avLst/>
          </a:prstGeom>
          <a:gradFill flip="none" rotWithShape="1">
            <a:gsLst>
              <a:gs pos="0">
                <a:srgbClr val="2F3D4C"/>
              </a:gs>
              <a:gs pos="100000">
                <a:srgbClr val="22232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E3B4A"/>
              </a:solidFill>
            </a:endParaRPr>
          </a:p>
        </p:txBody>
      </p:sp>
      <p:grpSp>
        <p:nvGrpSpPr>
          <p:cNvPr id="7" name="Group 6">
            <a:extLst>
              <a:ext uri="{FF2B5EF4-FFF2-40B4-BE49-F238E27FC236}">
                <a16:creationId xmlns:a16="http://schemas.microsoft.com/office/drawing/2014/main" id="{9CBF240C-A12C-4044-9DD0-882FD834C72F}"/>
              </a:ext>
            </a:extLst>
          </p:cNvPr>
          <p:cNvGrpSpPr/>
          <p:nvPr userDrawn="1"/>
        </p:nvGrpSpPr>
        <p:grpSpPr>
          <a:xfrm>
            <a:off x="685799" y="6393027"/>
            <a:ext cx="11328401" cy="261610"/>
            <a:chOff x="685799" y="6393027"/>
            <a:chExt cx="11328401" cy="261610"/>
          </a:xfrm>
        </p:grpSpPr>
        <p:cxnSp>
          <p:nvCxnSpPr>
            <p:cNvPr id="8" name="Straight Connector 7">
              <a:extLst>
                <a:ext uri="{FF2B5EF4-FFF2-40B4-BE49-F238E27FC236}">
                  <a16:creationId xmlns:a16="http://schemas.microsoft.com/office/drawing/2014/main" id="{9F6BE88E-F62E-4DEF-AB94-68A41235AFA0}"/>
                </a:ext>
              </a:extLst>
            </p:cNvPr>
            <p:cNvCxnSpPr>
              <a:cxnSpLocks/>
            </p:cNvCxnSpPr>
            <p:nvPr/>
          </p:nvCxnSpPr>
          <p:spPr>
            <a:xfrm>
              <a:off x="685799" y="6531429"/>
              <a:ext cx="8686801" cy="0"/>
            </a:xfrm>
            <a:prstGeom prst="line">
              <a:avLst/>
            </a:prstGeom>
            <a:ln>
              <a:solidFill>
                <a:srgbClr val="FFFFFF">
                  <a:alpha val="50196"/>
                </a:srgb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A30209D-CF37-4147-9A31-9E1A5A2C5D86}"/>
                </a:ext>
              </a:extLst>
            </p:cNvPr>
            <p:cNvSpPr txBox="1"/>
            <p:nvPr/>
          </p:nvSpPr>
          <p:spPr>
            <a:xfrm>
              <a:off x="8642350" y="6393027"/>
              <a:ext cx="3371850" cy="261610"/>
            </a:xfrm>
            <a:prstGeom prst="rect">
              <a:avLst/>
            </a:prstGeom>
            <a:noFill/>
            <a:ln>
              <a:noFill/>
            </a:ln>
          </p:spPr>
          <p:txBody>
            <a:bodyPr wrap="square" rtlCol="0">
              <a:spAutoFit/>
            </a:bodyPr>
            <a:lstStyle/>
            <a:p>
              <a:pPr algn="r"/>
              <a:r>
                <a:rPr lang="en-US" sz="1100" spc="300" dirty="0">
                  <a:solidFill>
                    <a:srgbClr val="FFFFFF"/>
                  </a:solidFill>
                  <a:latin typeface="Century Gothic" panose="020B0502020202020204" pitchFamily="34" charset="0"/>
                </a:rPr>
                <a:t>MICHIGAN.GOV/MSHDA</a:t>
              </a:r>
            </a:p>
          </p:txBody>
        </p:sp>
      </p:grpSp>
      <p:cxnSp>
        <p:nvCxnSpPr>
          <p:cNvPr id="11" name="Straight Connector 10">
            <a:extLst>
              <a:ext uri="{FF2B5EF4-FFF2-40B4-BE49-F238E27FC236}">
                <a16:creationId xmlns:a16="http://schemas.microsoft.com/office/drawing/2014/main" id="{3E0C18C8-EE85-4C74-BFC7-DB0153648280}"/>
              </a:ext>
            </a:extLst>
          </p:cNvPr>
          <p:cNvCxnSpPr/>
          <p:nvPr userDrawn="1"/>
        </p:nvCxnSpPr>
        <p:spPr>
          <a:xfrm>
            <a:off x="851208" y="1709326"/>
            <a:ext cx="3185160" cy="0"/>
          </a:xfrm>
          <a:prstGeom prst="line">
            <a:avLst/>
          </a:prstGeom>
          <a:ln w="12700">
            <a:solidFill>
              <a:srgbClr val="3CA5D5"/>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0A5132CF-B1FD-4082-80D7-86F2CE461921}"/>
              </a:ext>
            </a:extLst>
          </p:cNvPr>
          <p:cNvSpPr>
            <a:spLocks noGrp="1"/>
          </p:cNvSpPr>
          <p:nvPr>
            <p:ph sz="half" idx="1"/>
          </p:nvPr>
        </p:nvSpPr>
        <p:spPr>
          <a:xfrm>
            <a:off x="838199" y="1825625"/>
            <a:ext cx="10668001" cy="435133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1">
            <a:extLst>
              <a:ext uri="{FF2B5EF4-FFF2-40B4-BE49-F238E27FC236}">
                <a16:creationId xmlns:a16="http://schemas.microsoft.com/office/drawing/2014/main" id="{134C980B-AE37-4F60-8CDA-B8321DF45562}"/>
              </a:ext>
            </a:extLst>
          </p:cNvPr>
          <p:cNvSpPr/>
          <p:nvPr userDrawn="1"/>
        </p:nvSpPr>
        <p:spPr>
          <a:xfrm rot="5400000">
            <a:off x="5242683" y="-5258633"/>
            <a:ext cx="1706632" cy="12192002"/>
          </a:xfrm>
          <a:prstGeom prst="rect">
            <a:avLst/>
          </a:prstGeom>
          <a:solidFill>
            <a:srgbClr val="3CA5D5">
              <a:alpha val="74902"/>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7E2B9D6C-9652-4E50-B810-3013D84A602A}"/>
              </a:ext>
            </a:extLst>
          </p:cNvPr>
          <p:cNvSpPr>
            <a:spLocks noGrp="1"/>
          </p:cNvSpPr>
          <p:nvPr>
            <p:ph type="title" hasCustomPrompt="1"/>
          </p:nvPr>
        </p:nvSpPr>
        <p:spPr>
          <a:xfrm>
            <a:off x="838200" y="606516"/>
            <a:ext cx="10515600" cy="1084172"/>
          </a:xfrm>
          <a:prstGeom prst="rect">
            <a:avLst/>
          </a:prstGeo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9218264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5E56401-8FC3-4AC9-B5C9-DAE484873C18}"/>
              </a:ext>
            </a:extLst>
          </p:cNvPr>
          <p:cNvSpPr/>
          <p:nvPr userDrawn="1"/>
        </p:nvSpPr>
        <p:spPr>
          <a:xfrm rot="5400000">
            <a:off x="5250657" y="-5250659"/>
            <a:ext cx="1690684" cy="12192002"/>
          </a:xfrm>
          <a:prstGeom prst="rect">
            <a:avLst/>
          </a:prstGeom>
          <a:solidFill>
            <a:srgbClr val="3CA5D5">
              <a:alpha val="74902"/>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A16ABC5-C22B-441C-9AE7-BEAE1CEBEDDA}"/>
              </a:ext>
            </a:extLst>
          </p:cNvPr>
          <p:cNvSpPr>
            <a:spLocks noGrp="1"/>
          </p:cNvSpPr>
          <p:nvPr>
            <p:ph sz="half" idx="1"/>
          </p:nvPr>
        </p:nvSpPr>
        <p:spPr>
          <a:xfrm>
            <a:off x="838200" y="1825625"/>
            <a:ext cx="5181600" cy="4351338"/>
          </a:xfrm>
          <a:prstGeom prst="rect">
            <a:avLst/>
          </a:prstGeom>
        </p:spPr>
        <p:txBody>
          <a:bodyPr/>
          <a:lstStyle>
            <a:lvl1pPr>
              <a:defRPr>
                <a:solidFill>
                  <a:srgbClr val="2E3B4A"/>
                </a:solidFill>
              </a:defRPr>
            </a:lvl1pPr>
            <a:lvl2pPr>
              <a:defRPr>
                <a:solidFill>
                  <a:srgbClr val="2E3B4A"/>
                </a:solidFill>
              </a:defRPr>
            </a:lvl2pPr>
            <a:lvl3pPr>
              <a:defRPr>
                <a:solidFill>
                  <a:srgbClr val="2E3B4A"/>
                </a:solidFill>
              </a:defRPr>
            </a:lvl3pPr>
            <a:lvl4pPr>
              <a:defRPr>
                <a:solidFill>
                  <a:srgbClr val="2E3B4A"/>
                </a:solidFill>
              </a:defRPr>
            </a:lvl4pPr>
            <a:lvl5pPr>
              <a:defRPr>
                <a:solidFill>
                  <a:srgbClr val="2E3B4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9D630B-AC6F-4E33-AD81-13D9BF5261D2}"/>
              </a:ext>
            </a:extLst>
          </p:cNvPr>
          <p:cNvSpPr>
            <a:spLocks noGrp="1"/>
          </p:cNvSpPr>
          <p:nvPr>
            <p:ph sz="half" idx="2"/>
          </p:nvPr>
        </p:nvSpPr>
        <p:spPr>
          <a:xfrm>
            <a:off x="6172200" y="1825625"/>
            <a:ext cx="5181600" cy="4351338"/>
          </a:xfrm>
          <a:prstGeom prst="rect">
            <a:avLst/>
          </a:prstGeom>
        </p:spPr>
        <p:txBody>
          <a:bodyPr/>
          <a:lstStyle>
            <a:lvl1pPr>
              <a:defRPr>
                <a:solidFill>
                  <a:srgbClr val="2E3B4A"/>
                </a:solidFill>
              </a:defRPr>
            </a:lvl1pPr>
            <a:lvl2pPr>
              <a:defRPr>
                <a:solidFill>
                  <a:srgbClr val="2E3B4A"/>
                </a:solidFill>
              </a:defRPr>
            </a:lvl2pPr>
            <a:lvl3pPr>
              <a:defRPr>
                <a:solidFill>
                  <a:srgbClr val="2E3B4A"/>
                </a:solidFill>
              </a:defRPr>
            </a:lvl3pPr>
            <a:lvl4pPr>
              <a:defRPr>
                <a:solidFill>
                  <a:srgbClr val="2E3B4A"/>
                </a:solidFill>
              </a:defRPr>
            </a:lvl4pPr>
            <a:lvl5pPr>
              <a:defRPr>
                <a:solidFill>
                  <a:srgbClr val="2E3B4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B6D5C78C-AA3E-4AAB-8033-76DC60A0EFB3}"/>
              </a:ext>
            </a:extLst>
          </p:cNvPr>
          <p:cNvCxnSpPr>
            <a:cxnSpLocks/>
          </p:cNvCxnSpPr>
          <p:nvPr userDrawn="1"/>
        </p:nvCxnSpPr>
        <p:spPr>
          <a:xfrm>
            <a:off x="685799" y="6531429"/>
            <a:ext cx="8686801" cy="0"/>
          </a:xfrm>
          <a:prstGeom prst="line">
            <a:avLst/>
          </a:prstGeom>
          <a:ln w="12700">
            <a:solidFill>
              <a:srgbClr val="2E3B4A">
                <a:alpha val="50196"/>
              </a:srgb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E0BCAEB-7C02-4871-AE77-802E4F82172D}"/>
              </a:ext>
            </a:extLst>
          </p:cNvPr>
          <p:cNvSpPr txBox="1"/>
          <p:nvPr userDrawn="1"/>
        </p:nvSpPr>
        <p:spPr>
          <a:xfrm>
            <a:off x="8642350" y="6393027"/>
            <a:ext cx="3371850" cy="261610"/>
          </a:xfrm>
          <a:prstGeom prst="rect">
            <a:avLst/>
          </a:prstGeom>
          <a:noFill/>
          <a:ln w="12700">
            <a:noFill/>
          </a:ln>
        </p:spPr>
        <p:txBody>
          <a:bodyPr wrap="square" rtlCol="0">
            <a:spAutoFit/>
          </a:bodyPr>
          <a:lstStyle/>
          <a:p>
            <a:pPr algn="r"/>
            <a:r>
              <a:rPr lang="en-US" sz="1100" spc="300" dirty="0">
                <a:solidFill>
                  <a:srgbClr val="2E3B4A"/>
                </a:solidFill>
                <a:latin typeface="Century Gothic" panose="020B0502020202020204" pitchFamily="34" charset="0"/>
              </a:rPr>
              <a:t>MICHIGAN.GOV/MSHDA</a:t>
            </a:r>
          </a:p>
        </p:txBody>
      </p:sp>
      <p:sp>
        <p:nvSpPr>
          <p:cNvPr id="15" name="Title 1">
            <a:extLst>
              <a:ext uri="{FF2B5EF4-FFF2-40B4-BE49-F238E27FC236}">
                <a16:creationId xmlns:a16="http://schemas.microsoft.com/office/drawing/2014/main" id="{DD6F7DA9-BD6B-4E43-9196-9190DBC7D5E3}"/>
              </a:ext>
            </a:extLst>
          </p:cNvPr>
          <p:cNvSpPr>
            <a:spLocks noGrp="1"/>
          </p:cNvSpPr>
          <p:nvPr>
            <p:ph type="title" hasCustomPrompt="1"/>
          </p:nvPr>
        </p:nvSpPr>
        <p:spPr>
          <a:xfrm>
            <a:off x="838199" y="606516"/>
            <a:ext cx="10668001" cy="1084172"/>
          </a:xfrm>
          <a:prstGeom prst="rect">
            <a:avLst/>
          </a:prstGeom>
        </p:spPr>
        <p:txBody>
          <a:bodyPr/>
          <a:lstStyle>
            <a:lvl1pPr>
              <a:defRPr>
                <a:solidFill>
                  <a:srgbClr val="2E3B4A"/>
                </a:solidFill>
              </a:defRPr>
            </a:lvl1pPr>
          </a:lstStyle>
          <a:p>
            <a:r>
              <a:rPr lang="en-US" dirty="0"/>
              <a:t>CLICK TO EDIT MASTER TITLE STYLE</a:t>
            </a:r>
          </a:p>
        </p:txBody>
      </p:sp>
    </p:spTree>
    <p:extLst>
      <p:ext uri="{BB962C8B-B14F-4D97-AF65-F5344CB8AC3E}">
        <p14:creationId xmlns:p14="http://schemas.microsoft.com/office/powerpoint/2010/main" val="40807776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44B96E-E7DA-4BAF-97A7-E8A86B767A6E}"/>
              </a:ext>
            </a:extLst>
          </p:cNvPr>
          <p:cNvSpPr/>
          <p:nvPr userDrawn="1"/>
        </p:nvSpPr>
        <p:spPr>
          <a:xfrm>
            <a:off x="0" y="-15948"/>
            <a:ext cx="12192000" cy="6858000"/>
          </a:xfrm>
          <a:prstGeom prst="rect">
            <a:avLst/>
          </a:prstGeom>
          <a:gradFill flip="none" rotWithShape="1">
            <a:gsLst>
              <a:gs pos="0">
                <a:srgbClr val="2F3D4C"/>
              </a:gs>
              <a:gs pos="100000">
                <a:srgbClr val="22232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E3B4A"/>
              </a:solidFill>
            </a:endParaRPr>
          </a:p>
        </p:txBody>
      </p:sp>
      <p:sp>
        <p:nvSpPr>
          <p:cNvPr id="13" name="Rectangle 12">
            <a:extLst>
              <a:ext uri="{FF2B5EF4-FFF2-40B4-BE49-F238E27FC236}">
                <a16:creationId xmlns:a16="http://schemas.microsoft.com/office/drawing/2014/main" id="{F5E56401-8FC3-4AC9-B5C9-DAE484873C18}"/>
              </a:ext>
            </a:extLst>
          </p:cNvPr>
          <p:cNvSpPr/>
          <p:nvPr userDrawn="1"/>
        </p:nvSpPr>
        <p:spPr>
          <a:xfrm rot="5400000">
            <a:off x="5242683" y="-5258633"/>
            <a:ext cx="1706632" cy="12192002"/>
          </a:xfrm>
          <a:prstGeom prst="rect">
            <a:avLst/>
          </a:prstGeom>
          <a:solidFill>
            <a:srgbClr val="3CA5D5">
              <a:alpha val="74902"/>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A16ABC5-C22B-441C-9AE7-BEAE1CEBEDDA}"/>
              </a:ext>
            </a:extLst>
          </p:cNvPr>
          <p:cNvSpPr>
            <a:spLocks noGrp="1"/>
          </p:cNvSpPr>
          <p:nvPr>
            <p:ph sz="half" idx="1"/>
          </p:nvPr>
        </p:nvSpPr>
        <p:spPr>
          <a:xfrm>
            <a:off x="838200" y="1825625"/>
            <a:ext cx="5181600" cy="435133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29D630B-AC6F-4E33-AD81-13D9BF5261D2}"/>
              </a:ext>
            </a:extLst>
          </p:cNvPr>
          <p:cNvSpPr>
            <a:spLocks noGrp="1"/>
          </p:cNvSpPr>
          <p:nvPr>
            <p:ph sz="half" idx="2"/>
          </p:nvPr>
        </p:nvSpPr>
        <p:spPr>
          <a:xfrm>
            <a:off x="6172200" y="1825625"/>
            <a:ext cx="5181600" cy="435133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346D01A8-9685-4951-A285-0E41C71178BF}"/>
              </a:ext>
            </a:extLst>
          </p:cNvPr>
          <p:cNvCxnSpPr>
            <a:cxnSpLocks/>
          </p:cNvCxnSpPr>
          <p:nvPr userDrawn="1"/>
        </p:nvCxnSpPr>
        <p:spPr>
          <a:xfrm>
            <a:off x="685799" y="6531429"/>
            <a:ext cx="868680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F20CF55-604B-4E48-8449-68A4F44D4ECC}"/>
              </a:ext>
            </a:extLst>
          </p:cNvPr>
          <p:cNvSpPr txBox="1"/>
          <p:nvPr userDrawn="1"/>
        </p:nvSpPr>
        <p:spPr>
          <a:xfrm>
            <a:off x="8642350" y="6393027"/>
            <a:ext cx="3371850" cy="261610"/>
          </a:xfrm>
          <a:prstGeom prst="rect">
            <a:avLst/>
          </a:prstGeom>
          <a:noFill/>
          <a:ln w="12700">
            <a:noFill/>
          </a:ln>
        </p:spPr>
        <p:txBody>
          <a:bodyPr wrap="square" rtlCol="0">
            <a:spAutoFit/>
          </a:bodyPr>
          <a:lstStyle/>
          <a:p>
            <a:pPr algn="r"/>
            <a:r>
              <a:rPr lang="en-US" sz="1100" spc="300" dirty="0">
                <a:solidFill>
                  <a:schemeClr val="bg1"/>
                </a:solidFill>
                <a:latin typeface="Century Gothic" panose="020B0502020202020204" pitchFamily="34" charset="0"/>
              </a:rPr>
              <a:t>MICHIGAN.GOV/MSHDA</a:t>
            </a:r>
          </a:p>
        </p:txBody>
      </p:sp>
      <p:sp>
        <p:nvSpPr>
          <p:cNvPr id="17" name="Title 1">
            <a:extLst>
              <a:ext uri="{FF2B5EF4-FFF2-40B4-BE49-F238E27FC236}">
                <a16:creationId xmlns:a16="http://schemas.microsoft.com/office/drawing/2014/main" id="{7ACA6D1D-E78C-4B8F-87F5-B141DD4CBC71}"/>
              </a:ext>
            </a:extLst>
          </p:cNvPr>
          <p:cNvSpPr>
            <a:spLocks noGrp="1"/>
          </p:cNvSpPr>
          <p:nvPr>
            <p:ph type="title" hasCustomPrompt="1"/>
          </p:nvPr>
        </p:nvSpPr>
        <p:spPr>
          <a:xfrm>
            <a:off x="838200" y="606516"/>
            <a:ext cx="10515600" cy="1084172"/>
          </a:xfrm>
          <a:prstGeom prst="rect">
            <a:avLst/>
          </a:prstGeo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6827291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1927A-A72C-4DD7-A6B8-C44D40B1F24F}"/>
              </a:ext>
            </a:extLst>
          </p:cNvPr>
          <p:cNvSpPr>
            <a:spLocks noGrp="1"/>
          </p:cNvSpPr>
          <p:nvPr>
            <p:ph type="title" hasCustomPrompt="1"/>
          </p:nvPr>
        </p:nvSpPr>
        <p:spPr>
          <a:xfrm>
            <a:off x="838200" y="606516"/>
            <a:ext cx="10515600" cy="1084172"/>
          </a:xfrm>
          <a:prstGeom prst="rect">
            <a:avLst/>
          </a:prstGeom>
        </p:spPr>
        <p:txBody>
          <a:bodyPr/>
          <a:lstStyle>
            <a:lvl1pPr>
              <a:defRPr>
                <a:solidFill>
                  <a:srgbClr val="2E3B4A"/>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A16ABC5-C22B-441C-9AE7-BEAE1CEBEDDA}"/>
              </a:ext>
            </a:extLst>
          </p:cNvPr>
          <p:cNvSpPr>
            <a:spLocks noGrp="1"/>
          </p:cNvSpPr>
          <p:nvPr>
            <p:ph sz="half" idx="1"/>
          </p:nvPr>
        </p:nvSpPr>
        <p:spPr>
          <a:xfrm>
            <a:off x="838200" y="1825625"/>
            <a:ext cx="5181600" cy="4351338"/>
          </a:xfrm>
          <a:prstGeom prst="rect">
            <a:avLst/>
          </a:prstGeom>
        </p:spPr>
        <p:txBody>
          <a:bodyPr/>
          <a:lstStyle>
            <a:lvl1pPr>
              <a:defRPr>
                <a:solidFill>
                  <a:srgbClr val="2E3B4A"/>
                </a:solidFill>
              </a:defRPr>
            </a:lvl1pPr>
            <a:lvl2pPr>
              <a:defRPr>
                <a:solidFill>
                  <a:srgbClr val="2E3B4A"/>
                </a:solidFill>
              </a:defRPr>
            </a:lvl2pPr>
            <a:lvl3pPr>
              <a:defRPr>
                <a:solidFill>
                  <a:srgbClr val="2E3B4A"/>
                </a:solidFill>
              </a:defRPr>
            </a:lvl3pPr>
            <a:lvl4pPr>
              <a:defRPr>
                <a:solidFill>
                  <a:srgbClr val="2E3B4A"/>
                </a:solidFill>
              </a:defRPr>
            </a:lvl4pPr>
            <a:lvl5pPr>
              <a:defRPr>
                <a:solidFill>
                  <a:srgbClr val="2E3B4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9D630B-AC6F-4E33-AD81-13D9BF5261D2}"/>
              </a:ext>
            </a:extLst>
          </p:cNvPr>
          <p:cNvSpPr>
            <a:spLocks noGrp="1"/>
          </p:cNvSpPr>
          <p:nvPr>
            <p:ph sz="half" idx="2"/>
          </p:nvPr>
        </p:nvSpPr>
        <p:spPr>
          <a:xfrm>
            <a:off x="6172200" y="1825625"/>
            <a:ext cx="5181600" cy="4351338"/>
          </a:xfrm>
          <a:prstGeom prst="rect">
            <a:avLst/>
          </a:prstGeom>
        </p:spPr>
        <p:txBody>
          <a:bodyPr/>
          <a:lstStyle>
            <a:lvl1pPr>
              <a:defRPr>
                <a:solidFill>
                  <a:srgbClr val="2E3B4A"/>
                </a:solidFill>
              </a:defRPr>
            </a:lvl1pPr>
            <a:lvl2pPr>
              <a:defRPr>
                <a:solidFill>
                  <a:srgbClr val="2E3B4A"/>
                </a:solidFill>
              </a:defRPr>
            </a:lvl2pPr>
            <a:lvl3pPr>
              <a:defRPr>
                <a:solidFill>
                  <a:srgbClr val="2E3B4A"/>
                </a:solidFill>
              </a:defRPr>
            </a:lvl3pPr>
            <a:lvl4pPr>
              <a:defRPr>
                <a:solidFill>
                  <a:srgbClr val="2E3B4A"/>
                </a:solidFill>
              </a:defRPr>
            </a:lvl4pPr>
            <a:lvl5pPr>
              <a:defRPr>
                <a:solidFill>
                  <a:srgbClr val="2E3B4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B6D5C78C-AA3E-4AAB-8033-76DC60A0EFB3}"/>
              </a:ext>
            </a:extLst>
          </p:cNvPr>
          <p:cNvCxnSpPr>
            <a:cxnSpLocks/>
          </p:cNvCxnSpPr>
          <p:nvPr userDrawn="1"/>
        </p:nvCxnSpPr>
        <p:spPr>
          <a:xfrm>
            <a:off x="685799" y="6531429"/>
            <a:ext cx="8686801" cy="0"/>
          </a:xfrm>
          <a:prstGeom prst="line">
            <a:avLst/>
          </a:prstGeom>
          <a:ln w="12700">
            <a:solidFill>
              <a:srgbClr val="2E3B4A">
                <a:alpha val="50196"/>
              </a:srgb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E0BCAEB-7C02-4871-AE77-802E4F82172D}"/>
              </a:ext>
            </a:extLst>
          </p:cNvPr>
          <p:cNvSpPr txBox="1"/>
          <p:nvPr userDrawn="1"/>
        </p:nvSpPr>
        <p:spPr>
          <a:xfrm>
            <a:off x="8642350" y="6393027"/>
            <a:ext cx="3371850" cy="261610"/>
          </a:xfrm>
          <a:prstGeom prst="rect">
            <a:avLst/>
          </a:prstGeom>
          <a:noFill/>
          <a:ln w="12700">
            <a:noFill/>
          </a:ln>
        </p:spPr>
        <p:txBody>
          <a:bodyPr wrap="square" rtlCol="0">
            <a:spAutoFit/>
          </a:bodyPr>
          <a:lstStyle/>
          <a:p>
            <a:pPr algn="r"/>
            <a:r>
              <a:rPr lang="en-US" sz="1100" spc="300" dirty="0">
                <a:solidFill>
                  <a:srgbClr val="2E3B4A"/>
                </a:solidFill>
                <a:latin typeface="Century Gothic" panose="020B0502020202020204" pitchFamily="34" charset="0"/>
              </a:rPr>
              <a:t>MICHIGAN.GOV/MSHDA</a:t>
            </a:r>
          </a:p>
        </p:txBody>
      </p:sp>
      <p:sp>
        <p:nvSpPr>
          <p:cNvPr id="5" name="Rectangle 4">
            <a:extLst>
              <a:ext uri="{FF2B5EF4-FFF2-40B4-BE49-F238E27FC236}">
                <a16:creationId xmlns:a16="http://schemas.microsoft.com/office/drawing/2014/main" id="{E373BBE8-5EC9-40B0-A5A3-F1B0DC001FA9}"/>
              </a:ext>
            </a:extLst>
          </p:cNvPr>
          <p:cNvSpPr/>
          <p:nvPr userDrawn="1"/>
        </p:nvSpPr>
        <p:spPr>
          <a:xfrm>
            <a:off x="11506201" y="0"/>
            <a:ext cx="685799" cy="606516"/>
          </a:xfrm>
          <a:prstGeom prst="rect">
            <a:avLst/>
          </a:prstGeom>
          <a:solidFill>
            <a:srgbClr val="3CA5D5">
              <a:alpha val="74902"/>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atin typeface="Century Gothic" panose="020B0502020202020204" pitchFamily="34" charset="0"/>
            </a:endParaRPr>
          </a:p>
        </p:txBody>
      </p:sp>
      <p:cxnSp>
        <p:nvCxnSpPr>
          <p:cNvPr id="12" name="Straight Connector 11">
            <a:extLst>
              <a:ext uri="{FF2B5EF4-FFF2-40B4-BE49-F238E27FC236}">
                <a16:creationId xmlns:a16="http://schemas.microsoft.com/office/drawing/2014/main" id="{287FE266-0D34-49F9-94AB-F08289D278DC}"/>
              </a:ext>
            </a:extLst>
          </p:cNvPr>
          <p:cNvCxnSpPr/>
          <p:nvPr userDrawn="1"/>
        </p:nvCxnSpPr>
        <p:spPr>
          <a:xfrm>
            <a:off x="838200" y="1690688"/>
            <a:ext cx="3185160" cy="0"/>
          </a:xfrm>
          <a:prstGeom prst="line">
            <a:avLst/>
          </a:prstGeom>
          <a:ln w="12700">
            <a:solidFill>
              <a:srgbClr val="3CA5D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8143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No Overlapping Text - Single Family">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3081ADE-EBD9-46C2-AA10-D0EE1F348012}"/>
              </a:ext>
            </a:extLst>
          </p:cNvPr>
          <p:cNvSpPr/>
          <p:nvPr userDrawn="1"/>
        </p:nvSpPr>
        <p:spPr>
          <a:xfrm>
            <a:off x="0" y="-6642"/>
            <a:ext cx="12192000" cy="6858000"/>
          </a:xfrm>
          <a:prstGeom prst="rect">
            <a:avLst/>
          </a:prstGeom>
          <a:gradFill flip="none" rotWithShape="1">
            <a:gsLst>
              <a:gs pos="0">
                <a:srgbClr val="2F3D4C"/>
              </a:gs>
              <a:gs pos="100000">
                <a:srgbClr val="22232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4CB1C481-7D1B-47AD-B071-C97EED9C79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7365" y="1105429"/>
            <a:ext cx="3273368" cy="686153"/>
          </a:xfrm>
          <a:prstGeom prst="rect">
            <a:avLst/>
          </a:prstGeom>
        </p:spPr>
      </p:pic>
      <p:pic>
        <p:nvPicPr>
          <p:cNvPr id="19" name="Picture 18">
            <a:extLst>
              <a:ext uri="{FF2B5EF4-FFF2-40B4-BE49-F238E27FC236}">
                <a16:creationId xmlns:a16="http://schemas.microsoft.com/office/drawing/2014/main" id="{EA97096B-DD21-4207-B31D-421A8A7CDEB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7546" t="4164" r="9887" b="23245"/>
          <a:stretch/>
        </p:blipFill>
        <p:spPr>
          <a:xfrm>
            <a:off x="7832396" y="1122364"/>
            <a:ext cx="3597604" cy="2399110"/>
          </a:xfrm>
          <a:prstGeom prst="rect">
            <a:avLst/>
          </a:prstGeom>
        </p:spPr>
      </p:pic>
      <p:sp>
        <p:nvSpPr>
          <p:cNvPr id="26" name="Text Placeholder 25">
            <a:extLst>
              <a:ext uri="{FF2B5EF4-FFF2-40B4-BE49-F238E27FC236}">
                <a16:creationId xmlns:a16="http://schemas.microsoft.com/office/drawing/2014/main" id="{5E5DBD43-5433-4E19-80C4-FD85E5A11899}"/>
              </a:ext>
            </a:extLst>
          </p:cNvPr>
          <p:cNvSpPr>
            <a:spLocks noGrp="1"/>
          </p:cNvSpPr>
          <p:nvPr>
            <p:ph type="body" sz="quarter" idx="10" hasCustomPrompt="1"/>
          </p:nvPr>
        </p:nvSpPr>
        <p:spPr>
          <a:xfrm>
            <a:off x="777875" y="5153553"/>
            <a:ext cx="10515600" cy="1093260"/>
          </a:xfrm>
          <a:prstGeom prst="rect">
            <a:avLst/>
          </a:prstGeom>
        </p:spPr>
        <p:txBody>
          <a:bodyPr/>
          <a:lstStyle>
            <a:lvl1pPr>
              <a:buNone/>
              <a:defRPr b="1">
                <a:solidFill>
                  <a:schemeClr val="bg1"/>
                </a:solidFill>
              </a:defRPr>
            </a:lvl1pPr>
            <a:lvl2pPr>
              <a:buNone/>
              <a:defRPr i="1">
                <a:solidFill>
                  <a:schemeClr val="bg1"/>
                </a:solidFill>
              </a:defRPr>
            </a:lvl2pPr>
          </a:lstStyle>
          <a:p>
            <a:pPr lvl="0"/>
            <a:r>
              <a:rPr lang="en-US" dirty="0"/>
              <a:t>CLICK TO EDIT PRESENTOR NAME</a:t>
            </a:r>
          </a:p>
          <a:p>
            <a:pPr lvl="1"/>
            <a:r>
              <a:rPr lang="en-US" dirty="0"/>
              <a:t>PRESENTOR TITLE</a:t>
            </a:r>
          </a:p>
        </p:txBody>
      </p:sp>
      <p:sp>
        <p:nvSpPr>
          <p:cNvPr id="2" name="Rectangle 1">
            <a:extLst>
              <a:ext uri="{FF2B5EF4-FFF2-40B4-BE49-F238E27FC236}">
                <a16:creationId xmlns:a16="http://schemas.microsoft.com/office/drawing/2014/main" id="{7870FCCA-7A1C-3C44-4B25-A08A751C783A}"/>
              </a:ext>
            </a:extLst>
          </p:cNvPr>
          <p:cNvSpPr/>
          <p:nvPr userDrawn="1"/>
        </p:nvSpPr>
        <p:spPr>
          <a:xfrm>
            <a:off x="7372660" y="1540644"/>
            <a:ext cx="3310844" cy="2379562"/>
          </a:xfrm>
          <a:prstGeom prst="rect">
            <a:avLst/>
          </a:prstGeom>
          <a:solidFill>
            <a:srgbClr val="3CA5D5">
              <a:alpha val="74902"/>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 name="Title 27">
            <a:extLst>
              <a:ext uri="{FF2B5EF4-FFF2-40B4-BE49-F238E27FC236}">
                <a16:creationId xmlns:a16="http://schemas.microsoft.com/office/drawing/2014/main" id="{AC4EE079-472B-E2A1-D088-CC9035992BF2}"/>
              </a:ext>
            </a:extLst>
          </p:cNvPr>
          <p:cNvSpPr>
            <a:spLocks noGrp="1"/>
          </p:cNvSpPr>
          <p:nvPr>
            <p:ph type="title" hasCustomPrompt="1"/>
          </p:nvPr>
        </p:nvSpPr>
        <p:spPr>
          <a:xfrm>
            <a:off x="777874" y="2686858"/>
            <a:ext cx="6399539" cy="2379562"/>
          </a:xfrm>
          <a:prstGeom prst="rect">
            <a:avLst/>
          </a:prstGeom>
        </p:spPr>
        <p:txBody>
          <a:bodyPr/>
          <a:lstStyle>
            <a:lvl1pPr>
              <a:defRPr sz="5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5991966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0F39F30-9AC4-48E3-9199-F246D1E93E5D}"/>
              </a:ext>
            </a:extLst>
          </p:cNvPr>
          <p:cNvSpPr/>
          <p:nvPr userDrawn="1"/>
        </p:nvSpPr>
        <p:spPr>
          <a:xfrm>
            <a:off x="0" y="-15948"/>
            <a:ext cx="12192000" cy="6858000"/>
          </a:xfrm>
          <a:prstGeom prst="rect">
            <a:avLst/>
          </a:prstGeom>
          <a:gradFill flip="none" rotWithShape="1">
            <a:gsLst>
              <a:gs pos="0">
                <a:srgbClr val="2F3D4C"/>
              </a:gs>
              <a:gs pos="100000">
                <a:srgbClr val="22232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A9E1927A-A72C-4DD7-A6B8-C44D40B1F24F}"/>
              </a:ext>
            </a:extLst>
          </p:cNvPr>
          <p:cNvSpPr>
            <a:spLocks noGrp="1"/>
          </p:cNvSpPr>
          <p:nvPr>
            <p:ph type="title" hasCustomPrompt="1"/>
          </p:nvPr>
        </p:nvSpPr>
        <p:spPr>
          <a:xfrm>
            <a:off x="838200" y="606516"/>
            <a:ext cx="10515600" cy="1084173"/>
          </a:xfrm>
          <a:prstGeom prst="rect">
            <a:avLst/>
          </a:prstGeom>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A16ABC5-C22B-441C-9AE7-BEAE1CEBEDDA}"/>
              </a:ext>
            </a:extLst>
          </p:cNvPr>
          <p:cNvSpPr>
            <a:spLocks noGrp="1"/>
          </p:cNvSpPr>
          <p:nvPr>
            <p:ph sz="half" idx="1"/>
          </p:nvPr>
        </p:nvSpPr>
        <p:spPr>
          <a:xfrm>
            <a:off x="838200" y="1825625"/>
            <a:ext cx="5181600" cy="435133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9D630B-AC6F-4E33-AD81-13D9BF5261D2}"/>
              </a:ext>
            </a:extLst>
          </p:cNvPr>
          <p:cNvSpPr>
            <a:spLocks noGrp="1"/>
          </p:cNvSpPr>
          <p:nvPr>
            <p:ph sz="half" idx="2"/>
          </p:nvPr>
        </p:nvSpPr>
        <p:spPr>
          <a:xfrm>
            <a:off x="6172200" y="1825625"/>
            <a:ext cx="5181600" cy="435133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rgbClr val="2E3B4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B6D5C78C-AA3E-4AAB-8033-76DC60A0EFB3}"/>
              </a:ext>
            </a:extLst>
          </p:cNvPr>
          <p:cNvCxnSpPr>
            <a:cxnSpLocks/>
          </p:cNvCxnSpPr>
          <p:nvPr userDrawn="1"/>
        </p:nvCxnSpPr>
        <p:spPr>
          <a:xfrm>
            <a:off x="685799" y="6531429"/>
            <a:ext cx="868680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E0BCAEB-7C02-4871-AE77-802E4F82172D}"/>
              </a:ext>
            </a:extLst>
          </p:cNvPr>
          <p:cNvSpPr txBox="1"/>
          <p:nvPr userDrawn="1"/>
        </p:nvSpPr>
        <p:spPr>
          <a:xfrm>
            <a:off x="8642350" y="6393027"/>
            <a:ext cx="3371850" cy="261610"/>
          </a:xfrm>
          <a:prstGeom prst="rect">
            <a:avLst/>
          </a:prstGeom>
          <a:noFill/>
          <a:ln w="12700">
            <a:noFill/>
          </a:ln>
        </p:spPr>
        <p:txBody>
          <a:bodyPr wrap="square" rtlCol="0">
            <a:spAutoFit/>
          </a:bodyPr>
          <a:lstStyle/>
          <a:p>
            <a:pPr algn="r"/>
            <a:r>
              <a:rPr lang="en-US" sz="1100" spc="300" dirty="0">
                <a:solidFill>
                  <a:schemeClr val="bg1"/>
                </a:solidFill>
                <a:latin typeface="Century Gothic" panose="020B0502020202020204" pitchFamily="34" charset="0"/>
              </a:rPr>
              <a:t>MICHIGAN.GOV/MSHDA</a:t>
            </a:r>
          </a:p>
        </p:txBody>
      </p:sp>
      <p:sp>
        <p:nvSpPr>
          <p:cNvPr id="5" name="Rectangle 4">
            <a:extLst>
              <a:ext uri="{FF2B5EF4-FFF2-40B4-BE49-F238E27FC236}">
                <a16:creationId xmlns:a16="http://schemas.microsoft.com/office/drawing/2014/main" id="{E373BBE8-5EC9-40B0-A5A3-F1B0DC001FA9}"/>
              </a:ext>
            </a:extLst>
          </p:cNvPr>
          <p:cNvSpPr/>
          <p:nvPr userDrawn="1"/>
        </p:nvSpPr>
        <p:spPr>
          <a:xfrm>
            <a:off x="11506201" y="-21156"/>
            <a:ext cx="685799" cy="627672"/>
          </a:xfrm>
          <a:prstGeom prst="rect">
            <a:avLst/>
          </a:prstGeom>
          <a:solidFill>
            <a:srgbClr val="3CA5D5">
              <a:alpha val="74902"/>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atin typeface="Century Gothic" panose="020B0502020202020204" pitchFamily="34" charset="0"/>
            </a:endParaRPr>
          </a:p>
        </p:txBody>
      </p:sp>
      <p:cxnSp>
        <p:nvCxnSpPr>
          <p:cNvPr id="12" name="Straight Connector 11">
            <a:extLst>
              <a:ext uri="{FF2B5EF4-FFF2-40B4-BE49-F238E27FC236}">
                <a16:creationId xmlns:a16="http://schemas.microsoft.com/office/drawing/2014/main" id="{D9693045-086D-4005-9187-E7FBE2BDDA80}"/>
              </a:ext>
            </a:extLst>
          </p:cNvPr>
          <p:cNvCxnSpPr/>
          <p:nvPr userDrawn="1"/>
        </p:nvCxnSpPr>
        <p:spPr>
          <a:xfrm>
            <a:off x="839788" y="1681163"/>
            <a:ext cx="3185160" cy="0"/>
          </a:xfrm>
          <a:prstGeom prst="line">
            <a:avLst/>
          </a:prstGeom>
          <a:ln w="12700">
            <a:solidFill>
              <a:srgbClr val="3CA5D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53162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3832D66-3D7E-45B9-8E88-287E8BEC12DD}"/>
              </a:ext>
            </a:extLst>
          </p:cNvPr>
          <p:cNvSpPr/>
          <p:nvPr userDrawn="1"/>
        </p:nvSpPr>
        <p:spPr>
          <a:xfrm rot="5400000">
            <a:off x="5250657" y="-5250659"/>
            <a:ext cx="1690684" cy="12192002"/>
          </a:xfrm>
          <a:prstGeom prst="rect">
            <a:avLst/>
          </a:prstGeom>
          <a:solidFill>
            <a:srgbClr val="3CA5D5">
              <a:alpha val="74902"/>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18F07FD8-CD30-4C9A-B97E-342B47CF3AD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solidFill>
                  <a:srgbClr val="2E3B4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BB0C78-EC14-4217-890A-27D959952CE5}"/>
              </a:ext>
            </a:extLst>
          </p:cNvPr>
          <p:cNvSpPr>
            <a:spLocks noGrp="1"/>
          </p:cNvSpPr>
          <p:nvPr>
            <p:ph sz="half" idx="2"/>
          </p:nvPr>
        </p:nvSpPr>
        <p:spPr>
          <a:xfrm>
            <a:off x="839788" y="2505075"/>
            <a:ext cx="5157787" cy="3684588"/>
          </a:xfrm>
          <a:prstGeom prst="rect">
            <a:avLst/>
          </a:prstGeom>
        </p:spPr>
        <p:txBody>
          <a:bodyPr/>
          <a:lstStyle>
            <a:lvl1pPr>
              <a:defRPr>
                <a:solidFill>
                  <a:srgbClr val="2E3B4A"/>
                </a:solidFill>
              </a:defRPr>
            </a:lvl1pPr>
            <a:lvl2pPr>
              <a:defRPr>
                <a:solidFill>
                  <a:srgbClr val="2E3B4A"/>
                </a:solidFill>
              </a:defRPr>
            </a:lvl2pPr>
            <a:lvl3pPr>
              <a:defRPr>
                <a:solidFill>
                  <a:srgbClr val="2E3B4A"/>
                </a:solidFill>
              </a:defRPr>
            </a:lvl3pPr>
            <a:lvl4pPr>
              <a:defRPr>
                <a:solidFill>
                  <a:srgbClr val="2E3B4A"/>
                </a:solidFill>
              </a:defRPr>
            </a:lvl4pPr>
            <a:lvl5pPr>
              <a:defRPr>
                <a:solidFill>
                  <a:srgbClr val="2E3B4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7BE446-91C0-448A-A5DE-DB34C773341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rgbClr val="2E3B4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90D71E-52F2-4878-913B-D6D71F850364}"/>
              </a:ext>
            </a:extLst>
          </p:cNvPr>
          <p:cNvSpPr>
            <a:spLocks noGrp="1"/>
          </p:cNvSpPr>
          <p:nvPr>
            <p:ph sz="quarter" idx="4"/>
          </p:nvPr>
        </p:nvSpPr>
        <p:spPr>
          <a:xfrm>
            <a:off x="6172200" y="2505075"/>
            <a:ext cx="5183188" cy="3684588"/>
          </a:xfrm>
          <a:prstGeom prst="rect">
            <a:avLst/>
          </a:prstGeom>
        </p:spPr>
        <p:txBody>
          <a:bodyPr/>
          <a:lstStyle>
            <a:lvl1pPr>
              <a:defRPr>
                <a:solidFill>
                  <a:srgbClr val="2E3B4A"/>
                </a:solidFill>
              </a:defRPr>
            </a:lvl1pPr>
            <a:lvl2pPr>
              <a:defRPr>
                <a:solidFill>
                  <a:srgbClr val="2E3B4A"/>
                </a:solidFill>
              </a:defRPr>
            </a:lvl2pPr>
            <a:lvl3pPr>
              <a:defRPr>
                <a:solidFill>
                  <a:srgbClr val="2E3B4A"/>
                </a:solidFill>
              </a:defRPr>
            </a:lvl3pPr>
            <a:lvl4pPr>
              <a:defRPr>
                <a:solidFill>
                  <a:srgbClr val="2E3B4A"/>
                </a:solidFill>
              </a:defRPr>
            </a:lvl4pPr>
            <a:lvl5pPr>
              <a:defRPr>
                <a:solidFill>
                  <a:srgbClr val="2E3B4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8924781-CD65-40F6-A9A6-BAB65C25F05F}"/>
              </a:ext>
            </a:extLst>
          </p:cNvPr>
          <p:cNvCxnSpPr>
            <a:cxnSpLocks/>
          </p:cNvCxnSpPr>
          <p:nvPr userDrawn="1"/>
        </p:nvCxnSpPr>
        <p:spPr>
          <a:xfrm>
            <a:off x="685799" y="6531429"/>
            <a:ext cx="8686801" cy="0"/>
          </a:xfrm>
          <a:prstGeom prst="line">
            <a:avLst/>
          </a:prstGeom>
          <a:ln w="12700">
            <a:solidFill>
              <a:srgbClr val="2E3B4A">
                <a:alpha val="50196"/>
              </a:srgb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0F1F530-9A5E-40F9-861F-31CD9FF7D706}"/>
              </a:ext>
            </a:extLst>
          </p:cNvPr>
          <p:cNvSpPr txBox="1"/>
          <p:nvPr userDrawn="1"/>
        </p:nvSpPr>
        <p:spPr>
          <a:xfrm>
            <a:off x="8642350" y="6393027"/>
            <a:ext cx="3371850" cy="261610"/>
          </a:xfrm>
          <a:prstGeom prst="rect">
            <a:avLst/>
          </a:prstGeom>
          <a:noFill/>
          <a:ln w="12700">
            <a:noFill/>
          </a:ln>
        </p:spPr>
        <p:txBody>
          <a:bodyPr wrap="square" rtlCol="0">
            <a:spAutoFit/>
          </a:bodyPr>
          <a:lstStyle/>
          <a:p>
            <a:pPr algn="r"/>
            <a:r>
              <a:rPr lang="en-US" sz="1100" spc="300" dirty="0">
                <a:solidFill>
                  <a:srgbClr val="2E3B4A"/>
                </a:solidFill>
                <a:latin typeface="Century Gothic" panose="020B0502020202020204" pitchFamily="34" charset="0"/>
              </a:rPr>
              <a:t>MICHIGAN.GOV/MSHDA</a:t>
            </a:r>
          </a:p>
        </p:txBody>
      </p:sp>
      <p:sp>
        <p:nvSpPr>
          <p:cNvPr id="16" name="Title 1">
            <a:extLst>
              <a:ext uri="{FF2B5EF4-FFF2-40B4-BE49-F238E27FC236}">
                <a16:creationId xmlns:a16="http://schemas.microsoft.com/office/drawing/2014/main" id="{575FFEEB-D0B3-4CF1-A8F8-99E8A62CC6A4}"/>
              </a:ext>
            </a:extLst>
          </p:cNvPr>
          <p:cNvSpPr>
            <a:spLocks noGrp="1"/>
          </p:cNvSpPr>
          <p:nvPr>
            <p:ph type="title" hasCustomPrompt="1"/>
          </p:nvPr>
        </p:nvSpPr>
        <p:spPr>
          <a:xfrm>
            <a:off x="838199" y="606516"/>
            <a:ext cx="10668001" cy="1084172"/>
          </a:xfrm>
          <a:prstGeom prst="rect">
            <a:avLst/>
          </a:prstGeom>
        </p:spPr>
        <p:txBody>
          <a:bodyPr/>
          <a:lstStyle>
            <a:lvl1pPr>
              <a:defRPr>
                <a:solidFill>
                  <a:srgbClr val="2E3B4A"/>
                </a:solidFill>
              </a:defRPr>
            </a:lvl1pPr>
          </a:lstStyle>
          <a:p>
            <a:r>
              <a:rPr lang="en-US" dirty="0"/>
              <a:t>CLICK TO EDIT MASTER TITLE STYLE</a:t>
            </a:r>
          </a:p>
        </p:txBody>
      </p:sp>
    </p:spTree>
    <p:extLst>
      <p:ext uri="{BB962C8B-B14F-4D97-AF65-F5344CB8AC3E}">
        <p14:creationId xmlns:p14="http://schemas.microsoft.com/office/powerpoint/2010/main" val="1984858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0CF7DB-C30D-4095-8423-56FA83C6E1DE}"/>
              </a:ext>
            </a:extLst>
          </p:cNvPr>
          <p:cNvSpPr/>
          <p:nvPr userDrawn="1"/>
        </p:nvSpPr>
        <p:spPr>
          <a:xfrm>
            <a:off x="0" y="-15948"/>
            <a:ext cx="12192000" cy="6858000"/>
          </a:xfrm>
          <a:prstGeom prst="rect">
            <a:avLst/>
          </a:prstGeom>
          <a:gradFill flip="none" rotWithShape="1">
            <a:gsLst>
              <a:gs pos="0">
                <a:srgbClr val="2F3D4C"/>
              </a:gs>
              <a:gs pos="100000">
                <a:srgbClr val="22232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Rectangle 14">
            <a:extLst>
              <a:ext uri="{FF2B5EF4-FFF2-40B4-BE49-F238E27FC236}">
                <a16:creationId xmlns:a16="http://schemas.microsoft.com/office/drawing/2014/main" id="{D3832D66-3D7E-45B9-8E88-287E8BEC12DD}"/>
              </a:ext>
            </a:extLst>
          </p:cNvPr>
          <p:cNvSpPr/>
          <p:nvPr userDrawn="1"/>
        </p:nvSpPr>
        <p:spPr>
          <a:xfrm rot="5400000">
            <a:off x="5242683" y="-5258633"/>
            <a:ext cx="1706632" cy="12192002"/>
          </a:xfrm>
          <a:prstGeom prst="rect">
            <a:avLst/>
          </a:prstGeom>
          <a:solidFill>
            <a:srgbClr val="3CA5D5">
              <a:alpha val="74902"/>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18F07FD8-CD30-4C9A-B97E-342B47CF3AD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7BB0C78-EC14-4217-890A-27D959952CE5}"/>
              </a:ext>
            </a:extLst>
          </p:cNvPr>
          <p:cNvSpPr>
            <a:spLocks noGrp="1"/>
          </p:cNvSpPr>
          <p:nvPr>
            <p:ph sz="half" idx="2"/>
          </p:nvPr>
        </p:nvSpPr>
        <p:spPr>
          <a:xfrm>
            <a:off x="839788" y="2505075"/>
            <a:ext cx="5157787" cy="36845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7BE446-91C0-448A-A5DE-DB34C773341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90D71E-52F2-4878-913B-D6D71F850364}"/>
              </a:ext>
            </a:extLst>
          </p:cNvPr>
          <p:cNvSpPr>
            <a:spLocks noGrp="1"/>
          </p:cNvSpPr>
          <p:nvPr>
            <p:ph sz="quarter" idx="4"/>
          </p:nvPr>
        </p:nvSpPr>
        <p:spPr>
          <a:xfrm>
            <a:off x="6172200" y="2505075"/>
            <a:ext cx="5183188" cy="36845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9F7873ED-C8DD-4575-8A3F-FFAA433216FD}"/>
              </a:ext>
            </a:extLst>
          </p:cNvPr>
          <p:cNvCxnSpPr>
            <a:cxnSpLocks/>
          </p:cNvCxnSpPr>
          <p:nvPr userDrawn="1"/>
        </p:nvCxnSpPr>
        <p:spPr>
          <a:xfrm>
            <a:off x="685799" y="6531429"/>
            <a:ext cx="868680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106FDE8-B030-4F17-B20C-7C842DE99528}"/>
              </a:ext>
            </a:extLst>
          </p:cNvPr>
          <p:cNvSpPr txBox="1"/>
          <p:nvPr userDrawn="1"/>
        </p:nvSpPr>
        <p:spPr>
          <a:xfrm>
            <a:off x="8642350" y="6393027"/>
            <a:ext cx="3371850" cy="261610"/>
          </a:xfrm>
          <a:prstGeom prst="rect">
            <a:avLst/>
          </a:prstGeom>
          <a:noFill/>
          <a:ln w="12700">
            <a:noFill/>
          </a:ln>
        </p:spPr>
        <p:txBody>
          <a:bodyPr wrap="square" rtlCol="0">
            <a:spAutoFit/>
          </a:bodyPr>
          <a:lstStyle/>
          <a:p>
            <a:pPr algn="r"/>
            <a:r>
              <a:rPr lang="en-US" sz="1100" spc="300" dirty="0">
                <a:solidFill>
                  <a:schemeClr val="bg1"/>
                </a:solidFill>
                <a:latin typeface="Century Gothic" panose="020B0502020202020204" pitchFamily="34" charset="0"/>
              </a:rPr>
              <a:t>MICHIGAN.GOV/MSHDA</a:t>
            </a:r>
          </a:p>
        </p:txBody>
      </p:sp>
      <p:sp>
        <p:nvSpPr>
          <p:cNvPr id="18" name="Title 1">
            <a:extLst>
              <a:ext uri="{FF2B5EF4-FFF2-40B4-BE49-F238E27FC236}">
                <a16:creationId xmlns:a16="http://schemas.microsoft.com/office/drawing/2014/main" id="{3BB3193A-1C59-4FEE-BB97-0E640E0A64FE}"/>
              </a:ext>
            </a:extLst>
          </p:cNvPr>
          <p:cNvSpPr>
            <a:spLocks noGrp="1"/>
          </p:cNvSpPr>
          <p:nvPr>
            <p:ph type="title" hasCustomPrompt="1"/>
          </p:nvPr>
        </p:nvSpPr>
        <p:spPr>
          <a:xfrm>
            <a:off x="838200" y="606516"/>
            <a:ext cx="10515600" cy="1084172"/>
          </a:xfrm>
          <a:prstGeom prst="rect">
            <a:avLst/>
          </a:prstGeo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0020951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41FE8-EF40-4AF8-B7B3-E7DBDA046F60}"/>
              </a:ext>
            </a:extLst>
          </p:cNvPr>
          <p:cNvSpPr>
            <a:spLocks noGrp="1"/>
          </p:cNvSpPr>
          <p:nvPr>
            <p:ph type="title" hasCustomPrompt="1"/>
          </p:nvPr>
        </p:nvSpPr>
        <p:spPr>
          <a:xfrm>
            <a:off x="839788" y="606516"/>
            <a:ext cx="10515600" cy="1084172"/>
          </a:xfrm>
          <a:prstGeom prst="rect">
            <a:avLst/>
          </a:prstGeom>
        </p:spPr>
        <p:txBody>
          <a:bodyPr/>
          <a:lstStyle>
            <a:lvl1pPr>
              <a:defRPr>
                <a:solidFill>
                  <a:srgbClr val="2E3B4A"/>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18F07FD8-CD30-4C9A-B97E-342B47CF3AD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solidFill>
                  <a:srgbClr val="2E3B4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BB0C78-EC14-4217-890A-27D959952CE5}"/>
              </a:ext>
            </a:extLst>
          </p:cNvPr>
          <p:cNvSpPr>
            <a:spLocks noGrp="1"/>
          </p:cNvSpPr>
          <p:nvPr>
            <p:ph sz="half" idx="2"/>
          </p:nvPr>
        </p:nvSpPr>
        <p:spPr>
          <a:xfrm>
            <a:off x="839788" y="2505075"/>
            <a:ext cx="5157787" cy="3684588"/>
          </a:xfrm>
          <a:prstGeom prst="rect">
            <a:avLst/>
          </a:prstGeom>
        </p:spPr>
        <p:txBody>
          <a:bodyPr/>
          <a:lstStyle>
            <a:lvl1pPr>
              <a:defRPr>
                <a:solidFill>
                  <a:srgbClr val="2E3B4A"/>
                </a:solidFill>
              </a:defRPr>
            </a:lvl1pPr>
            <a:lvl2pPr>
              <a:defRPr>
                <a:solidFill>
                  <a:srgbClr val="2E3B4A"/>
                </a:solidFill>
              </a:defRPr>
            </a:lvl2pPr>
            <a:lvl3pPr>
              <a:defRPr>
                <a:solidFill>
                  <a:srgbClr val="2E3B4A"/>
                </a:solidFill>
              </a:defRPr>
            </a:lvl3pPr>
            <a:lvl4pPr>
              <a:defRPr>
                <a:solidFill>
                  <a:srgbClr val="2E3B4A"/>
                </a:solidFill>
              </a:defRPr>
            </a:lvl4pPr>
            <a:lvl5pPr>
              <a:defRPr>
                <a:solidFill>
                  <a:srgbClr val="2E3B4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7BE446-91C0-448A-A5DE-DB34C773341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rgbClr val="2E3B4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90D71E-52F2-4878-913B-D6D71F850364}"/>
              </a:ext>
            </a:extLst>
          </p:cNvPr>
          <p:cNvSpPr>
            <a:spLocks noGrp="1"/>
          </p:cNvSpPr>
          <p:nvPr>
            <p:ph sz="quarter" idx="4"/>
          </p:nvPr>
        </p:nvSpPr>
        <p:spPr>
          <a:xfrm>
            <a:off x="6172200" y="2505075"/>
            <a:ext cx="5183188" cy="3684588"/>
          </a:xfrm>
          <a:prstGeom prst="rect">
            <a:avLst/>
          </a:prstGeom>
        </p:spPr>
        <p:txBody>
          <a:bodyPr/>
          <a:lstStyle>
            <a:lvl1pPr>
              <a:defRPr>
                <a:solidFill>
                  <a:srgbClr val="2E3B4A"/>
                </a:solidFill>
              </a:defRPr>
            </a:lvl1pPr>
            <a:lvl2pPr>
              <a:defRPr>
                <a:solidFill>
                  <a:srgbClr val="2E3B4A"/>
                </a:solidFill>
              </a:defRPr>
            </a:lvl2pPr>
            <a:lvl3pPr>
              <a:defRPr>
                <a:solidFill>
                  <a:srgbClr val="2E3B4A"/>
                </a:solidFill>
              </a:defRPr>
            </a:lvl3pPr>
            <a:lvl4pPr>
              <a:defRPr>
                <a:solidFill>
                  <a:srgbClr val="2E3B4A"/>
                </a:solidFill>
              </a:defRPr>
            </a:lvl4pPr>
            <a:lvl5pPr>
              <a:defRPr>
                <a:solidFill>
                  <a:srgbClr val="2E3B4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8924781-CD65-40F6-A9A6-BAB65C25F05F}"/>
              </a:ext>
            </a:extLst>
          </p:cNvPr>
          <p:cNvCxnSpPr>
            <a:cxnSpLocks/>
          </p:cNvCxnSpPr>
          <p:nvPr userDrawn="1"/>
        </p:nvCxnSpPr>
        <p:spPr>
          <a:xfrm>
            <a:off x="685799" y="6531429"/>
            <a:ext cx="8686801" cy="0"/>
          </a:xfrm>
          <a:prstGeom prst="line">
            <a:avLst/>
          </a:prstGeom>
          <a:ln w="12700">
            <a:solidFill>
              <a:srgbClr val="2E3B4A">
                <a:alpha val="50196"/>
              </a:srgb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0F1F530-9A5E-40F9-861F-31CD9FF7D706}"/>
              </a:ext>
            </a:extLst>
          </p:cNvPr>
          <p:cNvSpPr txBox="1"/>
          <p:nvPr userDrawn="1"/>
        </p:nvSpPr>
        <p:spPr>
          <a:xfrm>
            <a:off x="8642350" y="6393027"/>
            <a:ext cx="3371850" cy="261610"/>
          </a:xfrm>
          <a:prstGeom prst="rect">
            <a:avLst/>
          </a:prstGeom>
          <a:noFill/>
          <a:ln w="12700">
            <a:noFill/>
          </a:ln>
        </p:spPr>
        <p:txBody>
          <a:bodyPr wrap="square" rtlCol="0">
            <a:spAutoFit/>
          </a:bodyPr>
          <a:lstStyle/>
          <a:p>
            <a:pPr algn="r"/>
            <a:r>
              <a:rPr lang="en-US" sz="1100" spc="300" dirty="0">
                <a:solidFill>
                  <a:srgbClr val="2E3B4A"/>
                </a:solidFill>
                <a:latin typeface="Century Gothic" panose="020B0502020202020204" pitchFamily="34" charset="0"/>
              </a:rPr>
              <a:t>MICHIGAN.GOV/MSHDA</a:t>
            </a:r>
          </a:p>
        </p:txBody>
      </p:sp>
      <p:sp>
        <p:nvSpPr>
          <p:cNvPr id="13" name="Rectangle 12">
            <a:extLst>
              <a:ext uri="{FF2B5EF4-FFF2-40B4-BE49-F238E27FC236}">
                <a16:creationId xmlns:a16="http://schemas.microsoft.com/office/drawing/2014/main" id="{5FC971AA-0041-472A-AB48-C59730392CBD}"/>
              </a:ext>
            </a:extLst>
          </p:cNvPr>
          <p:cNvSpPr/>
          <p:nvPr userDrawn="1"/>
        </p:nvSpPr>
        <p:spPr>
          <a:xfrm>
            <a:off x="11506201" y="0"/>
            <a:ext cx="685799" cy="606516"/>
          </a:xfrm>
          <a:prstGeom prst="rect">
            <a:avLst/>
          </a:prstGeom>
          <a:solidFill>
            <a:srgbClr val="3CA5D5">
              <a:alpha val="74902"/>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atin typeface="Century Gothic" panose="020B0502020202020204" pitchFamily="34" charset="0"/>
            </a:endParaRPr>
          </a:p>
        </p:txBody>
      </p:sp>
      <p:cxnSp>
        <p:nvCxnSpPr>
          <p:cNvPr id="14" name="Straight Connector 13">
            <a:extLst>
              <a:ext uri="{FF2B5EF4-FFF2-40B4-BE49-F238E27FC236}">
                <a16:creationId xmlns:a16="http://schemas.microsoft.com/office/drawing/2014/main" id="{C0032155-BE26-4F11-9A36-05E9B8E522E1}"/>
              </a:ext>
            </a:extLst>
          </p:cNvPr>
          <p:cNvCxnSpPr/>
          <p:nvPr userDrawn="1"/>
        </p:nvCxnSpPr>
        <p:spPr>
          <a:xfrm>
            <a:off x="839788" y="1681163"/>
            <a:ext cx="3185160" cy="0"/>
          </a:xfrm>
          <a:prstGeom prst="line">
            <a:avLst/>
          </a:prstGeom>
          <a:ln w="12700">
            <a:solidFill>
              <a:srgbClr val="3CA5D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14397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8957AF-3ECC-4A33-86A9-BD54FE2CA79E}"/>
              </a:ext>
            </a:extLst>
          </p:cNvPr>
          <p:cNvSpPr/>
          <p:nvPr userDrawn="1"/>
        </p:nvSpPr>
        <p:spPr>
          <a:xfrm>
            <a:off x="0" y="-15948"/>
            <a:ext cx="12192000" cy="6858000"/>
          </a:xfrm>
          <a:prstGeom prst="rect">
            <a:avLst/>
          </a:prstGeom>
          <a:gradFill flip="none" rotWithShape="1">
            <a:gsLst>
              <a:gs pos="0">
                <a:srgbClr val="2F3D4C"/>
              </a:gs>
              <a:gs pos="100000">
                <a:srgbClr val="22232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F2841FE8-EF40-4AF8-B7B3-E7DBDA046F60}"/>
              </a:ext>
            </a:extLst>
          </p:cNvPr>
          <p:cNvSpPr>
            <a:spLocks noGrp="1"/>
          </p:cNvSpPr>
          <p:nvPr>
            <p:ph type="title" hasCustomPrompt="1"/>
          </p:nvPr>
        </p:nvSpPr>
        <p:spPr>
          <a:xfrm>
            <a:off x="839788" y="606516"/>
            <a:ext cx="10515600" cy="1084172"/>
          </a:xfrm>
          <a:prstGeom prst="rect">
            <a:avLst/>
          </a:prstGeom>
        </p:spPr>
        <p:txBody>
          <a:bodyPr/>
          <a:lstStyle>
            <a:lvl1pPr>
              <a:defRPr>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18F07FD8-CD30-4C9A-B97E-342B47CF3AD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BB0C78-EC14-4217-890A-27D959952CE5}"/>
              </a:ext>
            </a:extLst>
          </p:cNvPr>
          <p:cNvSpPr>
            <a:spLocks noGrp="1"/>
          </p:cNvSpPr>
          <p:nvPr>
            <p:ph sz="half" idx="2"/>
          </p:nvPr>
        </p:nvSpPr>
        <p:spPr>
          <a:xfrm>
            <a:off x="839788" y="2505075"/>
            <a:ext cx="5157787" cy="36845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7BE446-91C0-448A-A5DE-DB34C773341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90D71E-52F2-4878-913B-D6D71F850364}"/>
              </a:ext>
            </a:extLst>
          </p:cNvPr>
          <p:cNvSpPr>
            <a:spLocks noGrp="1"/>
          </p:cNvSpPr>
          <p:nvPr>
            <p:ph sz="quarter" idx="4"/>
          </p:nvPr>
        </p:nvSpPr>
        <p:spPr>
          <a:xfrm>
            <a:off x="6172200" y="2505075"/>
            <a:ext cx="5183188" cy="36845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5FC971AA-0041-472A-AB48-C59730392CBD}"/>
              </a:ext>
            </a:extLst>
          </p:cNvPr>
          <p:cNvSpPr/>
          <p:nvPr userDrawn="1"/>
        </p:nvSpPr>
        <p:spPr>
          <a:xfrm>
            <a:off x="11506201" y="-21156"/>
            <a:ext cx="685799" cy="627672"/>
          </a:xfrm>
          <a:prstGeom prst="rect">
            <a:avLst/>
          </a:prstGeom>
          <a:solidFill>
            <a:srgbClr val="3CA5D5">
              <a:alpha val="74902"/>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atin typeface="Century Gothic" panose="020B0502020202020204" pitchFamily="34" charset="0"/>
            </a:endParaRPr>
          </a:p>
        </p:txBody>
      </p:sp>
      <p:cxnSp>
        <p:nvCxnSpPr>
          <p:cNvPr id="14" name="Straight Connector 13">
            <a:extLst>
              <a:ext uri="{FF2B5EF4-FFF2-40B4-BE49-F238E27FC236}">
                <a16:creationId xmlns:a16="http://schemas.microsoft.com/office/drawing/2014/main" id="{C0032155-BE26-4F11-9A36-05E9B8E522E1}"/>
              </a:ext>
            </a:extLst>
          </p:cNvPr>
          <p:cNvCxnSpPr/>
          <p:nvPr userDrawn="1"/>
        </p:nvCxnSpPr>
        <p:spPr>
          <a:xfrm>
            <a:off x="839788" y="1681163"/>
            <a:ext cx="3185160" cy="0"/>
          </a:xfrm>
          <a:prstGeom prst="line">
            <a:avLst/>
          </a:prstGeom>
          <a:ln w="12700">
            <a:solidFill>
              <a:srgbClr val="3CA5D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C774903-0B78-45A0-94EF-0B2377D367FE}"/>
              </a:ext>
            </a:extLst>
          </p:cNvPr>
          <p:cNvCxnSpPr>
            <a:cxnSpLocks/>
          </p:cNvCxnSpPr>
          <p:nvPr userDrawn="1"/>
        </p:nvCxnSpPr>
        <p:spPr>
          <a:xfrm>
            <a:off x="685799" y="6531429"/>
            <a:ext cx="868680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9FB077F-8C32-4247-933D-6DE8384DF22C}"/>
              </a:ext>
            </a:extLst>
          </p:cNvPr>
          <p:cNvSpPr txBox="1"/>
          <p:nvPr userDrawn="1"/>
        </p:nvSpPr>
        <p:spPr>
          <a:xfrm>
            <a:off x="8642350" y="6393027"/>
            <a:ext cx="3371850" cy="261610"/>
          </a:xfrm>
          <a:prstGeom prst="rect">
            <a:avLst/>
          </a:prstGeom>
          <a:noFill/>
          <a:ln w="12700">
            <a:noFill/>
          </a:ln>
        </p:spPr>
        <p:txBody>
          <a:bodyPr wrap="square" rtlCol="0">
            <a:spAutoFit/>
          </a:bodyPr>
          <a:lstStyle/>
          <a:p>
            <a:pPr algn="r"/>
            <a:r>
              <a:rPr lang="en-US" sz="1100" spc="300" dirty="0">
                <a:solidFill>
                  <a:schemeClr val="bg1"/>
                </a:solidFill>
                <a:latin typeface="Century Gothic" panose="020B0502020202020204" pitchFamily="34" charset="0"/>
              </a:rPr>
              <a:t>MICHIGAN.GOV/MSHDA</a:t>
            </a:r>
          </a:p>
        </p:txBody>
      </p:sp>
    </p:spTree>
    <p:extLst>
      <p:ext uri="{BB962C8B-B14F-4D97-AF65-F5344CB8AC3E}">
        <p14:creationId xmlns:p14="http://schemas.microsoft.com/office/powerpoint/2010/main" val="753305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6816458-E20D-4B57-864B-0796EA624461}"/>
              </a:ext>
            </a:extLst>
          </p:cNvPr>
          <p:cNvSpPr/>
          <p:nvPr userDrawn="1"/>
        </p:nvSpPr>
        <p:spPr>
          <a:xfrm rot="5400000">
            <a:off x="5250657" y="-5250659"/>
            <a:ext cx="1690684" cy="12192002"/>
          </a:xfrm>
          <a:prstGeom prst="rect">
            <a:avLst/>
          </a:prstGeom>
          <a:solidFill>
            <a:srgbClr val="3CA5D5">
              <a:alpha val="74902"/>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4BF6A576-7416-4F8D-B3EE-E8E4C6CAAC67}"/>
              </a:ext>
            </a:extLst>
          </p:cNvPr>
          <p:cNvCxnSpPr>
            <a:cxnSpLocks/>
          </p:cNvCxnSpPr>
          <p:nvPr userDrawn="1"/>
        </p:nvCxnSpPr>
        <p:spPr>
          <a:xfrm>
            <a:off x="685799" y="6531429"/>
            <a:ext cx="8686801" cy="0"/>
          </a:xfrm>
          <a:prstGeom prst="line">
            <a:avLst/>
          </a:prstGeom>
          <a:ln w="12700">
            <a:solidFill>
              <a:srgbClr val="2E3B4A">
                <a:alpha val="50196"/>
              </a:srgb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FEB1AA3-A576-45CD-8264-8AF4494D8F77}"/>
              </a:ext>
            </a:extLst>
          </p:cNvPr>
          <p:cNvSpPr txBox="1"/>
          <p:nvPr userDrawn="1"/>
        </p:nvSpPr>
        <p:spPr>
          <a:xfrm>
            <a:off x="8642350" y="6393027"/>
            <a:ext cx="3371850" cy="261610"/>
          </a:xfrm>
          <a:prstGeom prst="rect">
            <a:avLst/>
          </a:prstGeom>
          <a:noFill/>
          <a:ln w="12700">
            <a:noFill/>
          </a:ln>
        </p:spPr>
        <p:txBody>
          <a:bodyPr wrap="square" rtlCol="0">
            <a:spAutoFit/>
          </a:bodyPr>
          <a:lstStyle/>
          <a:p>
            <a:pPr algn="r"/>
            <a:r>
              <a:rPr lang="en-US" sz="1100" spc="300" dirty="0">
                <a:solidFill>
                  <a:srgbClr val="2E3B4A"/>
                </a:solidFill>
                <a:latin typeface="Century Gothic" panose="020B0502020202020204" pitchFamily="34" charset="0"/>
              </a:rPr>
              <a:t>MICHIGAN.GOV/MSHDA</a:t>
            </a:r>
          </a:p>
        </p:txBody>
      </p:sp>
      <p:sp>
        <p:nvSpPr>
          <p:cNvPr id="10" name="Title 1">
            <a:extLst>
              <a:ext uri="{FF2B5EF4-FFF2-40B4-BE49-F238E27FC236}">
                <a16:creationId xmlns:a16="http://schemas.microsoft.com/office/drawing/2014/main" id="{0A6CD1DA-F0A6-4C27-BB9E-8E87F2E84E09}"/>
              </a:ext>
            </a:extLst>
          </p:cNvPr>
          <p:cNvSpPr>
            <a:spLocks noGrp="1"/>
          </p:cNvSpPr>
          <p:nvPr>
            <p:ph type="title" hasCustomPrompt="1"/>
          </p:nvPr>
        </p:nvSpPr>
        <p:spPr>
          <a:xfrm>
            <a:off x="838199" y="606516"/>
            <a:ext cx="10668001" cy="1084172"/>
          </a:xfrm>
          <a:prstGeom prst="rect">
            <a:avLst/>
          </a:prstGeom>
        </p:spPr>
        <p:txBody>
          <a:bodyPr/>
          <a:lstStyle>
            <a:lvl1pPr>
              <a:defRPr>
                <a:solidFill>
                  <a:srgbClr val="2E3B4A"/>
                </a:solidFill>
              </a:defRPr>
            </a:lvl1pPr>
          </a:lstStyle>
          <a:p>
            <a:r>
              <a:rPr lang="en-US" dirty="0"/>
              <a:t>CLICK TO EDIT MASTER TITLE STYLE</a:t>
            </a:r>
          </a:p>
        </p:txBody>
      </p:sp>
    </p:spTree>
    <p:extLst>
      <p:ext uri="{BB962C8B-B14F-4D97-AF65-F5344CB8AC3E}">
        <p14:creationId xmlns:p14="http://schemas.microsoft.com/office/powerpoint/2010/main" val="30843145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0CF7DB-C30D-4095-8423-56FA83C6E1DE}"/>
              </a:ext>
            </a:extLst>
          </p:cNvPr>
          <p:cNvSpPr/>
          <p:nvPr userDrawn="1"/>
        </p:nvSpPr>
        <p:spPr>
          <a:xfrm>
            <a:off x="0" y="-15948"/>
            <a:ext cx="12192000" cy="6858000"/>
          </a:xfrm>
          <a:prstGeom prst="rect">
            <a:avLst/>
          </a:prstGeom>
          <a:gradFill flip="none" rotWithShape="1">
            <a:gsLst>
              <a:gs pos="0">
                <a:srgbClr val="2F3D4C"/>
              </a:gs>
              <a:gs pos="100000">
                <a:srgbClr val="22232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Rectangle 14">
            <a:extLst>
              <a:ext uri="{FF2B5EF4-FFF2-40B4-BE49-F238E27FC236}">
                <a16:creationId xmlns:a16="http://schemas.microsoft.com/office/drawing/2014/main" id="{D3832D66-3D7E-45B9-8E88-287E8BEC12DD}"/>
              </a:ext>
            </a:extLst>
          </p:cNvPr>
          <p:cNvSpPr/>
          <p:nvPr userDrawn="1"/>
        </p:nvSpPr>
        <p:spPr>
          <a:xfrm rot="5400000">
            <a:off x="5242683" y="-5258633"/>
            <a:ext cx="1706632" cy="12192002"/>
          </a:xfrm>
          <a:prstGeom prst="rect">
            <a:avLst/>
          </a:prstGeom>
          <a:solidFill>
            <a:srgbClr val="3CA5D5">
              <a:alpha val="74902"/>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9F7873ED-C8DD-4575-8A3F-FFAA433216FD}"/>
              </a:ext>
            </a:extLst>
          </p:cNvPr>
          <p:cNvCxnSpPr>
            <a:cxnSpLocks/>
          </p:cNvCxnSpPr>
          <p:nvPr userDrawn="1"/>
        </p:nvCxnSpPr>
        <p:spPr>
          <a:xfrm>
            <a:off x="685799" y="6531429"/>
            <a:ext cx="868680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106FDE8-B030-4F17-B20C-7C842DE99528}"/>
              </a:ext>
            </a:extLst>
          </p:cNvPr>
          <p:cNvSpPr txBox="1"/>
          <p:nvPr userDrawn="1"/>
        </p:nvSpPr>
        <p:spPr>
          <a:xfrm>
            <a:off x="8642350" y="6393027"/>
            <a:ext cx="3371850" cy="261610"/>
          </a:xfrm>
          <a:prstGeom prst="rect">
            <a:avLst/>
          </a:prstGeom>
          <a:noFill/>
          <a:ln w="12700">
            <a:noFill/>
          </a:ln>
        </p:spPr>
        <p:txBody>
          <a:bodyPr wrap="square" rtlCol="0">
            <a:spAutoFit/>
          </a:bodyPr>
          <a:lstStyle/>
          <a:p>
            <a:pPr algn="r"/>
            <a:r>
              <a:rPr lang="en-US" sz="1100" spc="300" dirty="0">
                <a:solidFill>
                  <a:schemeClr val="bg1"/>
                </a:solidFill>
                <a:latin typeface="Century Gothic" panose="020B0502020202020204" pitchFamily="34" charset="0"/>
              </a:rPr>
              <a:t>MICHIGAN.GOV/MSHDA</a:t>
            </a:r>
          </a:p>
        </p:txBody>
      </p:sp>
      <p:sp>
        <p:nvSpPr>
          <p:cNvPr id="12" name="Title 1">
            <a:extLst>
              <a:ext uri="{FF2B5EF4-FFF2-40B4-BE49-F238E27FC236}">
                <a16:creationId xmlns:a16="http://schemas.microsoft.com/office/drawing/2014/main" id="{0F935E61-0017-4619-8298-DF57B0154031}"/>
              </a:ext>
            </a:extLst>
          </p:cNvPr>
          <p:cNvSpPr>
            <a:spLocks noGrp="1"/>
          </p:cNvSpPr>
          <p:nvPr>
            <p:ph type="title" hasCustomPrompt="1"/>
          </p:nvPr>
        </p:nvSpPr>
        <p:spPr>
          <a:xfrm>
            <a:off x="838200" y="606516"/>
            <a:ext cx="10515600" cy="1084172"/>
          </a:xfrm>
          <a:prstGeom prst="rect">
            <a:avLst/>
          </a:prstGeo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5569043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69650-7DE7-48AD-B08B-23B081C8CDD0}"/>
              </a:ext>
            </a:extLst>
          </p:cNvPr>
          <p:cNvSpPr>
            <a:spLocks noGrp="1"/>
          </p:cNvSpPr>
          <p:nvPr>
            <p:ph type="title" hasCustomPrompt="1"/>
          </p:nvPr>
        </p:nvSpPr>
        <p:spPr>
          <a:xfrm>
            <a:off x="838200" y="606516"/>
            <a:ext cx="10515600" cy="1084172"/>
          </a:xfrm>
          <a:prstGeom prst="rect">
            <a:avLst/>
          </a:prstGeom>
        </p:spPr>
        <p:txBody>
          <a:bodyPr/>
          <a:lstStyle>
            <a:lvl1pPr>
              <a:defRPr>
                <a:solidFill>
                  <a:srgbClr val="2E3B4A"/>
                </a:solidFill>
              </a:defRPr>
            </a:lvl1pPr>
          </a:lstStyle>
          <a:p>
            <a:r>
              <a:rPr lang="en-US" dirty="0"/>
              <a:t>CLICK TO EDIT MASTER TITLE STYLE</a:t>
            </a:r>
          </a:p>
        </p:txBody>
      </p:sp>
      <p:cxnSp>
        <p:nvCxnSpPr>
          <p:cNvPr id="6" name="Straight Connector 5">
            <a:extLst>
              <a:ext uri="{FF2B5EF4-FFF2-40B4-BE49-F238E27FC236}">
                <a16:creationId xmlns:a16="http://schemas.microsoft.com/office/drawing/2014/main" id="{4BF6A576-7416-4F8D-B3EE-E8E4C6CAAC67}"/>
              </a:ext>
            </a:extLst>
          </p:cNvPr>
          <p:cNvCxnSpPr>
            <a:cxnSpLocks/>
          </p:cNvCxnSpPr>
          <p:nvPr userDrawn="1"/>
        </p:nvCxnSpPr>
        <p:spPr>
          <a:xfrm>
            <a:off x="685799" y="6531429"/>
            <a:ext cx="8686801" cy="0"/>
          </a:xfrm>
          <a:prstGeom prst="line">
            <a:avLst/>
          </a:prstGeom>
          <a:ln w="12700">
            <a:solidFill>
              <a:srgbClr val="2E3B4A">
                <a:alpha val="50196"/>
              </a:srgb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FEB1AA3-A576-45CD-8264-8AF4494D8F77}"/>
              </a:ext>
            </a:extLst>
          </p:cNvPr>
          <p:cNvSpPr txBox="1"/>
          <p:nvPr userDrawn="1"/>
        </p:nvSpPr>
        <p:spPr>
          <a:xfrm>
            <a:off x="8642350" y="6393027"/>
            <a:ext cx="3371850" cy="261610"/>
          </a:xfrm>
          <a:prstGeom prst="rect">
            <a:avLst/>
          </a:prstGeom>
          <a:noFill/>
          <a:ln w="12700">
            <a:noFill/>
          </a:ln>
        </p:spPr>
        <p:txBody>
          <a:bodyPr wrap="square" rtlCol="0">
            <a:spAutoFit/>
          </a:bodyPr>
          <a:lstStyle/>
          <a:p>
            <a:pPr algn="r"/>
            <a:r>
              <a:rPr lang="en-US" sz="1100" spc="300" dirty="0">
                <a:solidFill>
                  <a:srgbClr val="2E3B4A"/>
                </a:solidFill>
                <a:latin typeface="Century Gothic" panose="020B0502020202020204" pitchFamily="34" charset="0"/>
              </a:rPr>
              <a:t>MICHIGAN.GOV/MSHDA</a:t>
            </a:r>
          </a:p>
        </p:txBody>
      </p:sp>
      <p:sp>
        <p:nvSpPr>
          <p:cNvPr id="3" name="Rectangle 2">
            <a:extLst>
              <a:ext uri="{FF2B5EF4-FFF2-40B4-BE49-F238E27FC236}">
                <a16:creationId xmlns:a16="http://schemas.microsoft.com/office/drawing/2014/main" id="{98501E15-AE07-41E3-A677-AD113659C8B6}"/>
              </a:ext>
            </a:extLst>
          </p:cNvPr>
          <p:cNvSpPr/>
          <p:nvPr userDrawn="1"/>
        </p:nvSpPr>
        <p:spPr>
          <a:xfrm>
            <a:off x="11506201" y="0"/>
            <a:ext cx="685799" cy="606516"/>
          </a:xfrm>
          <a:prstGeom prst="rect">
            <a:avLst/>
          </a:prstGeom>
          <a:solidFill>
            <a:srgbClr val="3CA5D5">
              <a:alpha val="74902"/>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atin typeface="Century Gothic" panose="020B0502020202020204" pitchFamily="34" charset="0"/>
            </a:endParaRPr>
          </a:p>
        </p:txBody>
      </p:sp>
      <p:cxnSp>
        <p:nvCxnSpPr>
          <p:cNvPr id="8" name="Straight Connector 7">
            <a:extLst>
              <a:ext uri="{FF2B5EF4-FFF2-40B4-BE49-F238E27FC236}">
                <a16:creationId xmlns:a16="http://schemas.microsoft.com/office/drawing/2014/main" id="{A16AD279-E937-4B38-9BB5-B970ABDBFEF0}"/>
              </a:ext>
            </a:extLst>
          </p:cNvPr>
          <p:cNvCxnSpPr/>
          <p:nvPr userDrawn="1"/>
        </p:nvCxnSpPr>
        <p:spPr>
          <a:xfrm>
            <a:off x="838200" y="1690688"/>
            <a:ext cx="3185160" cy="0"/>
          </a:xfrm>
          <a:prstGeom prst="line">
            <a:avLst/>
          </a:prstGeom>
          <a:ln w="12700">
            <a:solidFill>
              <a:srgbClr val="3CA5D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73227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8957AF-3ECC-4A33-86A9-BD54FE2CA79E}"/>
              </a:ext>
            </a:extLst>
          </p:cNvPr>
          <p:cNvSpPr/>
          <p:nvPr userDrawn="1"/>
        </p:nvSpPr>
        <p:spPr>
          <a:xfrm>
            <a:off x="0" y="-15948"/>
            <a:ext cx="12192000" cy="6858000"/>
          </a:xfrm>
          <a:prstGeom prst="rect">
            <a:avLst/>
          </a:prstGeom>
          <a:gradFill flip="none" rotWithShape="1">
            <a:gsLst>
              <a:gs pos="0">
                <a:srgbClr val="2F3D4C"/>
              </a:gs>
              <a:gs pos="100000">
                <a:srgbClr val="22232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F2841FE8-EF40-4AF8-B7B3-E7DBDA046F60}"/>
              </a:ext>
            </a:extLst>
          </p:cNvPr>
          <p:cNvSpPr>
            <a:spLocks noGrp="1"/>
          </p:cNvSpPr>
          <p:nvPr>
            <p:ph type="title" hasCustomPrompt="1"/>
          </p:nvPr>
        </p:nvSpPr>
        <p:spPr>
          <a:xfrm>
            <a:off x="839788" y="606516"/>
            <a:ext cx="10515600" cy="1084172"/>
          </a:xfrm>
          <a:prstGeom prst="rect">
            <a:avLst/>
          </a:prstGeom>
        </p:spPr>
        <p:txBody>
          <a:bodyPr/>
          <a:lstStyle>
            <a:lvl1pPr>
              <a:defRPr>
                <a:solidFill>
                  <a:schemeClr val="bg1"/>
                </a:solidFill>
              </a:defRPr>
            </a:lvl1pPr>
          </a:lstStyle>
          <a:p>
            <a:r>
              <a:rPr lang="en-US" dirty="0"/>
              <a:t>CLICK TO EDIT MASTER TITLE STYLE</a:t>
            </a:r>
          </a:p>
        </p:txBody>
      </p:sp>
      <p:sp>
        <p:nvSpPr>
          <p:cNvPr id="13" name="Rectangle 12">
            <a:extLst>
              <a:ext uri="{FF2B5EF4-FFF2-40B4-BE49-F238E27FC236}">
                <a16:creationId xmlns:a16="http://schemas.microsoft.com/office/drawing/2014/main" id="{5FC971AA-0041-472A-AB48-C59730392CBD}"/>
              </a:ext>
            </a:extLst>
          </p:cNvPr>
          <p:cNvSpPr/>
          <p:nvPr userDrawn="1"/>
        </p:nvSpPr>
        <p:spPr>
          <a:xfrm>
            <a:off x="11506201" y="-21156"/>
            <a:ext cx="685799" cy="627672"/>
          </a:xfrm>
          <a:prstGeom prst="rect">
            <a:avLst/>
          </a:prstGeom>
          <a:solidFill>
            <a:srgbClr val="3CA5D5">
              <a:alpha val="74902"/>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atin typeface="Century Gothic" panose="020B0502020202020204" pitchFamily="34" charset="0"/>
            </a:endParaRPr>
          </a:p>
        </p:txBody>
      </p:sp>
      <p:cxnSp>
        <p:nvCxnSpPr>
          <p:cNvPr id="14" name="Straight Connector 13">
            <a:extLst>
              <a:ext uri="{FF2B5EF4-FFF2-40B4-BE49-F238E27FC236}">
                <a16:creationId xmlns:a16="http://schemas.microsoft.com/office/drawing/2014/main" id="{C0032155-BE26-4F11-9A36-05E9B8E522E1}"/>
              </a:ext>
            </a:extLst>
          </p:cNvPr>
          <p:cNvCxnSpPr/>
          <p:nvPr userDrawn="1"/>
        </p:nvCxnSpPr>
        <p:spPr>
          <a:xfrm>
            <a:off x="839788" y="1681163"/>
            <a:ext cx="3185160" cy="0"/>
          </a:xfrm>
          <a:prstGeom prst="line">
            <a:avLst/>
          </a:prstGeom>
          <a:ln w="12700">
            <a:solidFill>
              <a:srgbClr val="3CA5D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C774903-0B78-45A0-94EF-0B2377D367FE}"/>
              </a:ext>
            </a:extLst>
          </p:cNvPr>
          <p:cNvCxnSpPr>
            <a:cxnSpLocks/>
          </p:cNvCxnSpPr>
          <p:nvPr userDrawn="1"/>
        </p:nvCxnSpPr>
        <p:spPr>
          <a:xfrm>
            <a:off x="685799" y="6531429"/>
            <a:ext cx="868680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9FB077F-8C32-4247-933D-6DE8384DF22C}"/>
              </a:ext>
            </a:extLst>
          </p:cNvPr>
          <p:cNvSpPr txBox="1"/>
          <p:nvPr userDrawn="1"/>
        </p:nvSpPr>
        <p:spPr>
          <a:xfrm>
            <a:off x="8642350" y="6393027"/>
            <a:ext cx="3371850" cy="261610"/>
          </a:xfrm>
          <a:prstGeom prst="rect">
            <a:avLst/>
          </a:prstGeom>
          <a:noFill/>
          <a:ln w="12700">
            <a:noFill/>
          </a:ln>
        </p:spPr>
        <p:txBody>
          <a:bodyPr wrap="square" rtlCol="0">
            <a:spAutoFit/>
          </a:bodyPr>
          <a:lstStyle/>
          <a:p>
            <a:pPr algn="r"/>
            <a:r>
              <a:rPr lang="en-US" sz="1100" spc="300" dirty="0">
                <a:solidFill>
                  <a:schemeClr val="bg1"/>
                </a:solidFill>
                <a:latin typeface="Century Gothic" panose="020B0502020202020204" pitchFamily="34" charset="0"/>
              </a:rPr>
              <a:t>MICHIGAN.GOV/MSHDA</a:t>
            </a:r>
          </a:p>
        </p:txBody>
      </p:sp>
    </p:spTree>
    <p:extLst>
      <p:ext uri="{BB962C8B-B14F-4D97-AF65-F5344CB8AC3E}">
        <p14:creationId xmlns:p14="http://schemas.microsoft.com/office/powerpoint/2010/main" val="5454063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031AB84E-52CE-4346-99CE-B99551AD37D6}"/>
              </a:ext>
            </a:extLst>
          </p:cNvPr>
          <p:cNvCxnSpPr>
            <a:cxnSpLocks/>
          </p:cNvCxnSpPr>
          <p:nvPr userDrawn="1"/>
        </p:nvCxnSpPr>
        <p:spPr>
          <a:xfrm>
            <a:off x="685799" y="6531429"/>
            <a:ext cx="8686801" cy="0"/>
          </a:xfrm>
          <a:prstGeom prst="line">
            <a:avLst/>
          </a:prstGeom>
          <a:ln w="12700">
            <a:solidFill>
              <a:srgbClr val="2E3B4A">
                <a:alpha val="50196"/>
              </a:srgb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71A2EAA-9D51-42A2-8DA1-3C30E5AF1A12}"/>
              </a:ext>
            </a:extLst>
          </p:cNvPr>
          <p:cNvSpPr txBox="1"/>
          <p:nvPr userDrawn="1"/>
        </p:nvSpPr>
        <p:spPr>
          <a:xfrm>
            <a:off x="8642350" y="6393027"/>
            <a:ext cx="3371850" cy="261610"/>
          </a:xfrm>
          <a:prstGeom prst="rect">
            <a:avLst/>
          </a:prstGeom>
          <a:noFill/>
          <a:ln w="12700">
            <a:noFill/>
          </a:ln>
        </p:spPr>
        <p:txBody>
          <a:bodyPr wrap="square" rtlCol="0">
            <a:spAutoFit/>
          </a:bodyPr>
          <a:lstStyle/>
          <a:p>
            <a:pPr algn="r"/>
            <a:r>
              <a:rPr lang="en-US" sz="1100" spc="300" dirty="0">
                <a:solidFill>
                  <a:srgbClr val="2E3B4A"/>
                </a:solidFill>
                <a:latin typeface="Century Gothic" panose="020B0502020202020204" pitchFamily="34" charset="0"/>
              </a:rPr>
              <a:t>MICHIGAN.GOV/MSHDA</a:t>
            </a:r>
          </a:p>
        </p:txBody>
      </p:sp>
    </p:spTree>
    <p:extLst>
      <p:ext uri="{BB962C8B-B14F-4D97-AF65-F5344CB8AC3E}">
        <p14:creationId xmlns:p14="http://schemas.microsoft.com/office/powerpoint/2010/main" val="31785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ite_Title Slide_No Overlapping Text - Single Fa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CB1C481-7D1B-47AD-B071-C97EED9C798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77365" y="1110601"/>
            <a:ext cx="3273368" cy="675808"/>
          </a:xfrm>
          <a:prstGeom prst="rect">
            <a:avLst/>
          </a:prstGeom>
        </p:spPr>
      </p:pic>
      <p:pic>
        <p:nvPicPr>
          <p:cNvPr id="19" name="Picture 18">
            <a:extLst>
              <a:ext uri="{FF2B5EF4-FFF2-40B4-BE49-F238E27FC236}">
                <a16:creationId xmlns:a16="http://schemas.microsoft.com/office/drawing/2014/main" id="{EA97096B-DD21-4207-B31D-421A8A7CDEB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7546" t="4164" r="9887" b="23245"/>
          <a:stretch/>
        </p:blipFill>
        <p:spPr>
          <a:xfrm>
            <a:off x="7832396" y="1122364"/>
            <a:ext cx="3597604" cy="2399110"/>
          </a:xfrm>
          <a:prstGeom prst="rect">
            <a:avLst/>
          </a:prstGeom>
        </p:spPr>
      </p:pic>
      <p:sp>
        <p:nvSpPr>
          <p:cNvPr id="26" name="Text Placeholder 25">
            <a:extLst>
              <a:ext uri="{FF2B5EF4-FFF2-40B4-BE49-F238E27FC236}">
                <a16:creationId xmlns:a16="http://schemas.microsoft.com/office/drawing/2014/main" id="{5E5DBD43-5433-4E19-80C4-FD85E5A11899}"/>
              </a:ext>
            </a:extLst>
          </p:cNvPr>
          <p:cNvSpPr>
            <a:spLocks noGrp="1"/>
          </p:cNvSpPr>
          <p:nvPr>
            <p:ph type="body" sz="quarter" idx="10" hasCustomPrompt="1"/>
          </p:nvPr>
        </p:nvSpPr>
        <p:spPr>
          <a:xfrm>
            <a:off x="777875" y="5153553"/>
            <a:ext cx="10515600" cy="1093260"/>
          </a:xfrm>
          <a:prstGeom prst="rect">
            <a:avLst/>
          </a:prstGeom>
        </p:spPr>
        <p:txBody>
          <a:bodyPr/>
          <a:lstStyle>
            <a:lvl1pPr>
              <a:buNone/>
              <a:defRPr b="1">
                <a:solidFill>
                  <a:srgbClr val="2E3B4A"/>
                </a:solidFill>
              </a:defRPr>
            </a:lvl1pPr>
            <a:lvl2pPr>
              <a:buNone/>
              <a:defRPr i="1">
                <a:solidFill>
                  <a:srgbClr val="2E3B4A"/>
                </a:solidFill>
              </a:defRPr>
            </a:lvl2pPr>
          </a:lstStyle>
          <a:p>
            <a:pPr lvl="0"/>
            <a:r>
              <a:rPr lang="en-US" dirty="0"/>
              <a:t>CLICK TO EDIT PRESENTOR NAME</a:t>
            </a:r>
          </a:p>
          <a:p>
            <a:pPr lvl="1"/>
            <a:r>
              <a:rPr lang="en-US" dirty="0"/>
              <a:t>PRESENTOR TITLE</a:t>
            </a:r>
          </a:p>
        </p:txBody>
      </p:sp>
      <p:sp>
        <p:nvSpPr>
          <p:cNvPr id="2" name="Rectangle 1">
            <a:extLst>
              <a:ext uri="{FF2B5EF4-FFF2-40B4-BE49-F238E27FC236}">
                <a16:creationId xmlns:a16="http://schemas.microsoft.com/office/drawing/2014/main" id="{7870FCCA-7A1C-3C44-4B25-A08A751C783A}"/>
              </a:ext>
            </a:extLst>
          </p:cNvPr>
          <p:cNvSpPr/>
          <p:nvPr userDrawn="1"/>
        </p:nvSpPr>
        <p:spPr>
          <a:xfrm>
            <a:off x="7372660" y="1540644"/>
            <a:ext cx="3310844" cy="2379562"/>
          </a:xfrm>
          <a:prstGeom prst="rect">
            <a:avLst/>
          </a:prstGeom>
          <a:solidFill>
            <a:srgbClr val="2E3B4A">
              <a:alpha val="74902"/>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 name="Title 27">
            <a:extLst>
              <a:ext uri="{FF2B5EF4-FFF2-40B4-BE49-F238E27FC236}">
                <a16:creationId xmlns:a16="http://schemas.microsoft.com/office/drawing/2014/main" id="{AC4EE079-472B-E2A1-D088-CC9035992BF2}"/>
              </a:ext>
            </a:extLst>
          </p:cNvPr>
          <p:cNvSpPr>
            <a:spLocks noGrp="1"/>
          </p:cNvSpPr>
          <p:nvPr>
            <p:ph type="title" hasCustomPrompt="1"/>
          </p:nvPr>
        </p:nvSpPr>
        <p:spPr>
          <a:xfrm>
            <a:off x="777874" y="2686858"/>
            <a:ext cx="6399539" cy="2379562"/>
          </a:xfrm>
          <a:prstGeom prst="rect">
            <a:avLst/>
          </a:prstGeom>
        </p:spPr>
        <p:txBody>
          <a:bodyPr/>
          <a:lstStyle>
            <a:lvl1pPr>
              <a:defRPr sz="5400">
                <a:solidFill>
                  <a:srgbClr val="2E3B4A"/>
                </a:solidFill>
              </a:defRPr>
            </a:lvl1pPr>
          </a:lstStyle>
          <a:p>
            <a:r>
              <a:rPr lang="en-US" dirty="0"/>
              <a:t>CLICK TO EDIT MASTER TITLE STYLE</a:t>
            </a:r>
          </a:p>
        </p:txBody>
      </p:sp>
    </p:spTree>
    <p:extLst>
      <p:ext uri="{BB962C8B-B14F-4D97-AF65-F5344CB8AC3E}">
        <p14:creationId xmlns:p14="http://schemas.microsoft.com/office/powerpoint/2010/main" val="42531873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8957AF-3ECC-4A33-86A9-BD54FE2CA79E}"/>
              </a:ext>
            </a:extLst>
          </p:cNvPr>
          <p:cNvSpPr/>
          <p:nvPr userDrawn="1"/>
        </p:nvSpPr>
        <p:spPr>
          <a:xfrm>
            <a:off x="0" y="-15948"/>
            <a:ext cx="12192000" cy="6858000"/>
          </a:xfrm>
          <a:prstGeom prst="rect">
            <a:avLst/>
          </a:prstGeom>
          <a:gradFill flip="none" rotWithShape="1">
            <a:gsLst>
              <a:gs pos="0">
                <a:srgbClr val="2F3D4C"/>
              </a:gs>
              <a:gs pos="100000">
                <a:srgbClr val="22232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7" name="Straight Connector 16">
            <a:extLst>
              <a:ext uri="{FF2B5EF4-FFF2-40B4-BE49-F238E27FC236}">
                <a16:creationId xmlns:a16="http://schemas.microsoft.com/office/drawing/2014/main" id="{2C774903-0B78-45A0-94EF-0B2377D367FE}"/>
              </a:ext>
            </a:extLst>
          </p:cNvPr>
          <p:cNvCxnSpPr>
            <a:cxnSpLocks/>
          </p:cNvCxnSpPr>
          <p:nvPr userDrawn="1"/>
        </p:nvCxnSpPr>
        <p:spPr>
          <a:xfrm>
            <a:off x="685799" y="6531429"/>
            <a:ext cx="868680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9FB077F-8C32-4247-933D-6DE8384DF22C}"/>
              </a:ext>
            </a:extLst>
          </p:cNvPr>
          <p:cNvSpPr txBox="1"/>
          <p:nvPr userDrawn="1"/>
        </p:nvSpPr>
        <p:spPr>
          <a:xfrm>
            <a:off x="8642350" y="6393027"/>
            <a:ext cx="3371850" cy="261610"/>
          </a:xfrm>
          <a:prstGeom prst="rect">
            <a:avLst/>
          </a:prstGeom>
          <a:noFill/>
          <a:ln w="12700">
            <a:noFill/>
          </a:ln>
        </p:spPr>
        <p:txBody>
          <a:bodyPr wrap="square" rtlCol="0">
            <a:spAutoFit/>
          </a:bodyPr>
          <a:lstStyle/>
          <a:p>
            <a:pPr algn="r"/>
            <a:r>
              <a:rPr lang="en-US" sz="1100" spc="300" dirty="0">
                <a:solidFill>
                  <a:schemeClr val="bg1"/>
                </a:solidFill>
                <a:latin typeface="Century Gothic" panose="020B0502020202020204" pitchFamily="34" charset="0"/>
              </a:rPr>
              <a:t>MICHIGAN.GOV/MSHDA</a:t>
            </a:r>
          </a:p>
        </p:txBody>
      </p:sp>
    </p:spTree>
    <p:extLst>
      <p:ext uri="{BB962C8B-B14F-4D97-AF65-F5344CB8AC3E}">
        <p14:creationId xmlns:p14="http://schemas.microsoft.com/office/powerpoint/2010/main" val="11483068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762D2-2A6D-4518-A3DE-7851882118F6}"/>
              </a:ext>
            </a:extLst>
          </p:cNvPr>
          <p:cNvSpPr>
            <a:spLocks noGrp="1"/>
          </p:cNvSpPr>
          <p:nvPr>
            <p:ph type="title" hasCustomPrompt="1"/>
          </p:nvPr>
        </p:nvSpPr>
        <p:spPr>
          <a:xfrm>
            <a:off x="839788" y="457200"/>
            <a:ext cx="3932237" cy="1600200"/>
          </a:xfrm>
          <a:prstGeom prst="rect">
            <a:avLst/>
          </a:prstGeom>
        </p:spPr>
        <p:txBody>
          <a:bodyPr anchor="b"/>
          <a:lstStyle>
            <a:lvl1pPr>
              <a:defRPr sz="3200">
                <a:solidFill>
                  <a:srgbClr val="2E3B4A"/>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711406E-6037-4074-9E67-78BAECC71EAC}"/>
              </a:ext>
            </a:extLst>
          </p:cNvPr>
          <p:cNvSpPr>
            <a:spLocks noGrp="1"/>
          </p:cNvSpPr>
          <p:nvPr>
            <p:ph idx="1"/>
          </p:nvPr>
        </p:nvSpPr>
        <p:spPr>
          <a:xfrm>
            <a:off x="5183188" y="987425"/>
            <a:ext cx="6172200" cy="4873625"/>
          </a:xfrm>
          <a:prstGeom prst="rect">
            <a:avLst/>
          </a:prstGeom>
        </p:spPr>
        <p:txBody>
          <a:bodyPr/>
          <a:lstStyle>
            <a:lvl1pPr>
              <a:defRPr sz="3200">
                <a:solidFill>
                  <a:srgbClr val="2E3B4A"/>
                </a:solidFill>
              </a:defRPr>
            </a:lvl1pPr>
            <a:lvl2pPr>
              <a:defRPr sz="2800">
                <a:solidFill>
                  <a:srgbClr val="2E3B4A"/>
                </a:solidFill>
              </a:defRPr>
            </a:lvl2pPr>
            <a:lvl3pPr>
              <a:defRPr sz="2400">
                <a:solidFill>
                  <a:srgbClr val="2E3B4A"/>
                </a:solidFill>
              </a:defRPr>
            </a:lvl3pPr>
            <a:lvl4pPr>
              <a:defRPr sz="2000">
                <a:solidFill>
                  <a:srgbClr val="2E3B4A"/>
                </a:solidFill>
              </a:defRPr>
            </a:lvl4pPr>
            <a:lvl5pPr>
              <a:defRPr sz="2000">
                <a:solidFill>
                  <a:srgbClr val="2E3B4A"/>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5E5B5C-8045-459B-8C5F-2A3ED954B1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solidFill>
                  <a:srgbClr val="2E3B4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8" name="Straight Connector 7">
            <a:extLst>
              <a:ext uri="{FF2B5EF4-FFF2-40B4-BE49-F238E27FC236}">
                <a16:creationId xmlns:a16="http://schemas.microsoft.com/office/drawing/2014/main" id="{513238B1-45EF-42F9-B792-6CA73C5C9062}"/>
              </a:ext>
            </a:extLst>
          </p:cNvPr>
          <p:cNvCxnSpPr>
            <a:cxnSpLocks/>
          </p:cNvCxnSpPr>
          <p:nvPr userDrawn="1"/>
        </p:nvCxnSpPr>
        <p:spPr>
          <a:xfrm>
            <a:off x="685799" y="6531429"/>
            <a:ext cx="8686801" cy="0"/>
          </a:xfrm>
          <a:prstGeom prst="line">
            <a:avLst/>
          </a:prstGeom>
          <a:ln w="12700">
            <a:solidFill>
              <a:srgbClr val="2E3B4A">
                <a:alpha val="50196"/>
              </a:srgb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827B7B9-E789-41CE-B0AF-5AC649EB2EED}"/>
              </a:ext>
            </a:extLst>
          </p:cNvPr>
          <p:cNvSpPr txBox="1"/>
          <p:nvPr userDrawn="1"/>
        </p:nvSpPr>
        <p:spPr>
          <a:xfrm>
            <a:off x="8642350" y="6393027"/>
            <a:ext cx="3371850" cy="261610"/>
          </a:xfrm>
          <a:prstGeom prst="rect">
            <a:avLst/>
          </a:prstGeom>
          <a:noFill/>
          <a:ln w="12700">
            <a:noFill/>
          </a:ln>
        </p:spPr>
        <p:txBody>
          <a:bodyPr wrap="square" rtlCol="0">
            <a:spAutoFit/>
          </a:bodyPr>
          <a:lstStyle/>
          <a:p>
            <a:pPr algn="r"/>
            <a:r>
              <a:rPr lang="en-US" sz="1100" spc="300" dirty="0">
                <a:solidFill>
                  <a:srgbClr val="2E3B4A"/>
                </a:solidFill>
                <a:latin typeface="Century Gothic" panose="020B0502020202020204" pitchFamily="34" charset="0"/>
              </a:rPr>
              <a:t>MICHIGAN.GOV/MSHDA</a:t>
            </a:r>
          </a:p>
        </p:txBody>
      </p:sp>
      <p:sp>
        <p:nvSpPr>
          <p:cNvPr id="11" name="Rectangle 10">
            <a:extLst>
              <a:ext uri="{FF2B5EF4-FFF2-40B4-BE49-F238E27FC236}">
                <a16:creationId xmlns:a16="http://schemas.microsoft.com/office/drawing/2014/main" id="{C0473595-FAF7-4F68-BBFF-C3BB0049207E}"/>
              </a:ext>
            </a:extLst>
          </p:cNvPr>
          <p:cNvSpPr/>
          <p:nvPr userDrawn="1"/>
        </p:nvSpPr>
        <p:spPr>
          <a:xfrm>
            <a:off x="11506201" y="0"/>
            <a:ext cx="685799" cy="606516"/>
          </a:xfrm>
          <a:prstGeom prst="rect">
            <a:avLst/>
          </a:prstGeom>
          <a:solidFill>
            <a:srgbClr val="3CA5D5">
              <a:alpha val="74902"/>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atin typeface="Century Gothic" panose="020B0502020202020204" pitchFamily="34" charset="0"/>
            </a:endParaRPr>
          </a:p>
        </p:txBody>
      </p:sp>
      <p:cxnSp>
        <p:nvCxnSpPr>
          <p:cNvPr id="12" name="Straight Connector 11">
            <a:extLst>
              <a:ext uri="{FF2B5EF4-FFF2-40B4-BE49-F238E27FC236}">
                <a16:creationId xmlns:a16="http://schemas.microsoft.com/office/drawing/2014/main" id="{92D41F56-A02E-4118-B99B-A269D2E10F86}"/>
              </a:ext>
            </a:extLst>
          </p:cNvPr>
          <p:cNvCxnSpPr>
            <a:cxnSpLocks/>
          </p:cNvCxnSpPr>
          <p:nvPr userDrawn="1"/>
        </p:nvCxnSpPr>
        <p:spPr>
          <a:xfrm>
            <a:off x="839788" y="2061112"/>
            <a:ext cx="3932237" cy="0"/>
          </a:xfrm>
          <a:prstGeom prst="line">
            <a:avLst/>
          </a:prstGeom>
          <a:ln w="12700">
            <a:solidFill>
              <a:srgbClr val="3CA5D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6070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4DBBC4B-099C-43F9-BD5F-7BBB580904B9}"/>
              </a:ext>
            </a:extLst>
          </p:cNvPr>
          <p:cNvSpPr/>
          <p:nvPr userDrawn="1"/>
        </p:nvSpPr>
        <p:spPr>
          <a:xfrm>
            <a:off x="0" y="-15948"/>
            <a:ext cx="12192000" cy="6858000"/>
          </a:xfrm>
          <a:prstGeom prst="rect">
            <a:avLst/>
          </a:prstGeom>
          <a:gradFill flip="none" rotWithShape="1">
            <a:gsLst>
              <a:gs pos="0">
                <a:srgbClr val="2F3D4C"/>
              </a:gs>
              <a:gs pos="100000">
                <a:srgbClr val="22232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C64762D2-2A6D-4518-A3DE-7851882118F6}"/>
              </a:ext>
            </a:extLst>
          </p:cNvPr>
          <p:cNvSpPr>
            <a:spLocks noGrp="1"/>
          </p:cNvSpPr>
          <p:nvPr>
            <p:ph type="title" hasCustomPrompt="1"/>
          </p:nvPr>
        </p:nvSpPr>
        <p:spPr>
          <a:xfrm>
            <a:off x="839788" y="457200"/>
            <a:ext cx="3932237" cy="1600200"/>
          </a:xfrm>
          <a:prstGeom prst="rect">
            <a:avLst/>
          </a:prstGeom>
        </p:spPr>
        <p:txBody>
          <a:bodyPr anchor="b"/>
          <a:lstStyle>
            <a:lvl1pPr>
              <a:defRPr sz="32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711406E-6037-4074-9E67-78BAECC71EAC}"/>
              </a:ext>
            </a:extLst>
          </p:cNvPr>
          <p:cNvSpPr>
            <a:spLocks noGrp="1"/>
          </p:cNvSpPr>
          <p:nvPr>
            <p:ph idx="1"/>
          </p:nvPr>
        </p:nvSpPr>
        <p:spPr>
          <a:xfrm>
            <a:off x="5183188" y="987425"/>
            <a:ext cx="6172200" cy="4873625"/>
          </a:xfrm>
          <a:prstGeom prst="rect">
            <a:avLst/>
          </a:prstGeo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5E5B5C-8045-459B-8C5F-2A3ED954B1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Rectangle 10">
            <a:extLst>
              <a:ext uri="{FF2B5EF4-FFF2-40B4-BE49-F238E27FC236}">
                <a16:creationId xmlns:a16="http://schemas.microsoft.com/office/drawing/2014/main" id="{C0473595-FAF7-4F68-BBFF-C3BB0049207E}"/>
              </a:ext>
            </a:extLst>
          </p:cNvPr>
          <p:cNvSpPr/>
          <p:nvPr userDrawn="1"/>
        </p:nvSpPr>
        <p:spPr>
          <a:xfrm>
            <a:off x="11506201" y="-21156"/>
            <a:ext cx="685799" cy="627672"/>
          </a:xfrm>
          <a:prstGeom prst="rect">
            <a:avLst/>
          </a:prstGeom>
          <a:solidFill>
            <a:srgbClr val="3CA5D5">
              <a:alpha val="74902"/>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atin typeface="Century Gothic" panose="020B0502020202020204" pitchFamily="34" charset="0"/>
            </a:endParaRPr>
          </a:p>
        </p:txBody>
      </p:sp>
      <p:cxnSp>
        <p:nvCxnSpPr>
          <p:cNvPr id="12" name="Straight Connector 11">
            <a:extLst>
              <a:ext uri="{FF2B5EF4-FFF2-40B4-BE49-F238E27FC236}">
                <a16:creationId xmlns:a16="http://schemas.microsoft.com/office/drawing/2014/main" id="{92D41F56-A02E-4118-B99B-A269D2E10F86}"/>
              </a:ext>
            </a:extLst>
          </p:cNvPr>
          <p:cNvCxnSpPr>
            <a:cxnSpLocks/>
          </p:cNvCxnSpPr>
          <p:nvPr userDrawn="1"/>
        </p:nvCxnSpPr>
        <p:spPr>
          <a:xfrm>
            <a:off x="839788" y="2061112"/>
            <a:ext cx="3932237" cy="0"/>
          </a:xfrm>
          <a:prstGeom prst="line">
            <a:avLst/>
          </a:prstGeom>
          <a:ln w="12700">
            <a:solidFill>
              <a:srgbClr val="3CA5D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CBCB0C6-D70B-4945-ABAB-AC719F56B8F1}"/>
              </a:ext>
            </a:extLst>
          </p:cNvPr>
          <p:cNvCxnSpPr>
            <a:cxnSpLocks/>
          </p:cNvCxnSpPr>
          <p:nvPr userDrawn="1"/>
        </p:nvCxnSpPr>
        <p:spPr>
          <a:xfrm>
            <a:off x="685799" y="6531429"/>
            <a:ext cx="868680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48AAB88-31FD-4BAB-B3D8-9F57142FB3AE}"/>
              </a:ext>
            </a:extLst>
          </p:cNvPr>
          <p:cNvSpPr txBox="1"/>
          <p:nvPr userDrawn="1"/>
        </p:nvSpPr>
        <p:spPr>
          <a:xfrm>
            <a:off x="8642350" y="6393027"/>
            <a:ext cx="3371850" cy="261610"/>
          </a:xfrm>
          <a:prstGeom prst="rect">
            <a:avLst/>
          </a:prstGeom>
          <a:noFill/>
          <a:ln w="12700">
            <a:noFill/>
          </a:ln>
        </p:spPr>
        <p:txBody>
          <a:bodyPr wrap="square" rtlCol="0">
            <a:spAutoFit/>
          </a:bodyPr>
          <a:lstStyle/>
          <a:p>
            <a:pPr algn="r"/>
            <a:r>
              <a:rPr lang="en-US" sz="1100" spc="300" dirty="0">
                <a:solidFill>
                  <a:schemeClr val="bg1"/>
                </a:solidFill>
                <a:latin typeface="Century Gothic" panose="020B0502020202020204" pitchFamily="34" charset="0"/>
              </a:rPr>
              <a:t>MICHIGAN.GOV/MSHDA</a:t>
            </a:r>
          </a:p>
        </p:txBody>
      </p:sp>
    </p:spTree>
    <p:extLst>
      <p:ext uri="{BB962C8B-B14F-4D97-AF65-F5344CB8AC3E}">
        <p14:creationId xmlns:p14="http://schemas.microsoft.com/office/powerpoint/2010/main" val="37021013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883DB2-0CC5-4720-9B1C-057897A6EB00}"/>
              </a:ext>
            </a:extLst>
          </p:cNvPr>
          <p:cNvSpPr/>
          <p:nvPr userDrawn="1"/>
        </p:nvSpPr>
        <p:spPr>
          <a:xfrm rot="5400000">
            <a:off x="1357311" y="-1357313"/>
            <a:ext cx="2057402" cy="4772027"/>
          </a:xfrm>
          <a:prstGeom prst="rect">
            <a:avLst/>
          </a:prstGeom>
          <a:solidFill>
            <a:srgbClr val="3CA5D5">
              <a:alpha val="74902"/>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64762D2-2A6D-4518-A3DE-7851882118F6}"/>
              </a:ext>
            </a:extLst>
          </p:cNvPr>
          <p:cNvSpPr>
            <a:spLocks noGrp="1"/>
          </p:cNvSpPr>
          <p:nvPr>
            <p:ph type="title" hasCustomPrompt="1"/>
          </p:nvPr>
        </p:nvSpPr>
        <p:spPr>
          <a:xfrm>
            <a:off x="839788" y="457200"/>
            <a:ext cx="3932237" cy="1600200"/>
          </a:xfrm>
          <a:prstGeom prst="rect">
            <a:avLst/>
          </a:prstGeom>
        </p:spPr>
        <p:txBody>
          <a:bodyPr anchor="b"/>
          <a:lstStyle>
            <a:lvl1pPr>
              <a:defRPr sz="3200">
                <a:solidFill>
                  <a:srgbClr val="2E3B4A"/>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711406E-6037-4074-9E67-78BAECC71EAC}"/>
              </a:ext>
            </a:extLst>
          </p:cNvPr>
          <p:cNvSpPr>
            <a:spLocks noGrp="1"/>
          </p:cNvSpPr>
          <p:nvPr>
            <p:ph idx="1"/>
          </p:nvPr>
        </p:nvSpPr>
        <p:spPr>
          <a:xfrm>
            <a:off x="5183188" y="987425"/>
            <a:ext cx="6172200" cy="4873625"/>
          </a:xfrm>
          <a:prstGeom prst="rect">
            <a:avLst/>
          </a:prstGeom>
        </p:spPr>
        <p:txBody>
          <a:bodyPr/>
          <a:lstStyle>
            <a:lvl1pPr>
              <a:defRPr sz="3200">
                <a:solidFill>
                  <a:srgbClr val="2E3B4A"/>
                </a:solidFill>
              </a:defRPr>
            </a:lvl1pPr>
            <a:lvl2pPr>
              <a:defRPr sz="2800">
                <a:solidFill>
                  <a:srgbClr val="2E3B4A"/>
                </a:solidFill>
              </a:defRPr>
            </a:lvl2pPr>
            <a:lvl3pPr>
              <a:defRPr sz="2400">
                <a:solidFill>
                  <a:srgbClr val="2E3B4A"/>
                </a:solidFill>
              </a:defRPr>
            </a:lvl3pPr>
            <a:lvl4pPr>
              <a:defRPr sz="2000">
                <a:solidFill>
                  <a:srgbClr val="2E3B4A"/>
                </a:solidFill>
              </a:defRPr>
            </a:lvl4pPr>
            <a:lvl5pPr>
              <a:defRPr sz="2000">
                <a:solidFill>
                  <a:srgbClr val="2E3B4A"/>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5E5B5C-8045-459B-8C5F-2A3ED954B1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solidFill>
                  <a:srgbClr val="2E3B4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8" name="Straight Connector 7">
            <a:extLst>
              <a:ext uri="{FF2B5EF4-FFF2-40B4-BE49-F238E27FC236}">
                <a16:creationId xmlns:a16="http://schemas.microsoft.com/office/drawing/2014/main" id="{513238B1-45EF-42F9-B792-6CA73C5C9062}"/>
              </a:ext>
            </a:extLst>
          </p:cNvPr>
          <p:cNvCxnSpPr>
            <a:cxnSpLocks/>
          </p:cNvCxnSpPr>
          <p:nvPr userDrawn="1"/>
        </p:nvCxnSpPr>
        <p:spPr>
          <a:xfrm>
            <a:off x="685799" y="6531429"/>
            <a:ext cx="8686801" cy="0"/>
          </a:xfrm>
          <a:prstGeom prst="line">
            <a:avLst/>
          </a:prstGeom>
          <a:ln w="12700">
            <a:solidFill>
              <a:srgbClr val="2E3B4A">
                <a:alpha val="50196"/>
              </a:srgb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827B7B9-E789-41CE-B0AF-5AC649EB2EED}"/>
              </a:ext>
            </a:extLst>
          </p:cNvPr>
          <p:cNvSpPr txBox="1"/>
          <p:nvPr userDrawn="1"/>
        </p:nvSpPr>
        <p:spPr>
          <a:xfrm>
            <a:off x="8642350" y="6393027"/>
            <a:ext cx="3371850" cy="261610"/>
          </a:xfrm>
          <a:prstGeom prst="rect">
            <a:avLst/>
          </a:prstGeom>
          <a:noFill/>
          <a:ln w="12700">
            <a:noFill/>
          </a:ln>
        </p:spPr>
        <p:txBody>
          <a:bodyPr wrap="square" rtlCol="0">
            <a:spAutoFit/>
          </a:bodyPr>
          <a:lstStyle/>
          <a:p>
            <a:pPr algn="r"/>
            <a:r>
              <a:rPr lang="en-US" sz="1100" spc="300" dirty="0">
                <a:solidFill>
                  <a:srgbClr val="2E3B4A"/>
                </a:solidFill>
                <a:latin typeface="Century Gothic" panose="020B0502020202020204" pitchFamily="34" charset="0"/>
              </a:rPr>
              <a:t>MICHIGAN.GOV/MSHDA</a:t>
            </a:r>
          </a:p>
        </p:txBody>
      </p:sp>
    </p:spTree>
    <p:extLst>
      <p:ext uri="{BB962C8B-B14F-4D97-AF65-F5344CB8AC3E}">
        <p14:creationId xmlns:p14="http://schemas.microsoft.com/office/powerpoint/2010/main" val="16382744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A013752-E46F-4E9E-8B5F-B82F5EFADD5A}"/>
              </a:ext>
            </a:extLst>
          </p:cNvPr>
          <p:cNvSpPr/>
          <p:nvPr userDrawn="1"/>
        </p:nvSpPr>
        <p:spPr>
          <a:xfrm>
            <a:off x="0" y="-15948"/>
            <a:ext cx="12192000" cy="6858000"/>
          </a:xfrm>
          <a:prstGeom prst="rect">
            <a:avLst/>
          </a:prstGeom>
          <a:gradFill flip="none" rotWithShape="1">
            <a:gsLst>
              <a:gs pos="0">
                <a:srgbClr val="2F3D4C"/>
              </a:gs>
              <a:gs pos="100000">
                <a:srgbClr val="22232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Rectangle 4">
            <a:extLst>
              <a:ext uri="{FF2B5EF4-FFF2-40B4-BE49-F238E27FC236}">
                <a16:creationId xmlns:a16="http://schemas.microsoft.com/office/drawing/2014/main" id="{96883DB2-0CC5-4720-9B1C-057897A6EB00}"/>
              </a:ext>
            </a:extLst>
          </p:cNvPr>
          <p:cNvSpPr/>
          <p:nvPr userDrawn="1"/>
        </p:nvSpPr>
        <p:spPr>
          <a:xfrm rot="5400000">
            <a:off x="1341361" y="-1357312"/>
            <a:ext cx="2089299" cy="4772027"/>
          </a:xfrm>
          <a:prstGeom prst="rect">
            <a:avLst/>
          </a:prstGeom>
          <a:solidFill>
            <a:srgbClr val="3CA5D5">
              <a:alpha val="74902"/>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64762D2-2A6D-4518-A3DE-7851882118F6}"/>
              </a:ext>
            </a:extLst>
          </p:cNvPr>
          <p:cNvSpPr>
            <a:spLocks noGrp="1"/>
          </p:cNvSpPr>
          <p:nvPr>
            <p:ph type="title" hasCustomPrompt="1"/>
          </p:nvPr>
        </p:nvSpPr>
        <p:spPr>
          <a:xfrm>
            <a:off x="839788" y="457200"/>
            <a:ext cx="3932237" cy="1600200"/>
          </a:xfrm>
          <a:prstGeom prst="rect">
            <a:avLst/>
          </a:prstGeom>
        </p:spPr>
        <p:txBody>
          <a:bodyPr anchor="b"/>
          <a:lstStyle>
            <a:lvl1pPr>
              <a:defRPr sz="32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711406E-6037-4074-9E67-78BAECC71EAC}"/>
              </a:ext>
            </a:extLst>
          </p:cNvPr>
          <p:cNvSpPr>
            <a:spLocks noGrp="1"/>
          </p:cNvSpPr>
          <p:nvPr>
            <p:ph idx="1"/>
          </p:nvPr>
        </p:nvSpPr>
        <p:spPr>
          <a:xfrm>
            <a:off x="5183188" y="987425"/>
            <a:ext cx="6172200" cy="4873625"/>
          </a:xfrm>
          <a:prstGeom prst="rect">
            <a:avLst/>
          </a:prstGeo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5E5B5C-8045-459B-8C5F-2A3ED954B1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1" name="Straight Connector 10">
            <a:extLst>
              <a:ext uri="{FF2B5EF4-FFF2-40B4-BE49-F238E27FC236}">
                <a16:creationId xmlns:a16="http://schemas.microsoft.com/office/drawing/2014/main" id="{CAE1E897-7D82-4C00-A2C8-0A519DFA05E8}"/>
              </a:ext>
            </a:extLst>
          </p:cNvPr>
          <p:cNvCxnSpPr>
            <a:cxnSpLocks/>
          </p:cNvCxnSpPr>
          <p:nvPr userDrawn="1"/>
        </p:nvCxnSpPr>
        <p:spPr>
          <a:xfrm>
            <a:off x="685799" y="6531429"/>
            <a:ext cx="868680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F219D3F-EF14-47B0-A2A9-394EB6C2089C}"/>
              </a:ext>
            </a:extLst>
          </p:cNvPr>
          <p:cNvSpPr txBox="1"/>
          <p:nvPr userDrawn="1"/>
        </p:nvSpPr>
        <p:spPr>
          <a:xfrm>
            <a:off x="8642350" y="6393027"/>
            <a:ext cx="3371850" cy="261610"/>
          </a:xfrm>
          <a:prstGeom prst="rect">
            <a:avLst/>
          </a:prstGeom>
          <a:noFill/>
          <a:ln w="12700">
            <a:noFill/>
          </a:ln>
        </p:spPr>
        <p:txBody>
          <a:bodyPr wrap="square" rtlCol="0">
            <a:spAutoFit/>
          </a:bodyPr>
          <a:lstStyle/>
          <a:p>
            <a:pPr algn="r"/>
            <a:r>
              <a:rPr lang="en-US" sz="1100" spc="300" dirty="0">
                <a:solidFill>
                  <a:schemeClr val="bg1"/>
                </a:solidFill>
                <a:latin typeface="Century Gothic" panose="020B0502020202020204" pitchFamily="34" charset="0"/>
              </a:rPr>
              <a:t>MICHIGAN.GOV/MSHDA</a:t>
            </a:r>
          </a:p>
        </p:txBody>
      </p:sp>
    </p:spTree>
    <p:extLst>
      <p:ext uri="{BB962C8B-B14F-4D97-AF65-F5344CB8AC3E}">
        <p14:creationId xmlns:p14="http://schemas.microsoft.com/office/powerpoint/2010/main" val="2330176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F9D6A-C535-4632-9035-B403F4143A7B}"/>
              </a:ext>
            </a:extLst>
          </p:cNvPr>
          <p:cNvSpPr>
            <a:spLocks noGrp="1"/>
          </p:cNvSpPr>
          <p:nvPr>
            <p:ph type="title" hasCustomPrompt="1"/>
          </p:nvPr>
        </p:nvSpPr>
        <p:spPr>
          <a:xfrm>
            <a:off x="839788" y="457200"/>
            <a:ext cx="3932237" cy="1600200"/>
          </a:xfrm>
          <a:prstGeom prst="rect">
            <a:avLst/>
          </a:prstGeom>
        </p:spPr>
        <p:txBody>
          <a:bodyPr anchor="b"/>
          <a:lstStyle>
            <a:lvl1pPr>
              <a:defRPr sz="3200">
                <a:solidFill>
                  <a:srgbClr val="2E3B4A"/>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32F3026C-617F-406B-B83E-E70BF7542E02}"/>
              </a:ext>
            </a:extLst>
          </p:cNvPr>
          <p:cNvSpPr>
            <a:spLocks noGrp="1"/>
          </p:cNvSpPr>
          <p:nvPr>
            <p:ph type="pic" idx="1"/>
          </p:nvPr>
        </p:nvSpPr>
        <p:spPr>
          <a:xfrm>
            <a:off x="5183188" y="987425"/>
            <a:ext cx="6172200" cy="4873625"/>
          </a:xfrm>
          <a:prstGeom prst="rect">
            <a:avLst/>
          </a:prstGeom>
        </p:spPr>
        <p:txBody>
          <a:bodyPr/>
          <a:lstStyle>
            <a:lvl1pPr marL="0" indent="0">
              <a:buNone/>
              <a:defRPr sz="3200">
                <a:solidFill>
                  <a:srgbClr val="2E3B4A"/>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FE04382-1322-4357-9B5F-DC28C24CEBF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solidFill>
                  <a:srgbClr val="2E3B4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8" name="Straight Connector 7">
            <a:extLst>
              <a:ext uri="{FF2B5EF4-FFF2-40B4-BE49-F238E27FC236}">
                <a16:creationId xmlns:a16="http://schemas.microsoft.com/office/drawing/2014/main" id="{B909CA88-1EEA-4897-BA02-BEFBB5332A4E}"/>
              </a:ext>
            </a:extLst>
          </p:cNvPr>
          <p:cNvCxnSpPr>
            <a:cxnSpLocks/>
          </p:cNvCxnSpPr>
          <p:nvPr userDrawn="1"/>
        </p:nvCxnSpPr>
        <p:spPr>
          <a:xfrm>
            <a:off x="685799" y="6531429"/>
            <a:ext cx="8686801" cy="0"/>
          </a:xfrm>
          <a:prstGeom prst="line">
            <a:avLst/>
          </a:prstGeom>
          <a:ln w="12700">
            <a:solidFill>
              <a:srgbClr val="2E3B4A">
                <a:alpha val="50196"/>
              </a:srgb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1BF09B4-60CB-4E41-834A-C893C6786F81}"/>
              </a:ext>
            </a:extLst>
          </p:cNvPr>
          <p:cNvSpPr txBox="1"/>
          <p:nvPr userDrawn="1"/>
        </p:nvSpPr>
        <p:spPr>
          <a:xfrm>
            <a:off x="8642350" y="6393027"/>
            <a:ext cx="3371850" cy="261610"/>
          </a:xfrm>
          <a:prstGeom prst="rect">
            <a:avLst/>
          </a:prstGeom>
          <a:noFill/>
          <a:ln w="12700">
            <a:noFill/>
          </a:ln>
        </p:spPr>
        <p:txBody>
          <a:bodyPr wrap="square" rtlCol="0">
            <a:spAutoFit/>
          </a:bodyPr>
          <a:lstStyle/>
          <a:p>
            <a:pPr algn="r"/>
            <a:r>
              <a:rPr lang="en-US" sz="1100" spc="300" dirty="0">
                <a:solidFill>
                  <a:srgbClr val="2E3B4A"/>
                </a:solidFill>
                <a:latin typeface="Century Gothic" panose="020B0502020202020204" pitchFamily="34" charset="0"/>
              </a:rPr>
              <a:t>MICHIGAN.GOV/MSHDA</a:t>
            </a:r>
          </a:p>
        </p:txBody>
      </p:sp>
      <p:sp>
        <p:nvSpPr>
          <p:cNvPr id="11" name="Rectangle 10">
            <a:extLst>
              <a:ext uri="{FF2B5EF4-FFF2-40B4-BE49-F238E27FC236}">
                <a16:creationId xmlns:a16="http://schemas.microsoft.com/office/drawing/2014/main" id="{CA9AB9D3-D986-4C3E-847B-0402065AC2A4}"/>
              </a:ext>
            </a:extLst>
          </p:cNvPr>
          <p:cNvSpPr/>
          <p:nvPr userDrawn="1"/>
        </p:nvSpPr>
        <p:spPr>
          <a:xfrm>
            <a:off x="11506201" y="0"/>
            <a:ext cx="685799" cy="606516"/>
          </a:xfrm>
          <a:prstGeom prst="rect">
            <a:avLst/>
          </a:prstGeom>
          <a:solidFill>
            <a:srgbClr val="3CA5D5">
              <a:alpha val="74902"/>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atin typeface="Century Gothic" panose="020B0502020202020204" pitchFamily="34" charset="0"/>
            </a:endParaRPr>
          </a:p>
        </p:txBody>
      </p:sp>
      <p:cxnSp>
        <p:nvCxnSpPr>
          <p:cNvPr id="12" name="Straight Connector 11">
            <a:extLst>
              <a:ext uri="{FF2B5EF4-FFF2-40B4-BE49-F238E27FC236}">
                <a16:creationId xmlns:a16="http://schemas.microsoft.com/office/drawing/2014/main" id="{0A025742-8B3C-4170-AB83-3990D2DE27E8}"/>
              </a:ext>
            </a:extLst>
          </p:cNvPr>
          <p:cNvCxnSpPr>
            <a:cxnSpLocks/>
          </p:cNvCxnSpPr>
          <p:nvPr userDrawn="1"/>
        </p:nvCxnSpPr>
        <p:spPr>
          <a:xfrm>
            <a:off x="839788" y="2048500"/>
            <a:ext cx="3932237" cy="0"/>
          </a:xfrm>
          <a:prstGeom prst="line">
            <a:avLst/>
          </a:prstGeom>
          <a:ln w="12700">
            <a:solidFill>
              <a:srgbClr val="3CA5D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9459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802616-C42E-4072-992D-567405F6AC33}"/>
              </a:ext>
            </a:extLst>
          </p:cNvPr>
          <p:cNvSpPr/>
          <p:nvPr userDrawn="1"/>
        </p:nvSpPr>
        <p:spPr>
          <a:xfrm>
            <a:off x="0" y="-15948"/>
            <a:ext cx="12192000" cy="6858000"/>
          </a:xfrm>
          <a:prstGeom prst="rect">
            <a:avLst/>
          </a:prstGeom>
          <a:gradFill flip="none" rotWithShape="1">
            <a:gsLst>
              <a:gs pos="0">
                <a:srgbClr val="2F3D4C"/>
              </a:gs>
              <a:gs pos="100000">
                <a:srgbClr val="22232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85FF9D6A-C535-4632-9035-B403F4143A7B}"/>
              </a:ext>
            </a:extLst>
          </p:cNvPr>
          <p:cNvSpPr>
            <a:spLocks noGrp="1"/>
          </p:cNvSpPr>
          <p:nvPr>
            <p:ph type="title" hasCustomPrompt="1"/>
          </p:nvPr>
        </p:nvSpPr>
        <p:spPr>
          <a:xfrm>
            <a:off x="839788" y="457200"/>
            <a:ext cx="3932237" cy="1600200"/>
          </a:xfrm>
          <a:prstGeom prst="rect">
            <a:avLst/>
          </a:prstGeom>
        </p:spPr>
        <p:txBody>
          <a:bodyPr anchor="b"/>
          <a:lstStyle>
            <a:lvl1pPr>
              <a:defRPr sz="3200">
                <a:solidFill>
                  <a:schemeClr val="bg1"/>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32F3026C-617F-406B-B83E-E70BF7542E02}"/>
              </a:ext>
            </a:extLst>
          </p:cNvPr>
          <p:cNvSpPr>
            <a:spLocks noGrp="1"/>
          </p:cNvSpPr>
          <p:nvPr>
            <p:ph type="pic" idx="1"/>
          </p:nvPr>
        </p:nvSpPr>
        <p:spPr>
          <a:xfrm>
            <a:off x="5183188" y="987425"/>
            <a:ext cx="6172200" cy="4873625"/>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FE04382-1322-4357-9B5F-DC28C24CEBF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Rectangle 10">
            <a:extLst>
              <a:ext uri="{FF2B5EF4-FFF2-40B4-BE49-F238E27FC236}">
                <a16:creationId xmlns:a16="http://schemas.microsoft.com/office/drawing/2014/main" id="{CA9AB9D3-D986-4C3E-847B-0402065AC2A4}"/>
              </a:ext>
            </a:extLst>
          </p:cNvPr>
          <p:cNvSpPr/>
          <p:nvPr userDrawn="1"/>
        </p:nvSpPr>
        <p:spPr>
          <a:xfrm>
            <a:off x="11506201" y="-21156"/>
            <a:ext cx="685799" cy="627672"/>
          </a:xfrm>
          <a:prstGeom prst="rect">
            <a:avLst/>
          </a:prstGeom>
          <a:solidFill>
            <a:srgbClr val="3CA5D5">
              <a:alpha val="74902"/>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atin typeface="Century Gothic" panose="020B0502020202020204" pitchFamily="34" charset="0"/>
            </a:endParaRPr>
          </a:p>
        </p:txBody>
      </p:sp>
      <p:cxnSp>
        <p:nvCxnSpPr>
          <p:cNvPr id="12" name="Straight Connector 11">
            <a:extLst>
              <a:ext uri="{FF2B5EF4-FFF2-40B4-BE49-F238E27FC236}">
                <a16:creationId xmlns:a16="http://schemas.microsoft.com/office/drawing/2014/main" id="{0A025742-8B3C-4170-AB83-3990D2DE27E8}"/>
              </a:ext>
            </a:extLst>
          </p:cNvPr>
          <p:cNvCxnSpPr>
            <a:cxnSpLocks/>
          </p:cNvCxnSpPr>
          <p:nvPr userDrawn="1"/>
        </p:nvCxnSpPr>
        <p:spPr>
          <a:xfrm>
            <a:off x="839788" y="2048500"/>
            <a:ext cx="3932237" cy="0"/>
          </a:xfrm>
          <a:prstGeom prst="line">
            <a:avLst/>
          </a:prstGeom>
          <a:ln w="12700">
            <a:solidFill>
              <a:srgbClr val="3CA5D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22709D5-7A53-46B5-90A1-E1D50123467E}"/>
              </a:ext>
            </a:extLst>
          </p:cNvPr>
          <p:cNvCxnSpPr>
            <a:cxnSpLocks/>
          </p:cNvCxnSpPr>
          <p:nvPr userDrawn="1"/>
        </p:nvCxnSpPr>
        <p:spPr>
          <a:xfrm>
            <a:off x="685799" y="6531429"/>
            <a:ext cx="868680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359D10F-FE89-4D58-B317-A1D472D78D35}"/>
              </a:ext>
            </a:extLst>
          </p:cNvPr>
          <p:cNvSpPr txBox="1"/>
          <p:nvPr userDrawn="1"/>
        </p:nvSpPr>
        <p:spPr>
          <a:xfrm>
            <a:off x="8642350" y="6393027"/>
            <a:ext cx="3371850" cy="261610"/>
          </a:xfrm>
          <a:prstGeom prst="rect">
            <a:avLst/>
          </a:prstGeom>
          <a:noFill/>
          <a:ln w="12700">
            <a:noFill/>
          </a:ln>
        </p:spPr>
        <p:txBody>
          <a:bodyPr wrap="square" rtlCol="0">
            <a:spAutoFit/>
          </a:bodyPr>
          <a:lstStyle/>
          <a:p>
            <a:pPr algn="r"/>
            <a:r>
              <a:rPr lang="en-US" sz="1100" spc="300" dirty="0">
                <a:solidFill>
                  <a:schemeClr val="bg1"/>
                </a:solidFill>
                <a:latin typeface="Century Gothic" panose="020B0502020202020204" pitchFamily="34" charset="0"/>
              </a:rPr>
              <a:t>MICHIGAN.GOV/MSHDA</a:t>
            </a:r>
          </a:p>
        </p:txBody>
      </p:sp>
    </p:spTree>
    <p:extLst>
      <p:ext uri="{BB962C8B-B14F-4D97-AF65-F5344CB8AC3E}">
        <p14:creationId xmlns:p14="http://schemas.microsoft.com/office/powerpoint/2010/main" val="21431456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AEF20FB-F3B1-4444-95B3-3B564EEEBB6B}"/>
              </a:ext>
            </a:extLst>
          </p:cNvPr>
          <p:cNvSpPr/>
          <p:nvPr userDrawn="1"/>
        </p:nvSpPr>
        <p:spPr>
          <a:xfrm rot="5400000">
            <a:off x="1357311" y="-1357313"/>
            <a:ext cx="2057402" cy="4772027"/>
          </a:xfrm>
          <a:prstGeom prst="rect">
            <a:avLst/>
          </a:prstGeom>
          <a:solidFill>
            <a:srgbClr val="3CA5D5">
              <a:alpha val="74902"/>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5FF9D6A-C535-4632-9035-B403F4143A7B}"/>
              </a:ext>
            </a:extLst>
          </p:cNvPr>
          <p:cNvSpPr>
            <a:spLocks noGrp="1"/>
          </p:cNvSpPr>
          <p:nvPr>
            <p:ph type="title" hasCustomPrompt="1"/>
          </p:nvPr>
        </p:nvSpPr>
        <p:spPr>
          <a:xfrm>
            <a:off x="839788" y="457200"/>
            <a:ext cx="3932237" cy="1600200"/>
          </a:xfrm>
          <a:prstGeom prst="rect">
            <a:avLst/>
          </a:prstGeom>
        </p:spPr>
        <p:txBody>
          <a:bodyPr anchor="b"/>
          <a:lstStyle>
            <a:lvl1pPr>
              <a:defRPr sz="3200">
                <a:solidFill>
                  <a:srgbClr val="2E3B4A"/>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32F3026C-617F-406B-B83E-E70BF7542E02}"/>
              </a:ext>
            </a:extLst>
          </p:cNvPr>
          <p:cNvSpPr>
            <a:spLocks noGrp="1"/>
          </p:cNvSpPr>
          <p:nvPr>
            <p:ph type="pic" idx="1"/>
          </p:nvPr>
        </p:nvSpPr>
        <p:spPr>
          <a:xfrm>
            <a:off x="5183188" y="987425"/>
            <a:ext cx="6172200" cy="4873625"/>
          </a:xfrm>
          <a:prstGeom prst="rect">
            <a:avLst/>
          </a:prstGeom>
        </p:spPr>
        <p:txBody>
          <a:bodyPr/>
          <a:lstStyle>
            <a:lvl1pPr marL="0" indent="0">
              <a:buNone/>
              <a:defRPr sz="3200">
                <a:solidFill>
                  <a:srgbClr val="2E3B4A"/>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FE04382-1322-4357-9B5F-DC28C24CEBF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solidFill>
                  <a:srgbClr val="2E3B4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8" name="Straight Connector 7">
            <a:extLst>
              <a:ext uri="{FF2B5EF4-FFF2-40B4-BE49-F238E27FC236}">
                <a16:creationId xmlns:a16="http://schemas.microsoft.com/office/drawing/2014/main" id="{B909CA88-1EEA-4897-BA02-BEFBB5332A4E}"/>
              </a:ext>
            </a:extLst>
          </p:cNvPr>
          <p:cNvCxnSpPr>
            <a:cxnSpLocks/>
          </p:cNvCxnSpPr>
          <p:nvPr userDrawn="1"/>
        </p:nvCxnSpPr>
        <p:spPr>
          <a:xfrm>
            <a:off x="685799" y="6531429"/>
            <a:ext cx="8686801" cy="0"/>
          </a:xfrm>
          <a:prstGeom prst="line">
            <a:avLst/>
          </a:prstGeom>
          <a:ln w="12700">
            <a:solidFill>
              <a:srgbClr val="2E3B4A">
                <a:alpha val="50196"/>
              </a:srgb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1BF09B4-60CB-4E41-834A-C893C6786F81}"/>
              </a:ext>
            </a:extLst>
          </p:cNvPr>
          <p:cNvSpPr txBox="1"/>
          <p:nvPr userDrawn="1"/>
        </p:nvSpPr>
        <p:spPr>
          <a:xfrm>
            <a:off x="8642350" y="6393027"/>
            <a:ext cx="3371850" cy="261610"/>
          </a:xfrm>
          <a:prstGeom prst="rect">
            <a:avLst/>
          </a:prstGeom>
          <a:noFill/>
          <a:ln w="12700">
            <a:noFill/>
          </a:ln>
        </p:spPr>
        <p:txBody>
          <a:bodyPr wrap="square" rtlCol="0">
            <a:spAutoFit/>
          </a:bodyPr>
          <a:lstStyle/>
          <a:p>
            <a:pPr algn="r"/>
            <a:r>
              <a:rPr lang="en-US" sz="1100" spc="300" dirty="0">
                <a:solidFill>
                  <a:srgbClr val="2E3B4A"/>
                </a:solidFill>
                <a:latin typeface="Century Gothic" panose="020B0502020202020204" pitchFamily="34" charset="0"/>
              </a:rPr>
              <a:t>MICHIGAN.GOV/MSHDA</a:t>
            </a:r>
          </a:p>
        </p:txBody>
      </p:sp>
    </p:spTree>
    <p:extLst>
      <p:ext uri="{BB962C8B-B14F-4D97-AF65-F5344CB8AC3E}">
        <p14:creationId xmlns:p14="http://schemas.microsoft.com/office/powerpoint/2010/main" val="21760546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562C4A-F343-481C-8E76-7563A8FDE06D}"/>
              </a:ext>
            </a:extLst>
          </p:cNvPr>
          <p:cNvSpPr/>
          <p:nvPr userDrawn="1"/>
        </p:nvSpPr>
        <p:spPr>
          <a:xfrm>
            <a:off x="0" y="-15948"/>
            <a:ext cx="12192000" cy="6858000"/>
          </a:xfrm>
          <a:prstGeom prst="rect">
            <a:avLst/>
          </a:prstGeom>
          <a:gradFill flip="none" rotWithShape="1">
            <a:gsLst>
              <a:gs pos="0">
                <a:srgbClr val="2F3D4C"/>
              </a:gs>
              <a:gs pos="100000">
                <a:srgbClr val="22232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Rectangle 4">
            <a:extLst>
              <a:ext uri="{FF2B5EF4-FFF2-40B4-BE49-F238E27FC236}">
                <a16:creationId xmlns:a16="http://schemas.microsoft.com/office/drawing/2014/main" id="{2AEF20FB-F3B1-4444-95B3-3B564EEEBB6B}"/>
              </a:ext>
            </a:extLst>
          </p:cNvPr>
          <p:cNvSpPr/>
          <p:nvPr userDrawn="1"/>
        </p:nvSpPr>
        <p:spPr>
          <a:xfrm rot="5400000">
            <a:off x="1349338" y="-1365286"/>
            <a:ext cx="2073348" cy="4772027"/>
          </a:xfrm>
          <a:prstGeom prst="rect">
            <a:avLst/>
          </a:prstGeom>
          <a:solidFill>
            <a:srgbClr val="3CA5D5">
              <a:alpha val="74902"/>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5FF9D6A-C535-4632-9035-B403F4143A7B}"/>
              </a:ext>
            </a:extLst>
          </p:cNvPr>
          <p:cNvSpPr>
            <a:spLocks noGrp="1"/>
          </p:cNvSpPr>
          <p:nvPr>
            <p:ph type="title" hasCustomPrompt="1"/>
          </p:nvPr>
        </p:nvSpPr>
        <p:spPr>
          <a:xfrm>
            <a:off x="839788" y="457200"/>
            <a:ext cx="3932237" cy="1600200"/>
          </a:xfrm>
          <a:prstGeom prst="rect">
            <a:avLst/>
          </a:prstGeom>
        </p:spPr>
        <p:txBody>
          <a:bodyPr anchor="b"/>
          <a:lstStyle>
            <a:lvl1pPr>
              <a:defRPr sz="3200">
                <a:solidFill>
                  <a:schemeClr val="bg1"/>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32F3026C-617F-406B-B83E-E70BF7542E02}"/>
              </a:ext>
            </a:extLst>
          </p:cNvPr>
          <p:cNvSpPr>
            <a:spLocks noGrp="1"/>
          </p:cNvSpPr>
          <p:nvPr>
            <p:ph type="pic" idx="1"/>
          </p:nvPr>
        </p:nvSpPr>
        <p:spPr>
          <a:xfrm>
            <a:off x="5183188" y="987425"/>
            <a:ext cx="6172200" cy="4873625"/>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FE04382-1322-4357-9B5F-DC28C24CEBF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1" name="Straight Connector 10">
            <a:extLst>
              <a:ext uri="{FF2B5EF4-FFF2-40B4-BE49-F238E27FC236}">
                <a16:creationId xmlns:a16="http://schemas.microsoft.com/office/drawing/2014/main" id="{E43BBBF0-A1B8-4FB6-8F7A-85E8D47C2DA9}"/>
              </a:ext>
            </a:extLst>
          </p:cNvPr>
          <p:cNvCxnSpPr>
            <a:cxnSpLocks/>
          </p:cNvCxnSpPr>
          <p:nvPr userDrawn="1"/>
        </p:nvCxnSpPr>
        <p:spPr>
          <a:xfrm>
            <a:off x="685799" y="6531429"/>
            <a:ext cx="868680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3B83568-6049-448B-AA3E-2D2554DCA241}"/>
              </a:ext>
            </a:extLst>
          </p:cNvPr>
          <p:cNvSpPr txBox="1"/>
          <p:nvPr userDrawn="1"/>
        </p:nvSpPr>
        <p:spPr>
          <a:xfrm>
            <a:off x="8642350" y="6393027"/>
            <a:ext cx="3371850" cy="261610"/>
          </a:xfrm>
          <a:prstGeom prst="rect">
            <a:avLst/>
          </a:prstGeom>
          <a:noFill/>
          <a:ln w="12700">
            <a:noFill/>
          </a:ln>
        </p:spPr>
        <p:txBody>
          <a:bodyPr wrap="square" rtlCol="0">
            <a:spAutoFit/>
          </a:bodyPr>
          <a:lstStyle/>
          <a:p>
            <a:pPr algn="r"/>
            <a:r>
              <a:rPr lang="en-US" sz="1100" spc="300" dirty="0">
                <a:solidFill>
                  <a:schemeClr val="bg1"/>
                </a:solidFill>
                <a:latin typeface="Century Gothic" panose="020B0502020202020204" pitchFamily="34" charset="0"/>
              </a:rPr>
              <a:t>MICHIGAN.GOV/MSHDA</a:t>
            </a:r>
          </a:p>
        </p:txBody>
      </p:sp>
    </p:spTree>
    <p:extLst>
      <p:ext uri="{BB962C8B-B14F-4D97-AF65-F5344CB8AC3E}">
        <p14:creationId xmlns:p14="http://schemas.microsoft.com/office/powerpoint/2010/main" val="1047014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ank You - Single Family">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3081ADE-EBD9-46C2-AA10-D0EE1F348012}"/>
              </a:ext>
            </a:extLst>
          </p:cNvPr>
          <p:cNvSpPr/>
          <p:nvPr userDrawn="1"/>
        </p:nvSpPr>
        <p:spPr>
          <a:xfrm>
            <a:off x="0" y="-6642"/>
            <a:ext cx="12192000" cy="6858000"/>
          </a:xfrm>
          <a:prstGeom prst="rect">
            <a:avLst/>
          </a:prstGeom>
          <a:gradFill flip="none" rotWithShape="1">
            <a:gsLst>
              <a:gs pos="0">
                <a:srgbClr val="2F3D4C"/>
              </a:gs>
              <a:gs pos="100000">
                <a:srgbClr val="22232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4CB1C481-7D1B-47AD-B071-C97EED9C79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7365" y="1105429"/>
            <a:ext cx="3273368" cy="686153"/>
          </a:xfrm>
          <a:prstGeom prst="rect">
            <a:avLst/>
          </a:prstGeom>
        </p:spPr>
      </p:pic>
      <p:pic>
        <p:nvPicPr>
          <p:cNvPr id="19" name="Picture 18">
            <a:extLst>
              <a:ext uri="{FF2B5EF4-FFF2-40B4-BE49-F238E27FC236}">
                <a16:creationId xmlns:a16="http://schemas.microsoft.com/office/drawing/2014/main" id="{EA97096B-DD21-4207-B31D-421A8A7CDEB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7546" t="4164" r="9887" b="23245"/>
          <a:stretch/>
        </p:blipFill>
        <p:spPr>
          <a:xfrm>
            <a:off x="6798608" y="1122363"/>
            <a:ext cx="4631392" cy="3088505"/>
          </a:xfrm>
          <a:prstGeom prst="rect">
            <a:avLst/>
          </a:prstGeom>
        </p:spPr>
      </p:pic>
      <p:sp>
        <p:nvSpPr>
          <p:cNvPr id="10" name="Rectangle 9">
            <a:extLst>
              <a:ext uri="{FF2B5EF4-FFF2-40B4-BE49-F238E27FC236}">
                <a16:creationId xmlns:a16="http://schemas.microsoft.com/office/drawing/2014/main" id="{9E07F1B4-17E0-40C8-88D8-D2B8B5F5849F}"/>
              </a:ext>
            </a:extLst>
          </p:cNvPr>
          <p:cNvSpPr/>
          <p:nvPr userDrawn="1"/>
        </p:nvSpPr>
        <p:spPr>
          <a:xfrm>
            <a:off x="5800143" y="2029600"/>
            <a:ext cx="4262230" cy="3123953"/>
          </a:xfrm>
          <a:prstGeom prst="rect">
            <a:avLst/>
          </a:prstGeom>
          <a:solidFill>
            <a:srgbClr val="3CA5D5">
              <a:alpha val="74902"/>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B036225B-6693-40E6-88C1-84A772B24C9D}"/>
              </a:ext>
            </a:extLst>
          </p:cNvPr>
          <p:cNvSpPr txBox="1"/>
          <p:nvPr userDrawn="1"/>
        </p:nvSpPr>
        <p:spPr>
          <a:xfrm>
            <a:off x="720064" y="3060407"/>
            <a:ext cx="11636443" cy="1446550"/>
          </a:xfrm>
          <a:prstGeom prst="rect">
            <a:avLst/>
          </a:prstGeom>
          <a:noFill/>
        </p:spPr>
        <p:txBody>
          <a:bodyPr wrap="square" rtlCol="0">
            <a:spAutoFit/>
          </a:bodyPr>
          <a:lstStyle/>
          <a:p>
            <a:r>
              <a:rPr lang="en-US" sz="8800" b="1" dirty="0">
                <a:solidFill>
                  <a:schemeClr val="bg1"/>
                </a:solidFill>
                <a:latin typeface="Century Gothic" panose="020B0502020202020204" pitchFamily="34" charset="0"/>
              </a:rPr>
              <a:t>THANK YOU</a:t>
            </a:r>
          </a:p>
        </p:txBody>
      </p:sp>
    </p:spTree>
    <p:extLst>
      <p:ext uri="{BB962C8B-B14F-4D97-AF65-F5344CB8AC3E}">
        <p14:creationId xmlns:p14="http://schemas.microsoft.com/office/powerpoint/2010/main" val="4007274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Multifamily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3081ADE-EBD9-46C2-AA10-D0EE1F348012}"/>
              </a:ext>
            </a:extLst>
          </p:cNvPr>
          <p:cNvSpPr/>
          <p:nvPr userDrawn="1"/>
        </p:nvSpPr>
        <p:spPr>
          <a:xfrm>
            <a:off x="0" y="-6642"/>
            <a:ext cx="12192000" cy="6858000"/>
          </a:xfrm>
          <a:prstGeom prst="rect">
            <a:avLst/>
          </a:prstGeom>
          <a:gradFill flip="none" rotWithShape="1">
            <a:gsLst>
              <a:gs pos="0">
                <a:srgbClr val="2F3D4C"/>
              </a:gs>
              <a:gs pos="100000">
                <a:srgbClr val="22232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4CB1C481-7D1B-47AD-B071-C97EED9C79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7365" y="1105429"/>
            <a:ext cx="3273368" cy="686153"/>
          </a:xfrm>
          <a:prstGeom prst="rect">
            <a:avLst/>
          </a:prstGeom>
        </p:spPr>
      </p:pic>
      <p:pic>
        <p:nvPicPr>
          <p:cNvPr id="19" name="Picture 18">
            <a:extLst>
              <a:ext uri="{FF2B5EF4-FFF2-40B4-BE49-F238E27FC236}">
                <a16:creationId xmlns:a16="http://schemas.microsoft.com/office/drawing/2014/main" id="{EA97096B-DD21-4207-B31D-421A8A7CDEBC}"/>
              </a:ext>
            </a:extLst>
          </p:cNvPr>
          <p:cNvPicPr>
            <a:picLocks noChangeAspect="1"/>
          </p:cNvPicPr>
          <p:nvPr userDrawn="1"/>
        </p:nvPicPr>
        <p:blipFill>
          <a:blip r:embed="rId3">
            <a:extLst>
              <a:ext uri="{28A0092B-C50C-407E-A947-70E740481C1C}">
                <a14:useLocalDpi xmlns:a14="http://schemas.microsoft.com/office/drawing/2010/main" val="0"/>
              </a:ext>
            </a:extLst>
          </a:blip>
          <a:srcRect t="5" b="5"/>
          <a:stretch/>
        </p:blipFill>
        <p:spPr>
          <a:xfrm>
            <a:off x="6798608" y="1122363"/>
            <a:ext cx="4631392" cy="3088505"/>
          </a:xfrm>
          <a:prstGeom prst="rect">
            <a:avLst/>
          </a:prstGeom>
        </p:spPr>
      </p:pic>
      <p:sp>
        <p:nvSpPr>
          <p:cNvPr id="10" name="Rectangle 9">
            <a:extLst>
              <a:ext uri="{FF2B5EF4-FFF2-40B4-BE49-F238E27FC236}">
                <a16:creationId xmlns:a16="http://schemas.microsoft.com/office/drawing/2014/main" id="{9E07F1B4-17E0-40C8-88D8-D2B8B5F5849F}"/>
              </a:ext>
            </a:extLst>
          </p:cNvPr>
          <p:cNvSpPr/>
          <p:nvPr userDrawn="1"/>
        </p:nvSpPr>
        <p:spPr>
          <a:xfrm>
            <a:off x="5800143" y="2029600"/>
            <a:ext cx="4262230" cy="3123953"/>
          </a:xfrm>
          <a:prstGeom prst="rect">
            <a:avLst/>
          </a:prstGeom>
          <a:solidFill>
            <a:srgbClr val="3CA5D5">
              <a:alpha val="74902"/>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6" name="Text Placeholder 25">
            <a:extLst>
              <a:ext uri="{FF2B5EF4-FFF2-40B4-BE49-F238E27FC236}">
                <a16:creationId xmlns:a16="http://schemas.microsoft.com/office/drawing/2014/main" id="{5E5DBD43-5433-4E19-80C4-FD85E5A11899}"/>
              </a:ext>
            </a:extLst>
          </p:cNvPr>
          <p:cNvSpPr>
            <a:spLocks noGrp="1"/>
          </p:cNvSpPr>
          <p:nvPr>
            <p:ph type="body" sz="quarter" idx="10" hasCustomPrompt="1"/>
          </p:nvPr>
        </p:nvSpPr>
        <p:spPr>
          <a:xfrm>
            <a:off x="777875" y="5153553"/>
            <a:ext cx="10515600" cy="1093260"/>
          </a:xfrm>
          <a:prstGeom prst="rect">
            <a:avLst/>
          </a:prstGeom>
        </p:spPr>
        <p:txBody>
          <a:bodyPr/>
          <a:lstStyle>
            <a:lvl1pPr>
              <a:buNone/>
              <a:defRPr b="1">
                <a:solidFill>
                  <a:schemeClr val="bg1"/>
                </a:solidFill>
              </a:defRPr>
            </a:lvl1pPr>
            <a:lvl2pPr>
              <a:buNone/>
              <a:defRPr i="1">
                <a:solidFill>
                  <a:schemeClr val="bg1"/>
                </a:solidFill>
              </a:defRPr>
            </a:lvl2pPr>
          </a:lstStyle>
          <a:p>
            <a:pPr lvl="0"/>
            <a:r>
              <a:rPr lang="en-US" dirty="0"/>
              <a:t>CLICK TO EDIT PRESENTOR NAME</a:t>
            </a:r>
          </a:p>
          <a:p>
            <a:pPr lvl="1"/>
            <a:r>
              <a:rPr lang="en-US" dirty="0"/>
              <a:t>PRESENTOR TITLE</a:t>
            </a:r>
          </a:p>
        </p:txBody>
      </p:sp>
      <p:sp>
        <p:nvSpPr>
          <p:cNvPr id="28" name="Title 27">
            <a:extLst>
              <a:ext uri="{FF2B5EF4-FFF2-40B4-BE49-F238E27FC236}">
                <a16:creationId xmlns:a16="http://schemas.microsoft.com/office/drawing/2014/main" id="{FBA07CE7-27A1-4A56-8131-7B72CD0D34C5}"/>
              </a:ext>
            </a:extLst>
          </p:cNvPr>
          <p:cNvSpPr>
            <a:spLocks noGrp="1"/>
          </p:cNvSpPr>
          <p:nvPr>
            <p:ph type="title" hasCustomPrompt="1"/>
          </p:nvPr>
        </p:nvSpPr>
        <p:spPr>
          <a:xfrm>
            <a:off x="777875" y="2809786"/>
            <a:ext cx="10515600" cy="1325563"/>
          </a:xfrm>
          <a:prstGeom prst="rect">
            <a:avLst/>
          </a:prstGeom>
        </p:spPr>
        <p:txBody>
          <a:bodyPr/>
          <a:lstStyle>
            <a:lvl1pPr>
              <a:defRPr sz="5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92520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ank You­_No Overlapping Text - Single Family">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3081ADE-EBD9-46C2-AA10-D0EE1F348012}"/>
              </a:ext>
            </a:extLst>
          </p:cNvPr>
          <p:cNvSpPr/>
          <p:nvPr userDrawn="1"/>
        </p:nvSpPr>
        <p:spPr>
          <a:xfrm>
            <a:off x="0" y="-6642"/>
            <a:ext cx="12192000" cy="6858000"/>
          </a:xfrm>
          <a:prstGeom prst="rect">
            <a:avLst/>
          </a:prstGeom>
          <a:gradFill flip="none" rotWithShape="1">
            <a:gsLst>
              <a:gs pos="0">
                <a:srgbClr val="2F3D4C"/>
              </a:gs>
              <a:gs pos="100000">
                <a:srgbClr val="22232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4CB1C481-7D1B-47AD-B071-C97EED9C79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7365" y="1105429"/>
            <a:ext cx="3273368" cy="686153"/>
          </a:xfrm>
          <a:prstGeom prst="rect">
            <a:avLst/>
          </a:prstGeom>
        </p:spPr>
      </p:pic>
      <p:pic>
        <p:nvPicPr>
          <p:cNvPr id="19" name="Picture 18">
            <a:extLst>
              <a:ext uri="{FF2B5EF4-FFF2-40B4-BE49-F238E27FC236}">
                <a16:creationId xmlns:a16="http://schemas.microsoft.com/office/drawing/2014/main" id="{EA97096B-DD21-4207-B31D-421A8A7CDEB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7546" t="4164" r="9887" b="23245"/>
          <a:stretch/>
        </p:blipFill>
        <p:spPr>
          <a:xfrm>
            <a:off x="6798608" y="1122363"/>
            <a:ext cx="4631392" cy="3088505"/>
          </a:xfrm>
          <a:prstGeom prst="rect">
            <a:avLst/>
          </a:prstGeom>
        </p:spPr>
      </p:pic>
      <p:sp>
        <p:nvSpPr>
          <p:cNvPr id="10" name="Rectangle 9">
            <a:extLst>
              <a:ext uri="{FF2B5EF4-FFF2-40B4-BE49-F238E27FC236}">
                <a16:creationId xmlns:a16="http://schemas.microsoft.com/office/drawing/2014/main" id="{9E07F1B4-17E0-40C8-88D8-D2B8B5F5849F}"/>
              </a:ext>
            </a:extLst>
          </p:cNvPr>
          <p:cNvSpPr/>
          <p:nvPr userDrawn="1"/>
        </p:nvSpPr>
        <p:spPr>
          <a:xfrm>
            <a:off x="5800143" y="2029600"/>
            <a:ext cx="4262230" cy="3123953"/>
          </a:xfrm>
          <a:prstGeom prst="rect">
            <a:avLst/>
          </a:prstGeom>
          <a:solidFill>
            <a:srgbClr val="3CA5D5">
              <a:alpha val="74902"/>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133713C2-6AD7-1CA2-A248-291B919450DE}"/>
              </a:ext>
            </a:extLst>
          </p:cNvPr>
          <p:cNvSpPr txBox="1"/>
          <p:nvPr userDrawn="1"/>
        </p:nvSpPr>
        <p:spPr>
          <a:xfrm>
            <a:off x="720064" y="2693646"/>
            <a:ext cx="11636443" cy="2800767"/>
          </a:xfrm>
          <a:prstGeom prst="rect">
            <a:avLst/>
          </a:prstGeom>
          <a:noFill/>
        </p:spPr>
        <p:txBody>
          <a:bodyPr wrap="square" rtlCol="0">
            <a:spAutoFit/>
          </a:bodyPr>
          <a:lstStyle/>
          <a:p>
            <a:r>
              <a:rPr lang="en-US" sz="8800" b="1" dirty="0">
                <a:solidFill>
                  <a:schemeClr val="bg1"/>
                </a:solidFill>
                <a:latin typeface="Century Gothic" panose="020B0502020202020204" pitchFamily="34" charset="0"/>
              </a:rPr>
              <a:t>THANK</a:t>
            </a:r>
          </a:p>
          <a:p>
            <a:r>
              <a:rPr lang="en-US" sz="8800" b="1" dirty="0">
                <a:solidFill>
                  <a:schemeClr val="bg1"/>
                </a:solidFill>
                <a:latin typeface="Century Gothic" panose="020B0502020202020204" pitchFamily="34" charset="0"/>
              </a:rPr>
              <a:t>YOU</a:t>
            </a:r>
          </a:p>
        </p:txBody>
      </p:sp>
    </p:spTree>
    <p:extLst>
      <p:ext uri="{BB962C8B-B14F-4D97-AF65-F5344CB8AC3E}">
        <p14:creationId xmlns:p14="http://schemas.microsoft.com/office/powerpoint/2010/main" val="15033995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White_Thank You - Single Fa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CB1C481-7D1B-47AD-B071-C97EED9C798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77365" y="1110601"/>
            <a:ext cx="3273368" cy="675808"/>
          </a:xfrm>
          <a:prstGeom prst="rect">
            <a:avLst/>
          </a:prstGeom>
        </p:spPr>
      </p:pic>
      <p:pic>
        <p:nvPicPr>
          <p:cNvPr id="19" name="Picture 18">
            <a:extLst>
              <a:ext uri="{FF2B5EF4-FFF2-40B4-BE49-F238E27FC236}">
                <a16:creationId xmlns:a16="http://schemas.microsoft.com/office/drawing/2014/main" id="{EA97096B-DD21-4207-B31D-421A8A7CDEB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7546" t="4164" r="9887" b="23245"/>
          <a:stretch/>
        </p:blipFill>
        <p:spPr>
          <a:xfrm>
            <a:off x="6798608" y="1122363"/>
            <a:ext cx="4631392" cy="3088505"/>
          </a:xfrm>
          <a:prstGeom prst="rect">
            <a:avLst/>
          </a:prstGeom>
        </p:spPr>
      </p:pic>
      <p:sp>
        <p:nvSpPr>
          <p:cNvPr id="10" name="Rectangle 9">
            <a:extLst>
              <a:ext uri="{FF2B5EF4-FFF2-40B4-BE49-F238E27FC236}">
                <a16:creationId xmlns:a16="http://schemas.microsoft.com/office/drawing/2014/main" id="{9E07F1B4-17E0-40C8-88D8-D2B8B5F5849F}"/>
              </a:ext>
            </a:extLst>
          </p:cNvPr>
          <p:cNvSpPr/>
          <p:nvPr userDrawn="1"/>
        </p:nvSpPr>
        <p:spPr>
          <a:xfrm>
            <a:off x="5800143" y="2029600"/>
            <a:ext cx="4262230" cy="3123953"/>
          </a:xfrm>
          <a:prstGeom prst="rect">
            <a:avLst/>
          </a:prstGeom>
          <a:solidFill>
            <a:srgbClr val="2E3B4A">
              <a:alpha val="74902"/>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B036225B-6693-40E6-88C1-84A772B24C9D}"/>
              </a:ext>
            </a:extLst>
          </p:cNvPr>
          <p:cNvSpPr txBox="1"/>
          <p:nvPr userDrawn="1"/>
        </p:nvSpPr>
        <p:spPr>
          <a:xfrm>
            <a:off x="720064" y="2693646"/>
            <a:ext cx="11636443" cy="2800767"/>
          </a:xfrm>
          <a:prstGeom prst="rect">
            <a:avLst/>
          </a:prstGeom>
          <a:noFill/>
        </p:spPr>
        <p:txBody>
          <a:bodyPr wrap="square" rtlCol="0">
            <a:spAutoFit/>
          </a:bodyPr>
          <a:lstStyle/>
          <a:p>
            <a:r>
              <a:rPr lang="en-US" sz="8800" b="1" dirty="0">
                <a:solidFill>
                  <a:srgbClr val="2E3B4A"/>
                </a:solidFill>
                <a:latin typeface="Century Gothic" panose="020B0502020202020204" pitchFamily="34" charset="0"/>
              </a:rPr>
              <a:t>THANK</a:t>
            </a:r>
          </a:p>
          <a:p>
            <a:r>
              <a:rPr lang="en-US" sz="8800" b="1" dirty="0">
                <a:solidFill>
                  <a:srgbClr val="2E3B4A"/>
                </a:solidFill>
                <a:latin typeface="Century Gothic" panose="020B0502020202020204" pitchFamily="34" charset="0"/>
              </a:rPr>
              <a:t>YOU</a:t>
            </a:r>
          </a:p>
        </p:txBody>
      </p:sp>
    </p:spTree>
    <p:extLst>
      <p:ext uri="{BB962C8B-B14F-4D97-AF65-F5344CB8AC3E}">
        <p14:creationId xmlns:p14="http://schemas.microsoft.com/office/powerpoint/2010/main" val="9411047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ank You - Multifamily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3081ADE-EBD9-46C2-AA10-D0EE1F348012}"/>
              </a:ext>
            </a:extLst>
          </p:cNvPr>
          <p:cNvSpPr/>
          <p:nvPr userDrawn="1"/>
        </p:nvSpPr>
        <p:spPr>
          <a:xfrm>
            <a:off x="0" y="-6642"/>
            <a:ext cx="12192000" cy="6858000"/>
          </a:xfrm>
          <a:prstGeom prst="rect">
            <a:avLst/>
          </a:prstGeom>
          <a:gradFill flip="none" rotWithShape="1">
            <a:gsLst>
              <a:gs pos="0">
                <a:srgbClr val="2F3D4C"/>
              </a:gs>
              <a:gs pos="100000">
                <a:srgbClr val="22232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4CB1C481-7D1B-47AD-B071-C97EED9C79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7365" y="1105429"/>
            <a:ext cx="3273368" cy="686153"/>
          </a:xfrm>
          <a:prstGeom prst="rect">
            <a:avLst/>
          </a:prstGeom>
        </p:spPr>
      </p:pic>
      <p:pic>
        <p:nvPicPr>
          <p:cNvPr id="19" name="Picture 18">
            <a:extLst>
              <a:ext uri="{FF2B5EF4-FFF2-40B4-BE49-F238E27FC236}">
                <a16:creationId xmlns:a16="http://schemas.microsoft.com/office/drawing/2014/main" id="{EA97096B-DD21-4207-B31D-421A8A7CDEBC}"/>
              </a:ext>
            </a:extLst>
          </p:cNvPr>
          <p:cNvPicPr>
            <a:picLocks noChangeAspect="1"/>
          </p:cNvPicPr>
          <p:nvPr userDrawn="1"/>
        </p:nvPicPr>
        <p:blipFill>
          <a:blip r:embed="rId3">
            <a:extLst>
              <a:ext uri="{28A0092B-C50C-407E-A947-70E740481C1C}">
                <a14:useLocalDpi xmlns:a14="http://schemas.microsoft.com/office/drawing/2010/main" val="0"/>
              </a:ext>
            </a:extLst>
          </a:blip>
          <a:srcRect t="12" b="12"/>
          <a:stretch/>
        </p:blipFill>
        <p:spPr>
          <a:xfrm>
            <a:off x="6798608" y="1122363"/>
            <a:ext cx="4631392" cy="3088505"/>
          </a:xfrm>
          <a:prstGeom prst="rect">
            <a:avLst/>
          </a:prstGeom>
        </p:spPr>
      </p:pic>
      <p:sp>
        <p:nvSpPr>
          <p:cNvPr id="10" name="Rectangle 9">
            <a:extLst>
              <a:ext uri="{FF2B5EF4-FFF2-40B4-BE49-F238E27FC236}">
                <a16:creationId xmlns:a16="http://schemas.microsoft.com/office/drawing/2014/main" id="{9E07F1B4-17E0-40C8-88D8-D2B8B5F5849F}"/>
              </a:ext>
            </a:extLst>
          </p:cNvPr>
          <p:cNvSpPr/>
          <p:nvPr userDrawn="1"/>
        </p:nvSpPr>
        <p:spPr>
          <a:xfrm>
            <a:off x="5800143" y="2029600"/>
            <a:ext cx="4262230" cy="3123953"/>
          </a:xfrm>
          <a:prstGeom prst="rect">
            <a:avLst/>
          </a:prstGeom>
          <a:solidFill>
            <a:srgbClr val="3CA5D5">
              <a:alpha val="74902"/>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B036225B-6693-40E6-88C1-84A772B24C9D}"/>
              </a:ext>
            </a:extLst>
          </p:cNvPr>
          <p:cNvSpPr txBox="1"/>
          <p:nvPr userDrawn="1"/>
        </p:nvSpPr>
        <p:spPr>
          <a:xfrm>
            <a:off x="720064" y="3060407"/>
            <a:ext cx="11636443" cy="1446550"/>
          </a:xfrm>
          <a:prstGeom prst="rect">
            <a:avLst/>
          </a:prstGeom>
          <a:noFill/>
        </p:spPr>
        <p:txBody>
          <a:bodyPr wrap="square" rtlCol="0">
            <a:spAutoFit/>
          </a:bodyPr>
          <a:lstStyle/>
          <a:p>
            <a:r>
              <a:rPr lang="en-US" sz="8800" b="1" dirty="0">
                <a:solidFill>
                  <a:schemeClr val="bg1"/>
                </a:solidFill>
                <a:latin typeface="Century Gothic" panose="020B0502020202020204" pitchFamily="34" charset="0"/>
              </a:rPr>
              <a:t>THANK YOU</a:t>
            </a:r>
          </a:p>
        </p:txBody>
      </p:sp>
    </p:spTree>
    <p:extLst>
      <p:ext uri="{BB962C8B-B14F-4D97-AF65-F5344CB8AC3E}">
        <p14:creationId xmlns:p14="http://schemas.microsoft.com/office/powerpoint/2010/main" val="18133215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ank You­_No Overlapping Text - Multifamily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3081ADE-EBD9-46C2-AA10-D0EE1F348012}"/>
              </a:ext>
            </a:extLst>
          </p:cNvPr>
          <p:cNvSpPr/>
          <p:nvPr userDrawn="1"/>
        </p:nvSpPr>
        <p:spPr>
          <a:xfrm>
            <a:off x="0" y="-6642"/>
            <a:ext cx="12192000" cy="6858000"/>
          </a:xfrm>
          <a:prstGeom prst="rect">
            <a:avLst/>
          </a:prstGeom>
          <a:gradFill flip="none" rotWithShape="1">
            <a:gsLst>
              <a:gs pos="0">
                <a:srgbClr val="2F3D4C"/>
              </a:gs>
              <a:gs pos="100000">
                <a:srgbClr val="22232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4CB1C481-7D1B-47AD-B071-C97EED9C79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7365" y="1105429"/>
            <a:ext cx="3273368" cy="686153"/>
          </a:xfrm>
          <a:prstGeom prst="rect">
            <a:avLst/>
          </a:prstGeom>
        </p:spPr>
      </p:pic>
      <p:pic>
        <p:nvPicPr>
          <p:cNvPr id="19" name="Picture 18">
            <a:extLst>
              <a:ext uri="{FF2B5EF4-FFF2-40B4-BE49-F238E27FC236}">
                <a16:creationId xmlns:a16="http://schemas.microsoft.com/office/drawing/2014/main" id="{EA97096B-DD21-4207-B31D-421A8A7CDEBC}"/>
              </a:ext>
            </a:extLst>
          </p:cNvPr>
          <p:cNvPicPr>
            <a:picLocks noChangeAspect="1"/>
          </p:cNvPicPr>
          <p:nvPr userDrawn="1"/>
        </p:nvPicPr>
        <p:blipFill>
          <a:blip r:embed="rId3">
            <a:extLst>
              <a:ext uri="{28A0092B-C50C-407E-A947-70E740481C1C}">
                <a14:useLocalDpi xmlns:a14="http://schemas.microsoft.com/office/drawing/2010/main" val="0"/>
              </a:ext>
            </a:extLst>
          </a:blip>
          <a:srcRect t="12" b="12"/>
          <a:stretch/>
        </p:blipFill>
        <p:spPr>
          <a:xfrm>
            <a:off x="6798608" y="1122363"/>
            <a:ext cx="4631392" cy="3088505"/>
          </a:xfrm>
          <a:prstGeom prst="rect">
            <a:avLst/>
          </a:prstGeom>
        </p:spPr>
      </p:pic>
      <p:sp>
        <p:nvSpPr>
          <p:cNvPr id="10" name="Rectangle 9">
            <a:extLst>
              <a:ext uri="{FF2B5EF4-FFF2-40B4-BE49-F238E27FC236}">
                <a16:creationId xmlns:a16="http://schemas.microsoft.com/office/drawing/2014/main" id="{9E07F1B4-17E0-40C8-88D8-D2B8B5F5849F}"/>
              </a:ext>
            </a:extLst>
          </p:cNvPr>
          <p:cNvSpPr/>
          <p:nvPr userDrawn="1"/>
        </p:nvSpPr>
        <p:spPr>
          <a:xfrm>
            <a:off x="5800143" y="2029600"/>
            <a:ext cx="4262230" cy="3123953"/>
          </a:xfrm>
          <a:prstGeom prst="rect">
            <a:avLst/>
          </a:prstGeom>
          <a:solidFill>
            <a:srgbClr val="3CA5D5">
              <a:alpha val="74902"/>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19B43F2-8BED-059B-3BBE-27A397F61E49}"/>
              </a:ext>
            </a:extLst>
          </p:cNvPr>
          <p:cNvSpPr txBox="1"/>
          <p:nvPr userDrawn="1"/>
        </p:nvSpPr>
        <p:spPr>
          <a:xfrm>
            <a:off x="720064" y="2693646"/>
            <a:ext cx="11636443" cy="2800767"/>
          </a:xfrm>
          <a:prstGeom prst="rect">
            <a:avLst/>
          </a:prstGeom>
          <a:noFill/>
        </p:spPr>
        <p:txBody>
          <a:bodyPr wrap="square" rtlCol="0">
            <a:spAutoFit/>
          </a:bodyPr>
          <a:lstStyle/>
          <a:p>
            <a:r>
              <a:rPr lang="en-US" sz="8800" b="1" dirty="0">
                <a:solidFill>
                  <a:schemeClr val="bg1"/>
                </a:solidFill>
                <a:latin typeface="Century Gothic" panose="020B0502020202020204" pitchFamily="34" charset="0"/>
              </a:rPr>
              <a:t>THANK</a:t>
            </a:r>
          </a:p>
          <a:p>
            <a:r>
              <a:rPr lang="en-US" sz="8800" b="1" dirty="0">
                <a:solidFill>
                  <a:schemeClr val="bg1"/>
                </a:solidFill>
                <a:latin typeface="Century Gothic" panose="020B0502020202020204" pitchFamily="34" charset="0"/>
              </a:rPr>
              <a:t>YOU</a:t>
            </a:r>
          </a:p>
        </p:txBody>
      </p:sp>
    </p:spTree>
    <p:extLst>
      <p:ext uri="{BB962C8B-B14F-4D97-AF65-F5344CB8AC3E}">
        <p14:creationId xmlns:p14="http://schemas.microsoft.com/office/powerpoint/2010/main" val="15588228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White_Thank You - Multifamily 1">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A97096B-DD21-4207-B31D-421A8A7CDEBC}"/>
              </a:ext>
            </a:extLst>
          </p:cNvPr>
          <p:cNvPicPr>
            <a:picLocks noChangeAspect="1"/>
          </p:cNvPicPr>
          <p:nvPr userDrawn="1"/>
        </p:nvPicPr>
        <p:blipFill>
          <a:blip r:embed="rId2">
            <a:extLst>
              <a:ext uri="{28A0092B-C50C-407E-A947-70E740481C1C}">
                <a14:useLocalDpi xmlns:a14="http://schemas.microsoft.com/office/drawing/2010/main" val="0"/>
              </a:ext>
            </a:extLst>
          </a:blip>
          <a:srcRect t="12" b="12"/>
          <a:stretch/>
        </p:blipFill>
        <p:spPr>
          <a:xfrm>
            <a:off x="6798608" y="1122363"/>
            <a:ext cx="4631392" cy="3088505"/>
          </a:xfrm>
          <a:prstGeom prst="rect">
            <a:avLst/>
          </a:prstGeom>
        </p:spPr>
      </p:pic>
      <p:pic>
        <p:nvPicPr>
          <p:cNvPr id="3" name="Picture 2">
            <a:extLst>
              <a:ext uri="{FF2B5EF4-FFF2-40B4-BE49-F238E27FC236}">
                <a16:creationId xmlns:a16="http://schemas.microsoft.com/office/drawing/2014/main" id="{21409A85-BFF5-8029-E6C7-3C025EB4A8C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77365" y="1110601"/>
            <a:ext cx="3273368" cy="675808"/>
          </a:xfrm>
          <a:prstGeom prst="rect">
            <a:avLst/>
          </a:prstGeom>
        </p:spPr>
      </p:pic>
      <p:sp>
        <p:nvSpPr>
          <p:cNvPr id="4" name="Rectangle 3">
            <a:extLst>
              <a:ext uri="{FF2B5EF4-FFF2-40B4-BE49-F238E27FC236}">
                <a16:creationId xmlns:a16="http://schemas.microsoft.com/office/drawing/2014/main" id="{AC432B1C-4659-A28D-CB24-0B58E91DFC15}"/>
              </a:ext>
            </a:extLst>
          </p:cNvPr>
          <p:cNvSpPr/>
          <p:nvPr userDrawn="1"/>
        </p:nvSpPr>
        <p:spPr>
          <a:xfrm>
            <a:off x="5800143" y="2029600"/>
            <a:ext cx="4262230" cy="3123953"/>
          </a:xfrm>
          <a:prstGeom prst="rect">
            <a:avLst/>
          </a:prstGeom>
          <a:solidFill>
            <a:srgbClr val="2E3B4A">
              <a:alpha val="74902"/>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6B26303-DE77-4F5F-063C-5D071AAB6B0F}"/>
              </a:ext>
            </a:extLst>
          </p:cNvPr>
          <p:cNvSpPr txBox="1"/>
          <p:nvPr userDrawn="1"/>
        </p:nvSpPr>
        <p:spPr>
          <a:xfrm>
            <a:off x="720064" y="2693646"/>
            <a:ext cx="11636443" cy="2800767"/>
          </a:xfrm>
          <a:prstGeom prst="rect">
            <a:avLst/>
          </a:prstGeom>
          <a:noFill/>
        </p:spPr>
        <p:txBody>
          <a:bodyPr wrap="square" rtlCol="0">
            <a:spAutoFit/>
          </a:bodyPr>
          <a:lstStyle/>
          <a:p>
            <a:r>
              <a:rPr lang="en-US" sz="8800" b="1" dirty="0">
                <a:solidFill>
                  <a:srgbClr val="2E3B4A"/>
                </a:solidFill>
                <a:latin typeface="Century Gothic" panose="020B0502020202020204" pitchFamily="34" charset="0"/>
              </a:rPr>
              <a:t>THANK</a:t>
            </a:r>
          </a:p>
          <a:p>
            <a:r>
              <a:rPr lang="en-US" sz="8800" b="1" dirty="0">
                <a:solidFill>
                  <a:srgbClr val="2E3B4A"/>
                </a:solidFill>
                <a:latin typeface="Century Gothic" panose="020B0502020202020204" pitchFamily="34" charset="0"/>
              </a:rPr>
              <a:t>YOU</a:t>
            </a:r>
          </a:p>
        </p:txBody>
      </p:sp>
    </p:spTree>
    <p:extLst>
      <p:ext uri="{BB962C8B-B14F-4D97-AF65-F5344CB8AC3E}">
        <p14:creationId xmlns:p14="http://schemas.microsoft.com/office/powerpoint/2010/main" val="19319768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ank You - Multifamily 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3081ADE-EBD9-46C2-AA10-D0EE1F348012}"/>
              </a:ext>
            </a:extLst>
          </p:cNvPr>
          <p:cNvSpPr/>
          <p:nvPr userDrawn="1"/>
        </p:nvSpPr>
        <p:spPr>
          <a:xfrm>
            <a:off x="0" y="-6642"/>
            <a:ext cx="12192000" cy="6858000"/>
          </a:xfrm>
          <a:prstGeom prst="rect">
            <a:avLst/>
          </a:prstGeom>
          <a:gradFill flip="none" rotWithShape="1">
            <a:gsLst>
              <a:gs pos="0">
                <a:srgbClr val="2F3D4C"/>
              </a:gs>
              <a:gs pos="100000">
                <a:srgbClr val="22232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4CB1C481-7D1B-47AD-B071-C97EED9C79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7365" y="1105429"/>
            <a:ext cx="3273368" cy="686153"/>
          </a:xfrm>
          <a:prstGeom prst="rect">
            <a:avLst/>
          </a:prstGeom>
        </p:spPr>
      </p:pic>
      <p:pic>
        <p:nvPicPr>
          <p:cNvPr id="19" name="Picture 18">
            <a:extLst>
              <a:ext uri="{FF2B5EF4-FFF2-40B4-BE49-F238E27FC236}">
                <a16:creationId xmlns:a16="http://schemas.microsoft.com/office/drawing/2014/main" id="{EA97096B-DD21-4207-B31D-421A8A7CDEBC}"/>
              </a:ext>
            </a:extLst>
          </p:cNvPr>
          <p:cNvPicPr>
            <a:picLocks noChangeAspect="1"/>
          </p:cNvPicPr>
          <p:nvPr userDrawn="1"/>
        </p:nvPicPr>
        <p:blipFill>
          <a:blip r:embed="rId3">
            <a:extLst>
              <a:ext uri="{28A0092B-C50C-407E-A947-70E740481C1C}">
                <a14:useLocalDpi xmlns:a14="http://schemas.microsoft.com/office/drawing/2010/main" val="0"/>
              </a:ext>
            </a:extLst>
          </a:blip>
          <a:srcRect l="35" r="35"/>
          <a:stretch/>
        </p:blipFill>
        <p:spPr>
          <a:xfrm>
            <a:off x="6798608" y="1122363"/>
            <a:ext cx="4631392" cy="3088505"/>
          </a:xfrm>
          <a:prstGeom prst="rect">
            <a:avLst/>
          </a:prstGeom>
        </p:spPr>
      </p:pic>
      <p:sp>
        <p:nvSpPr>
          <p:cNvPr id="10" name="Rectangle 9">
            <a:extLst>
              <a:ext uri="{FF2B5EF4-FFF2-40B4-BE49-F238E27FC236}">
                <a16:creationId xmlns:a16="http://schemas.microsoft.com/office/drawing/2014/main" id="{9E07F1B4-17E0-40C8-88D8-D2B8B5F5849F}"/>
              </a:ext>
            </a:extLst>
          </p:cNvPr>
          <p:cNvSpPr/>
          <p:nvPr userDrawn="1"/>
        </p:nvSpPr>
        <p:spPr>
          <a:xfrm>
            <a:off x="5800143" y="2029600"/>
            <a:ext cx="4262230" cy="3123953"/>
          </a:xfrm>
          <a:prstGeom prst="rect">
            <a:avLst/>
          </a:prstGeom>
          <a:solidFill>
            <a:srgbClr val="3CA5D5">
              <a:alpha val="74902"/>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B036225B-6693-40E6-88C1-84A772B24C9D}"/>
              </a:ext>
            </a:extLst>
          </p:cNvPr>
          <p:cNvSpPr txBox="1"/>
          <p:nvPr userDrawn="1"/>
        </p:nvSpPr>
        <p:spPr>
          <a:xfrm>
            <a:off x="720064" y="3060407"/>
            <a:ext cx="11636443" cy="1446550"/>
          </a:xfrm>
          <a:prstGeom prst="rect">
            <a:avLst/>
          </a:prstGeom>
          <a:noFill/>
        </p:spPr>
        <p:txBody>
          <a:bodyPr wrap="square" rtlCol="0">
            <a:spAutoFit/>
          </a:bodyPr>
          <a:lstStyle/>
          <a:p>
            <a:r>
              <a:rPr lang="en-US" sz="8800" b="1" dirty="0">
                <a:solidFill>
                  <a:schemeClr val="bg1"/>
                </a:solidFill>
                <a:latin typeface="Century Gothic" panose="020B0502020202020204" pitchFamily="34" charset="0"/>
              </a:rPr>
              <a:t>THANK YOU</a:t>
            </a:r>
          </a:p>
        </p:txBody>
      </p:sp>
    </p:spTree>
    <p:extLst>
      <p:ext uri="{BB962C8B-B14F-4D97-AF65-F5344CB8AC3E}">
        <p14:creationId xmlns:p14="http://schemas.microsoft.com/office/powerpoint/2010/main" val="7389782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ank You­_No Overlapping Text - Multifamily 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3081ADE-EBD9-46C2-AA10-D0EE1F348012}"/>
              </a:ext>
            </a:extLst>
          </p:cNvPr>
          <p:cNvSpPr/>
          <p:nvPr userDrawn="1"/>
        </p:nvSpPr>
        <p:spPr>
          <a:xfrm>
            <a:off x="0" y="-6642"/>
            <a:ext cx="12192000" cy="6858000"/>
          </a:xfrm>
          <a:prstGeom prst="rect">
            <a:avLst/>
          </a:prstGeom>
          <a:gradFill flip="none" rotWithShape="1">
            <a:gsLst>
              <a:gs pos="0">
                <a:srgbClr val="2F3D4C"/>
              </a:gs>
              <a:gs pos="100000">
                <a:srgbClr val="22232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4CB1C481-7D1B-47AD-B071-C97EED9C79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7365" y="1105429"/>
            <a:ext cx="3273368" cy="686153"/>
          </a:xfrm>
          <a:prstGeom prst="rect">
            <a:avLst/>
          </a:prstGeom>
        </p:spPr>
      </p:pic>
      <p:pic>
        <p:nvPicPr>
          <p:cNvPr id="19" name="Picture 18">
            <a:extLst>
              <a:ext uri="{FF2B5EF4-FFF2-40B4-BE49-F238E27FC236}">
                <a16:creationId xmlns:a16="http://schemas.microsoft.com/office/drawing/2014/main" id="{EA97096B-DD21-4207-B31D-421A8A7CDEBC}"/>
              </a:ext>
            </a:extLst>
          </p:cNvPr>
          <p:cNvPicPr>
            <a:picLocks noChangeAspect="1"/>
          </p:cNvPicPr>
          <p:nvPr userDrawn="1"/>
        </p:nvPicPr>
        <p:blipFill>
          <a:blip r:embed="rId3">
            <a:extLst>
              <a:ext uri="{28A0092B-C50C-407E-A947-70E740481C1C}">
                <a14:useLocalDpi xmlns:a14="http://schemas.microsoft.com/office/drawing/2010/main" val="0"/>
              </a:ext>
            </a:extLst>
          </a:blip>
          <a:srcRect l="35" r="35"/>
          <a:stretch/>
        </p:blipFill>
        <p:spPr>
          <a:xfrm>
            <a:off x="6798608" y="1122363"/>
            <a:ext cx="4631392" cy="3088505"/>
          </a:xfrm>
          <a:prstGeom prst="rect">
            <a:avLst/>
          </a:prstGeom>
        </p:spPr>
      </p:pic>
      <p:sp>
        <p:nvSpPr>
          <p:cNvPr id="10" name="Rectangle 9">
            <a:extLst>
              <a:ext uri="{FF2B5EF4-FFF2-40B4-BE49-F238E27FC236}">
                <a16:creationId xmlns:a16="http://schemas.microsoft.com/office/drawing/2014/main" id="{9E07F1B4-17E0-40C8-88D8-D2B8B5F5849F}"/>
              </a:ext>
            </a:extLst>
          </p:cNvPr>
          <p:cNvSpPr/>
          <p:nvPr userDrawn="1"/>
        </p:nvSpPr>
        <p:spPr>
          <a:xfrm>
            <a:off x="5800143" y="2029600"/>
            <a:ext cx="4262230" cy="3123953"/>
          </a:xfrm>
          <a:prstGeom prst="rect">
            <a:avLst/>
          </a:prstGeom>
          <a:solidFill>
            <a:srgbClr val="3CA5D5">
              <a:alpha val="74902"/>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059D2E3A-2172-5CE0-A44B-DC61A2F7518D}"/>
              </a:ext>
            </a:extLst>
          </p:cNvPr>
          <p:cNvSpPr txBox="1"/>
          <p:nvPr userDrawn="1"/>
        </p:nvSpPr>
        <p:spPr>
          <a:xfrm>
            <a:off x="720064" y="2693646"/>
            <a:ext cx="11636443" cy="2800767"/>
          </a:xfrm>
          <a:prstGeom prst="rect">
            <a:avLst/>
          </a:prstGeom>
          <a:noFill/>
        </p:spPr>
        <p:txBody>
          <a:bodyPr wrap="square" rtlCol="0">
            <a:spAutoFit/>
          </a:bodyPr>
          <a:lstStyle/>
          <a:p>
            <a:r>
              <a:rPr lang="en-US" sz="8800" b="1" dirty="0">
                <a:solidFill>
                  <a:schemeClr val="bg1"/>
                </a:solidFill>
                <a:latin typeface="Century Gothic" panose="020B0502020202020204" pitchFamily="34" charset="0"/>
              </a:rPr>
              <a:t>THANK</a:t>
            </a:r>
          </a:p>
          <a:p>
            <a:r>
              <a:rPr lang="en-US" sz="8800" b="1" dirty="0">
                <a:solidFill>
                  <a:schemeClr val="bg1"/>
                </a:solidFill>
                <a:latin typeface="Century Gothic" panose="020B0502020202020204" pitchFamily="34" charset="0"/>
              </a:rPr>
              <a:t>YOU</a:t>
            </a:r>
          </a:p>
        </p:txBody>
      </p:sp>
    </p:spTree>
    <p:extLst>
      <p:ext uri="{BB962C8B-B14F-4D97-AF65-F5344CB8AC3E}">
        <p14:creationId xmlns:p14="http://schemas.microsoft.com/office/powerpoint/2010/main" val="19566440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White_Thank You - Multifamily 2">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A97096B-DD21-4207-B31D-421A8A7CDEBC}"/>
              </a:ext>
            </a:extLst>
          </p:cNvPr>
          <p:cNvPicPr>
            <a:picLocks noChangeAspect="1"/>
          </p:cNvPicPr>
          <p:nvPr userDrawn="1"/>
        </p:nvPicPr>
        <p:blipFill>
          <a:blip r:embed="rId2">
            <a:extLst>
              <a:ext uri="{28A0092B-C50C-407E-A947-70E740481C1C}">
                <a14:useLocalDpi xmlns:a14="http://schemas.microsoft.com/office/drawing/2010/main" val="0"/>
              </a:ext>
            </a:extLst>
          </a:blip>
          <a:srcRect l="35" r="35"/>
          <a:stretch/>
        </p:blipFill>
        <p:spPr>
          <a:xfrm>
            <a:off x="6798608" y="1122363"/>
            <a:ext cx="4631392" cy="3088505"/>
          </a:xfrm>
          <a:prstGeom prst="rect">
            <a:avLst/>
          </a:prstGeom>
        </p:spPr>
      </p:pic>
      <p:pic>
        <p:nvPicPr>
          <p:cNvPr id="3" name="Picture 2">
            <a:extLst>
              <a:ext uri="{FF2B5EF4-FFF2-40B4-BE49-F238E27FC236}">
                <a16:creationId xmlns:a16="http://schemas.microsoft.com/office/drawing/2014/main" id="{BC6B38AC-EEC7-F4D3-E820-9248E2D5052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77365" y="1110601"/>
            <a:ext cx="3273368" cy="675808"/>
          </a:xfrm>
          <a:prstGeom prst="rect">
            <a:avLst/>
          </a:prstGeom>
        </p:spPr>
      </p:pic>
      <p:sp>
        <p:nvSpPr>
          <p:cNvPr id="4" name="Rectangle 3">
            <a:extLst>
              <a:ext uri="{FF2B5EF4-FFF2-40B4-BE49-F238E27FC236}">
                <a16:creationId xmlns:a16="http://schemas.microsoft.com/office/drawing/2014/main" id="{92A68288-C812-5C0D-01B6-7763FF7A063C}"/>
              </a:ext>
            </a:extLst>
          </p:cNvPr>
          <p:cNvSpPr/>
          <p:nvPr userDrawn="1"/>
        </p:nvSpPr>
        <p:spPr>
          <a:xfrm>
            <a:off x="5800143" y="2029600"/>
            <a:ext cx="4262230" cy="3123953"/>
          </a:xfrm>
          <a:prstGeom prst="rect">
            <a:avLst/>
          </a:prstGeom>
          <a:solidFill>
            <a:srgbClr val="2E3B4A">
              <a:alpha val="74902"/>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CA5D24F0-D6B2-BD3D-FCF5-93E2E5858194}"/>
              </a:ext>
            </a:extLst>
          </p:cNvPr>
          <p:cNvSpPr txBox="1"/>
          <p:nvPr userDrawn="1"/>
        </p:nvSpPr>
        <p:spPr>
          <a:xfrm>
            <a:off x="720064" y="2693646"/>
            <a:ext cx="11636443" cy="2800767"/>
          </a:xfrm>
          <a:prstGeom prst="rect">
            <a:avLst/>
          </a:prstGeom>
          <a:noFill/>
        </p:spPr>
        <p:txBody>
          <a:bodyPr wrap="square" rtlCol="0">
            <a:spAutoFit/>
          </a:bodyPr>
          <a:lstStyle/>
          <a:p>
            <a:r>
              <a:rPr lang="en-US" sz="8800" b="1" dirty="0">
                <a:solidFill>
                  <a:srgbClr val="2E3B4A"/>
                </a:solidFill>
                <a:latin typeface="Century Gothic" panose="020B0502020202020204" pitchFamily="34" charset="0"/>
              </a:rPr>
              <a:t>THANK</a:t>
            </a:r>
          </a:p>
          <a:p>
            <a:r>
              <a:rPr lang="en-US" sz="8800" b="1" dirty="0">
                <a:solidFill>
                  <a:srgbClr val="2E3B4A"/>
                </a:solidFill>
                <a:latin typeface="Century Gothic" panose="020B0502020202020204" pitchFamily="34" charset="0"/>
              </a:rPr>
              <a:t>YOU</a:t>
            </a:r>
          </a:p>
        </p:txBody>
      </p:sp>
    </p:spTree>
    <p:extLst>
      <p:ext uri="{BB962C8B-B14F-4D97-AF65-F5344CB8AC3E}">
        <p14:creationId xmlns:p14="http://schemas.microsoft.com/office/powerpoint/2010/main" val="2891775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ank You - Multifamily 3">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3081ADE-EBD9-46C2-AA10-D0EE1F348012}"/>
              </a:ext>
            </a:extLst>
          </p:cNvPr>
          <p:cNvSpPr/>
          <p:nvPr userDrawn="1"/>
        </p:nvSpPr>
        <p:spPr>
          <a:xfrm>
            <a:off x="0" y="-6642"/>
            <a:ext cx="12192000" cy="6858000"/>
          </a:xfrm>
          <a:prstGeom prst="rect">
            <a:avLst/>
          </a:prstGeom>
          <a:gradFill flip="none" rotWithShape="1">
            <a:gsLst>
              <a:gs pos="0">
                <a:srgbClr val="2F3D4C"/>
              </a:gs>
              <a:gs pos="100000">
                <a:srgbClr val="22232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4CB1C481-7D1B-47AD-B071-C97EED9C79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7365" y="1105429"/>
            <a:ext cx="3273368" cy="686153"/>
          </a:xfrm>
          <a:prstGeom prst="rect">
            <a:avLst/>
          </a:prstGeom>
        </p:spPr>
      </p:pic>
      <p:pic>
        <p:nvPicPr>
          <p:cNvPr id="19" name="Picture 18">
            <a:extLst>
              <a:ext uri="{FF2B5EF4-FFF2-40B4-BE49-F238E27FC236}">
                <a16:creationId xmlns:a16="http://schemas.microsoft.com/office/drawing/2014/main" id="{EA97096B-DD21-4207-B31D-421A8A7CDEBC}"/>
              </a:ext>
            </a:extLst>
          </p:cNvPr>
          <p:cNvPicPr>
            <a:picLocks noChangeAspect="1"/>
          </p:cNvPicPr>
          <p:nvPr userDrawn="1"/>
        </p:nvPicPr>
        <p:blipFill>
          <a:blip r:embed="rId3">
            <a:extLst>
              <a:ext uri="{28A0092B-C50C-407E-A947-70E740481C1C}">
                <a14:useLocalDpi xmlns:a14="http://schemas.microsoft.com/office/drawing/2010/main" val="0"/>
              </a:ext>
            </a:extLst>
          </a:blip>
          <a:srcRect t="2402" b="2402"/>
          <a:stretch/>
        </p:blipFill>
        <p:spPr>
          <a:xfrm>
            <a:off x="6798608" y="1122363"/>
            <a:ext cx="4631392" cy="3088505"/>
          </a:xfrm>
          <a:prstGeom prst="rect">
            <a:avLst/>
          </a:prstGeom>
        </p:spPr>
      </p:pic>
      <p:sp>
        <p:nvSpPr>
          <p:cNvPr id="10" name="Rectangle 9">
            <a:extLst>
              <a:ext uri="{FF2B5EF4-FFF2-40B4-BE49-F238E27FC236}">
                <a16:creationId xmlns:a16="http://schemas.microsoft.com/office/drawing/2014/main" id="{9E07F1B4-17E0-40C8-88D8-D2B8B5F5849F}"/>
              </a:ext>
            </a:extLst>
          </p:cNvPr>
          <p:cNvSpPr/>
          <p:nvPr userDrawn="1"/>
        </p:nvSpPr>
        <p:spPr>
          <a:xfrm>
            <a:off x="5800143" y="2029600"/>
            <a:ext cx="4262230" cy="3123953"/>
          </a:xfrm>
          <a:prstGeom prst="rect">
            <a:avLst/>
          </a:prstGeom>
          <a:solidFill>
            <a:srgbClr val="3CA5D5">
              <a:alpha val="74902"/>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B036225B-6693-40E6-88C1-84A772B24C9D}"/>
              </a:ext>
            </a:extLst>
          </p:cNvPr>
          <p:cNvSpPr txBox="1"/>
          <p:nvPr userDrawn="1"/>
        </p:nvSpPr>
        <p:spPr>
          <a:xfrm>
            <a:off x="720064" y="3060407"/>
            <a:ext cx="11636443" cy="1446550"/>
          </a:xfrm>
          <a:prstGeom prst="rect">
            <a:avLst/>
          </a:prstGeom>
          <a:noFill/>
        </p:spPr>
        <p:txBody>
          <a:bodyPr wrap="square" rtlCol="0">
            <a:spAutoFit/>
          </a:bodyPr>
          <a:lstStyle/>
          <a:p>
            <a:r>
              <a:rPr lang="en-US" sz="8800" b="1" dirty="0">
                <a:solidFill>
                  <a:schemeClr val="bg1"/>
                </a:solidFill>
                <a:latin typeface="Century Gothic" panose="020B0502020202020204" pitchFamily="34" charset="0"/>
              </a:rPr>
              <a:t>THANK YOU</a:t>
            </a:r>
          </a:p>
        </p:txBody>
      </p:sp>
    </p:spTree>
    <p:extLst>
      <p:ext uri="{BB962C8B-B14F-4D97-AF65-F5344CB8AC3E}">
        <p14:creationId xmlns:p14="http://schemas.microsoft.com/office/powerpoint/2010/main" val="1028010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ank You­_No Overlapping Text - Multifamily 3">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3081ADE-EBD9-46C2-AA10-D0EE1F348012}"/>
              </a:ext>
            </a:extLst>
          </p:cNvPr>
          <p:cNvSpPr/>
          <p:nvPr userDrawn="1"/>
        </p:nvSpPr>
        <p:spPr>
          <a:xfrm>
            <a:off x="0" y="-6642"/>
            <a:ext cx="12192000" cy="6858000"/>
          </a:xfrm>
          <a:prstGeom prst="rect">
            <a:avLst/>
          </a:prstGeom>
          <a:gradFill flip="none" rotWithShape="1">
            <a:gsLst>
              <a:gs pos="0">
                <a:srgbClr val="2F3D4C"/>
              </a:gs>
              <a:gs pos="100000">
                <a:srgbClr val="22232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4CB1C481-7D1B-47AD-B071-C97EED9C79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7365" y="1105429"/>
            <a:ext cx="3273368" cy="686153"/>
          </a:xfrm>
          <a:prstGeom prst="rect">
            <a:avLst/>
          </a:prstGeom>
        </p:spPr>
      </p:pic>
      <p:pic>
        <p:nvPicPr>
          <p:cNvPr id="19" name="Picture 18">
            <a:extLst>
              <a:ext uri="{FF2B5EF4-FFF2-40B4-BE49-F238E27FC236}">
                <a16:creationId xmlns:a16="http://schemas.microsoft.com/office/drawing/2014/main" id="{EA97096B-DD21-4207-B31D-421A8A7CDEBC}"/>
              </a:ext>
            </a:extLst>
          </p:cNvPr>
          <p:cNvPicPr>
            <a:picLocks noChangeAspect="1"/>
          </p:cNvPicPr>
          <p:nvPr userDrawn="1"/>
        </p:nvPicPr>
        <p:blipFill>
          <a:blip r:embed="rId3">
            <a:extLst>
              <a:ext uri="{28A0092B-C50C-407E-A947-70E740481C1C}">
                <a14:useLocalDpi xmlns:a14="http://schemas.microsoft.com/office/drawing/2010/main" val="0"/>
              </a:ext>
            </a:extLst>
          </a:blip>
          <a:srcRect t="2402" b="2402"/>
          <a:stretch/>
        </p:blipFill>
        <p:spPr>
          <a:xfrm>
            <a:off x="6798608" y="1122363"/>
            <a:ext cx="4631392" cy="3088505"/>
          </a:xfrm>
          <a:prstGeom prst="rect">
            <a:avLst/>
          </a:prstGeom>
        </p:spPr>
      </p:pic>
      <p:sp>
        <p:nvSpPr>
          <p:cNvPr id="10" name="Rectangle 9">
            <a:extLst>
              <a:ext uri="{FF2B5EF4-FFF2-40B4-BE49-F238E27FC236}">
                <a16:creationId xmlns:a16="http://schemas.microsoft.com/office/drawing/2014/main" id="{9E07F1B4-17E0-40C8-88D8-D2B8B5F5849F}"/>
              </a:ext>
            </a:extLst>
          </p:cNvPr>
          <p:cNvSpPr/>
          <p:nvPr userDrawn="1"/>
        </p:nvSpPr>
        <p:spPr>
          <a:xfrm>
            <a:off x="5800143" y="2029600"/>
            <a:ext cx="4262230" cy="3123953"/>
          </a:xfrm>
          <a:prstGeom prst="rect">
            <a:avLst/>
          </a:prstGeom>
          <a:solidFill>
            <a:srgbClr val="3CA5D5">
              <a:alpha val="74902"/>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EF90700-6B69-ABE3-C968-A930E7996805}"/>
              </a:ext>
            </a:extLst>
          </p:cNvPr>
          <p:cNvSpPr txBox="1"/>
          <p:nvPr userDrawn="1"/>
        </p:nvSpPr>
        <p:spPr>
          <a:xfrm>
            <a:off x="720064" y="2693646"/>
            <a:ext cx="11636443" cy="2800767"/>
          </a:xfrm>
          <a:prstGeom prst="rect">
            <a:avLst/>
          </a:prstGeom>
          <a:noFill/>
        </p:spPr>
        <p:txBody>
          <a:bodyPr wrap="square" rtlCol="0">
            <a:spAutoFit/>
          </a:bodyPr>
          <a:lstStyle/>
          <a:p>
            <a:r>
              <a:rPr lang="en-US" sz="8800" b="1" dirty="0">
                <a:solidFill>
                  <a:schemeClr val="bg1"/>
                </a:solidFill>
                <a:latin typeface="Century Gothic" panose="020B0502020202020204" pitchFamily="34" charset="0"/>
              </a:rPr>
              <a:t>THANK</a:t>
            </a:r>
          </a:p>
          <a:p>
            <a:r>
              <a:rPr lang="en-US" sz="8800" b="1" dirty="0">
                <a:solidFill>
                  <a:schemeClr val="bg1"/>
                </a:solidFill>
                <a:latin typeface="Century Gothic" panose="020B0502020202020204" pitchFamily="34" charset="0"/>
              </a:rPr>
              <a:t>YOU</a:t>
            </a:r>
          </a:p>
        </p:txBody>
      </p:sp>
    </p:spTree>
    <p:extLst>
      <p:ext uri="{BB962C8B-B14F-4D97-AF65-F5344CB8AC3E}">
        <p14:creationId xmlns:p14="http://schemas.microsoft.com/office/powerpoint/2010/main" val="3942832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_No Overlapping Text - Multifamily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3081ADE-EBD9-46C2-AA10-D0EE1F348012}"/>
              </a:ext>
            </a:extLst>
          </p:cNvPr>
          <p:cNvSpPr/>
          <p:nvPr userDrawn="1"/>
        </p:nvSpPr>
        <p:spPr>
          <a:xfrm>
            <a:off x="0" y="-6642"/>
            <a:ext cx="12192000" cy="6858000"/>
          </a:xfrm>
          <a:prstGeom prst="rect">
            <a:avLst/>
          </a:prstGeom>
          <a:gradFill flip="none" rotWithShape="1">
            <a:gsLst>
              <a:gs pos="0">
                <a:srgbClr val="2F3D4C"/>
              </a:gs>
              <a:gs pos="100000">
                <a:srgbClr val="22232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4CB1C481-7D1B-47AD-B071-C97EED9C79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7365" y="1105429"/>
            <a:ext cx="3273368" cy="686153"/>
          </a:xfrm>
          <a:prstGeom prst="rect">
            <a:avLst/>
          </a:prstGeom>
        </p:spPr>
      </p:pic>
      <p:pic>
        <p:nvPicPr>
          <p:cNvPr id="19" name="Picture 18">
            <a:extLst>
              <a:ext uri="{FF2B5EF4-FFF2-40B4-BE49-F238E27FC236}">
                <a16:creationId xmlns:a16="http://schemas.microsoft.com/office/drawing/2014/main" id="{EA97096B-DD21-4207-B31D-421A8A7CDEBC}"/>
              </a:ext>
            </a:extLst>
          </p:cNvPr>
          <p:cNvPicPr>
            <a:picLocks noChangeAspect="1"/>
          </p:cNvPicPr>
          <p:nvPr userDrawn="1"/>
        </p:nvPicPr>
        <p:blipFill>
          <a:blip r:embed="rId3">
            <a:extLst>
              <a:ext uri="{28A0092B-C50C-407E-A947-70E740481C1C}">
                <a14:useLocalDpi xmlns:a14="http://schemas.microsoft.com/office/drawing/2010/main" val="0"/>
              </a:ext>
            </a:extLst>
          </a:blip>
          <a:srcRect t="19" b="19"/>
          <a:stretch/>
        </p:blipFill>
        <p:spPr>
          <a:xfrm>
            <a:off x="7832396" y="1122364"/>
            <a:ext cx="3597604" cy="2399110"/>
          </a:xfrm>
          <a:prstGeom prst="rect">
            <a:avLst/>
          </a:prstGeom>
        </p:spPr>
      </p:pic>
      <p:sp>
        <p:nvSpPr>
          <p:cNvPr id="26" name="Text Placeholder 25">
            <a:extLst>
              <a:ext uri="{FF2B5EF4-FFF2-40B4-BE49-F238E27FC236}">
                <a16:creationId xmlns:a16="http://schemas.microsoft.com/office/drawing/2014/main" id="{5E5DBD43-5433-4E19-80C4-FD85E5A11899}"/>
              </a:ext>
            </a:extLst>
          </p:cNvPr>
          <p:cNvSpPr>
            <a:spLocks noGrp="1"/>
          </p:cNvSpPr>
          <p:nvPr>
            <p:ph type="body" sz="quarter" idx="10" hasCustomPrompt="1"/>
          </p:nvPr>
        </p:nvSpPr>
        <p:spPr>
          <a:xfrm>
            <a:off x="777875" y="5153553"/>
            <a:ext cx="10515600" cy="1093260"/>
          </a:xfrm>
          <a:prstGeom prst="rect">
            <a:avLst/>
          </a:prstGeom>
        </p:spPr>
        <p:txBody>
          <a:bodyPr/>
          <a:lstStyle>
            <a:lvl1pPr>
              <a:buNone/>
              <a:defRPr b="1">
                <a:solidFill>
                  <a:schemeClr val="bg1"/>
                </a:solidFill>
              </a:defRPr>
            </a:lvl1pPr>
            <a:lvl2pPr>
              <a:buNone/>
              <a:defRPr i="1">
                <a:solidFill>
                  <a:schemeClr val="bg1"/>
                </a:solidFill>
              </a:defRPr>
            </a:lvl2pPr>
          </a:lstStyle>
          <a:p>
            <a:pPr lvl="0"/>
            <a:r>
              <a:rPr lang="en-US" dirty="0"/>
              <a:t>CLICK TO EDIT PRESENTOR NAME</a:t>
            </a:r>
          </a:p>
          <a:p>
            <a:pPr lvl="1"/>
            <a:r>
              <a:rPr lang="en-US" dirty="0"/>
              <a:t>PRESENTOR TITLE</a:t>
            </a:r>
          </a:p>
        </p:txBody>
      </p:sp>
      <p:sp>
        <p:nvSpPr>
          <p:cNvPr id="2" name="Rectangle 1">
            <a:extLst>
              <a:ext uri="{FF2B5EF4-FFF2-40B4-BE49-F238E27FC236}">
                <a16:creationId xmlns:a16="http://schemas.microsoft.com/office/drawing/2014/main" id="{E1EB2714-3212-2D87-8381-DEC42F7489A0}"/>
              </a:ext>
            </a:extLst>
          </p:cNvPr>
          <p:cNvSpPr/>
          <p:nvPr userDrawn="1"/>
        </p:nvSpPr>
        <p:spPr>
          <a:xfrm>
            <a:off x="7372660" y="1540644"/>
            <a:ext cx="3310844" cy="2379562"/>
          </a:xfrm>
          <a:prstGeom prst="rect">
            <a:avLst/>
          </a:prstGeom>
          <a:solidFill>
            <a:srgbClr val="3CA5D5">
              <a:alpha val="74902"/>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 name="Title 27">
            <a:extLst>
              <a:ext uri="{FF2B5EF4-FFF2-40B4-BE49-F238E27FC236}">
                <a16:creationId xmlns:a16="http://schemas.microsoft.com/office/drawing/2014/main" id="{E0057DAF-0B82-C47D-5582-5D35276CB03D}"/>
              </a:ext>
            </a:extLst>
          </p:cNvPr>
          <p:cNvSpPr>
            <a:spLocks noGrp="1"/>
          </p:cNvSpPr>
          <p:nvPr>
            <p:ph type="title" hasCustomPrompt="1"/>
          </p:nvPr>
        </p:nvSpPr>
        <p:spPr>
          <a:xfrm>
            <a:off x="777874" y="2686858"/>
            <a:ext cx="6399539" cy="2379562"/>
          </a:xfrm>
          <a:prstGeom prst="rect">
            <a:avLst/>
          </a:prstGeom>
        </p:spPr>
        <p:txBody>
          <a:bodyPr/>
          <a:lstStyle>
            <a:lvl1pPr>
              <a:defRPr sz="5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6484309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White_Thank You - Multifamily 3">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A97096B-DD21-4207-B31D-421A8A7CDEBC}"/>
              </a:ext>
            </a:extLst>
          </p:cNvPr>
          <p:cNvPicPr>
            <a:picLocks noChangeAspect="1"/>
          </p:cNvPicPr>
          <p:nvPr userDrawn="1"/>
        </p:nvPicPr>
        <p:blipFill>
          <a:blip r:embed="rId2">
            <a:extLst>
              <a:ext uri="{28A0092B-C50C-407E-A947-70E740481C1C}">
                <a14:useLocalDpi xmlns:a14="http://schemas.microsoft.com/office/drawing/2010/main" val="0"/>
              </a:ext>
            </a:extLst>
          </a:blip>
          <a:srcRect t="2402" b="2402"/>
          <a:stretch/>
        </p:blipFill>
        <p:spPr>
          <a:xfrm>
            <a:off x="6798608" y="1122363"/>
            <a:ext cx="4631392" cy="3088505"/>
          </a:xfrm>
          <a:prstGeom prst="rect">
            <a:avLst/>
          </a:prstGeom>
        </p:spPr>
      </p:pic>
      <p:pic>
        <p:nvPicPr>
          <p:cNvPr id="3" name="Picture 2">
            <a:extLst>
              <a:ext uri="{FF2B5EF4-FFF2-40B4-BE49-F238E27FC236}">
                <a16:creationId xmlns:a16="http://schemas.microsoft.com/office/drawing/2014/main" id="{450AEF6C-F44F-8036-0DB7-850DAB2EA73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77365" y="1110601"/>
            <a:ext cx="3273368" cy="675808"/>
          </a:xfrm>
          <a:prstGeom prst="rect">
            <a:avLst/>
          </a:prstGeom>
        </p:spPr>
      </p:pic>
      <p:sp>
        <p:nvSpPr>
          <p:cNvPr id="4" name="Rectangle 3">
            <a:extLst>
              <a:ext uri="{FF2B5EF4-FFF2-40B4-BE49-F238E27FC236}">
                <a16:creationId xmlns:a16="http://schemas.microsoft.com/office/drawing/2014/main" id="{2EE21765-9155-038E-F374-857E995472E2}"/>
              </a:ext>
            </a:extLst>
          </p:cNvPr>
          <p:cNvSpPr/>
          <p:nvPr userDrawn="1"/>
        </p:nvSpPr>
        <p:spPr>
          <a:xfrm>
            <a:off x="5800143" y="2029600"/>
            <a:ext cx="4262230" cy="3123953"/>
          </a:xfrm>
          <a:prstGeom prst="rect">
            <a:avLst/>
          </a:prstGeom>
          <a:solidFill>
            <a:srgbClr val="2E3B4A">
              <a:alpha val="74902"/>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E7EC09C2-0272-8F0E-8FCF-6A7EFC306E98}"/>
              </a:ext>
            </a:extLst>
          </p:cNvPr>
          <p:cNvSpPr txBox="1"/>
          <p:nvPr userDrawn="1"/>
        </p:nvSpPr>
        <p:spPr>
          <a:xfrm>
            <a:off x="720064" y="2693646"/>
            <a:ext cx="11636443" cy="2800767"/>
          </a:xfrm>
          <a:prstGeom prst="rect">
            <a:avLst/>
          </a:prstGeom>
          <a:noFill/>
        </p:spPr>
        <p:txBody>
          <a:bodyPr wrap="square" rtlCol="0">
            <a:spAutoFit/>
          </a:bodyPr>
          <a:lstStyle/>
          <a:p>
            <a:r>
              <a:rPr lang="en-US" sz="8800" b="1" dirty="0">
                <a:solidFill>
                  <a:srgbClr val="2E3B4A"/>
                </a:solidFill>
                <a:latin typeface="Century Gothic" panose="020B0502020202020204" pitchFamily="34" charset="0"/>
              </a:rPr>
              <a:t>THANK</a:t>
            </a:r>
          </a:p>
          <a:p>
            <a:r>
              <a:rPr lang="en-US" sz="8800" b="1" dirty="0">
                <a:solidFill>
                  <a:srgbClr val="2E3B4A"/>
                </a:solidFill>
                <a:latin typeface="Century Gothic" panose="020B0502020202020204" pitchFamily="34" charset="0"/>
              </a:rPr>
              <a:t>YOU</a:t>
            </a:r>
          </a:p>
        </p:txBody>
      </p:sp>
    </p:spTree>
    <p:extLst>
      <p:ext uri="{BB962C8B-B14F-4D97-AF65-F5344CB8AC3E}">
        <p14:creationId xmlns:p14="http://schemas.microsoft.com/office/powerpoint/2010/main" val="29614452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9" name="Picture 18" descr="Chart, bar chart, histogram&#10;&#10;Description automatically generated">
            <a:extLst>
              <a:ext uri="{FF2B5EF4-FFF2-40B4-BE49-F238E27FC236}">
                <a16:creationId xmlns:a16="http://schemas.microsoft.com/office/drawing/2014/main" id="{09942BBA-CC11-4F25-9B80-58D3A74A7E30}"/>
              </a:ext>
            </a:extLst>
          </p:cNvPr>
          <p:cNvPicPr>
            <a:picLocks noChangeAspect="1"/>
          </p:cNvPicPr>
          <p:nvPr userDrawn="1"/>
        </p:nvPicPr>
        <p:blipFill rotWithShape="1">
          <a:blip r:embed="rId2" cstate="print">
            <a:alphaModFix/>
            <a:extLst>
              <a:ext uri="{28A0092B-C50C-407E-A947-70E740481C1C}">
                <a14:useLocalDpi xmlns:a14="http://schemas.microsoft.com/office/drawing/2010/main" val="0"/>
              </a:ext>
            </a:extLst>
          </a:blip>
          <a:srcRect l="1187" t="11761" r="16855" b="1259"/>
          <a:stretch/>
        </p:blipFill>
        <p:spPr>
          <a:xfrm>
            <a:off x="0" y="1"/>
            <a:ext cx="12192000" cy="6857999"/>
          </a:xfrm>
          <a:prstGeom prst="rect">
            <a:avLst/>
          </a:prstGeom>
        </p:spPr>
      </p:pic>
      <p:sp>
        <p:nvSpPr>
          <p:cNvPr id="2" name="Title 1">
            <a:extLst>
              <a:ext uri="{FF2B5EF4-FFF2-40B4-BE49-F238E27FC236}">
                <a16:creationId xmlns:a16="http://schemas.microsoft.com/office/drawing/2014/main" id="{778D55D5-12F3-4704-9ECF-968712EEA0BF}"/>
              </a:ext>
            </a:extLst>
          </p:cNvPr>
          <p:cNvSpPr>
            <a:spLocks noGrp="1"/>
          </p:cNvSpPr>
          <p:nvPr>
            <p:ph type="ctrTitle" hasCustomPrompt="1"/>
          </p:nvPr>
        </p:nvSpPr>
        <p:spPr>
          <a:xfrm>
            <a:off x="1524000" y="1122363"/>
            <a:ext cx="9144000" cy="2387600"/>
          </a:xfrm>
        </p:spPr>
        <p:txBody>
          <a:bodyPr anchor="b"/>
          <a:lstStyle>
            <a:lvl1pPr algn="ctr">
              <a:defRPr lang="en-US" dirty="0"/>
            </a:lvl1pPr>
          </a:lstStyle>
          <a:p>
            <a:r>
              <a:rPr lang="en-US" dirty="0"/>
              <a:t>Presentation Title</a:t>
            </a:r>
          </a:p>
        </p:txBody>
      </p:sp>
      <p:sp>
        <p:nvSpPr>
          <p:cNvPr id="3" name="Subtitle 2">
            <a:extLst>
              <a:ext uri="{FF2B5EF4-FFF2-40B4-BE49-F238E27FC236}">
                <a16:creationId xmlns:a16="http://schemas.microsoft.com/office/drawing/2014/main" id="{73692D75-2023-41EF-9015-743AAB5F692B}"/>
              </a:ext>
            </a:extLst>
          </p:cNvPr>
          <p:cNvSpPr>
            <a:spLocks noGrp="1"/>
          </p:cNvSpPr>
          <p:nvPr>
            <p:ph type="subTitle" idx="1" hasCustomPrompt="1"/>
          </p:nvPr>
        </p:nvSpPr>
        <p:spPr>
          <a:xfrm>
            <a:off x="1524000" y="3602038"/>
            <a:ext cx="9144000" cy="92308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a:t>
            </a:r>
          </a:p>
        </p:txBody>
      </p:sp>
      <p:pic>
        <p:nvPicPr>
          <p:cNvPr id="8" name="Picture 7" descr="Text&#10;&#10;Description automatically generated with low confidence">
            <a:extLst>
              <a:ext uri="{FF2B5EF4-FFF2-40B4-BE49-F238E27FC236}">
                <a16:creationId xmlns:a16="http://schemas.microsoft.com/office/drawing/2014/main" id="{3C9D980D-56E5-4EC9-925F-191863D5EAA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62918" y="104221"/>
            <a:ext cx="2896651" cy="1018142"/>
          </a:xfrm>
          <a:prstGeom prst="rect">
            <a:avLst/>
          </a:prstGeom>
        </p:spPr>
      </p:pic>
    </p:spTree>
    <p:extLst>
      <p:ext uri="{BB962C8B-B14F-4D97-AF65-F5344CB8AC3E}">
        <p14:creationId xmlns:p14="http://schemas.microsoft.com/office/powerpoint/2010/main" val="8462484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94891-1E22-4D0F-8FC0-C5506B0EC31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587550E-495F-4EAA-ABEC-4BF1AEF81D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 name="Group 5">
            <a:extLst>
              <a:ext uri="{FF2B5EF4-FFF2-40B4-BE49-F238E27FC236}">
                <a16:creationId xmlns:a16="http://schemas.microsoft.com/office/drawing/2014/main" id="{09C1E29E-17CE-4412-8DCD-ECD27ED75678}"/>
              </a:ext>
            </a:extLst>
          </p:cNvPr>
          <p:cNvGrpSpPr/>
          <p:nvPr userDrawn="1"/>
        </p:nvGrpSpPr>
        <p:grpSpPr>
          <a:xfrm>
            <a:off x="8292662" y="6180587"/>
            <a:ext cx="4618727" cy="586476"/>
            <a:chOff x="8292662" y="6180587"/>
            <a:chExt cx="4618727" cy="586476"/>
          </a:xfrm>
        </p:grpSpPr>
        <p:pic>
          <p:nvPicPr>
            <p:cNvPr id="7" name="Picture 6" descr="A picture containing map&#10;&#10;Description automatically generated">
              <a:extLst>
                <a:ext uri="{FF2B5EF4-FFF2-40B4-BE49-F238E27FC236}">
                  <a16:creationId xmlns:a16="http://schemas.microsoft.com/office/drawing/2014/main" id="{A1A4C9F7-AE73-4F6A-864E-C0FE1E63F9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8463"/>
            <a:stretch/>
          </p:blipFill>
          <p:spPr>
            <a:xfrm>
              <a:off x="11397987" y="6180587"/>
              <a:ext cx="623369" cy="586476"/>
            </a:xfrm>
            <a:prstGeom prst="rect">
              <a:avLst/>
            </a:prstGeom>
          </p:spPr>
        </p:pic>
        <p:sp>
          <p:nvSpPr>
            <p:cNvPr id="8" name="TextBox 7">
              <a:extLst>
                <a:ext uri="{FF2B5EF4-FFF2-40B4-BE49-F238E27FC236}">
                  <a16:creationId xmlns:a16="http://schemas.microsoft.com/office/drawing/2014/main" id="{CA4EF77D-4435-4EB2-82EF-82DF7761D02C}"/>
                </a:ext>
              </a:extLst>
            </p:cNvPr>
            <p:cNvSpPr txBox="1"/>
            <p:nvPr userDrawn="1"/>
          </p:nvSpPr>
          <p:spPr>
            <a:xfrm>
              <a:off x="8292662" y="6482420"/>
              <a:ext cx="4618727" cy="276999"/>
            </a:xfrm>
            <a:prstGeom prst="rect">
              <a:avLst/>
            </a:prstGeom>
            <a:noFill/>
          </p:spPr>
          <p:txBody>
            <a:bodyPr wrap="square" rtlCol="0">
              <a:spAutoFit/>
            </a:bodyPr>
            <a:lstStyle/>
            <a:p>
              <a:r>
                <a:rPr lang="en-US" sz="1200" spc="100" baseline="0" dirty="0">
                  <a:solidFill>
                    <a:schemeClr val="accent6"/>
                  </a:solidFill>
                  <a:latin typeface="+mj-lt"/>
                </a:rPr>
                <a:t>MICHIGAN STATEWIDE HOUSING PLAN</a:t>
              </a:r>
            </a:p>
          </p:txBody>
        </p:sp>
        <p:cxnSp>
          <p:nvCxnSpPr>
            <p:cNvPr id="9" name="Straight Connector 8">
              <a:extLst>
                <a:ext uri="{FF2B5EF4-FFF2-40B4-BE49-F238E27FC236}">
                  <a16:creationId xmlns:a16="http://schemas.microsoft.com/office/drawing/2014/main" id="{42762C23-9F3D-4CF1-B5FD-A68D2BC79C60}"/>
                </a:ext>
              </a:extLst>
            </p:cNvPr>
            <p:cNvCxnSpPr/>
            <p:nvPr userDrawn="1"/>
          </p:nvCxnSpPr>
          <p:spPr>
            <a:xfrm>
              <a:off x="8387255" y="6473825"/>
              <a:ext cx="303586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767762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5" name="Picture 14" descr="Chart, bar chart, histogram&#10;&#10;Description automatically generated">
            <a:extLst>
              <a:ext uri="{FF2B5EF4-FFF2-40B4-BE49-F238E27FC236}">
                <a16:creationId xmlns:a16="http://schemas.microsoft.com/office/drawing/2014/main" id="{AB2A259D-13B5-4857-83E8-DD498CB3583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1761" r="16855"/>
          <a:stretch/>
        </p:blipFill>
        <p:spPr>
          <a:xfrm rot="10800000">
            <a:off x="0" y="0"/>
            <a:ext cx="12192000" cy="6857999"/>
          </a:xfrm>
          <a:prstGeom prst="rect">
            <a:avLst/>
          </a:prstGeom>
        </p:spPr>
      </p:pic>
      <p:sp>
        <p:nvSpPr>
          <p:cNvPr id="2" name="Title 1">
            <a:extLst>
              <a:ext uri="{FF2B5EF4-FFF2-40B4-BE49-F238E27FC236}">
                <a16:creationId xmlns:a16="http://schemas.microsoft.com/office/drawing/2014/main" id="{F396ADB5-7C13-45E8-B945-CF0989938EB6}"/>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1151FE87-CBE3-4016-B89D-5C9C3DCA95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grpSp>
        <p:nvGrpSpPr>
          <p:cNvPr id="7" name="Group 6">
            <a:extLst>
              <a:ext uri="{FF2B5EF4-FFF2-40B4-BE49-F238E27FC236}">
                <a16:creationId xmlns:a16="http://schemas.microsoft.com/office/drawing/2014/main" id="{D923AA07-9D7B-4C64-AC35-DA90EC704C75}"/>
              </a:ext>
            </a:extLst>
          </p:cNvPr>
          <p:cNvGrpSpPr/>
          <p:nvPr userDrawn="1"/>
        </p:nvGrpSpPr>
        <p:grpSpPr>
          <a:xfrm>
            <a:off x="8292662" y="6180587"/>
            <a:ext cx="4618727" cy="586476"/>
            <a:chOff x="8292662" y="6180587"/>
            <a:chExt cx="4618727" cy="586476"/>
          </a:xfrm>
        </p:grpSpPr>
        <p:pic>
          <p:nvPicPr>
            <p:cNvPr id="16" name="Picture 15" descr="A picture containing map&#10;&#10;Description automatically generated">
              <a:extLst>
                <a:ext uri="{FF2B5EF4-FFF2-40B4-BE49-F238E27FC236}">
                  <a16:creationId xmlns:a16="http://schemas.microsoft.com/office/drawing/2014/main" id="{93820093-4CF5-484D-9F33-658FCEAF05D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8463"/>
            <a:stretch/>
          </p:blipFill>
          <p:spPr>
            <a:xfrm>
              <a:off x="11397987" y="6180587"/>
              <a:ext cx="623369" cy="586476"/>
            </a:xfrm>
            <a:prstGeom prst="rect">
              <a:avLst/>
            </a:prstGeom>
          </p:spPr>
        </p:pic>
        <p:sp>
          <p:nvSpPr>
            <p:cNvPr id="4" name="TextBox 3">
              <a:extLst>
                <a:ext uri="{FF2B5EF4-FFF2-40B4-BE49-F238E27FC236}">
                  <a16:creationId xmlns:a16="http://schemas.microsoft.com/office/drawing/2014/main" id="{7D2DF07E-1E4B-4949-8E62-F217FB572B58}"/>
                </a:ext>
              </a:extLst>
            </p:cNvPr>
            <p:cNvSpPr txBox="1"/>
            <p:nvPr userDrawn="1"/>
          </p:nvSpPr>
          <p:spPr>
            <a:xfrm>
              <a:off x="8292662" y="6482420"/>
              <a:ext cx="4618727" cy="276999"/>
            </a:xfrm>
            <a:prstGeom prst="rect">
              <a:avLst/>
            </a:prstGeom>
            <a:noFill/>
          </p:spPr>
          <p:txBody>
            <a:bodyPr wrap="square" rtlCol="0">
              <a:spAutoFit/>
            </a:bodyPr>
            <a:lstStyle/>
            <a:p>
              <a:r>
                <a:rPr lang="en-US" sz="1200" spc="100" baseline="0" dirty="0">
                  <a:solidFill>
                    <a:schemeClr val="accent6"/>
                  </a:solidFill>
                  <a:latin typeface="+mj-lt"/>
                </a:rPr>
                <a:t>MICHIGAN STATEWIDE HOUSING PLAN</a:t>
              </a:r>
            </a:p>
          </p:txBody>
        </p:sp>
        <p:cxnSp>
          <p:nvCxnSpPr>
            <p:cNvPr id="6" name="Straight Connector 5">
              <a:extLst>
                <a:ext uri="{FF2B5EF4-FFF2-40B4-BE49-F238E27FC236}">
                  <a16:creationId xmlns:a16="http://schemas.microsoft.com/office/drawing/2014/main" id="{D3811860-0E7E-469F-84DB-1422FEE26A07}"/>
                </a:ext>
              </a:extLst>
            </p:cNvPr>
            <p:cNvCxnSpPr/>
            <p:nvPr userDrawn="1"/>
          </p:nvCxnSpPr>
          <p:spPr>
            <a:xfrm>
              <a:off x="8387255" y="6473825"/>
              <a:ext cx="303586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999237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6" name="Picture 15" descr="Chart, bar chart, histogram&#10;&#10;Description automatically generated">
            <a:extLst>
              <a:ext uri="{FF2B5EF4-FFF2-40B4-BE49-F238E27FC236}">
                <a16:creationId xmlns:a16="http://schemas.microsoft.com/office/drawing/2014/main" id="{F25A36F9-1242-4083-86F5-D9933A32AE08}"/>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l="4505" t="68815" r="46465" b="12253"/>
          <a:stretch/>
        </p:blipFill>
        <p:spPr>
          <a:xfrm rot="5400000">
            <a:off x="-2377128" y="2377128"/>
            <a:ext cx="5977659" cy="1223405"/>
          </a:xfrm>
          <a:prstGeom prst="rect">
            <a:avLst/>
          </a:prstGeom>
        </p:spPr>
      </p:pic>
      <p:sp>
        <p:nvSpPr>
          <p:cNvPr id="2" name="Title 1">
            <a:extLst>
              <a:ext uri="{FF2B5EF4-FFF2-40B4-BE49-F238E27FC236}">
                <a16:creationId xmlns:a16="http://schemas.microsoft.com/office/drawing/2014/main" id="{3BA3FA05-07FA-435A-B566-874C7E989C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BF9700-D669-4E3C-87DE-F3C6E8D329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2E8716-254D-4AF2-B921-32AAEBA65D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a:extLst>
              <a:ext uri="{FF2B5EF4-FFF2-40B4-BE49-F238E27FC236}">
                <a16:creationId xmlns:a16="http://schemas.microsoft.com/office/drawing/2014/main" id="{8BE88955-13CB-4C5B-9A4E-418066A21852}"/>
              </a:ext>
            </a:extLst>
          </p:cNvPr>
          <p:cNvGrpSpPr/>
          <p:nvPr userDrawn="1"/>
        </p:nvGrpSpPr>
        <p:grpSpPr>
          <a:xfrm>
            <a:off x="8292662" y="6180587"/>
            <a:ext cx="4618727" cy="586476"/>
            <a:chOff x="8292662" y="6180587"/>
            <a:chExt cx="4618727" cy="586476"/>
          </a:xfrm>
        </p:grpSpPr>
        <p:pic>
          <p:nvPicPr>
            <p:cNvPr id="9" name="Picture 8" descr="A picture containing map&#10;&#10;Description automatically generated">
              <a:extLst>
                <a:ext uri="{FF2B5EF4-FFF2-40B4-BE49-F238E27FC236}">
                  <a16:creationId xmlns:a16="http://schemas.microsoft.com/office/drawing/2014/main" id="{00E9A1BE-B6ED-4839-849D-C675221EEAF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8463"/>
            <a:stretch/>
          </p:blipFill>
          <p:spPr>
            <a:xfrm>
              <a:off x="11397987" y="6180587"/>
              <a:ext cx="623369" cy="586476"/>
            </a:xfrm>
            <a:prstGeom prst="rect">
              <a:avLst/>
            </a:prstGeom>
          </p:spPr>
        </p:pic>
        <p:sp>
          <p:nvSpPr>
            <p:cNvPr id="10" name="TextBox 9">
              <a:extLst>
                <a:ext uri="{FF2B5EF4-FFF2-40B4-BE49-F238E27FC236}">
                  <a16:creationId xmlns:a16="http://schemas.microsoft.com/office/drawing/2014/main" id="{E8F69DFD-78AB-4345-8F68-BCB930D8F482}"/>
                </a:ext>
              </a:extLst>
            </p:cNvPr>
            <p:cNvSpPr txBox="1"/>
            <p:nvPr userDrawn="1"/>
          </p:nvSpPr>
          <p:spPr>
            <a:xfrm>
              <a:off x="8292662" y="6482420"/>
              <a:ext cx="4618727" cy="276999"/>
            </a:xfrm>
            <a:prstGeom prst="rect">
              <a:avLst/>
            </a:prstGeom>
            <a:noFill/>
          </p:spPr>
          <p:txBody>
            <a:bodyPr wrap="square" rtlCol="0">
              <a:spAutoFit/>
            </a:bodyPr>
            <a:lstStyle/>
            <a:p>
              <a:r>
                <a:rPr lang="en-US" sz="1200" spc="100" baseline="0" dirty="0">
                  <a:solidFill>
                    <a:schemeClr val="accent6"/>
                  </a:solidFill>
                  <a:latin typeface="+mj-lt"/>
                </a:rPr>
                <a:t>MICHIGAN STATEWIDE HOUSING PLAN</a:t>
              </a:r>
            </a:p>
          </p:txBody>
        </p:sp>
        <p:cxnSp>
          <p:nvCxnSpPr>
            <p:cNvPr id="11" name="Straight Connector 10">
              <a:extLst>
                <a:ext uri="{FF2B5EF4-FFF2-40B4-BE49-F238E27FC236}">
                  <a16:creationId xmlns:a16="http://schemas.microsoft.com/office/drawing/2014/main" id="{09956B25-098F-417C-B70C-73017542B0E5}"/>
                </a:ext>
              </a:extLst>
            </p:cNvPr>
            <p:cNvCxnSpPr/>
            <p:nvPr userDrawn="1"/>
          </p:nvCxnSpPr>
          <p:spPr>
            <a:xfrm>
              <a:off x="8387255" y="6473825"/>
              <a:ext cx="303586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531364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D3865-FAA4-4147-8B45-E4434D303526}"/>
              </a:ext>
            </a:extLst>
          </p:cNvPr>
          <p:cNvSpPr>
            <a:spLocks noGrp="1"/>
          </p:cNvSpPr>
          <p:nvPr>
            <p:ph type="title"/>
          </p:nvPr>
        </p:nvSpPr>
        <p:spPr/>
        <p:txBody>
          <a:bodyPr/>
          <a:lstStyle/>
          <a:p>
            <a:r>
              <a:rPr lang="en-US"/>
              <a:t>Click to edit Master title style</a:t>
            </a:r>
          </a:p>
        </p:txBody>
      </p:sp>
      <p:grpSp>
        <p:nvGrpSpPr>
          <p:cNvPr id="4" name="Group 3">
            <a:extLst>
              <a:ext uri="{FF2B5EF4-FFF2-40B4-BE49-F238E27FC236}">
                <a16:creationId xmlns:a16="http://schemas.microsoft.com/office/drawing/2014/main" id="{417A1F05-DAC9-40C9-ACC0-766BA5006C58}"/>
              </a:ext>
            </a:extLst>
          </p:cNvPr>
          <p:cNvGrpSpPr/>
          <p:nvPr userDrawn="1"/>
        </p:nvGrpSpPr>
        <p:grpSpPr>
          <a:xfrm>
            <a:off x="8292662" y="6180587"/>
            <a:ext cx="4618727" cy="586476"/>
            <a:chOff x="8292662" y="6180587"/>
            <a:chExt cx="4618727" cy="586476"/>
          </a:xfrm>
        </p:grpSpPr>
        <p:pic>
          <p:nvPicPr>
            <p:cNvPr id="5" name="Picture 4" descr="A picture containing map&#10;&#10;Description automatically generated">
              <a:extLst>
                <a:ext uri="{FF2B5EF4-FFF2-40B4-BE49-F238E27FC236}">
                  <a16:creationId xmlns:a16="http://schemas.microsoft.com/office/drawing/2014/main" id="{2E6691F4-80D7-4A33-835C-189C878F946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8463"/>
            <a:stretch/>
          </p:blipFill>
          <p:spPr>
            <a:xfrm>
              <a:off x="11397987" y="6180587"/>
              <a:ext cx="623369" cy="586476"/>
            </a:xfrm>
            <a:prstGeom prst="rect">
              <a:avLst/>
            </a:prstGeom>
          </p:spPr>
        </p:pic>
        <p:sp>
          <p:nvSpPr>
            <p:cNvPr id="6" name="TextBox 5">
              <a:extLst>
                <a:ext uri="{FF2B5EF4-FFF2-40B4-BE49-F238E27FC236}">
                  <a16:creationId xmlns:a16="http://schemas.microsoft.com/office/drawing/2014/main" id="{2926D1C6-9B05-4E62-8F0C-6934DF96FA58}"/>
                </a:ext>
              </a:extLst>
            </p:cNvPr>
            <p:cNvSpPr txBox="1"/>
            <p:nvPr userDrawn="1"/>
          </p:nvSpPr>
          <p:spPr>
            <a:xfrm>
              <a:off x="8292662" y="6482420"/>
              <a:ext cx="4618727" cy="276999"/>
            </a:xfrm>
            <a:prstGeom prst="rect">
              <a:avLst/>
            </a:prstGeom>
            <a:noFill/>
          </p:spPr>
          <p:txBody>
            <a:bodyPr wrap="square" rtlCol="0">
              <a:spAutoFit/>
            </a:bodyPr>
            <a:lstStyle/>
            <a:p>
              <a:r>
                <a:rPr lang="en-US" sz="1200" spc="100" baseline="0" dirty="0">
                  <a:solidFill>
                    <a:schemeClr val="accent6"/>
                  </a:solidFill>
                  <a:latin typeface="+mj-lt"/>
                </a:rPr>
                <a:t>MICHIGAN STATEWIDE HOUSING PLAN</a:t>
              </a:r>
            </a:p>
          </p:txBody>
        </p:sp>
        <p:cxnSp>
          <p:nvCxnSpPr>
            <p:cNvPr id="7" name="Straight Connector 6">
              <a:extLst>
                <a:ext uri="{FF2B5EF4-FFF2-40B4-BE49-F238E27FC236}">
                  <a16:creationId xmlns:a16="http://schemas.microsoft.com/office/drawing/2014/main" id="{EEE493A1-FD47-4414-AAEC-3249853BF27C}"/>
                </a:ext>
              </a:extLst>
            </p:cNvPr>
            <p:cNvCxnSpPr/>
            <p:nvPr userDrawn="1"/>
          </p:nvCxnSpPr>
          <p:spPr>
            <a:xfrm>
              <a:off x="8387255" y="6473825"/>
              <a:ext cx="303586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093853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D3865-FAA4-4147-8B45-E4434D303526}"/>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pic>
        <p:nvPicPr>
          <p:cNvPr id="9" name="Picture 8" descr="Text&#10;&#10;Description automatically generated with low confidence">
            <a:extLst>
              <a:ext uri="{FF2B5EF4-FFF2-40B4-BE49-F238E27FC236}">
                <a16:creationId xmlns:a16="http://schemas.microsoft.com/office/drawing/2014/main" id="{A187F4F6-52C1-4B2C-8FDA-7516E3A29C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70136" y="5536850"/>
            <a:ext cx="3520965" cy="1237582"/>
          </a:xfrm>
          <a:prstGeom prst="rect">
            <a:avLst/>
          </a:prstGeom>
        </p:spPr>
      </p:pic>
    </p:spTree>
    <p:extLst>
      <p:ext uri="{BB962C8B-B14F-4D97-AF65-F5344CB8AC3E}">
        <p14:creationId xmlns:p14="http://schemas.microsoft.com/office/powerpoint/2010/main" val="36523968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96962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2" name="Picture 11" descr="Chart, bar chart, histogram&#10;&#10;Description automatically generated">
            <a:extLst>
              <a:ext uri="{FF2B5EF4-FFF2-40B4-BE49-F238E27FC236}">
                <a16:creationId xmlns:a16="http://schemas.microsoft.com/office/drawing/2014/main" id="{A4F8297C-82F5-421F-BAF3-32A2F896664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2454" t="59389" r="50142" b="-1703"/>
          <a:stretch/>
        </p:blipFill>
        <p:spPr>
          <a:xfrm rot="10800000">
            <a:off x="6766558" y="-145045"/>
            <a:ext cx="5484812" cy="3288683"/>
          </a:xfrm>
          <a:prstGeom prst="rect">
            <a:avLst/>
          </a:prstGeom>
        </p:spPr>
      </p:pic>
      <p:sp>
        <p:nvSpPr>
          <p:cNvPr id="2" name="Title 1">
            <a:extLst>
              <a:ext uri="{FF2B5EF4-FFF2-40B4-BE49-F238E27FC236}">
                <a16:creationId xmlns:a16="http://schemas.microsoft.com/office/drawing/2014/main" id="{34E9A803-36B5-4B1F-B5CE-C4FF7510CE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9DA78A-BB79-4514-9ADC-912CEF5A25A9}"/>
              </a:ext>
            </a:extLst>
          </p:cNvPr>
          <p:cNvSpPr>
            <a:spLocks noGrp="1"/>
          </p:cNvSpPr>
          <p:nvPr>
            <p:ph idx="1"/>
          </p:nvPr>
        </p:nvSpPr>
        <p:spPr>
          <a:xfrm>
            <a:off x="5183188" y="987425"/>
            <a:ext cx="6172200" cy="4873625"/>
          </a:xfrm>
          <a:solidFill>
            <a:schemeClr val="bg1"/>
          </a:solidFill>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C09103-ABF6-400C-8943-41804D3408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7" name="Group 6">
            <a:extLst>
              <a:ext uri="{FF2B5EF4-FFF2-40B4-BE49-F238E27FC236}">
                <a16:creationId xmlns:a16="http://schemas.microsoft.com/office/drawing/2014/main" id="{27CA1D76-828F-41B5-813F-D6C7CE532EDE}"/>
              </a:ext>
            </a:extLst>
          </p:cNvPr>
          <p:cNvGrpSpPr/>
          <p:nvPr userDrawn="1"/>
        </p:nvGrpSpPr>
        <p:grpSpPr>
          <a:xfrm>
            <a:off x="8292662" y="6180587"/>
            <a:ext cx="4618727" cy="586476"/>
            <a:chOff x="8292662" y="6180587"/>
            <a:chExt cx="4618727" cy="586476"/>
          </a:xfrm>
        </p:grpSpPr>
        <p:pic>
          <p:nvPicPr>
            <p:cNvPr id="8" name="Picture 7" descr="A picture containing map&#10;&#10;Description automatically generated">
              <a:extLst>
                <a:ext uri="{FF2B5EF4-FFF2-40B4-BE49-F238E27FC236}">
                  <a16:creationId xmlns:a16="http://schemas.microsoft.com/office/drawing/2014/main" id="{E9592317-910D-4D5D-A7FD-C8F0D90D2E4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8463"/>
            <a:stretch/>
          </p:blipFill>
          <p:spPr>
            <a:xfrm>
              <a:off x="11397987" y="6180587"/>
              <a:ext cx="623369" cy="586476"/>
            </a:xfrm>
            <a:prstGeom prst="rect">
              <a:avLst/>
            </a:prstGeom>
          </p:spPr>
        </p:pic>
        <p:sp>
          <p:nvSpPr>
            <p:cNvPr id="9" name="TextBox 8">
              <a:extLst>
                <a:ext uri="{FF2B5EF4-FFF2-40B4-BE49-F238E27FC236}">
                  <a16:creationId xmlns:a16="http://schemas.microsoft.com/office/drawing/2014/main" id="{0490A387-AC2D-4FE9-933B-57EEB4921B51}"/>
                </a:ext>
              </a:extLst>
            </p:cNvPr>
            <p:cNvSpPr txBox="1"/>
            <p:nvPr userDrawn="1"/>
          </p:nvSpPr>
          <p:spPr>
            <a:xfrm>
              <a:off x="8292662" y="6482420"/>
              <a:ext cx="4618727" cy="276999"/>
            </a:xfrm>
            <a:prstGeom prst="rect">
              <a:avLst/>
            </a:prstGeom>
            <a:noFill/>
          </p:spPr>
          <p:txBody>
            <a:bodyPr wrap="square" rtlCol="0">
              <a:spAutoFit/>
            </a:bodyPr>
            <a:lstStyle/>
            <a:p>
              <a:r>
                <a:rPr lang="en-US" sz="1200" spc="100" baseline="0" dirty="0">
                  <a:solidFill>
                    <a:schemeClr val="accent6"/>
                  </a:solidFill>
                  <a:latin typeface="+mj-lt"/>
                </a:rPr>
                <a:t>MICHIGAN STATEWIDE HOUSING PLAN</a:t>
              </a:r>
            </a:p>
          </p:txBody>
        </p:sp>
        <p:cxnSp>
          <p:nvCxnSpPr>
            <p:cNvPr id="10" name="Straight Connector 9">
              <a:extLst>
                <a:ext uri="{FF2B5EF4-FFF2-40B4-BE49-F238E27FC236}">
                  <a16:creationId xmlns:a16="http://schemas.microsoft.com/office/drawing/2014/main" id="{8920FCE1-B567-4C7D-8798-AAC9B8B77C8A}"/>
                </a:ext>
              </a:extLst>
            </p:cNvPr>
            <p:cNvCxnSpPr/>
            <p:nvPr userDrawn="1"/>
          </p:nvCxnSpPr>
          <p:spPr>
            <a:xfrm>
              <a:off x="8387255" y="6473825"/>
              <a:ext cx="303586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036712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pic>
        <p:nvPicPr>
          <p:cNvPr id="13" name="Picture 12" descr="Chart, bar chart, histogram&#10;&#10;Description automatically generated">
            <a:extLst>
              <a:ext uri="{FF2B5EF4-FFF2-40B4-BE49-F238E27FC236}">
                <a16:creationId xmlns:a16="http://schemas.microsoft.com/office/drawing/2014/main" id="{A20735EC-C20F-402F-BDF3-90805125B028}"/>
              </a:ext>
            </a:extLst>
          </p:cNvPr>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l="12454" t="59389" r="50142" b="-1703"/>
          <a:stretch/>
        </p:blipFill>
        <p:spPr>
          <a:xfrm rot="10800000">
            <a:off x="6766558" y="-145045"/>
            <a:ext cx="5484812" cy="3288683"/>
          </a:xfrm>
          <a:prstGeom prst="rect">
            <a:avLst/>
          </a:prstGeom>
        </p:spPr>
      </p:pic>
      <p:sp>
        <p:nvSpPr>
          <p:cNvPr id="5" name="Rectangle 4">
            <a:extLst>
              <a:ext uri="{FF2B5EF4-FFF2-40B4-BE49-F238E27FC236}">
                <a16:creationId xmlns:a16="http://schemas.microsoft.com/office/drawing/2014/main" id="{526D084B-EAC5-4804-B0BB-F6328EA515DC}"/>
              </a:ext>
            </a:extLst>
          </p:cNvPr>
          <p:cNvSpPr/>
          <p:nvPr userDrawn="1"/>
        </p:nvSpPr>
        <p:spPr>
          <a:xfrm>
            <a:off x="0" y="0"/>
            <a:ext cx="4981903" cy="6858000"/>
          </a:xfrm>
          <a:prstGeom prst="rect">
            <a:avLst/>
          </a:prstGeom>
          <a:solidFill>
            <a:schemeClr val="accent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E9A803-36B5-4B1F-B5CE-C4FF7510CEC8}"/>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E9DA78A-BB79-4514-9ADC-912CEF5A25A9}"/>
              </a:ext>
            </a:extLst>
          </p:cNvPr>
          <p:cNvSpPr>
            <a:spLocks noGrp="1"/>
          </p:cNvSpPr>
          <p:nvPr>
            <p:ph idx="1"/>
          </p:nvPr>
        </p:nvSpPr>
        <p:spPr>
          <a:xfrm>
            <a:off x="5183188" y="987425"/>
            <a:ext cx="6172200" cy="4873625"/>
          </a:xfrm>
          <a:solidFill>
            <a:schemeClr val="bg1"/>
          </a:solidFill>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C09103-ABF6-400C-8943-41804D340818}"/>
              </a:ext>
            </a:extLst>
          </p:cNvPr>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grpSp>
        <p:nvGrpSpPr>
          <p:cNvPr id="8" name="Group 7">
            <a:extLst>
              <a:ext uri="{FF2B5EF4-FFF2-40B4-BE49-F238E27FC236}">
                <a16:creationId xmlns:a16="http://schemas.microsoft.com/office/drawing/2014/main" id="{B5A27818-491E-46A8-B204-E50663AF3C64}"/>
              </a:ext>
            </a:extLst>
          </p:cNvPr>
          <p:cNvGrpSpPr/>
          <p:nvPr userDrawn="1"/>
        </p:nvGrpSpPr>
        <p:grpSpPr>
          <a:xfrm>
            <a:off x="8292662" y="6180587"/>
            <a:ext cx="4618727" cy="586476"/>
            <a:chOff x="8292662" y="6180587"/>
            <a:chExt cx="4618727" cy="586476"/>
          </a:xfrm>
        </p:grpSpPr>
        <p:pic>
          <p:nvPicPr>
            <p:cNvPr id="9" name="Picture 8" descr="A picture containing map&#10;&#10;Description automatically generated">
              <a:extLst>
                <a:ext uri="{FF2B5EF4-FFF2-40B4-BE49-F238E27FC236}">
                  <a16:creationId xmlns:a16="http://schemas.microsoft.com/office/drawing/2014/main" id="{F3B9B7DF-1ACA-43D9-B93C-9BE7F0D6AB4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8463"/>
            <a:stretch/>
          </p:blipFill>
          <p:spPr>
            <a:xfrm>
              <a:off x="11397987" y="6180587"/>
              <a:ext cx="623369" cy="586476"/>
            </a:xfrm>
            <a:prstGeom prst="rect">
              <a:avLst/>
            </a:prstGeom>
          </p:spPr>
        </p:pic>
        <p:sp>
          <p:nvSpPr>
            <p:cNvPr id="10" name="TextBox 9">
              <a:extLst>
                <a:ext uri="{FF2B5EF4-FFF2-40B4-BE49-F238E27FC236}">
                  <a16:creationId xmlns:a16="http://schemas.microsoft.com/office/drawing/2014/main" id="{AC9C8834-4FDA-4560-B522-58F0FDB2A19F}"/>
                </a:ext>
              </a:extLst>
            </p:cNvPr>
            <p:cNvSpPr txBox="1"/>
            <p:nvPr userDrawn="1"/>
          </p:nvSpPr>
          <p:spPr>
            <a:xfrm>
              <a:off x="8292662" y="6482420"/>
              <a:ext cx="4618727" cy="276999"/>
            </a:xfrm>
            <a:prstGeom prst="rect">
              <a:avLst/>
            </a:prstGeom>
            <a:noFill/>
          </p:spPr>
          <p:txBody>
            <a:bodyPr wrap="square" rtlCol="0">
              <a:spAutoFit/>
            </a:bodyPr>
            <a:lstStyle/>
            <a:p>
              <a:r>
                <a:rPr lang="en-US" sz="1200" spc="100" baseline="0" dirty="0">
                  <a:solidFill>
                    <a:schemeClr val="accent6"/>
                  </a:solidFill>
                  <a:latin typeface="+mj-lt"/>
                </a:rPr>
                <a:t>MICHIGAN STATEWIDE HOUSING PLAN</a:t>
              </a:r>
            </a:p>
          </p:txBody>
        </p:sp>
        <p:cxnSp>
          <p:nvCxnSpPr>
            <p:cNvPr id="11" name="Straight Connector 10">
              <a:extLst>
                <a:ext uri="{FF2B5EF4-FFF2-40B4-BE49-F238E27FC236}">
                  <a16:creationId xmlns:a16="http://schemas.microsoft.com/office/drawing/2014/main" id="{5A976471-D335-4CEF-AF6E-FA5BB0250AE6}"/>
                </a:ext>
              </a:extLst>
            </p:cNvPr>
            <p:cNvCxnSpPr/>
            <p:nvPr userDrawn="1"/>
          </p:nvCxnSpPr>
          <p:spPr>
            <a:xfrm>
              <a:off x="8387255" y="6473825"/>
              <a:ext cx="303586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14822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hite_Title Slide_No Overlapping Text - Multifamily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CB1C481-7D1B-47AD-B071-C97EED9C798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77365" y="1110601"/>
            <a:ext cx="3273368" cy="675808"/>
          </a:xfrm>
          <a:prstGeom prst="rect">
            <a:avLst/>
          </a:prstGeom>
        </p:spPr>
      </p:pic>
      <p:pic>
        <p:nvPicPr>
          <p:cNvPr id="19" name="Picture 18">
            <a:extLst>
              <a:ext uri="{FF2B5EF4-FFF2-40B4-BE49-F238E27FC236}">
                <a16:creationId xmlns:a16="http://schemas.microsoft.com/office/drawing/2014/main" id="{EA97096B-DD21-4207-B31D-421A8A7CDEBC}"/>
              </a:ext>
            </a:extLst>
          </p:cNvPr>
          <p:cNvPicPr>
            <a:picLocks noChangeAspect="1"/>
          </p:cNvPicPr>
          <p:nvPr userDrawn="1"/>
        </p:nvPicPr>
        <p:blipFill>
          <a:blip r:embed="rId3">
            <a:extLst>
              <a:ext uri="{28A0092B-C50C-407E-A947-70E740481C1C}">
                <a14:useLocalDpi xmlns:a14="http://schemas.microsoft.com/office/drawing/2010/main" val="0"/>
              </a:ext>
            </a:extLst>
          </a:blip>
          <a:srcRect t="19" b="19"/>
          <a:stretch/>
        </p:blipFill>
        <p:spPr>
          <a:xfrm>
            <a:off x="7832396" y="1122364"/>
            <a:ext cx="3597604" cy="2399110"/>
          </a:xfrm>
          <a:prstGeom prst="rect">
            <a:avLst/>
          </a:prstGeom>
        </p:spPr>
      </p:pic>
      <p:sp>
        <p:nvSpPr>
          <p:cNvPr id="26" name="Text Placeholder 25">
            <a:extLst>
              <a:ext uri="{FF2B5EF4-FFF2-40B4-BE49-F238E27FC236}">
                <a16:creationId xmlns:a16="http://schemas.microsoft.com/office/drawing/2014/main" id="{5E5DBD43-5433-4E19-80C4-FD85E5A11899}"/>
              </a:ext>
            </a:extLst>
          </p:cNvPr>
          <p:cNvSpPr>
            <a:spLocks noGrp="1"/>
          </p:cNvSpPr>
          <p:nvPr>
            <p:ph type="body" sz="quarter" idx="10" hasCustomPrompt="1"/>
          </p:nvPr>
        </p:nvSpPr>
        <p:spPr>
          <a:xfrm>
            <a:off x="777875" y="5153553"/>
            <a:ext cx="10515600" cy="1093260"/>
          </a:xfrm>
          <a:prstGeom prst="rect">
            <a:avLst/>
          </a:prstGeom>
        </p:spPr>
        <p:txBody>
          <a:bodyPr/>
          <a:lstStyle>
            <a:lvl1pPr>
              <a:buNone/>
              <a:defRPr b="1">
                <a:solidFill>
                  <a:srgbClr val="2E3B4A"/>
                </a:solidFill>
              </a:defRPr>
            </a:lvl1pPr>
            <a:lvl2pPr>
              <a:buNone/>
              <a:defRPr i="1">
                <a:solidFill>
                  <a:srgbClr val="2E3B4A"/>
                </a:solidFill>
              </a:defRPr>
            </a:lvl2pPr>
          </a:lstStyle>
          <a:p>
            <a:pPr lvl="0"/>
            <a:r>
              <a:rPr lang="en-US" dirty="0"/>
              <a:t>CLICK TO EDIT PRESENTOR NAME</a:t>
            </a:r>
          </a:p>
          <a:p>
            <a:pPr lvl="1"/>
            <a:r>
              <a:rPr lang="en-US" dirty="0"/>
              <a:t>PRESENTOR TITLE</a:t>
            </a:r>
          </a:p>
        </p:txBody>
      </p:sp>
      <p:sp>
        <p:nvSpPr>
          <p:cNvPr id="2" name="Rectangle 1">
            <a:extLst>
              <a:ext uri="{FF2B5EF4-FFF2-40B4-BE49-F238E27FC236}">
                <a16:creationId xmlns:a16="http://schemas.microsoft.com/office/drawing/2014/main" id="{E1EB2714-3212-2D87-8381-DEC42F7489A0}"/>
              </a:ext>
            </a:extLst>
          </p:cNvPr>
          <p:cNvSpPr/>
          <p:nvPr userDrawn="1"/>
        </p:nvSpPr>
        <p:spPr>
          <a:xfrm>
            <a:off x="7372660" y="1540644"/>
            <a:ext cx="3310844" cy="2379562"/>
          </a:xfrm>
          <a:prstGeom prst="rect">
            <a:avLst/>
          </a:prstGeom>
          <a:solidFill>
            <a:srgbClr val="2E3B4A">
              <a:alpha val="74902"/>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 name="Title 27">
            <a:extLst>
              <a:ext uri="{FF2B5EF4-FFF2-40B4-BE49-F238E27FC236}">
                <a16:creationId xmlns:a16="http://schemas.microsoft.com/office/drawing/2014/main" id="{E0057DAF-0B82-C47D-5582-5D35276CB03D}"/>
              </a:ext>
            </a:extLst>
          </p:cNvPr>
          <p:cNvSpPr>
            <a:spLocks noGrp="1"/>
          </p:cNvSpPr>
          <p:nvPr>
            <p:ph type="title" hasCustomPrompt="1"/>
          </p:nvPr>
        </p:nvSpPr>
        <p:spPr>
          <a:xfrm>
            <a:off x="777874" y="2686858"/>
            <a:ext cx="6399539" cy="2379562"/>
          </a:xfrm>
          <a:prstGeom prst="rect">
            <a:avLst/>
          </a:prstGeom>
        </p:spPr>
        <p:txBody>
          <a:bodyPr/>
          <a:lstStyle>
            <a:lvl1pPr>
              <a:defRPr sz="5400">
                <a:solidFill>
                  <a:srgbClr val="2E3B4A"/>
                </a:solidFill>
              </a:defRPr>
            </a:lvl1pPr>
          </a:lstStyle>
          <a:p>
            <a:r>
              <a:rPr lang="en-US" dirty="0"/>
              <a:t>CLICK TO EDIT MASTER TITLE STYLE</a:t>
            </a:r>
          </a:p>
        </p:txBody>
      </p:sp>
    </p:spTree>
    <p:extLst>
      <p:ext uri="{BB962C8B-B14F-4D97-AF65-F5344CB8AC3E}">
        <p14:creationId xmlns:p14="http://schemas.microsoft.com/office/powerpoint/2010/main" val="34929704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9" name="Picture 18" descr="Chart, bar chart, histogram&#10;&#10;Description automatically generated">
            <a:extLst>
              <a:ext uri="{FF2B5EF4-FFF2-40B4-BE49-F238E27FC236}">
                <a16:creationId xmlns:a16="http://schemas.microsoft.com/office/drawing/2014/main" id="{09942BBA-CC11-4F25-9B80-58D3A74A7E3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1761" r="16855"/>
          <a:stretch/>
        </p:blipFill>
        <p:spPr>
          <a:xfrm>
            <a:off x="0" y="0"/>
            <a:ext cx="12192000" cy="6857999"/>
          </a:xfrm>
          <a:prstGeom prst="rect">
            <a:avLst/>
          </a:prstGeom>
        </p:spPr>
      </p:pic>
      <p:sp>
        <p:nvSpPr>
          <p:cNvPr id="2" name="Title 1">
            <a:extLst>
              <a:ext uri="{FF2B5EF4-FFF2-40B4-BE49-F238E27FC236}">
                <a16:creationId xmlns:a16="http://schemas.microsoft.com/office/drawing/2014/main" id="{778D55D5-12F3-4704-9ECF-968712EEA0BF}"/>
              </a:ext>
            </a:extLst>
          </p:cNvPr>
          <p:cNvSpPr>
            <a:spLocks noGrp="1"/>
          </p:cNvSpPr>
          <p:nvPr>
            <p:ph type="ctrTitle" hasCustomPrompt="1"/>
          </p:nvPr>
        </p:nvSpPr>
        <p:spPr>
          <a:xfrm>
            <a:off x="1524000" y="1122363"/>
            <a:ext cx="9144000" cy="2387600"/>
          </a:xfrm>
        </p:spPr>
        <p:txBody>
          <a:bodyPr anchor="b"/>
          <a:lstStyle>
            <a:lvl1pPr algn="ctr">
              <a:defRPr lang="en-US" dirty="0"/>
            </a:lvl1pPr>
          </a:lstStyle>
          <a:p>
            <a:r>
              <a:rPr lang="en-US" dirty="0"/>
              <a:t>Thank You</a:t>
            </a:r>
          </a:p>
        </p:txBody>
      </p:sp>
      <p:sp>
        <p:nvSpPr>
          <p:cNvPr id="3" name="Subtitle 2">
            <a:extLst>
              <a:ext uri="{FF2B5EF4-FFF2-40B4-BE49-F238E27FC236}">
                <a16:creationId xmlns:a16="http://schemas.microsoft.com/office/drawing/2014/main" id="{73692D75-2023-41EF-9015-743AAB5F692B}"/>
              </a:ext>
            </a:extLst>
          </p:cNvPr>
          <p:cNvSpPr>
            <a:spLocks noGrp="1"/>
          </p:cNvSpPr>
          <p:nvPr>
            <p:ph type="subTitle" idx="1"/>
          </p:nvPr>
        </p:nvSpPr>
        <p:spPr>
          <a:xfrm>
            <a:off x="1524000" y="3602038"/>
            <a:ext cx="9144000" cy="92308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pic>
        <p:nvPicPr>
          <p:cNvPr id="8" name="Picture 7" descr="Text&#10;&#10;Description automatically generated with low confidence">
            <a:extLst>
              <a:ext uri="{FF2B5EF4-FFF2-40B4-BE49-F238E27FC236}">
                <a16:creationId xmlns:a16="http://schemas.microsoft.com/office/drawing/2014/main" id="{3C9D980D-56E5-4EC9-925F-191863D5EAA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00767" y="170268"/>
            <a:ext cx="3520965" cy="1237582"/>
          </a:xfrm>
          <a:prstGeom prst="rect">
            <a:avLst/>
          </a:prstGeom>
        </p:spPr>
      </p:pic>
    </p:spTree>
    <p:extLst>
      <p:ext uri="{BB962C8B-B14F-4D97-AF65-F5344CB8AC3E}">
        <p14:creationId xmlns:p14="http://schemas.microsoft.com/office/powerpoint/2010/main" val="3908903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Multifamily 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3081ADE-EBD9-46C2-AA10-D0EE1F348012}"/>
              </a:ext>
            </a:extLst>
          </p:cNvPr>
          <p:cNvSpPr/>
          <p:nvPr userDrawn="1"/>
        </p:nvSpPr>
        <p:spPr>
          <a:xfrm>
            <a:off x="0" y="-6642"/>
            <a:ext cx="12192000" cy="6858000"/>
          </a:xfrm>
          <a:prstGeom prst="rect">
            <a:avLst/>
          </a:prstGeom>
          <a:gradFill flip="none" rotWithShape="1">
            <a:gsLst>
              <a:gs pos="0">
                <a:srgbClr val="2F3D4C"/>
              </a:gs>
              <a:gs pos="100000">
                <a:srgbClr val="22232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4CB1C481-7D1B-47AD-B071-C97EED9C79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7365" y="1105429"/>
            <a:ext cx="3273368" cy="686153"/>
          </a:xfrm>
          <a:prstGeom prst="rect">
            <a:avLst/>
          </a:prstGeom>
        </p:spPr>
      </p:pic>
      <p:pic>
        <p:nvPicPr>
          <p:cNvPr id="19" name="Picture 18">
            <a:extLst>
              <a:ext uri="{FF2B5EF4-FFF2-40B4-BE49-F238E27FC236}">
                <a16:creationId xmlns:a16="http://schemas.microsoft.com/office/drawing/2014/main" id="{EA97096B-DD21-4207-B31D-421A8A7CDEBC}"/>
              </a:ext>
            </a:extLst>
          </p:cNvPr>
          <p:cNvPicPr>
            <a:picLocks noChangeAspect="1"/>
          </p:cNvPicPr>
          <p:nvPr userDrawn="1"/>
        </p:nvPicPr>
        <p:blipFill>
          <a:blip r:embed="rId3">
            <a:extLst>
              <a:ext uri="{28A0092B-C50C-407E-A947-70E740481C1C}">
                <a14:useLocalDpi xmlns:a14="http://schemas.microsoft.com/office/drawing/2010/main" val="0"/>
              </a:ext>
            </a:extLst>
          </a:blip>
          <a:srcRect l="35" r="35"/>
          <a:stretch/>
        </p:blipFill>
        <p:spPr>
          <a:xfrm>
            <a:off x="6798608" y="1122363"/>
            <a:ext cx="4631392" cy="3088505"/>
          </a:xfrm>
          <a:prstGeom prst="rect">
            <a:avLst/>
          </a:prstGeom>
        </p:spPr>
      </p:pic>
      <p:sp>
        <p:nvSpPr>
          <p:cNvPr id="10" name="Rectangle 9">
            <a:extLst>
              <a:ext uri="{FF2B5EF4-FFF2-40B4-BE49-F238E27FC236}">
                <a16:creationId xmlns:a16="http://schemas.microsoft.com/office/drawing/2014/main" id="{9E07F1B4-17E0-40C8-88D8-D2B8B5F5849F}"/>
              </a:ext>
            </a:extLst>
          </p:cNvPr>
          <p:cNvSpPr/>
          <p:nvPr userDrawn="1"/>
        </p:nvSpPr>
        <p:spPr>
          <a:xfrm>
            <a:off x="5800143" y="2029600"/>
            <a:ext cx="4262230" cy="3123953"/>
          </a:xfrm>
          <a:prstGeom prst="rect">
            <a:avLst/>
          </a:prstGeom>
          <a:solidFill>
            <a:srgbClr val="3CA5D5">
              <a:alpha val="74902"/>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6" name="Text Placeholder 25">
            <a:extLst>
              <a:ext uri="{FF2B5EF4-FFF2-40B4-BE49-F238E27FC236}">
                <a16:creationId xmlns:a16="http://schemas.microsoft.com/office/drawing/2014/main" id="{5E5DBD43-5433-4E19-80C4-FD85E5A11899}"/>
              </a:ext>
            </a:extLst>
          </p:cNvPr>
          <p:cNvSpPr>
            <a:spLocks noGrp="1"/>
          </p:cNvSpPr>
          <p:nvPr>
            <p:ph type="body" sz="quarter" idx="10" hasCustomPrompt="1"/>
          </p:nvPr>
        </p:nvSpPr>
        <p:spPr>
          <a:xfrm>
            <a:off x="777875" y="5153553"/>
            <a:ext cx="10515600" cy="1093260"/>
          </a:xfrm>
          <a:prstGeom prst="rect">
            <a:avLst/>
          </a:prstGeom>
        </p:spPr>
        <p:txBody>
          <a:bodyPr/>
          <a:lstStyle>
            <a:lvl1pPr>
              <a:buNone/>
              <a:defRPr b="1">
                <a:solidFill>
                  <a:schemeClr val="bg1"/>
                </a:solidFill>
              </a:defRPr>
            </a:lvl1pPr>
            <a:lvl2pPr>
              <a:buNone/>
              <a:defRPr i="1">
                <a:solidFill>
                  <a:schemeClr val="bg1"/>
                </a:solidFill>
              </a:defRPr>
            </a:lvl2pPr>
          </a:lstStyle>
          <a:p>
            <a:pPr lvl="0"/>
            <a:r>
              <a:rPr lang="en-US" dirty="0"/>
              <a:t>CLICK TO EDIT PRESENTOR NAME</a:t>
            </a:r>
          </a:p>
          <a:p>
            <a:pPr lvl="1"/>
            <a:r>
              <a:rPr lang="en-US" dirty="0"/>
              <a:t>PRESENTOR TITLE</a:t>
            </a:r>
          </a:p>
        </p:txBody>
      </p:sp>
      <p:sp>
        <p:nvSpPr>
          <p:cNvPr id="28" name="Title 27">
            <a:extLst>
              <a:ext uri="{FF2B5EF4-FFF2-40B4-BE49-F238E27FC236}">
                <a16:creationId xmlns:a16="http://schemas.microsoft.com/office/drawing/2014/main" id="{FBA07CE7-27A1-4A56-8131-7B72CD0D34C5}"/>
              </a:ext>
            </a:extLst>
          </p:cNvPr>
          <p:cNvSpPr>
            <a:spLocks noGrp="1"/>
          </p:cNvSpPr>
          <p:nvPr>
            <p:ph type="title" hasCustomPrompt="1"/>
          </p:nvPr>
        </p:nvSpPr>
        <p:spPr>
          <a:xfrm>
            <a:off x="777875" y="2809786"/>
            <a:ext cx="10515600" cy="1325563"/>
          </a:xfrm>
          <a:prstGeom prst="rect">
            <a:avLst/>
          </a:prstGeom>
        </p:spPr>
        <p:txBody>
          <a:bodyPr/>
          <a:lstStyle>
            <a:lvl1pPr>
              <a:defRPr sz="5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340278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_No Overlapping Text - Multifamily 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3081ADE-EBD9-46C2-AA10-D0EE1F348012}"/>
              </a:ext>
            </a:extLst>
          </p:cNvPr>
          <p:cNvSpPr/>
          <p:nvPr userDrawn="1"/>
        </p:nvSpPr>
        <p:spPr>
          <a:xfrm>
            <a:off x="0" y="-6642"/>
            <a:ext cx="12192000" cy="6858000"/>
          </a:xfrm>
          <a:prstGeom prst="rect">
            <a:avLst/>
          </a:prstGeom>
          <a:gradFill flip="none" rotWithShape="1">
            <a:gsLst>
              <a:gs pos="0">
                <a:srgbClr val="2F3D4C"/>
              </a:gs>
              <a:gs pos="100000">
                <a:srgbClr val="22232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4CB1C481-7D1B-47AD-B071-C97EED9C79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7365" y="1105429"/>
            <a:ext cx="3273368" cy="686153"/>
          </a:xfrm>
          <a:prstGeom prst="rect">
            <a:avLst/>
          </a:prstGeom>
        </p:spPr>
      </p:pic>
      <p:pic>
        <p:nvPicPr>
          <p:cNvPr id="19" name="Picture 18">
            <a:extLst>
              <a:ext uri="{FF2B5EF4-FFF2-40B4-BE49-F238E27FC236}">
                <a16:creationId xmlns:a16="http://schemas.microsoft.com/office/drawing/2014/main" id="{EA97096B-DD21-4207-B31D-421A8A7CDEBC}"/>
              </a:ext>
            </a:extLst>
          </p:cNvPr>
          <p:cNvPicPr>
            <a:picLocks noChangeAspect="1"/>
          </p:cNvPicPr>
          <p:nvPr userDrawn="1"/>
        </p:nvPicPr>
        <p:blipFill>
          <a:blip r:embed="rId3">
            <a:extLst>
              <a:ext uri="{28A0092B-C50C-407E-A947-70E740481C1C}">
                <a14:useLocalDpi xmlns:a14="http://schemas.microsoft.com/office/drawing/2010/main" val="0"/>
              </a:ext>
            </a:extLst>
          </a:blip>
          <a:srcRect t="39" b="39"/>
          <a:stretch/>
        </p:blipFill>
        <p:spPr>
          <a:xfrm>
            <a:off x="7832396" y="1122364"/>
            <a:ext cx="3597604" cy="2399110"/>
          </a:xfrm>
          <a:prstGeom prst="rect">
            <a:avLst/>
          </a:prstGeom>
        </p:spPr>
      </p:pic>
      <p:sp>
        <p:nvSpPr>
          <p:cNvPr id="26" name="Text Placeholder 25">
            <a:extLst>
              <a:ext uri="{FF2B5EF4-FFF2-40B4-BE49-F238E27FC236}">
                <a16:creationId xmlns:a16="http://schemas.microsoft.com/office/drawing/2014/main" id="{5E5DBD43-5433-4E19-80C4-FD85E5A11899}"/>
              </a:ext>
            </a:extLst>
          </p:cNvPr>
          <p:cNvSpPr>
            <a:spLocks noGrp="1"/>
          </p:cNvSpPr>
          <p:nvPr>
            <p:ph type="body" sz="quarter" idx="10" hasCustomPrompt="1"/>
          </p:nvPr>
        </p:nvSpPr>
        <p:spPr>
          <a:xfrm>
            <a:off x="777875" y="5153553"/>
            <a:ext cx="10515600" cy="1093260"/>
          </a:xfrm>
          <a:prstGeom prst="rect">
            <a:avLst/>
          </a:prstGeom>
        </p:spPr>
        <p:txBody>
          <a:bodyPr/>
          <a:lstStyle>
            <a:lvl1pPr>
              <a:buNone/>
              <a:defRPr b="1">
                <a:solidFill>
                  <a:schemeClr val="bg1"/>
                </a:solidFill>
              </a:defRPr>
            </a:lvl1pPr>
            <a:lvl2pPr>
              <a:buNone/>
              <a:defRPr i="1">
                <a:solidFill>
                  <a:schemeClr val="bg1"/>
                </a:solidFill>
              </a:defRPr>
            </a:lvl2pPr>
          </a:lstStyle>
          <a:p>
            <a:pPr lvl="0"/>
            <a:r>
              <a:rPr lang="en-US" dirty="0"/>
              <a:t>CLICK TO EDIT PRESENTOR NAME</a:t>
            </a:r>
          </a:p>
          <a:p>
            <a:pPr lvl="1"/>
            <a:r>
              <a:rPr lang="en-US" dirty="0"/>
              <a:t>PRESENTOR TITLE</a:t>
            </a:r>
          </a:p>
        </p:txBody>
      </p:sp>
      <p:sp>
        <p:nvSpPr>
          <p:cNvPr id="2" name="Rectangle 1">
            <a:extLst>
              <a:ext uri="{FF2B5EF4-FFF2-40B4-BE49-F238E27FC236}">
                <a16:creationId xmlns:a16="http://schemas.microsoft.com/office/drawing/2014/main" id="{B8F71A90-08C9-5724-E8C2-E9129F31018A}"/>
              </a:ext>
            </a:extLst>
          </p:cNvPr>
          <p:cNvSpPr/>
          <p:nvPr userDrawn="1"/>
        </p:nvSpPr>
        <p:spPr>
          <a:xfrm>
            <a:off x="7372660" y="1540644"/>
            <a:ext cx="3310844" cy="2379562"/>
          </a:xfrm>
          <a:prstGeom prst="rect">
            <a:avLst/>
          </a:prstGeom>
          <a:solidFill>
            <a:srgbClr val="3CA5D5">
              <a:alpha val="74902"/>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 name="Title 27">
            <a:extLst>
              <a:ext uri="{FF2B5EF4-FFF2-40B4-BE49-F238E27FC236}">
                <a16:creationId xmlns:a16="http://schemas.microsoft.com/office/drawing/2014/main" id="{13B94264-2C1D-17C1-E072-F5DC3B356B57}"/>
              </a:ext>
            </a:extLst>
          </p:cNvPr>
          <p:cNvSpPr>
            <a:spLocks noGrp="1"/>
          </p:cNvSpPr>
          <p:nvPr>
            <p:ph type="title" hasCustomPrompt="1"/>
          </p:nvPr>
        </p:nvSpPr>
        <p:spPr>
          <a:xfrm>
            <a:off x="777874" y="2686858"/>
            <a:ext cx="6399539" cy="2379562"/>
          </a:xfrm>
          <a:prstGeom prst="rect">
            <a:avLst/>
          </a:prstGeom>
        </p:spPr>
        <p:txBody>
          <a:bodyPr/>
          <a:lstStyle>
            <a:lvl1pPr>
              <a:defRPr sz="5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847242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ite_Title Slide_No Overlapping Text - Multifamily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CB1C481-7D1B-47AD-B071-C97EED9C798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77365" y="1110601"/>
            <a:ext cx="3273368" cy="675808"/>
          </a:xfrm>
          <a:prstGeom prst="rect">
            <a:avLst/>
          </a:prstGeom>
        </p:spPr>
      </p:pic>
      <p:pic>
        <p:nvPicPr>
          <p:cNvPr id="19" name="Picture 18">
            <a:extLst>
              <a:ext uri="{FF2B5EF4-FFF2-40B4-BE49-F238E27FC236}">
                <a16:creationId xmlns:a16="http://schemas.microsoft.com/office/drawing/2014/main" id="{EA97096B-DD21-4207-B31D-421A8A7CDEBC}"/>
              </a:ext>
            </a:extLst>
          </p:cNvPr>
          <p:cNvPicPr>
            <a:picLocks noChangeAspect="1"/>
          </p:cNvPicPr>
          <p:nvPr userDrawn="1"/>
        </p:nvPicPr>
        <p:blipFill>
          <a:blip r:embed="rId3">
            <a:extLst>
              <a:ext uri="{28A0092B-C50C-407E-A947-70E740481C1C}">
                <a14:useLocalDpi xmlns:a14="http://schemas.microsoft.com/office/drawing/2010/main" val="0"/>
              </a:ext>
            </a:extLst>
          </a:blip>
          <a:srcRect t="39" b="39"/>
          <a:stretch/>
        </p:blipFill>
        <p:spPr>
          <a:xfrm>
            <a:off x="7832396" y="1122364"/>
            <a:ext cx="3597604" cy="2399110"/>
          </a:xfrm>
          <a:prstGeom prst="rect">
            <a:avLst/>
          </a:prstGeom>
        </p:spPr>
      </p:pic>
      <p:sp>
        <p:nvSpPr>
          <p:cNvPr id="26" name="Text Placeholder 25">
            <a:extLst>
              <a:ext uri="{FF2B5EF4-FFF2-40B4-BE49-F238E27FC236}">
                <a16:creationId xmlns:a16="http://schemas.microsoft.com/office/drawing/2014/main" id="{5E5DBD43-5433-4E19-80C4-FD85E5A11899}"/>
              </a:ext>
            </a:extLst>
          </p:cNvPr>
          <p:cNvSpPr>
            <a:spLocks noGrp="1"/>
          </p:cNvSpPr>
          <p:nvPr>
            <p:ph type="body" sz="quarter" idx="10" hasCustomPrompt="1"/>
          </p:nvPr>
        </p:nvSpPr>
        <p:spPr>
          <a:xfrm>
            <a:off x="777875" y="5153553"/>
            <a:ext cx="10515600" cy="1093260"/>
          </a:xfrm>
          <a:prstGeom prst="rect">
            <a:avLst/>
          </a:prstGeom>
        </p:spPr>
        <p:txBody>
          <a:bodyPr/>
          <a:lstStyle>
            <a:lvl1pPr>
              <a:buNone/>
              <a:defRPr b="1">
                <a:solidFill>
                  <a:srgbClr val="2E3B4A"/>
                </a:solidFill>
              </a:defRPr>
            </a:lvl1pPr>
            <a:lvl2pPr>
              <a:buNone/>
              <a:defRPr i="1">
                <a:solidFill>
                  <a:srgbClr val="2E3B4A"/>
                </a:solidFill>
              </a:defRPr>
            </a:lvl2pPr>
          </a:lstStyle>
          <a:p>
            <a:pPr lvl="0"/>
            <a:r>
              <a:rPr lang="en-US" dirty="0"/>
              <a:t>CLICK TO EDIT PRESENTOR NAME</a:t>
            </a:r>
          </a:p>
          <a:p>
            <a:pPr lvl="1"/>
            <a:r>
              <a:rPr lang="en-US" dirty="0"/>
              <a:t>PRESENTOR TITLE</a:t>
            </a:r>
          </a:p>
        </p:txBody>
      </p:sp>
      <p:sp>
        <p:nvSpPr>
          <p:cNvPr id="2" name="Rectangle 1">
            <a:extLst>
              <a:ext uri="{FF2B5EF4-FFF2-40B4-BE49-F238E27FC236}">
                <a16:creationId xmlns:a16="http://schemas.microsoft.com/office/drawing/2014/main" id="{B8F71A90-08C9-5724-E8C2-E9129F31018A}"/>
              </a:ext>
            </a:extLst>
          </p:cNvPr>
          <p:cNvSpPr/>
          <p:nvPr userDrawn="1"/>
        </p:nvSpPr>
        <p:spPr>
          <a:xfrm>
            <a:off x="7372660" y="1540644"/>
            <a:ext cx="3310844" cy="2379562"/>
          </a:xfrm>
          <a:prstGeom prst="rect">
            <a:avLst/>
          </a:prstGeom>
          <a:solidFill>
            <a:srgbClr val="2E3B4A">
              <a:alpha val="74902"/>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2E3B4A"/>
              </a:solidFill>
            </a:endParaRPr>
          </a:p>
        </p:txBody>
      </p:sp>
      <p:sp>
        <p:nvSpPr>
          <p:cNvPr id="4" name="Title 27">
            <a:extLst>
              <a:ext uri="{FF2B5EF4-FFF2-40B4-BE49-F238E27FC236}">
                <a16:creationId xmlns:a16="http://schemas.microsoft.com/office/drawing/2014/main" id="{13B94264-2C1D-17C1-E072-F5DC3B356B57}"/>
              </a:ext>
            </a:extLst>
          </p:cNvPr>
          <p:cNvSpPr>
            <a:spLocks noGrp="1"/>
          </p:cNvSpPr>
          <p:nvPr>
            <p:ph type="title" hasCustomPrompt="1"/>
          </p:nvPr>
        </p:nvSpPr>
        <p:spPr>
          <a:xfrm>
            <a:off x="777874" y="2686858"/>
            <a:ext cx="6399539" cy="2379562"/>
          </a:xfrm>
          <a:prstGeom prst="rect">
            <a:avLst/>
          </a:prstGeom>
        </p:spPr>
        <p:txBody>
          <a:bodyPr/>
          <a:lstStyle>
            <a:lvl1pPr>
              <a:defRPr sz="5400">
                <a:solidFill>
                  <a:srgbClr val="2E3B4A"/>
                </a:solidFill>
              </a:defRPr>
            </a:lvl1pPr>
          </a:lstStyle>
          <a:p>
            <a:r>
              <a:rPr lang="en-US" dirty="0"/>
              <a:t>CLICK TO EDIT MASTER TITLE STYLE</a:t>
            </a:r>
          </a:p>
        </p:txBody>
      </p:sp>
    </p:spTree>
    <p:extLst>
      <p:ext uri="{BB962C8B-B14F-4D97-AF65-F5344CB8AC3E}">
        <p14:creationId xmlns:p14="http://schemas.microsoft.com/office/powerpoint/2010/main" val="18470730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theme" Target="../theme/theme2.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0883579"/>
      </p:ext>
    </p:extLst>
  </p:cSld>
  <p:clrMap bg1="lt1" tx1="dk1" bg2="lt2" tx2="dk2" accent1="accent1" accent2="accent2" accent3="accent3" accent4="accent4" accent5="accent5" accent6="accent6" hlink="hlink" folHlink="folHlink"/>
  <p:sldLayoutIdLst>
    <p:sldLayoutId id="2147483649" r:id="rId1"/>
    <p:sldLayoutId id="2147483686" r:id="rId2"/>
    <p:sldLayoutId id="2147483693" r:id="rId3"/>
    <p:sldLayoutId id="2147483680" r:id="rId4"/>
    <p:sldLayoutId id="2147483687" r:id="rId5"/>
    <p:sldLayoutId id="2147483692" r:id="rId6"/>
    <p:sldLayoutId id="2147483681" r:id="rId7"/>
    <p:sldLayoutId id="2147483688" r:id="rId8"/>
    <p:sldLayoutId id="2147483690" r:id="rId9"/>
    <p:sldLayoutId id="2147483682" r:id="rId10"/>
    <p:sldLayoutId id="2147483689" r:id="rId11"/>
    <p:sldLayoutId id="2147483691" r:id="rId12"/>
    <p:sldLayoutId id="2147483660" r:id="rId13"/>
    <p:sldLayoutId id="2147483650" r:id="rId14"/>
    <p:sldLayoutId id="2147483671" r:id="rId15"/>
    <p:sldLayoutId id="2147483672" r:id="rId16"/>
    <p:sldLayoutId id="2147483652" r:id="rId17"/>
    <p:sldLayoutId id="2147483667" r:id="rId18"/>
    <p:sldLayoutId id="2147483662" r:id="rId19"/>
    <p:sldLayoutId id="2147483668" r:id="rId20"/>
    <p:sldLayoutId id="2147483653" r:id="rId21"/>
    <p:sldLayoutId id="2147483669" r:id="rId22"/>
    <p:sldLayoutId id="2147483663" r:id="rId23"/>
    <p:sldLayoutId id="2147483670" r:id="rId24"/>
    <p:sldLayoutId id="2147483654" r:id="rId25"/>
    <p:sldLayoutId id="2147483673" r:id="rId26"/>
    <p:sldLayoutId id="2147483664" r:id="rId27"/>
    <p:sldLayoutId id="2147483674" r:id="rId28"/>
    <p:sldLayoutId id="2147483655" r:id="rId29"/>
    <p:sldLayoutId id="2147483675" r:id="rId30"/>
    <p:sldLayoutId id="2147483656" r:id="rId31"/>
    <p:sldLayoutId id="2147483676" r:id="rId32"/>
    <p:sldLayoutId id="2147483665" r:id="rId33"/>
    <p:sldLayoutId id="2147483677" r:id="rId34"/>
    <p:sldLayoutId id="2147483657" r:id="rId35"/>
    <p:sldLayoutId id="2147483678" r:id="rId36"/>
    <p:sldLayoutId id="2147483666" r:id="rId37"/>
    <p:sldLayoutId id="2147483679" r:id="rId38"/>
    <p:sldLayoutId id="2147483661" r:id="rId39"/>
    <p:sldLayoutId id="2147483698" r:id="rId40"/>
    <p:sldLayoutId id="2147483694" r:id="rId41"/>
    <p:sldLayoutId id="2147483683" r:id="rId42"/>
    <p:sldLayoutId id="2147483699" r:id="rId43"/>
    <p:sldLayoutId id="2147483695" r:id="rId44"/>
    <p:sldLayoutId id="2147483684" r:id="rId45"/>
    <p:sldLayoutId id="2147483700" r:id="rId46"/>
    <p:sldLayoutId id="2147483696" r:id="rId47"/>
    <p:sldLayoutId id="2147483685" r:id="rId48"/>
    <p:sldLayoutId id="2147483701" r:id="rId49"/>
    <p:sldLayoutId id="2147483697" r:id="rId50"/>
  </p:sldLayoutIdLst>
  <p:txStyles>
    <p:titleStyle>
      <a:lvl1pPr algn="l" defTabSz="914400" rtl="0" eaLnBrk="1" latinLnBrk="0" hangingPunct="1">
        <a:lnSpc>
          <a:spcPct val="90000"/>
        </a:lnSpc>
        <a:spcBef>
          <a:spcPct val="0"/>
        </a:spcBef>
        <a:buNone/>
        <a:defRPr lang="en-US" sz="4400" b="1" kern="1200" dirty="0" smtClean="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A22E1B-DF0A-429F-B121-AC0C85A807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B7DFDCD-505D-4544-BFF0-550C759821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AC53C9-158D-4673-9C72-108D7A5769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2D71CC-E6EA-4894-AB3E-4B0763CD3B07}" type="datetimeFigureOut">
              <a:rPr lang="en-US" smtClean="0"/>
              <a:t>3/24/2024</a:t>
            </a:fld>
            <a:endParaRPr lang="en-US" dirty="0"/>
          </a:p>
        </p:txBody>
      </p:sp>
      <p:sp>
        <p:nvSpPr>
          <p:cNvPr id="5" name="Footer Placeholder 4">
            <a:extLst>
              <a:ext uri="{FF2B5EF4-FFF2-40B4-BE49-F238E27FC236}">
                <a16:creationId xmlns:a16="http://schemas.microsoft.com/office/drawing/2014/main" id="{8362849E-FBC9-4EF4-8DCA-E3BE060380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MICHIGAN STATEWIDE HOUSING PLAN</a:t>
            </a:r>
          </a:p>
        </p:txBody>
      </p:sp>
      <p:sp>
        <p:nvSpPr>
          <p:cNvPr id="6" name="Slide Number Placeholder 5">
            <a:extLst>
              <a:ext uri="{FF2B5EF4-FFF2-40B4-BE49-F238E27FC236}">
                <a16:creationId xmlns:a16="http://schemas.microsoft.com/office/drawing/2014/main" id="{BBF6B006-0DDF-433A-B0D4-4C34980364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B1674A-0E76-444F-A816-78270E438D04}" type="slidenum">
              <a:rPr lang="en-US" smtClean="0"/>
              <a:t>‹#›</a:t>
            </a:fld>
            <a:endParaRPr lang="en-US" dirty="0"/>
          </a:p>
        </p:txBody>
      </p:sp>
    </p:spTree>
    <p:extLst>
      <p:ext uri="{BB962C8B-B14F-4D97-AF65-F5344CB8AC3E}">
        <p14:creationId xmlns:p14="http://schemas.microsoft.com/office/powerpoint/2010/main" val="39901391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4.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52.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video" Target="about:blank" TargetMode="Externa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7AD150-0049-4B85-B64B-1B421F6214B9}"/>
              </a:ext>
            </a:extLst>
          </p:cNvPr>
          <p:cNvSpPr>
            <a:spLocks noGrp="1"/>
          </p:cNvSpPr>
          <p:nvPr>
            <p:ph type="body" sz="quarter" idx="10"/>
          </p:nvPr>
        </p:nvSpPr>
        <p:spPr/>
        <p:txBody>
          <a:bodyPr/>
          <a:lstStyle/>
          <a:p>
            <a:r>
              <a:rPr lang="en-US" dirty="0"/>
              <a:t>Karen Gagnon</a:t>
            </a:r>
          </a:p>
          <a:p>
            <a:r>
              <a:rPr lang="en-US" dirty="0"/>
              <a:t>Office of Housing Strategies Manager/Tribal Liaison</a:t>
            </a:r>
          </a:p>
        </p:txBody>
      </p:sp>
      <p:sp>
        <p:nvSpPr>
          <p:cNvPr id="3" name="Title 2">
            <a:extLst>
              <a:ext uri="{FF2B5EF4-FFF2-40B4-BE49-F238E27FC236}">
                <a16:creationId xmlns:a16="http://schemas.microsoft.com/office/drawing/2014/main" id="{D9F53107-9D64-4D00-BEF5-FA8478864452}"/>
              </a:ext>
            </a:extLst>
          </p:cNvPr>
          <p:cNvSpPr>
            <a:spLocks noGrp="1"/>
          </p:cNvSpPr>
          <p:nvPr>
            <p:ph type="title"/>
          </p:nvPr>
        </p:nvSpPr>
        <p:spPr/>
        <p:txBody>
          <a:bodyPr/>
          <a:lstStyle/>
          <a:p>
            <a:r>
              <a:rPr lang="en-US" dirty="0"/>
              <a:t>Meeting Housing Needs </a:t>
            </a:r>
            <a:br>
              <a:rPr lang="en-US" dirty="0"/>
            </a:br>
            <a:r>
              <a:rPr lang="en-US" dirty="0"/>
              <a:t>in Michigan</a:t>
            </a:r>
          </a:p>
        </p:txBody>
      </p:sp>
    </p:spTree>
    <p:extLst>
      <p:ext uri="{BB962C8B-B14F-4D97-AF65-F5344CB8AC3E}">
        <p14:creationId xmlns:p14="http://schemas.microsoft.com/office/powerpoint/2010/main" val="2759565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93D30-7581-7B37-6B39-ADE6A418F090}"/>
              </a:ext>
            </a:extLst>
          </p:cNvPr>
          <p:cNvSpPr>
            <a:spLocks noGrp="1"/>
          </p:cNvSpPr>
          <p:nvPr>
            <p:ph type="title"/>
          </p:nvPr>
        </p:nvSpPr>
        <p:spPr>
          <a:xfrm>
            <a:off x="1051560" y="387904"/>
            <a:ext cx="10515600" cy="960092"/>
          </a:xfrm>
        </p:spPr>
        <p:txBody>
          <a:bodyPr>
            <a:normAutofit/>
          </a:bodyPr>
          <a:lstStyle/>
          <a:p>
            <a:r>
              <a:rPr lang="en-US" sz="3400" b="1" dirty="0">
                <a:solidFill>
                  <a:schemeClr val="accent3"/>
                </a:solidFill>
                <a:latin typeface="Century Gothic" panose="020B0502020202020204" pitchFamily="34" charset="0"/>
              </a:rPr>
              <a:t>2024 Regional Investment Strategy</a:t>
            </a:r>
            <a:endParaRPr lang="en-US" sz="3400" b="1" dirty="0">
              <a:latin typeface="Century Gothic" panose="020B0502020202020204" pitchFamily="34" charset="0"/>
            </a:endParaRPr>
          </a:p>
        </p:txBody>
      </p:sp>
      <p:sp>
        <p:nvSpPr>
          <p:cNvPr id="3" name="Content Placeholder 2">
            <a:extLst>
              <a:ext uri="{FF2B5EF4-FFF2-40B4-BE49-F238E27FC236}">
                <a16:creationId xmlns:a16="http://schemas.microsoft.com/office/drawing/2014/main" id="{8118FBD5-3D3D-1208-E347-5982757330FA}"/>
              </a:ext>
            </a:extLst>
          </p:cNvPr>
          <p:cNvSpPr>
            <a:spLocks noGrp="1"/>
          </p:cNvSpPr>
          <p:nvPr>
            <p:ph sz="half" idx="1"/>
          </p:nvPr>
        </p:nvSpPr>
        <p:spPr>
          <a:xfrm>
            <a:off x="838200" y="1338469"/>
            <a:ext cx="5181600" cy="4851746"/>
          </a:xfrm>
        </p:spPr>
        <p:txBody>
          <a:bodyPr>
            <a:normAutofit fontScale="92500" lnSpcReduction="20000"/>
          </a:bodyPr>
          <a:lstStyle/>
          <a:p>
            <a:pPr marL="0" indent="0">
              <a:lnSpc>
                <a:spcPct val="120000"/>
              </a:lnSpc>
              <a:spcBef>
                <a:spcPts val="0"/>
              </a:spcBef>
              <a:buNone/>
            </a:pPr>
            <a:r>
              <a:rPr lang="en-US" b="1" dirty="0">
                <a:latin typeface="Century Gothic" panose="020B0502020202020204" pitchFamily="34" charset="0"/>
              </a:rPr>
              <a:t>Per Capita</a:t>
            </a:r>
          </a:p>
          <a:p>
            <a:pPr lvl="1">
              <a:lnSpc>
                <a:spcPct val="120000"/>
              </a:lnSpc>
              <a:spcBef>
                <a:spcPts val="0"/>
              </a:spcBef>
            </a:pPr>
            <a:r>
              <a:rPr lang="en-US" dirty="0">
                <a:latin typeface="Century Gothic" panose="020B0502020202020204" pitchFamily="34" charset="0"/>
              </a:rPr>
              <a:t>Households (2022)</a:t>
            </a:r>
          </a:p>
          <a:p>
            <a:pPr marL="0" indent="0">
              <a:lnSpc>
                <a:spcPct val="120000"/>
              </a:lnSpc>
              <a:spcBef>
                <a:spcPts val="0"/>
              </a:spcBef>
              <a:buNone/>
            </a:pPr>
            <a:r>
              <a:rPr lang="en-US" b="1" dirty="0">
                <a:latin typeface="Century Gothic" panose="020B0502020202020204" pitchFamily="34" charset="0"/>
              </a:rPr>
              <a:t>Economic</a:t>
            </a:r>
          </a:p>
          <a:p>
            <a:pPr lvl="1">
              <a:lnSpc>
                <a:spcPct val="120000"/>
              </a:lnSpc>
              <a:spcBef>
                <a:spcPts val="0"/>
              </a:spcBef>
            </a:pPr>
            <a:r>
              <a:rPr lang="en-US" dirty="0">
                <a:latin typeface="Century Gothic" panose="020B0502020202020204" pitchFamily="34" charset="0"/>
              </a:rPr>
              <a:t>Employment (2022)</a:t>
            </a:r>
          </a:p>
          <a:p>
            <a:pPr lvl="1">
              <a:lnSpc>
                <a:spcPct val="120000"/>
              </a:lnSpc>
              <a:spcBef>
                <a:spcPts val="0"/>
              </a:spcBef>
            </a:pPr>
            <a:r>
              <a:rPr lang="en-US" dirty="0">
                <a:latin typeface="Century Gothic" panose="020B0502020202020204" pitchFamily="34" charset="0"/>
              </a:rPr>
              <a:t>Employment Growth (2019-2022)</a:t>
            </a:r>
          </a:p>
          <a:p>
            <a:pPr lvl="1">
              <a:lnSpc>
                <a:spcPct val="120000"/>
              </a:lnSpc>
              <a:spcBef>
                <a:spcPts val="0"/>
              </a:spcBef>
            </a:pPr>
            <a:r>
              <a:rPr lang="en-US" dirty="0">
                <a:latin typeface="Century Gothic" panose="020B0502020202020204" pitchFamily="34" charset="0"/>
              </a:rPr>
              <a:t>MEDC Job Projections (2023-2024)</a:t>
            </a:r>
          </a:p>
          <a:p>
            <a:pPr marL="0" indent="0">
              <a:lnSpc>
                <a:spcPct val="120000"/>
              </a:lnSpc>
              <a:spcBef>
                <a:spcPts val="0"/>
              </a:spcBef>
              <a:buNone/>
            </a:pPr>
            <a:r>
              <a:rPr lang="en-US" b="1" dirty="0">
                <a:latin typeface="Century Gothic" panose="020B0502020202020204" pitchFamily="34" charset="0"/>
              </a:rPr>
              <a:t>Racial Equity</a:t>
            </a:r>
          </a:p>
          <a:p>
            <a:pPr lvl="1">
              <a:lnSpc>
                <a:spcPct val="120000"/>
              </a:lnSpc>
              <a:spcBef>
                <a:spcPts val="0"/>
              </a:spcBef>
            </a:pPr>
            <a:r>
              <a:rPr lang="en-US" dirty="0">
                <a:latin typeface="Century Gothic" panose="020B0502020202020204" pitchFamily="34" charset="0"/>
              </a:rPr>
              <a:t>Decrease in Black Homeownership Rate (2012-2016 &amp; 2017-2021)</a:t>
            </a:r>
          </a:p>
          <a:p>
            <a:pPr lvl="1">
              <a:lnSpc>
                <a:spcPct val="120000"/>
              </a:lnSpc>
              <a:spcBef>
                <a:spcPts val="0"/>
              </a:spcBef>
            </a:pPr>
            <a:r>
              <a:rPr lang="en-US" dirty="0">
                <a:latin typeface="Century Gothic" panose="020B0502020202020204" pitchFamily="34" charset="0"/>
              </a:rPr>
              <a:t>Percent of Minority Population </a:t>
            </a:r>
          </a:p>
          <a:p>
            <a:pPr marL="457200" lvl="1" indent="0">
              <a:lnSpc>
                <a:spcPct val="120000"/>
              </a:lnSpc>
              <a:spcBef>
                <a:spcPts val="0"/>
              </a:spcBef>
              <a:buNone/>
            </a:pPr>
            <a:endParaRPr lang="en-US" dirty="0"/>
          </a:p>
          <a:p>
            <a:endParaRPr lang="en-US" dirty="0"/>
          </a:p>
        </p:txBody>
      </p:sp>
      <p:sp>
        <p:nvSpPr>
          <p:cNvPr id="4" name="Content Placeholder 3">
            <a:extLst>
              <a:ext uri="{FF2B5EF4-FFF2-40B4-BE49-F238E27FC236}">
                <a16:creationId xmlns:a16="http://schemas.microsoft.com/office/drawing/2014/main" id="{C2CB9BD8-3A3C-C1F1-2669-68F47A26BBE0}"/>
              </a:ext>
            </a:extLst>
          </p:cNvPr>
          <p:cNvSpPr>
            <a:spLocks noGrp="1"/>
          </p:cNvSpPr>
          <p:nvPr>
            <p:ph sz="half" idx="2"/>
          </p:nvPr>
        </p:nvSpPr>
        <p:spPr>
          <a:xfrm>
            <a:off x="5698435" y="1325216"/>
            <a:ext cx="5868725" cy="5167657"/>
          </a:xfrm>
        </p:spPr>
        <p:txBody>
          <a:bodyPr>
            <a:normAutofit fontScale="92500" lnSpcReduction="20000"/>
          </a:bodyPr>
          <a:lstStyle/>
          <a:p>
            <a:pPr marL="0" indent="0">
              <a:lnSpc>
                <a:spcPct val="110000"/>
              </a:lnSpc>
              <a:buNone/>
            </a:pPr>
            <a:r>
              <a:rPr lang="en-US" b="1" dirty="0">
                <a:latin typeface="Century Gothic" panose="020B0502020202020204" pitchFamily="34" charset="0"/>
              </a:rPr>
              <a:t>Housing Need</a:t>
            </a:r>
          </a:p>
          <a:p>
            <a:pPr lvl="1">
              <a:lnSpc>
                <a:spcPct val="110000"/>
              </a:lnSpc>
            </a:pPr>
            <a:r>
              <a:rPr lang="en-US" dirty="0">
                <a:latin typeface="Century Gothic" panose="020B0502020202020204" pitchFamily="34" charset="0"/>
              </a:rPr>
              <a:t>Household Growth (2019-2022)</a:t>
            </a:r>
          </a:p>
          <a:p>
            <a:pPr lvl="1">
              <a:lnSpc>
                <a:spcPct val="110000"/>
              </a:lnSpc>
            </a:pPr>
            <a:r>
              <a:rPr lang="en-US" dirty="0">
                <a:latin typeface="Century Gothic" panose="020B0502020202020204" pitchFamily="34" charset="0"/>
              </a:rPr>
              <a:t>Rate of Housing Instability (2022)</a:t>
            </a:r>
          </a:p>
          <a:p>
            <a:pPr lvl="1">
              <a:lnSpc>
                <a:spcPct val="110000"/>
              </a:lnSpc>
            </a:pPr>
            <a:r>
              <a:rPr lang="en-US" dirty="0">
                <a:latin typeface="Century Gothic" panose="020B0502020202020204" pitchFamily="34" charset="0"/>
              </a:rPr>
              <a:t>Share of 190k Housing Unit Need</a:t>
            </a:r>
          </a:p>
          <a:p>
            <a:pPr lvl="1">
              <a:lnSpc>
                <a:spcPct val="110000"/>
              </a:lnSpc>
            </a:pPr>
            <a:r>
              <a:rPr lang="en-US" dirty="0">
                <a:latin typeface="Century Gothic" panose="020B0502020202020204" pitchFamily="34" charset="0"/>
              </a:rPr>
              <a:t>Share of For-Sale Homes Affordable to 100% AMI</a:t>
            </a:r>
          </a:p>
          <a:p>
            <a:pPr lvl="1">
              <a:lnSpc>
                <a:spcPct val="110000"/>
              </a:lnSpc>
            </a:pPr>
            <a:r>
              <a:rPr lang="en-US" dirty="0">
                <a:latin typeface="Century Gothic" panose="020B0502020202020204" pitchFamily="34" charset="0"/>
              </a:rPr>
              <a:t>Change in Share of For-Sale Homes Affordable to 100% AMI (2019-2022)</a:t>
            </a:r>
          </a:p>
          <a:p>
            <a:pPr lvl="1">
              <a:lnSpc>
                <a:spcPct val="110000"/>
              </a:lnSpc>
            </a:pPr>
            <a:r>
              <a:rPr lang="en-US" dirty="0">
                <a:latin typeface="Century Gothic" panose="020B0502020202020204" pitchFamily="34" charset="0"/>
              </a:rPr>
              <a:t>Share of Housing Stock Built Prior to 1970</a:t>
            </a:r>
          </a:p>
          <a:p>
            <a:pPr lvl="1">
              <a:lnSpc>
                <a:spcPct val="110000"/>
              </a:lnSpc>
            </a:pPr>
            <a:r>
              <a:rPr lang="en-US" dirty="0">
                <a:latin typeface="Century Gothic" panose="020B0502020202020204" pitchFamily="34" charset="0"/>
              </a:rPr>
              <a:t>Point-in-Time Homeless Count (2022)</a:t>
            </a:r>
          </a:p>
          <a:p>
            <a:pPr lvl="1">
              <a:lnSpc>
                <a:spcPct val="110000"/>
              </a:lnSpc>
            </a:pPr>
            <a:r>
              <a:rPr lang="en-US" dirty="0">
                <a:latin typeface="Century Gothic" panose="020B0502020202020204" pitchFamily="34" charset="0"/>
              </a:rPr>
              <a:t>Housing + Transportation (2019)</a:t>
            </a:r>
          </a:p>
          <a:p>
            <a:pPr lvl="1">
              <a:lnSpc>
                <a:spcPct val="170000"/>
              </a:lnSpc>
            </a:pPr>
            <a:endParaRPr lang="en-US" dirty="0"/>
          </a:p>
          <a:p>
            <a:endParaRPr lang="en-US" dirty="0"/>
          </a:p>
        </p:txBody>
      </p:sp>
    </p:spTree>
    <p:extLst>
      <p:ext uri="{BB962C8B-B14F-4D97-AF65-F5344CB8AC3E}">
        <p14:creationId xmlns:p14="http://schemas.microsoft.com/office/powerpoint/2010/main" val="369256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Chart, bar chart, histogram&#10;&#10;Description automatically generated">
            <a:extLst>
              <a:ext uri="{FF2B5EF4-FFF2-40B4-BE49-F238E27FC236}">
                <a16:creationId xmlns:a16="http://schemas.microsoft.com/office/drawing/2014/main" id="{ECF511F0-9300-46C8-9DCF-32C0496CF929}"/>
              </a:ext>
            </a:extLst>
          </p:cNvPr>
          <p:cNvPicPr>
            <a:picLocks noChangeAspect="1"/>
          </p:cNvPicPr>
          <p:nvPr/>
        </p:nvPicPr>
        <p:blipFill rotWithShape="1">
          <a:blip r:embed="rId3" cstate="print">
            <a:alphaModFix amt="50000"/>
            <a:extLst>
              <a:ext uri="{28A0092B-C50C-407E-A947-70E740481C1C}">
                <a14:useLocalDpi xmlns:a14="http://schemas.microsoft.com/office/drawing/2010/main" val="0"/>
              </a:ext>
            </a:extLst>
          </a:blip>
          <a:srcRect l="10451" t="68276" r="46622" b="5050"/>
          <a:stretch/>
        </p:blipFill>
        <p:spPr>
          <a:xfrm rot="10800000">
            <a:off x="6958382" y="-1"/>
            <a:ext cx="5233617" cy="1723734"/>
          </a:xfrm>
          <a:prstGeom prst="rect">
            <a:avLst/>
          </a:prstGeom>
        </p:spPr>
      </p:pic>
      <p:pic>
        <p:nvPicPr>
          <p:cNvPr id="4" name="Picture 3" descr="A map of michigan with black text&#10;&#10;Description automatically generated">
            <a:extLst>
              <a:ext uri="{FF2B5EF4-FFF2-40B4-BE49-F238E27FC236}">
                <a16:creationId xmlns:a16="http://schemas.microsoft.com/office/drawing/2014/main" id="{4ED96984-2EF2-AAC8-703A-2AFC2AAC3C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8255" y="92645"/>
            <a:ext cx="7191428" cy="6510566"/>
          </a:xfrm>
          <a:prstGeom prst="rect">
            <a:avLst/>
          </a:prstGeom>
        </p:spPr>
      </p:pic>
      <p:pic>
        <p:nvPicPr>
          <p:cNvPr id="5" name="Content Placeholder 8">
            <a:extLst>
              <a:ext uri="{FF2B5EF4-FFF2-40B4-BE49-F238E27FC236}">
                <a16:creationId xmlns:a16="http://schemas.microsoft.com/office/drawing/2014/main" id="{94C06D98-D4BC-21B4-D726-400EE6D214CB}"/>
              </a:ext>
            </a:extLst>
          </p:cNvPr>
          <p:cNvPicPr>
            <a:picLocks noChangeAspect="1"/>
          </p:cNvPicPr>
          <p:nvPr/>
        </p:nvPicPr>
        <p:blipFill rotWithShape="1">
          <a:blip r:embed="rId5"/>
          <a:srcRect t="27476" r="63181" b="-1"/>
          <a:stretch/>
        </p:blipFill>
        <p:spPr>
          <a:xfrm>
            <a:off x="512475" y="1413530"/>
            <a:ext cx="3777027" cy="5109130"/>
          </a:xfrm>
          <a:prstGeom prst="rect">
            <a:avLst/>
          </a:prstGeom>
        </p:spPr>
      </p:pic>
      <p:sp>
        <p:nvSpPr>
          <p:cNvPr id="6" name="TextBox 5">
            <a:extLst>
              <a:ext uri="{FF2B5EF4-FFF2-40B4-BE49-F238E27FC236}">
                <a16:creationId xmlns:a16="http://schemas.microsoft.com/office/drawing/2014/main" id="{FC8D7195-BF35-A42A-8984-B06F35B5761A}"/>
              </a:ext>
            </a:extLst>
          </p:cNvPr>
          <p:cNvSpPr txBox="1"/>
          <p:nvPr/>
        </p:nvSpPr>
        <p:spPr>
          <a:xfrm>
            <a:off x="393528" y="254789"/>
            <a:ext cx="4933152" cy="1077218"/>
          </a:xfrm>
          <a:prstGeom prst="rect">
            <a:avLst/>
          </a:prstGeom>
          <a:noFill/>
        </p:spPr>
        <p:txBody>
          <a:bodyPr wrap="square" rtlCol="0">
            <a:spAutoFit/>
          </a:bodyPr>
          <a:lstStyle/>
          <a:p>
            <a:r>
              <a:rPr lang="en-US" sz="3200" b="1" dirty="0">
                <a:solidFill>
                  <a:schemeClr val="accent3"/>
                </a:solidFill>
                <a:latin typeface="Century Gothic" panose="020B0502020202020204" pitchFamily="34" charset="0"/>
              </a:rPr>
              <a:t>2024 Regional Investment Strategy</a:t>
            </a:r>
          </a:p>
        </p:txBody>
      </p:sp>
    </p:spTree>
    <p:extLst>
      <p:ext uri="{BB962C8B-B14F-4D97-AF65-F5344CB8AC3E}">
        <p14:creationId xmlns:p14="http://schemas.microsoft.com/office/powerpoint/2010/main" val="1977537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04F2926B-C0F6-0DF2-EF10-0412399D9DB0}"/>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000" kern="1200" dirty="0">
                <a:solidFill>
                  <a:schemeClr val="bg1"/>
                </a:solidFill>
                <a:latin typeface="+mj-lt"/>
                <a:ea typeface="+mj-ea"/>
                <a:cs typeface="+mj-cs"/>
              </a:rPr>
              <a:t>Tribal Nations Housing Development Assistance Program</a:t>
            </a:r>
          </a:p>
        </p:txBody>
      </p:sp>
      <p:pic>
        <p:nvPicPr>
          <p:cNvPr id="6" name="Online Media 5" title="Tribal Nations Housing Development Assistance Program Launch">
            <a:hlinkClick r:id="" action="ppaction://media"/>
            <a:extLst>
              <a:ext uri="{FF2B5EF4-FFF2-40B4-BE49-F238E27FC236}">
                <a16:creationId xmlns:a16="http://schemas.microsoft.com/office/drawing/2014/main" id="{34E14EF3-4D25-7233-78C4-C734E6264DCA}"/>
              </a:ext>
            </a:extLst>
          </p:cNvPr>
          <p:cNvPicPr>
            <a:picLocks noRot="1" noChangeAspect="1"/>
          </p:cNvPicPr>
          <p:nvPr>
            <a:videoFile r:link="rId1"/>
          </p:nvPr>
        </p:nvPicPr>
        <p:blipFill>
          <a:blip r:embed="rId4"/>
          <a:stretch>
            <a:fillRect/>
          </a:stretch>
        </p:blipFill>
        <p:spPr>
          <a:xfrm>
            <a:off x="2273323" y="1634982"/>
            <a:ext cx="7777342" cy="4394199"/>
          </a:xfrm>
          <a:prstGeom prst="rect">
            <a:avLst/>
          </a:prstGeom>
        </p:spPr>
      </p:pic>
    </p:spTree>
    <p:extLst>
      <p:ext uri="{BB962C8B-B14F-4D97-AF65-F5344CB8AC3E}">
        <p14:creationId xmlns:p14="http://schemas.microsoft.com/office/powerpoint/2010/main" val="518783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D84077F-EF6A-BC8D-DB45-2DCA2F4738E1}"/>
              </a:ext>
            </a:extLst>
          </p:cNvPr>
          <p:cNvSpPr>
            <a:spLocks noGrp="1"/>
          </p:cNvSpPr>
          <p:nvPr>
            <p:ph sz="half" idx="1"/>
          </p:nvPr>
        </p:nvSpPr>
        <p:spPr/>
        <p:txBody>
          <a:bodyPr/>
          <a:lstStyle/>
          <a:p>
            <a:r>
              <a:rPr lang="en-US" dirty="0"/>
              <a:t>Background</a:t>
            </a:r>
          </a:p>
          <a:p>
            <a:r>
              <a:rPr lang="en-US" dirty="0"/>
              <a:t>National American Indian Housing Council / BeauxSimone Consulting</a:t>
            </a:r>
          </a:p>
          <a:p>
            <a:r>
              <a:rPr lang="en-US" dirty="0"/>
              <a:t>Objective: housing production</a:t>
            </a:r>
          </a:p>
          <a:p>
            <a:r>
              <a:rPr lang="en-US" dirty="0"/>
              <a:t>1:1 meetings</a:t>
            </a:r>
          </a:p>
          <a:p>
            <a:r>
              <a:rPr lang="en-US" dirty="0"/>
              <a:t>Tribal housing resource toolkit</a:t>
            </a:r>
          </a:p>
          <a:p>
            <a:r>
              <a:rPr lang="en-US" dirty="0"/>
              <a:t>Training</a:t>
            </a:r>
          </a:p>
          <a:p>
            <a:r>
              <a:rPr lang="en-US" dirty="0"/>
              <a:t>Development project plans</a:t>
            </a:r>
          </a:p>
          <a:p>
            <a:r>
              <a:rPr lang="en-US" dirty="0"/>
              <a:t>Federal Home Loan Bank of Indianapolis</a:t>
            </a:r>
          </a:p>
        </p:txBody>
      </p:sp>
      <p:sp>
        <p:nvSpPr>
          <p:cNvPr id="3" name="Title 2">
            <a:extLst>
              <a:ext uri="{FF2B5EF4-FFF2-40B4-BE49-F238E27FC236}">
                <a16:creationId xmlns:a16="http://schemas.microsoft.com/office/drawing/2014/main" id="{04F2926B-C0F6-0DF2-EF10-0412399D9DB0}"/>
              </a:ext>
            </a:extLst>
          </p:cNvPr>
          <p:cNvSpPr>
            <a:spLocks noGrp="1"/>
          </p:cNvSpPr>
          <p:nvPr>
            <p:ph type="title"/>
          </p:nvPr>
        </p:nvSpPr>
        <p:spPr>
          <a:xfrm>
            <a:off x="838200" y="516976"/>
            <a:ext cx="10515600" cy="844527"/>
          </a:xfrm>
        </p:spPr>
        <p:txBody>
          <a:bodyPr/>
          <a:lstStyle/>
          <a:p>
            <a:r>
              <a:rPr lang="en-US" dirty="0"/>
              <a:t>TNHDAP</a:t>
            </a:r>
          </a:p>
        </p:txBody>
      </p:sp>
    </p:spTree>
    <p:extLst>
      <p:ext uri="{BB962C8B-B14F-4D97-AF65-F5344CB8AC3E}">
        <p14:creationId xmlns:p14="http://schemas.microsoft.com/office/powerpoint/2010/main" val="4004166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D84077F-EF6A-BC8D-DB45-2DCA2F4738E1}"/>
              </a:ext>
            </a:extLst>
          </p:cNvPr>
          <p:cNvSpPr>
            <a:spLocks noGrp="1"/>
          </p:cNvSpPr>
          <p:nvPr>
            <p:ph sz="half" idx="1"/>
          </p:nvPr>
        </p:nvSpPr>
        <p:spPr/>
        <p:txBody>
          <a:bodyPr/>
          <a:lstStyle/>
          <a:p>
            <a:r>
              <a:rPr lang="en-US" dirty="0"/>
              <a:t>Based on trainings held in Grand Traverse, Lansing, Kalamazoo</a:t>
            </a:r>
          </a:p>
          <a:p>
            <a:r>
              <a:rPr lang="en-US" dirty="0"/>
              <a:t>Approximate distance from tribal central government locations</a:t>
            </a:r>
          </a:p>
          <a:p>
            <a:r>
              <a:rPr lang="en-US" dirty="0"/>
              <a:t>How many tribal communities involved</a:t>
            </a:r>
          </a:p>
          <a:p>
            <a:r>
              <a:rPr lang="en-US" dirty="0"/>
              <a:t>Per person, per trip</a:t>
            </a:r>
          </a:p>
          <a:p>
            <a:r>
              <a:rPr lang="en-US" dirty="0"/>
              <a:t>Mileage, hotel, meals</a:t>
            </a:r>
          </a:p>
          <a:p>
            <a:r>
              <a:rPr lang="en-US" dirty="0"/>
              <a:t>State of MI travel rates OR US Government Services Administration Rates</a:t>
            </a:r>
          </a:p>
          <a:p>
            <a:endParaRPr lang="en-US" dirty="0"/>
          </a:p>
        </p:txBody>
      </p:sp>
      <p:sp>
        <p:nvSpPr>
          <p:cNvPr id="3" name="Title 2">
            <a:extLst>
              <a:ext uri="{FF2B5EF4-FFF2-40B4-BE49-F238E27FC236}">
                <a16:creationId xmlns:a16="http://schemas.microsoft.com/office/drawing/2014/main" id="{04F2926B-C0F6-0DF2-EF10-0412399D9DB0}"/>
              </a:ext>
            </a:extLst>
          </p:cNvPr>
          <p:cNvSpPr>
            <a:spLocks noGrp="1"/>
          </p:cNvSpPr>
          <p:nvPr>
            <p:ph type="title"/>
          </p:nvPr>
        </p:nvSpPr>
        <p:spPr>
          <a:xfrm>
            <a:off x="838200" y="516976"/>
            <a:ext cx="10515600" cy="844527"/>
          </a:xfrm>
        </p:spPr>
        <p:txBody>
          <a:bodyPr/>
          <a:lstStyle/>
          <a:p>
            <a:r>
              <a:rPr lang="en-US" dirty="0"/>
              <a:t>TNHDAP – Travel Stipend</a:t>
            </a:r>
          </a:p>
        </p:txBody>
      </p:sp>
    </p:spTree>
    <p:extLst>
      <p:ext uri="{BB962C8B-B14F-4D97-AF65-F5344CB8AC3E}">
        <p14:creationId xmlns:p14="http://schemas.microsoft.com/office/powerpoint/2010/main" val="42591445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81D0EB-1209-D5C7-0145-97F23C6696E5}"/>
              </a:ext>
            </a:extLst>
          </p:cNvPr>
          <p:cNvSpPr>
            <a:spLocks noGrp="1"/>
          </p:cNvSpPr>
          <p:nvPr>
            <p:ph sz="half" idx="1"/>
          </p:nvPr>
        </p:nvSpPr>
        <p:spPr>
          <a:xfrm>
            <a:off x="838199" y="1965277"/>
            <a:ext cx="10515601" cy="4211685"/>
          </a:xfrm>
        </p:spPr>
        <p:txBody>
          <a:bodyPr/>
          <a:lstStyle/>
          <a:p>
            <a:pPr marL="0" indent="0">
              <a:buNone/>
            </a:pPr>
            <a:r>
              <a:rPr lang="en-US" sz="3200" dirty="0"/>
              <a:t>Karen Gagnon</a:t>
            </a:r>
          </a:p>
          <a:p>
            <a:pPr marL="0" indent="0">
              <a:buNone/>
            </a:pPr>
            <a:r>
              <a:rPr lang="en-US" sz="3200" dirty="0">
                <a:solidFill>
                  <a:schemeClr val="bg1">
                    <a:lumMod val="95000"/>
                  </a:schemeClr>
                </a:solidFill>
                <a:hlinkClick r:id="rId2">
                  <a:extLst>
                    <a:ext uri="{A12FA001-AC4F-418D-AE19-62706E023703}">
                      <ahyp:hlinkClr xmlns:ahyp="http://schemas.microsoft.com/office/drawing/2018/hyperlinkcolor" val="tx"/>
                    </a:ext>
                  </a:extLst>
                </a:hlinkClick>
              </a:rPr>
              <a:t>GagnonK@michigan.gov</a:t>
            </a:r>
            <a:endParaRPr lang="en-US" sz="3200" dirty="0">
              <a:solidFill>
                <a:schemeClr val="bg1">
                  <a:lumMod val="95000"/>
                </a:schemeClr>
              </a:solidFill>
            </a:endParaRPr>
          </a:p>
          <a:p>
            <a:pPr marL="0" indent="0">
              <a:buNone/>
            </a:pPr>
            <a:endParaRPr lang="en-US" sz="3200" dirty="0"/>
          </a:p>
          <a:p>
            <a:pPr marL="0" indent="0">
              <a:buNone/>
            </a:pPr>
            <a:r>
              <a:rPr lang="en-US" sz="3200" dirty="0"/>
              <a:t>Office of Housing Strategies Manager</a:t>
            </a:r>
          </a:p>
          <a:p>
            <a:pPr marL="0" indent="0">
              <a:buNone/>
            </a:pPr>
            <a:r>
              <a:rPr lang="en-US" sz="3200" dirty="0"/>
              <a:t>Tribal Liaison</a:t>
            </a:r>
          </a:p>
        </p:txBody>
      </p:sp>
      <p:sp>
        <p:nvSpPr>
          <p:cNvPr id="3" name="Title 2">
            <a:extLst>
              <a:ext uri="{FF2B5EF4-FFF2-40B4-BE49-F238E27FC236}">
                <a16:creationId xmlns:a16="http://schemas.microsoft.com/office/drawing/2014/main" id="{07AB6BA8-2B3E-51B6-25B3-982060D122F8}"/>
              </a:ext>
            </a:extLst>
          </p:cNvPr>
          <p:cNvSpPr>
            <a:spLocks noGrp="1"/>
          </p:cNvSpPr>
          <p:nvPr>
            <p:ph type="title"/>
          </p:nvPr>
        </p:nvSpPr>
        <p:spPr>
          <a:xfrm>
            <a:off x="838199" y="498962"/>
            <a:ext cx="10515600" cy="899117"/>
          </a:xfrm>
        </p:spPr>
        <p:txBody>
          <a:bodyPr/>
          <a:lstStyle/>
          <a:p>
            <a:r>
              <a:rPr lang="en-US" dirty="0"/>
              <a:t>MSHDA Contact</a:t>
            </a:r>
          </a:p>
        </p:txBody>
      </p:sp>
    </p:spTree>
    <p:extLst>
      <p:ext uri="{BB962C8B-B14F-4D97-AF65-F5344CB8AC3E}">
        <p14:creationId xmlns:p14="http://schemas.microsoft.com/office/powerpoint/2010/main" val="1961172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11EB5E-760F-3884-89EE-B36F27BAF864}"/>
              </a:ext>
            </a:extLst>
          </p:cNvPr>
          <p:cNvPicPr>
            <a:picLocks noChangeAspect="1"/>
          </p:cNvPicPr>
          <p:nvPr/>
        </p:nvPicPr>
        <p:blipFill>
          <a:blip r:embed="rId3"/>
          <a:stretch>
            <a:fillRect/>
          </a:stretch>
        </p:blipFill>
        <p:spPr>
          <a:xfrm>
            <a:off x="219456" y="0"/>
            <a:ext cx="11767322" cy="6856443"/>
          </a:xfrm>
          <a:prstGeom prst="rect">
            <a:avLst/>
          </a:prstGeom>
        </p:spPr>
      </p:pic>
    </p:spTree>
    <p:extLst>
      <p:ext uri="{BB962C8B-B14F-4D97-AF65-F5344CB8AC3E}">
        <p14:creationId xmlns:p14="http://schemas.microsoft.com/office/powerpoint/2010/main" val="2353017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3BFF7C8-955D-620D-F1B4-7BC5D7BCB7F7}"/>
              </a:ext>
            </a:extLst>
          </p:cNvPr>
          <p:cNvSpPr>
            <a:spLocks noGrp="1"/>
          </p:cNvSpPr>
          <p:nvPr>
            <p:ph sz="half" idx="1"/>
          </p:nvPr>
        </p:nvSpPr>
        <p:spPr>
          <a:xfrm>
            <a:off x="838199" y="2072639"/>
            <a:ext cx="10668001" cy="4104323"/>
          </a:xfrm>
        </p:spPr>
        <p:txBody>
          <a:bodyPr/>
          <a:lstStyle/>
          <a:p>
            <a:endParaRPr lang="en-US" dirty="0"/>
          </a:p>
          <a:p>
            <a:endParaRPr lang="en-US" dirty="0"/>
          </a:p>
        </p:txBody>
      </p:sp>
      <p:sp>
        <p:nvSpPr>
          <p:cNvPr id="4" name="Rectangle 3">
            <a:extLst>
              <a:ext uri="{FF2B5EF4-FFF2-40B4-BE49-F238E27FC236}">
                <a16:creationId xmlns:a16="http://schemas.microsoft.com/office/drawing/2014/main" id="{0CF006C2-EB72-45C6-BF76-43DF1573579A}"/>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graph showing the difference between housing prices and household income index&#10;&#10;Description automatically generated">
            <a:extLst>
              <a:ext uri="{FF2B5EF4-FFF2-40B4-BE49-F238E27FC236}">
                <a16:creationId xmlns:a16="http://schemas.microsoft.com/office/drawing/2014/main" id="{DC422850-9DFC-A89C-2212-7A88C4E6A2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4375" y="0"/>
            <a:ext cx="9195256" cy="6858000"/>
          </a:xfrm>
          <a:prstGeom prst="rect">
            <a:avLst/>
          </a:prstGeom>
        </p:spPr>
      </p:pic>
      <p:sp>
        <p:nvSpPr>
          <p:cNvPr id="3" name="Title 2">
            <a:extLst>
              <a:ext uri="{FF2B5EF4-FFF2-40B4-BE49-F238E27FC236}">
                <a16:creationId xmlns:a16="http://schemas.microsoft.com/office/drawing/2014/main" id="{46432473-C7AA-5597-F5DF-8C126A19F7B8}"/>
              </a:ext>
            </a:extLst>
          </p:cNvPr>
          <p:cNvSpPr>
            <a:spLocks noGrp="1"/>
          </p:cNvSpPr>
          <p:nvPr>
            <p:ph type="title"/>
          </p:nvPr>
        </p:nvSpPr>
        <p:spPr>
          <a:xfrm>
            <a:off x="2912363" y="988467"/>
            <a:ext cx="4695445" cy="1084172"/>
          </a:xfrm>
        </p:spPr>
        <p:txBody>
          <a:bodyPr/>
          <a:lstStyle/>
          <a:p>
            <a:r>
              <a:rPr lang="en-US" dirty="0">
                <a:solidFill>
                  <a:schemeClr val="tx1"/>
                </a:solidFill>
              </a:rPr>
              <a:t>Michigan’s Housing Crisis</a:t>
            </a:r>
          </a:p>
        </p:txBody>
      </p:sp>
    </p:spTree>
    <p:extLst>
      <p:ext uri="{BB962C8B-B14F-4D97-AF65-F5344CB8AC3E}">
        <p14:creationId xmlns:p14="http://schemas.microsoft.com/office/powerpoint/2010/main" val="3334827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FF5F4A3-2DDB-40CC-9696-6CE282E19A9B}"/>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graph showing the number of households&#10;&#10;Description automatically generated with medium confidence">
            <a:extLst>
              <a:ext uri="{FF2B5EF4-FFF2-40B4-BE49-F238E27FC236}">
                <a16:creationId xmlns:a16="http://schemas.microsoft.com/office/drawing/2014/main" id="{DDBCB672-9CB7-E2EC-18E9-1905D238D2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 y="133845"/>
            <a:ext cx="10728960" cy="6590310"/>
          </a:xfrm>
          <a:prstGeom prst="rect">
            <a:avLst/>
          </a:prstGeom>
        </p:spPr>
      </p:pic>
    </p:spTree>
    <p:extLst>
      <p:ext uri="{BB962C8B-B14F-4D97-AF65-F5344CB8AC3E}">
        <p14:creationId xmlns:p14="http://schemas.microsoft.com/office/powerpoint/2010/main" val="1328036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5FFF82-0C9B-4522-AE54-D7DB47772A9A}"/>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graph showing the number of units in michigan&#10;&#10;Description automatically generated">
            <a:extLst>
              <a:ext uri="{FF2B5EF4-FFF2-40B4-BE49-F238E27FC236}">
                <a16:creationId xmlns:a16="http://schemas.microsoft.com/office/drawing/2014/main" id="{F4975890-8111-4391-6B11-4197FEB195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865" y="184774"/>
            <a:ext cx="10558270" cy="6488452"/>
          </a:xfrm>
          <a:prstGeom prst="rect">
            <a:avLst/>
          </a:prstGeom>
        </p:spPr>
      </p:pic>
    </p:spTree>
    <p:extLst>
      <p:ext uri="{BB962C8B-B14F-4D97-AF65-F5344CB8AC3E}">
        <p14:creationId xmlns:p14="http://schemas.microsoft.com/office/powerpoint/2010/main" val="4063919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E8C157-F5B3-048A-726B-9863D87919C7}"/>
              </a:ext>
            </a:extLst>
          </p:cNvPr>
          <p:cNvSpPr>
            <a:spLocks noGrp="1"/>
          </p:cNvSpPr>
          <p:nvPr>
            <p:ph sz="half" idx="1"/>
          </p:nvPr>
        </p:nvSpPr>
        <p:spPr>
          <a:xfrm>
            <a:off x="838200" y="2074459"/>
            <a:ext cx="10515600" cy="4102503"/>
          </a:xfrm>
        </p:spPr>
        <p:txBody>
          <a:bodyPr/>
          <a:lstStyle/>
          <a:p>
            <a:r>
              <a:rPr lang="en-US" sz="3200" dirty="0"/>
              <a:t>Last year, the Legislature established </a:t>
            </a:r>
            <a:r>
              <a:rPr lang="en-US" sz="3200" dirty="0">
                <a:hlinkClick r:id="rId3"/>
              </a:rPr>
              <a:t>Housing TIF</a:t>
            </a:r>
            <a:r>
              <a:rPr lang="en-US" sz="3200" dirty="0"/>
              <a:t>.</a:t>
            </a:r>
          </a:p>
          <a:p>
            <a:r>
              <a:rPr lang="en-US" sz="3200" dirty="0"/>
              <a:t>Missing Middle program supported by $100M in one-time federal American Rescue Plan Act (ARPA) funds.</a:t>
            </a:r>
          </a:p>
          <a:p>
            <a:r>
              <a:rPr lang="en-US" sz="3200" dirty="0"/>
              <a:t>CDBG funds moved into MSHDA.</a:t>
            </a:r>
          </a:p>
          <a:p>
            <a:r>
              <a:rPr lang="en-US" sz="3200" dirty="0"/>
              <a:t>MI Neighborhood – launches 4/2</a:t>
            </a:r>
          </a:p>
        </p:txBody>
      </p:sp>
      <p:sp>
        <p:nvSpPr>
          <p:cNvPr id="3" name="Title 2">
            <a:extLst>
              <a:ext uri="{FF2B5EF4-FFF2-40B4-BE49-F238E27FC236}">
                <a16:creationId xmlns:a16="http://schemas.microsoft.com/office/drawing/2014/main" id="{5021C4FF-6250-F222-68A8-E459EC170470}"/>
              </a:ext>
            </a:extLst>
          </p:cNvPr>
          <p:cNvSpPr>
            <a:spLocks noGrp="1"/>
          </p:cNvSpPr>
          <p:nvPr>
            <p:ph type="title"/>
          </p:nvPr>
        </p:nvSpPr>
        <p:spPr>
          <a:xfrm>
            <a:off x="838200" y="376238"/>
            <a:ext cx="10515600" cy="1009649"/>
          </a:xfrm>
        </p:spPr>
        <p:txBody>
          <a:bodyPr/>
          <a:lstStyle/>
          <a:p>
            <a:r>
              <a:rPr lang="en-US" sz="3400" dirty="0"/>
              <a:t>Our approach at MSHDA: </a:t>
            </a:r>
            <a:br>
              <a:rPr lang="en-US" sz="3400" dirty="0"/>
            </a:br>
            <a:r>
              <a:rPr lang="en-US" sz="3400" dirty="0"/>
              <a:t>Moving quickly to solve problems</a:t>
            </a:r>
          </a:p>
        </p:txBody>
      </p:sp>
    </p:spTree>
    <p:extLst>
      <p:ext uri="{BB962C8B-B14F-4D97-AF65-F5344CB8AC3E}">
        <p14:creationId xmlns:p14="http://schemas.microsoft.com/office/powerpoint/2010/main" val="32748490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2B66F8-90DA-E7C5-95D8-A729DAE9A866}"/>
              </a:ext>
            </a:extLst>
          </p:cNvPr>
          <p:cNvPicPr>
            <a:picLocks noChangeAspect="1"/>
          </p:cNvPicPr>
          <p:nvPr/>
        </p:nvPicPr>
        <p:blipFill>
          <a:blip r:embed="rId3"/>
          <a:stretch>
            <a:fillRect/>
          </a:stretch>
        </p:blipFill>
        <p:spPr>
          <a:xfrm>
            <a:off x="292616" y="900793"/>
            <a:ext cx="11606768" cy="5056414"/>
          </a:xfrm>
          <a:prstGeom prst="rect">
            <a:avLst/>
          </a:prstGeom>
        </p:spPr>
      </p:pic>
    </p:spTree>
    <p:extLst>
      <p:ext uri="{BB962C8B-B14F-4D97-AF65-F5344CB8AC3E}">
        <p14:creationId xmlns:p14="http://schemas.microsoft.com/office/powerpoint/2010/main" val="3205917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CAB3096-87D5-D7BD-2780-95B01B22D0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 y="0"/>
            <a:ext cx="1217136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928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Chart, bar chart, histogram&#10;&#10;Description automatically generated">
            <a:extLst>
              <a:ext uri="{FF2B5EF4-FFF2-40B4-BE49-F238E27FC236}">
                <a16:creationId xmlns:a16="http://schemas.microsoft.com/office/drawing/2014/main" id="{ECF511F0-9300-46C8-9DCF-32C0496CF929}"/>
              </a:ext>
            </a:extLst>
          </p:cNvPr>
          <p:cNvPicPr>
            <a:picLocks noChangeAspect="1"/>
          </p:cNvPicPr>
          <p:nvPr/>
        </p:nvPicPr>
        <p:blipFill rotWithShape="1">
          <a:blip r:embed="rId3" cstate="print">
            <a:alphaModFix amt="50000"/>
            <a:extLst>
              <a:ext uri="{28A0092B-C50C-407E-A947-70E740481C1C}">
                <a14:useLocalDpi xmlns:a14="http://schemas.microsoft.com/office/drawing/2010/main" val="0"/>
              </a:ext>
            </a:extLst>
          </a:blip>
          <a:srcRect l="10451" t="68276" r="46622" b="5050"/>
          <a:stretch/>
        </p:blipFill>
        <p:spPr>
          <a:xfrm rot="10800000">
            <a:off x="6958382" y="-1"/>
            <a:ext cx="5233617" cy="1723734"/>
          </a:xfrm>
          <a:prstGeom prst="rect">
            <a:avLst/>
          </a:prstGeom>
        </p:spPr>
      </p:pic>
      <p:sp>
        <p:nvSpPr>
          <p:cNvPr id="21" name="Title 1">
            <a:extLst>
              <a:ext uri="{FF2B5EF4-FFF2-40B4-BE49-F238E27FC236}">
                <a16:creationId xmlns:a16="http://schemas.microsoft.com/office/drawing/2014/main" id="{4722B438-E7AF-4426-A09E-AB8C13D7AB16}"/>
              </a:ext>
            </a:extLst>
          </p:cNvPr>
          <p:cNvSpPr txBox="1">
            <a:spLocks/>
          </p:cNvSpPr>
          <p:nvPr/>
        </p:nvSpPr>
        <p:spPr>
          <a:xfrm>
            <a:off x="572719" y="398171"/>
            <a:ext cx="78296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b="1" dirty="0">
                <a:solidFill>
                  <a:srgbClr val="00675E"/>
                </a:solidFill>
                <a:latin typeface="Century Gothic" panose="020B0502020202020204" pitchFamily="34" charset="0"/>
              </a:rPr>
              <a:t>Michigan.gov/HousingPlan</a:t>
            </a:r>
            <a:endParaRPr kumimoji="0" lang="en-US" sz="4400" b="1" i="0" u="none" strike="noStrike" kern="1200" cap="none" spc="0" normalizeH="0" baseline="0" noProof="0" dirty="0">
              <a:ln>
                <a:noFill/>
              </a:ln>
              <a:solidFill>
                <a:srgbClr val="00675E"/>
              </a:solidFill>
              <a:effectLst/>
              <a:uLnTx/>
              <a:uFillTx/>
              <a:latin typeface="Century Gothic" panose="020B0502020202020204" pitchFamily="34" charset="0"/>
            </a:endParaRPr>
          </a:p>
        </p:txBody>
      </p:sp>
      <p:graphicFrame>
        <p:nvGraphicFramePr>
          <p:cNvPr id="2" name="Table 1">
            <a:extLst>
              <a:ext uri="{FF2B5EF4-FFF2-40B4-BE49-F238E27FC236}">
                <a16:creationId xmlns:a16="http://schemas.microsoft.com/office/drawing/2014/main" id="{0992835A-2B29-D383-1575-336D810A5FA5}"/>
              </a:ext>
            </a:extLst>
          </p:cNvPr>
          <p:cNvGraphicFramePr>
            <a:graphicFrameLocks noGrp="1"/>
          </p:cNvGraphicFramePr>
          <p:nvPr>
            <p:extLst>
              <p:ext uri="{D42A27DB-BD31-4B8C-83A1-F6EECF244321}">
                <p14:modId xmlns:p14="http://schemas.microsoft.com/office/powerpoint/2010/main" val="1955340940"/>
              </p:ext>
            </p:extLst>
          </p:nvPr>
        </p:nvGraphicFramePr>
        <p:xfrm>
          <a:off x="191719" y="1879707"/>
          <a:ext cx="10311181" cy="4233604"/>
        </p:xfrm>
        <a:graphic>
          <a:graphicData uri="http://schemas.openxmlformats.org/drawingml/2006/table">
            <a:tbl>
              <a:tblPr>
                <a:tableStyleId>{2D5ABB26-0587-4C30-8999-92F81FD0307C}</a:tableStyleId>
              </a:tblPr>
              <a:tblGrid>
                <a:gridCol w="10311181">
                  <a:extLst>
                    <a:ext uri="{9D8B030D-6E8A-4147-A177-3AD203B41FA5}">
                      <a16:colId xmlns:a16="http://schemas.microsoft.com/office/drawing/2014/main" val="2218318715"/>
                    </a:ext>
                  </a:extLst>
                </a:gridCol>
              </a:tblGrid>
              <a:tr h="2148357">
                <a:tc>
                  <a:txBody>
                    <a:bodyPr/>
                    <a:lstStyle/>
                    <a:p>
                      <a:pPr marL="914400" lvl="1" indent="-457200">
                        <a:spcAft>
                          <a:spcPts val="1200"/>
                        </a:spcAft>
                        <a:buFont typeface="Arial" panose="020B0604020202020204" pitchFamily="34" charset="0"/>
                        <a:buChar char="•"/>
                      </a:pPr>
                      <a:r>
                        <a:rPr lang="en-US" sz="2800" kern="1200" dirty="0">
                          <a:solidFill>
                            <a:schemeClr val="tx1"/>
                          </a:solidFill>
                          <a:effectLst/>
                          <a:latin typeface="Century Gothic" panose="020B0502020202020204" pitchFamily="34" charset="0"/>
                          <a:ea typeface="+mn-ea"/>
                          <a:cs typeface="+mn-cs"/>
                        </a:rPr>
                        <a:t>Statewide Housing Plan</a:t>
                      </a:r>
                    </a:p>
                    <a:p>
                      <a:pPr marL="914400" lvl="1" indent="-457200">
                        <a:spcAft>
                          <a:spcPts val="1200"/>
                        </a:spcAft>
                        <a:buFont typeface="Arial" panose="020B0604020202020204" pitchFamily="34" charset="0"/>
                        <a:buChar char="•"/>
                      </a:pPr>
                      <a:r>
                        <a:rPr lang="en-US" sz="2800" kern="1200" dirty="0">
                          <a:solidFill>
                            <a:schemeClr val="tx1"/>
                          </a:solidFill>
                          <a:effectLst/>
                          <a:latin typeface="Century Gothic" panose="020B0502020202020204" pitchFamily="34" charset="0"/>
                          <a:ea typeface="+mn-ea"/>
                          <a:cs typeface="+mn-cs"/>
                        </a:rPr>
                        <a:t>Regional Housing Partnerships</a:t>
                      </a:r>
                    </a:p>
                    <a:p>
                      <a:pPr marL="1371600" lvl="2" indent="-457200">
                        <a:spcAft>
                          <a:spcPts val="1200"/>
                        </a:spcAft>
                        <a:buFont typeface="Arial" panose="020B0604020202020204" pitchFamily="34" charset="0"/>
                        <a:buChar char="•"/>
                      </a:pPr>
                      <a:r>
                        <a:rPr lang="en-US" sz="2800" kern="1200" dirty="0">
                          <a:solidFill>
                            <a:schemeClr val="tx1"/>
                          </a:solidFill>
                          <a:effectLst/>
                          <a:latin typeface="Century Gothic" panose="020B0502020202020204" pitchFamily="34" charset="0"/>
                          <a:ea typeface="+mn-ea"/>
                          <a:cs typeface="+mn-cs"/>
                        </a:rPr>
                        <a:t>Lead agencies and contact information</a:t>
                      </a:r>
                    </a:p>
                    <a:p>
                      <a:pPr marL="1371600" lvl="2" indent="-457200">
                        <a:spcAft>
                          <a:spcPts val="1200"/>
                        </a:spcAft>
                        <a:buFont typeface="Arial" panose="020B0604020202020204" pitchFamily="34" charset="0"/>
                        <a:buChar char="•"/>
                      </a:pPr>
                      <a:r>
                        <a:rPr lang="en-US" sz="2800" kern="1200" dirty="0">
                          <a:solidFill>
                            <a:schemeClr val="tx1"/>
                          </a:solidFill>
                          <a:effectLst/>
                          <a:latin typeface="Century Gothic" panose="020B0502020202020204" pitchFamily="34" charset="0"/>
                          <a:ea typeface="+mn-ea"/>
                          <a:cs typeface="+mn-cs"/>
                        </a:rPr>
                        <a:t>Regional Action Plans</a:t>
                      </a:r>
                    </a:p>
                    <a:p>
                      <a:pPr marL="1371600" lvl="2" indent="-457200">
                        <a:spcAft>
                          <a:spcPts val="1200"/>
                        </a:spcAft>
                        <a:buFont typeface="Arial" panose="020B0604020202020204" pitchFamily="34" charset="0"/>
                        <a:buChar char="•"/>
                      </a:pPr>
                      <a:r>
                        <a:rPr lang="en-US" sz="2800" kern="1200" dirty="0">
                          <a:solidFill>
                            <a:schemeClr val="tx1"/>
                          </a:solidFill>
                          <a:effectLst/>
                          <a:latin typeface="Century Gothic" panose="020B0502020202020204" pitchFamily="34" charset="0"/>
                          <a:ea typeface="+mn-ea"/>
                          <a:cs typeface="+mn-cs"/>
                        </a:rPr>
                        <a:t>Quarterly Progress Reports</a:t>
                      </a:r>
                    </a:p>
                    <a:p>
                      <a:pPr lvl="1"/>
                      <a:endParaRPr lang="en-US" sz="2800" kern="1200" dirty="0">
                        <a:solidFill>
                          <a:schemeClr val="tx1"/>
                        </a:solidFill>
                        <a:effectLst/>
                        <a:latin typeface="+mn-lt"/>
                        <a:ea typeface="+mn-ea"/>
                        <a:cs typeface="+mn-cs"/>
                      </a:endParaRPr>
                    </a:p>
                    <a:p>
                      <a:pPr lvl="1"/>
                      <a:endParaRPr lang="en-US" sz="1600" kern="1200" dirty="0">
                        <a:solidFill>
                          <a:schemeClr val="tx1"/>
                        </a:solidFill>
                        <a:effectLst/>
                        <a:latin typeface="+mn-lt"/>
                        <a:ea typeface="+mn-ea"/>
                        <a:cs typeface="+mn-cs"/>
                      </a:endParaRPr>
                    </a:p>
                  </a:txBody>
                  <a:tcPr/>
                </a:tc>
                <a:extLst>
                  <a:ext uri="{0D108BD9-81ED-4DB2-BD59-A6C34878D82A}">
                    <a16:rowId xmlns:a16="http://schemas.microsoft.com/office/drawing/2014/main" val="2980888507"/>
                  </a:ext>
                </a:extLst>
              </a:tr>
              <a:tr h="576004">
                <a:tc>
                  <a:txBody>
                    <a:bodyPr/>
                    <a:lstStyle/>
                    <a:p>
                      <a:pPr marL="0" lvl="0" indent="0">
                        <a:buFont typeface="+mj-lt"/>
                        <a:buNone/>
                      </a:pPr>
                      <a:endParaRPr lang="en-US" sz="2400" kern="1200" dirty="0">
                        <a:solidFill>
                          <a:schemeClr val="tx1"/>
                        </a:solidFill>
                        <a:effectLst/>
                        <a:latin typeface="+mn-lt"/>
                        <a:ea typeface="+mn-ea"/>
                        <a:cs typeface="+mn-cs"/>
                      </a:endParaRPr>
                    </a:p>
                  </a:txBody>
                  <a:tcPr/>
                </a:tc>
                <a:extLst>
                  <a:ext uri="{0D108BD9-81ED-4DB2-BD59-A6C34878D82A}">
                    <a16:rowId xmlns:a16="http://schemas.microsoft.com/office/drawing/2014/main" val="2485891753"/>
                  </a:ext>
                </a:extLst>
              </a:tr>
            </a:tbl>
          </a:graphicData>
        </a:graphic>
      </p:graphicFrame>
    </p:spTree>
    <p:extLst>
      <p:ext uri="{BB962C8B-B14F-4D97-AF65-F5344CB8AC3E}">
        <p14:creationId xmlns:p14="http://schemas.microsoft.com/office/powerpoint/2010/main" val="4268703744"/>
      </p:ext>
    </p:extLst>
  </p:cSld>
  <p:clrMapOvr>
    <a:masterClrMapping/>
  </p:clrMapOvr>
</p:sld>
</file>

<file path=ppt/theme/theme1.xml><?xml version="1.0" encoding="utf-8"?>
<a:theme xmlns:a="http://schemas.openxmlformats.org/drawingml/2006/main" name="Office Theme">
  <a:themeElements>
    <a:clrScheme name="MSHDA">
      <a:dk1>
        <a:srgbClr val="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MISHP">
      <a:dk1>
        <a:srgbClr val="002E23"/>
      </a:dk1>
      <a:lt1>
        <a:sysClr val="window" lastClr="FFFFFF"/>
      </a:lt1>
      <a:dk2>
        <a:srgbClr val="002E23"/>
      </a:dk2>
      <a:lt2>
        <a:srgbClr val="FFFFFF"/>
      </a:lt2>
      <a:accent1>
        <a:srgbClr val="96D1F2"/>
      </a:accent1>
      <a:accent2>
        <a:srgbClr val="48B9C7"/>
      </a:accent2>
      <a:accent3>
        <a:srgbClr val="00675F"/>
      </a:accent3>
      <a:accent4>
        <a:srgbClr val="002E23"/>
      </a:accent4>
      <a:accent5>
        <a:srgbClr val="AEABAB"/>
      </a:accent5>
      <a:accent6>
        <a:srgbClr val="757070"/>
      </a:accent6>
      <a:hlink>
        <a:srgbClr val="96D1F2"/>
      </a:hlink>
      <a:folHlink>
        <a:srgbClr val="48B9C7"/>
      </a:folHlink>
    </a:clrScheme>
    <a:fontScheme name="Custom 1">
      <a:majorFont>
        <a:latin typeface="IvyPresto Headline SemiBold"/>
        <a:ea typeface=""/>
        <a:cs typeface=""/>
      </a:majorFont>
      <a:minorFont>
        <a:latin typeface="Aveni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c0d83692-8000-456c-81e0-753272234f01" ContentTypeId="0x010100D80FC88A48A3EA4889EF01C87FCFD42A" PreviousValue="false"/>
</file>

<file path=customXml/item2.xml><?xml version="1.0" encoding="utf-8"?>
<ct:contentTypeSchema xmlns:ct="http://schemas.microsoft.com/office/2006/metadata/contentType" xmlns:ma="http://schemas.microsoft.com/office/2006/metadata/properties/metaAttributes" ct:_="" ma:_="" ma:contentTypeName="SOM Document" ma:contentTypeID="0x010100D80FC88A48A3EA4889EF01C87FCFD42A00CEA80E3281EB3A4FB68AE4CD8D610E62" ma:contentTypeVersion="69" ma:contentTypeDescription="" ma:contentTypeScope="" ma:versionID="368b65f8da4a3e7d99be19e1db3350a1">
  <xsd:schema xmlns:xsd="http://www.w3.org/2001/XMLSchema" xmlns:xs="http://www.w3.org/2001/XMLSchema" xmlns:p="http://schemas.microsoft.com/office/2006/metadata/properties" xmlns:ns2="e4664c3e-f049-4574-bd7d-7499d2032cca" xmlns:ns3="bbcc64e7-f5a7-4f9b-a842-ece1bcbafb73" xmlns:ns4="3cfdd500-795f-461f-90d1-96e837ee3d07" targetNamespace="http://schemas.microsoft.com/office/2006/metadata/properties" ma:root="true" ma:fieldsID="c32aa501bc4e1ff110061766b3c4790a" ns2:_="" ns3:_="" ns4:_="">
    <xsd:import namespace="e4664c3e-f049-4574-bd7d-7499d2032cca"/>
    <xsd:import namespace="bbcc64e7-f5a7-4f9b-a842-ece1bcbafb73"/>
    <xsd:import namespace="3cfdd500-795f-461f-90d1-96e837ee3d07"/>
    <xsd:element name="properties">
      <xsd:complexType>
        <xsd:sequence>
          <xsd:element name="documentManagement">
            <xsd:complexType>
              <xsd:all>
                <xsd:element ref="ns2:Document_x0020_Number" minOccurs="0"/>
                <xsd:element ref="ns2:Document_x0020_Description" minOccurs="0"/>
                <xsd:element ref="ns2:Page_x0020_Sort_x0020_Order" minOccurs="0"/>
                <xsd:element ref="ns2:Fillable" minOccurs="0"/>
                <xsd:element ref="ns2:som_IsOpenInNewTab" minOccurs="0"/>
                <xsd:element ref="ns2:kfc2e9f34b584e09a4dfad45193fd617" minOccurs="0"/>
                <xsd:element ref="ns2:k34b14aa96934db7a6567dc83a5ee0ba" minOccurs="0"/>
                <xsd:element ref="ns2:d8220c9e1229488886af245725860cbe" minOccurs="0"/>
                <xsd:element ref="ns2:TaxCatchAll" minOccurs="0"/>
                <xsd:element ref="ns2:TaxCatchAllLabel" minOccurs="0"/>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3:MediaServiceEventHashCode" minOccurs="0"/>
                <xsd:element ref="ns3:lcf76f155ced4ddcb4097134ff3c332f" minOccurs="0"/>
                <xsd:element ref="ns3:MediaServiceOCR" minOccurs="0"/>
                <xsd:element ref="ns3:MediaServiceGenerationTime"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664c3e-f049-4574-bd7d-7499d2032cca" elementFormDefault="qualified">
    <xsd:import namespace="http://schemas.microsoft.com/office/2006/documentManagement/types"/>
    <xsd:import namespace="http://schemas.microsoft.com/office/infopath/2007/PartnerControls"/>
    <xsd:element name="Document_x0020_Number" ma:index="2" nillable="true" ma:displayName="Document Number" ma:internalName="Document_x0020_Number">
      <xsd:simpleType>
        <xsd:restriction base="dms:Text">
          <xsd:maxLength value="255"/>
        </xsd:restriction>
      </xsd:simpleType>
    </xsd:element>
    <xsd:element name="Document_x0020_Description" ma:index="3" nillable="true" ma:displayName="Document Description" ma:internalName="Document_x0020_Description">
      <xsd:simpleType>
        <xsd:restriction base="dms:Note">
          <xsd:maxLength value="255"/>
        </xsd:restriction>
      </xsd:simpleType>
    </xsd:element>
    <xsd:element name="Page_x0020_Sort_x0020_Order" ma:index="6" nillable="true" ma:displayName="Page Sort Order" ma:internalName="Page_x0020_Sort_x0020_Order">
      <xsd:simpleType>
        <xsd:restriction base="dms:Number"/>
      </xsd:simpleType>
    </xsd:element>
    <xsd:element name="Fillable" ma:index="7" nillable="true" ma:displayName="Fillable" ma:format="Dropdown" ma:internalName="Fillable">
      <xsd:simpleType>
        <xsd:restriction base="dms:Choice">
          <xsd:enumeration value="Nonfillable"/>
          <xsd:enumeration value="Fillable"/>
        </xsd:restriction>
      </xsd:simpleType>
    </xsd:element>
    <xsd:element name="som_IsOpenInNewTab" ma:index="8" nillable="true" ma:displayName="Open Link In New Tab" ma:default="0" ma:internalName="som_IsOpenInNewTab">
      <xsd:simpleType>
        <xsd:restriction base="dms:Boolean"/>
      </xsd:simpleType>
    </xsd:element>
    <xsd:element name="kfc2e9f34b584e09a4dfad45193fd617" ma:index="10" nillable="true" ma:taxonomy="true" ma:internalName="kfc2e9f34b584e09a4dfad45193fd617" ma:taxonomyFieldName="Content_x0020_Audience" ma:displayName="Content Audience" ma:default="" ma:fieldId="{4fc2e9f3-4b58-4e09-a4df-ad45193fd617}" ma:sspId="c0d83692-8000-456c-81e0-753272234f01" ma:termSetId="1b6069bf-5926-44b7-98d6-cc0bec659d35" ma:anchorId="00000000-0000-0000-0000-000000000000" ma:open="false" ma:isKeyword="false">
      <xsd:complexType>
        <xsd:sequence>
          <xsd:element ref="pc:Terms" minOccurs="0" maxOccurs="1"/>
        </xsd:sequence>
      </xsd:complexType>
    </xsd:element>
    <xsd:element name="k34b14aa96934db7a6567dc83a5ee0ba" ma:index="11" nillable="true" ma:taxonomy="true" ma:internalName="k34b14aa96934db7a6567dc83a5ee0ba" ma:taxonomyFieldName="Topic_x0020_Keyword" ma:displayName="Topic Keyword" ma:default="" ma:fieldId="{434b14aa-9693-4db7-a656-7dc83a5ee0ba}" ma:taxonomyMulti="true" ma:sspId="c0d83692-8000-456c-81e0-753272234f01" ma:termSetId="327cd3ef-44fa-40bc-92ad-acd4fab1e856" ma:anchorId="00000000-0000-0000-0000-000000000000" ma:open="false" ma:isKeyword="false">
      <xsd:complexType>
        <xsd:sequence>
          <xsd:element ref="pc:Terms" minOccurs="0" maxOccurs="1"/>
        </xsd:sequence>
      </xsd:complexType>
    </xsd:element>
    <xsd:element name="d8220c9e1229488886af245725860cbe" ma:index="13" nillable="true" ma:taxonomy="true" ma:internalName="d8220c9e1229488886af245725860cbe" ma:taxonomyFieldName="Type_x0020_Keyword" ma:displayName="Type Keyword" ma:default="" ma:fieldId="{d8220c9e-1229-4888-86af-245725860cbe}" ma:taxonomyMulti="true" ma:sspId="c0d83692-8000-456c-81e0-753272234f01" ma:termSetId="18693f18-3c31-473d-87dc-6b6a3b715b36" ma:anchorId="00000000-0000-0000-0000-000000000000" ma:open="false" ma:isKeyword="false">
      <xsd:complexType>
        <xsd:sequence>
          <xsd:element ref="pc:Terms" minOccurs="0" maxOccurs="1"/>
        </xsd:sequence>
      </xsd:complexType>
    </xsd:element>
    <xsd:element name="TaxCatchAll" ma:index="19" nillable="true" ma:displayName="Taxonomy Catch All Column" ma:description="" ma:hidden="true" ma:list="{4308b480-a85c-4c4f-8375-67e2844ee49b}" ma:internalName="TaxCatchAll" ma:showField="CatchAllData" ma:web="3cfdd500-795f-461f-90d1-96e837ee3d07">
      <xsd:complexType>
        <xsd:complexContent>
          <xsd:extension base="dms:MultiChoiceLookup">
            <xsd:sequence>
              <xsd:element name="Value" type="dms:Lookup" maxOccurs="unbounded" minOccurs="0" nillable="true"/>
            </xsd:sequence>
          </xsd:extension>
        </xsd:complexContent>
      </xsd:complexType>
    </xsd:element>
    <xsd:element name="TaxCatchAllLabel" ma:index="20" nillable="true" ma:displayName="Taxonomy Catch All Column1" ma:description="" ma:hidden="true" ma:list="{4308b480-a85c-4c4f-8375-67e2844ee49b}" ma:internalName="TaxCatchAllLabel" ma:readOnly="true" ma:showField="CatchAllDataLabel" ma:web="3cfdd500-795f-461f-90d1-96e837ee3d0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bcc64e7-f5a7-4f9b-a842-ece1bcbafb73" elementFormDefault="qualified">
    <xsd:import namespace="http://schemas.microsoft.com/office/2006/documentManagement/types"/>
    <xsd:import namespace="http://schemas.microsoft.com/office/infopath/2007/PartnerControls"/>
    <xsd:element name="MediaServiceMetadata" ma:index="21" nillable="true" ma:displayName="MediaServiceMetadata" ma:description="" ma:hidden="true" ma:internalName="MediaServiceMetadata" ma:readOnly="true">
      <xsd:simpleType>
        <xsd:restriction base="dms:Note"/>
      </xsd:simpleType>
    </xsd:element>
    <xsd:element name="MediaServiceFastMetadata" ma:index="22" nillable="true" ma:displayName="MediaServiceFastMetadata" ma:description="" ma:hidden="true" ma:internalName="MediaServiceFastMetadata" ma:readOnly="true">
      <xsd:simpleType>
        <xsd:restriction base="dms:Note"/>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ServiceEventHashCode" ma:index="27" nillable="true" ma:displayName="MediaServiceEventHashCode" ma:hidden="true" ma:internalName="MediaServiceEventHashCode" ma:readOnly="true">
      <xsd:simpleType>
        <xsd:restriction base="dms:Text"/>
      </xsd:simpleType>
    </xsd:element>
    <xsd:element name="lcf76f155ced4ddcb4097134ff3c332f" ma:index="29" nillable="true" ma:taxonomy="true" ma:internalName="lcf76f155ced4ddcb4097134ff3c332f" ma:taxonomyFieldName="MediaServiceImageTags" ma:displayName="Image Tags" ma:readOnly="false" ma:fieldId="{5cf76f15-5ced-4ddc-b409-7134ff3c332f}" ma:taxonomyMulti="true" ma:sspId="c0d83692-8000-456c-81e0-753272234f01" ma:termSetId="09814cd3-568e-fe90-9814-8d621ff8fb84" ma:anchorId="fba54fb3-c3e1-fe81-a776-ca4b69148c4d" ma:open="true" ma:isKeyword="false">
      <xsd:complexType>
        <xsd:sequence>
          <xsd:element ref="pc:Terms" minOccurs="0" maxOccurs="1"/>
        </xsd:sequence>
      </xsd:complexType>
    </xsd:element>
    <xsd:element name="MediaServiceOCR" ma:index="30" nillable="true" ma:displayName="Extracted Text" ma:internalName="MediaServiceOCR" ma:readOnly="true">
      <xsd:simpleType>
        <xsd:restriction base="dms:Note">
          <xsd:maxLength value="255"/>
        </xsd:restriction>
      </xsd:simpleType>
    </xsd:element>
    <xsd:element name="MediaServiceGenerationTime" ma:index="31" nillable="true" ma:displayName="MediaServiceGenerationTime" ma:hidden="true" ma:internalName="MediaServiceGenerationTime" ma:readOnly="true">
      <xsd:simpleType>
        <xsd:restriction base="dms:Text"/>
      </xsd:simpleType>
    </xsd:element>
    <xsd:element name="MediaServiceObjectDetectorVersions" ma:index="3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cfdd500-795f-461f-90d1-96e837ee3d07" elementFormDefault="qualified">
    <xsd:import namespace="http://schemas.microsoft.com/office/2006/documentManagement/types"/>
    <xsd:import namespace="http://schemas.microsoft.com/office/infopath/2007/PartnerControls"/>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kfc2e9f34b584e09a4dfad45193fd617 xmlns="e4664c3e-f049-4574-bd7d-7499d2032cca">
      <Terms xmlns="http://schemas.microsoft.com/office/infopath/2007/PartnerControls">
        <TermInfo xmlns="http://schemas.microsoft.com/office/infopath/2007/PartnerControls">
          <TermName xmlns="http://schemas.microsoft.com/office/infopath/2007/PartnerControls">All Employees</TermName>
          <TermId xmlns="http://schemas.microsoft.com/office/infopath/2007/PartnerControls">6bc884fa-9dfb-49ce-af07-824c4a8a1ac0</TermId>
        </TermInfo>
      </Terms>
    </kfc2e9f34b584e09a4dfad45193fd617>
    <d8220c9e1229488886af245725860cbe xmlns="e4664c3e-f049-4574-bd7d-7499d2032cca">
      <Terms xmlns="http://schemas.microsoft.com/office/infopath/2007/PartnerControls">
        <TermInfo xmlns="http://schemas.microsoft.com/office/infopath/2007/PartnerControls">
          <TermName xmlns="http://schemas.microsoft.com/office/infopath/2007/PartnerControls">Letterhead</TermName>
          <TermId xmlns="http://schemas.microsoft.com/office/infopath/2007/PartnerControls">d81114c1-0393-47bd-97c5-703e00f33799</TermId>
        </TermInfo>
        <TermInfo xmlns="http://schemas.microsoft.com/office/infopath/2007/PartnerControls">
          <TermName xmlns="http://schemas.microsoft.com/office/infopath/2007/PartnerControls">Document Template</TermName>
          <TermId xmlns="http://schemas.microsoft.com/office/infopath/2007/PartnerControls">d12bee57-f623-45d4-bce4-b48452e18a97</TermId>
        </TermInfo>
      </Terms>
    </d8220c9e1229488886af245725860cbe>
    <Fillable xmlns="e4664c3e-f049-4574-bd7d-7499d2032cca" xsi:nil="true"/>
    <Document_x0020_Description xmlns="e4664c3e-f049-4574-bd7d-7499d2032cca" xsi:nil="true"/>
    <TaxCatchAll xmlns="e4664c3e-f049-4574-bd7d-7499d2032cca">
      <Value>33</Value>
      <Value>12</Value>
      <Value>60</Value>
      <Value>59</Value>
      <Value>58</Value>
      <Value>1</Value>
    </TaxCatchAll>
    <som_IsOpenInNewTab xmlns="e4664c3e-f049-4574-bd7d-7499d2032cca">false</som_IsOpenInNewTab>
    <k34b14aa96934db7a6567dc83a5ee0ba xmlns="e4664c3e-f049-4574-bd7d-7499d2032cca">
      <Terms xmlns="http://schemas.microsoft.com/office/infopath/2007/PartnerControls">
        <TermInfo xmlns="http://schemas.microsoft.com/office/infopath/2007/PartnerControls">
          <TermName xmlns="http://schemas.microsoft.com/office/infopath/2007/PartnerControls">Communications</TermName>
          <TermId xmlns="http://schemas.microsoft.com/office/infopath/2007/PartnerControls">a57abf2f-6e0d-412a-b9b9-1a7fade82892</TermId>
        </TermInfo>
        <TermInfo xmlns="http://schemas.microsoft.com/office/infopath/2007/PartnerControls">
          <TermName xmlns="http://schemas.microsoft.com/office/infopath/2007/PartnerControls">Marketing</TermName>
          <TermId xmlns="http://schemas.microsoft.com/office/infopath/2007/PartnerControls">2c9be48c-c1f4-4648-aba1-e80b9b1c7474</TermId>
        </TermInfo>
        <TermInfo xmlns="http://schemas.microsoft.com/office/infopath/2007/PartnerControls">
          <TermName xmlns="http://schemas.microsoft.com/office/infopath/2007/PartnerControls">MSHDA</TermName>
          <TermId xmlns="http://schemas.microsoft.com/office/infopath/2007/PartnerControls">3d3792ed-6381-4c3a-b1e3-d2c72561cee2</TermId>
        </TermInfo>
      </Terms>
    </k34b14aa96934db7a6567dc83a5ee0ba>
    <Document_x0020_Number xmlns="e4664c3e-f049-4574-bd7d-7499d2032cca" xsi:nil="true"/>
    <Page_x0020_Sort_x0020_Order xmlns="e4664c3e-f049-4574-bd7d-7499d2032cca" xsi:nil="true"/>
    <lcf76f155ced4ddcb4097134ff3c332f xmlns="bbcc64e7-f5a7-4f9b-a842-ece1bcbafb73">
      <Terms xmlns="http://schemas.microsoft.com/office/infopath/2007/PartnerControls"/>
    </lcf76f155ced4ddcb4097134ff3c332f>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1F84702-D5BF-422E-9D03-0D0A1F370DAE}">
  <ds:schemaRefs>
    <ds:schemaRef ds:uri="Microsoft.SharePoint.Taxonomy.ContentTypeSync"/>
  </ds:schemaRefs>
</ds:datastoreItem>
</file>

<file path=customXml/itemProps2.xml><?xml version="1.0" encoding="utf-8"?>
<ds:datastoreItem xmlns:ds="http://schemas.openxmlformats.org/officeDocument/2006/customXml" ds:itemID="{B101FF1F-1864-4B4D-8652-2392B466B1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664c3e-f049-4574-bd7d-7499d2032cca"/>
    <ds:schemaRef ds:uri="bbcc64e7-f5a7-4f9b-a842-ece1bcbafb73"/>
    <ds:schemaRef ds:uri="3cfdd500-795f-461f-90d1-96e837ee3d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2D27D2D-EB98-412E-83FF-180B8082C383}">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3cfdd500-795f-461f-90d1-96e837ee3d07"/>
    <ds:schemaRef ds:uri="http://purl.org/dc/elements/1.1/"/>
    <ds:schemaRef ds:uri="http://schemas.microsoft.com/office/2006/metadata/properties"/>
    <ds:schemaRef ds:uri="e4664c3e-f049-4574-bd7d-7499d2032cca"/>
    <ds:schemaRef ds:uri="bbcc64e7-f5a7-4f9b-a842-ece1bcbafb73"/>
    <ds:schemaRef ds:uri="http://www.w3.org/XML/1998/namespace"/>
    <ds:schemaRef ds:uri="http://purl.org/dc/dcmitype/"/>
  </ds:schemaRefs>
</ds:datastoreItem>
</file>

<file path=customXml/itemProps4.xml><?xml version="1.0" encoding="utf-8"?>
<ds:datastoreItem xmlns:ds="http://schemas.openxmlformats.org/officeDocument/2006/customXml" ds:itemID="{8FE1A232-8F8C-41B2-852F-407511DB19E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5400</TotalTime>
  <Words>1716</Words>
  <Application>Microsoft Office PowerPoint</Application>
  <PresentationFormat>Widescreen</PresentationFormat>
  <Paragraphs>115</Paragraphs>
  <Slides>15</Slides>
  <Notes>12</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15</vt:i4>
      </vt:variant>
    </vt:vector>
  </HeadingPairs>
  <TitlesOfParts>
    <vt:vector size="24" baseType="lpstr">
      <vt:lpstr>Aptos</vt:lpstr>
      <vt:lpstr>Arial</vt:lpstr>
      <vt:lpstr>Avenir</vt:lpstr>
      <vt:lpstr>Calibri</vt:lpstr>
      <vt:lpstr>Century Gothic</vt:lpstr>
      <vt:lpstr>IvyPresto Headline SemiBold</vt:lpstr>
      <vt:lpstr>Montserrat</vt:lpstr>
      <vt:lpstr>Office Theme</vt:lpstr>
      <vt:lpstr>1_Office Theme</vt:lpstr>
      <vt:lpstr>Meeting Housing Needs  in Michigan</vt:lpstr>
      <vt:lpstr>PowerPoint Presentation</vt:lpstr>
      <vt:lpstr>Michigan’s Housing Crisis</vt:lpstr>
      <vt:lpstr>PowerPoint Presentation</vt:lpstr>
      <vt:lpstr>PowerPoint Presentation</vt:lpstr>
      <vt:lpstr>Our approach at MSHDA:  Moving quickly to solve problems</vt:lpstr>
      <vt:lpstr>PowerPoint Presentation</vt:lpstr>
      <vt:lpstr>PowerPoint Presentation</vt:lpstr>
      <vt:lpstr>PowerPoint Presentation</vt:lpstr>
      <vt:lpstr>2024 Regional Investment Strategy</vt:lpstr>
      <vt:lpstr>PowerPoint Presentation</vt:lpstr>
      <vt:lpstr>Tribal Nations Housing Development Assistance Program</vt:lpstr>
      <vt:lpstr>TNHDAP</vt:lpstr>
      <vt:lpstr>TNHDAP – Travel Stipend</vt:lpstr>
      <vt:lpstr>MSHDA 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Ford, Molly (MSHDA)</dc:creator>
  <cp:lastModifiedBy>Kevin Fitzgibbons</cp:lastModifiedBy>
  <cp:revision>47</cp:revision>
  <dcterms:created xsi:type="dcterms:W3CDTF">2020-11-16T22:22:19Z</dcterms:created>
  <dcterms:modified xsi:type="dcterms:W3CDTF">2024-03-24T20:02:00Z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0x010100D80FC88A48A3EA4889EF01C87FCFD42A00CEA80E3281EB3A4FB68AE4CD8D610E62</vt:lpwstr>
  </property>
  <property fmtid="{D5CDD505-2E9C-101B-9397-08002B2CF9AE}" pid="3" name="Content Audience">
    <vt:lpwstr>1;#All Employees|6bc884fa-9dfb-49ce-af07-824c4a8a1ac0</vt:lpwstr>
  </property>
  <property fmtid="{D5CDD505-2E9C-101B-9397-08002B2CF9AE}" pid="4" name="Topic Keyword">
    <vt:lpwstr>60;#Communications|a57abf2f-6e0d-412a-b9b9-1a7fade82892;#33;#Marketing|2c9be48c-c1f4-4648-aba1-e80b9b1c7474;#58;#MSHDA|3d3792ed-6381-4c3a-b1e3-d2c72561cee2</vt:lpwstr>
  </property>
  <property fmtid="{D5CDD505-2E9C-101B-9397-08002B2CF9AE}" pid="5" name="Type Keyword">
    <vt:lpwstr>12;#Letterhead|d81114c1-0393-47bd-97c5-703e00f33799;#59;#Document Template|d12bee57-f623-45d4-bce4-b48452e18a97</vt:lpwstr>
  </property>
  <property fmtid="{D5CDD505-2E9C-101B-9397-08002B2CF9AE}" pid="6" name="MSIP_Label_3a2fed65-62e7-46ea-af74-187e0c17143a_Enabled">
    <vt:lpwstr>true</vt:lpwstr>
  </property>
  <property fmtid="{D5CDD505-2E9C-101B-9397-08002B2CF9AE}" pid="7" name="MSIP_Label_3a2fed65-62e7-46ea-af74-187e0c17143a_SetDate">
    <vt:lpwstr>2021-05-19T19:15:51Z</vt:lpwstr>
  </property>
  <property fmtid="{D5CDD505-2E9C-101B-9397-08002B2CF9AE}" pid="8" name="MSIP_Label_3a2fed65-62e7-46ea-af74-187e0c17143a_Method">
    <vt:lpwstr>Privileged</vt:lpwstr>
  </property>
  <property fmtid="{D5CDD505-2E9C-101B-9397-08002B2CF9AE}" pid="9" name="MSIP_Label_3a2fed65-62e7-46ea-af74-187e0c17143a_Name">
    <vt:lpwstr>3a2fed65-62e7-46ea-af74-187e0c17143a</vt:lpwstr>
  </property>
  <property fmtid="{D5CDD505-2E9C-101B-9397-08002B2CF9AE}" pid="10" name="MSIP_Label_3a2fed65-62e7-46ea-af74-187e0c17143a_SiteId">
    <vt:lpwstr>d5fb7087-3777-42ad-966a-892ef47225d1</vt:lpwstr>
  </property>
  <property fmtid="{D5CDD505-2E9C-101B-9397-08002B2CF9AE}" pid="11" name="MSIP_Label_3a2fed65-62e7-46ea-af74-187e0c17143a_ActionId">
    <vt:lpwstr>aed1fb0b-b976-4558-97ee-ee00130fa685</vt:lpwstr>
  </property>
  <property fmtid="{D5CDD505-2E9C-101B-9397-08002B2CF9AE}" pid="12" name="MSIP_Label_3a2fed65-62e7-46ea-af74-187e0c17143a_ContentBits">
    <vt:lpwstr>0</vt:lpwstr>
  </property>
  <property fmtid="{D5CDD505-2E9C-101B-9397-08002B2CF9AE}" pid="13" name="MediaServiceImageTags">
    <vt:lpwstr/>
  </property>
</Properties>
</file>