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Calibri" pitchFamily="34" charset="0"/>
      <p:regular r:id="rId33"/>
      <p:bold r:id="rId34"/>
      <p:italic r:id="rId35"/>
      <p:boldItalic r:id="rId36"/>
    </p:embeddedFont>
    <p:embeddedFont>
      <p:font typeface="Open Sans" charset="0"/>
      <p:regular r:id="rId37"/>
      <p:bold r:id="rId38"/>
      <p:italic r:id="rId39"/>
      <p:boldItalic r:id="rId40"/>
    </p:embeddedFont>
    <p:embeddedFont>
      <p:font typeface="Helvetica Neue" charset="0"/>
      <p:regular r:id="rId41"/>
      <p:bold r:id="rId42"/>
      <p:italic r:id="rId43"/>
      <p:boldItalic r:id="rId44"/>
    </p:embeddedFont>
    <p:embeddedFont>
      <p:font typeface="Roboto"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jfGqyEWws3OTdy74XXuNMEinn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197"/>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a:p>
            <a:pPr marL="228600" marR="0" lvl="0" indent="0" algn="l" rtl="0">
              <a:lnSpc>
                <a:spcPct val="100000"/>
              </a:lnSpc>
              <a:spcBef>
                <a:spcPts val="0"/>
              </a:spcBef>
              <a:spcAft>
                <a:spcPts val="0"/>
              </a:spcAft>
              <a:buClr>
                <a:srgbClr val="000000"/>
              </a:buClr>
              <a:buSzPts val="1400"/>
              <a:buFont typeface="Arial"/>
              <a:buNone/>
            </a:pPr>
            <a:endParaRPr dirty="0"/>
          </a:p>
        </p:txBody>
      </p:sp>
      <p:sp>
        <p:nvSpPr>
          <p:cNvPr id="195" name="Google Shape;19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dirty="0"/>
          </a:p>
        </p:txBody>
      </p:sp>
      <p:sp>
        <p:nvSpPr>
          <p:cNvPr id="222" name="Google Shape;222;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30" name="Google Shape;230;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HH. Issue that we’re highlighting is that you might always see uncontrolled or poorly controlled athma if you can’t address underlying triggers such as mold exposure, pests from excess garbage, and all other housekeeping related behaviors we talked about earlier. Becomes a recipe for disaster. If you have persistent triggers, you will have persistent asthma, and if you don’t change things in your home then the cycle will persist. When this cycle persists, we have an even bigger financial problem  https://media.primeinc.org/upload/programs/22PT231/Empowering%20Native%20American%20Communities%20in%20Asthma%20Care%20A%20Patient%20Education%20Toolkit%20for%20Providers.pdf</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What stories? Referral or recurring challenges?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39" name="Google Shape;23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47" name="Google Shape;247;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59" name="Google Shape;259;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8" name="Google Shape;27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5" name="Google Shape;2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0" name="Google Shape;31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23" name="Google Shape;323;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Will be turned into a template and call it the “healthy home inspection checklist” or have a health impact statement on each checklist </a:t>
            </a:r>
            <a:endParaRPr dirty="0"/>
          </a:p>
          <a:p>
            <a:pPr marL="0" lvl="0" indent="0" algn="l" rtl="0">
              <a:spcBef>
                <a:spcPts val="0"/>
              </a:spcBef>
              <a:spcAft>
                <a:spcPts val="0"/>
              </a:spcAft>
              <a:buNone/>
            </a:pPr>
            <a:endParaRPr dirty="0"/>
          </a:p>
        </p:txBody>
      </p:sp>
      <p:sp>
        <p:nvSpPr>
          <p:cNvPr id="346" name="Google Shape;34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sz="1000" dirty="0">
                <a:latin typeface="Arial"/>
                <a:ea typeface="Arial"/>
                <a:cs typeface="Arial"/>
                <a:sym typeface="Arial"/>
              </a:rPr>
              <a:t>Educational materials we are considering are things like:</a:t>
            </a:r>
            <a:endParaRPr sz="1000" dirty="0">
              <a:latin typeface="Arial"/>
              <a:ea typeface="Arial"/>
              <a:cs typeface="Arial"/>
              <a:sym typeface="Arial"/>
            </a:endParaRPr>
          </a:p>
          <a:p>
            <a:pPr marL="457200" lvl="0" indent="-292100" algn="l" rtl="0">
              <a:spcBef>
                <a:spcPts val="0"/>
              </a:spcBef>
              <a:spcAft>
                <a:spcPts val="0"/>
              </a:spcAft>
              <a:buSzPts val="1000"/>
              <a:buFont typeface="Arial"/>
              <a:buAutoNum type="arabicPeriod"/>
            </a:pPr>
            <a:r>
              <a:rPr lang="en-US" sz="1000" dirty="0">
                <a:latin typeface="Arial"/>
                <a:ea typeface="Arial"/>
                <a:cs typeface="Arial"/>
                <a:sym typeface="Arial"/>
              </a:rPr>
              <a:t>Stories that demonstrate the consequences of positive and negative behaviors</a:t>
            </a:r>
            <a:endParaRPr sz="1000" dirty="0">
              <a:latin typeface="Arial"/>
              <a:ea typeface="Arial"/>
              <a:cs typeface="Arial"/>
              <a:sym typeface="Arial"/>
            </a:endParaRPr>
          </a:p>
          <a:p>
            <a:pPr marL="457200" lvl="0" indent="-292100" algn="l" rtl="0">
              <a:spcBef>
                <a:spcPts val="0"/>
              </a:spcBef>
              <a:spcAft>
                <a:spcPts val="0"/>
              </a:spcAft>
              <a:buSzPts val="1000"/>
              <a:buFont typeface="Arial"/>
              <a:buAutoNum type="arabicPeriod"/>
            </a:pPr>
            <a:r>
              <a:rPr lang="en-US" sz="1000" dirty="0">
                <a:latin typeface="Arial"/>
                <a:ea typeface="Arial"/>
                <a:cs typeface="Arial"/>
                <a:sym typeface="Arial"/>
              </a:rPr>
              <a:t>Diagrams that demonstrate the course of certain actions on the interior and exterior of the home </a:t>
            </a:r>
            <a:endParaRPr sz="1000" dirty="0">
              <a:latin typeface="Arial"/>
              <a:ea typeface="Arial"/>
              <a:cs typeface="Arial"/>
              <a:sym typeface="Arial"/>
            </a:endParaRPr>
          </a:p>
          <a:p>
            <a:pPr marL="457200" lvl="0" indent="-292100" algn="l" rtl="0">
              <a:spcBef>
                <a:spcPts val="0"/>
              </a:spcBef>
              <a:spcAft>
                <a:spcPts val="0"/>
              </a:spcAft>
              <a:buSzPts val="1000"/>
              <a:buFont typeface="Arial"/>
              <a:buAutoNum type="arabicPeriod"/>
            </a:pPr>
            <a:r>
              <a:rPr lang="en-US" sz="1000" dirty="0">
                <a:latin typeface="Arial"/>
                <a:ea typeface="Arial"/>
                <a:cs typeface="Arial"/>
                <a:sym typeface="Arial"/>
              </a:rPr>
              <a:t>Step-by-step videos for preventing and addressing a potential hazard </a:t>
            </a:r>
            <a:endParaRPr sz="1000" dirty="0">
              <a:latin typeface="Arial"/>
              <a:ea typeface="Arial"/>
              <a:cs typeface="Arial"/>
              <a:sym typeface="Arial"/>
            </a:endParaRPr>
          </a:p>
        </p:txBody>
      </p:sp>
      <p:sp>
        <p:nvSpPr>
          <p:cNvPr id="357" name="Google Shape;35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dirty="0"/>
              <a:t>What might this workforce look like?</a:t>
            </a:r>
            <a:endParaRPr dirty="0"/>
          </a:p>
        </p:txBody>
      </p:sp>
      <p:sp>
        <p:nvSpPr>
          <p:cNvPr id="379" name="Google Shape;379;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050" dirty="0">
              <a:solidFill>
                <a:srgbClr val="444746"/>
              </a:solidFill>
              <a:latin typeface="Roboto"/>
              <a:ea typeface="Roboto"/>
              <a:cs typeface="Roboto"/>
              <a:sym typeface="Roboto"/>
            </a:endParaRPr>
          </a:p>
        </p:txBody>
      </p:sp>
      <p:sp>
        <p:nvSpPr>
          <p:cNvPr id="399" name="Google Shape;399;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2" name="Google Shape;42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1" name="Google Shape;44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69" name="Google Shape;46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11" name="Google Shape;1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93" name="Google Shape;49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r>
              <a:rPr lang="en-US">
                <a:latin typeface="Helvetica Neue"/>
                <a:ea typeface="Helvetica Neue"/>
                <a:cs typeface="Helvetica Neue"/>
                <a:sym typeface="Helvetica Neue"/>
              </a:rPr>
              <a:t>When we zoom in even further we can see that caring about housing is much more than just caring about a physical space; it’s about caring about the person.</a:t>
            </a:r>
            <a:endParaRPr/>
          </a:p>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r>
              <a:rPr lang="en-US">
                <a:latin typeface="Helvetica Neue"/>
                <a:ea typeface="Helvetica Neue"/>
                <a:cs typeface="Helvetica Neue"/>
                <a:sym typeface="Helvetica Neue"/>
              </a:rPr>
              <a:t>So one way to view the necessity of housing inspections is to look at it from the lens of the human body.</a:t>
            </a:r>
            <a:endParaRPr/>
          </a:p>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r>
              <a:rPr lang="en-US">
                <a:latin typeface="Helvetica Neue"/>
                <a:ea typeface="Helvetica Neue"/>
                <a:cs typeface="Helvetica Neue"/>
                <a:sym typeface="Helvetica Neue"/>
              </a:rPr>
              <a:t>There are two types of housing inspections: structural and housekeeping. </a:t>
            </a:r>
            <a:endParaRPr/>
          </a:p>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r>
              <a:rPr lang="en-US">
                <a:latin typeface="Helvetica Neue"/>
                <a:ea typeface="Helvetica Neue"/>
                <a:cs typeface="Helvetica Neue"/>
                <a:sym typeface="Helvetica Neue"/>
              </a:rPr>
              <a:t>Structural focuses on the exterior of the house, the bones of the body. When the bones of the body are broken, the body has a harder time staying upright and being able to maintain itself. The same for the house. So structural inspections are designed to repair the extremities to prevent this from happening.</a:t>
            </a:r>
            <a:br>
              <a:rPr lang="en-US">
                <a:latin typeface="Helvetica Neue"/>
                <a:ea typeface="Helvetica Neue"/>
                <a:cs typeface="Helvetica Neue"/>
                <a:sym typeface="Helvetica Neue"/>
              </a:rPr>
            </a:br>
            <a:endParaRPr>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r>
              <a:rPr lang="en-US">
                <a:latin typeface="Helvetica Neue"/>
                <a:ea typeface="Helvetica Neue"/>
                <a:cs typeface="Helvetica Neue"/>
                <a:sym typeface="Helvetica Neue"/>
              </a:rPr>
              <a:t>Housekeeping inspections are everything else - these inspections are the blood, the organs, of the human body. Just as we need our organs to be working to keep our lungs breathing and hearts beating, we need housekeeping inspections to keep the home a healthy place to live.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Shared blame. Highlighting the responsibility of the housing staff AND the residents. Housing staff moreso on structural; residents housekeeping </a:t>
            </a:r>
            <a:endParaRPr/>
          </a:p>
          <a:p>
            <a:pPr marL="0" lvl="0" indent="0" algn="l" rtl="0">
              <a:lnSpc>
                <a:spcPct val="100000"/>
              </a:lnSpc>
              <a:spcBef>
                <a:spcPts val="0"/>
              </a:spcBef>
              <a:spcAft>
                <a:spcPts val="0"/>
              </a:spcAft>
              <a:buSzPts val="1400"/>
              <a:buNone/>
            </a:pPr>
            <a:endParaRPr/>
          </a:p>
        </p:txBody>
      </p:sp>
      <p:sp>
        <p:nvSpPr>
          <p:cNvPr id="121" name="Google Shape;1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recurring mold/mildew in places that are not expected</a:t>
            </a:r>
            <a:endParaRPr/>
          </a:p>
        </p:txBody>
      </p:sp>
      <p:sp>
        <p:nvSpPr>
          <p:cNvPr id="129" name="Google Shape;1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45" name="Google Shape;14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Foregoing or delaying housing inspections has similarly disruptive health concerns for American Indians and Alaska Natives. </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Disparities in housing seen among the American Indian/ Alaska Native population can be mirrored in disparities in health diagnoses for Native American households.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These health conditions are preventable. </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It is important to recognize that prevention directly impacts health and well-being. Therefore, it requires a public health investment in housing inspections. Without an investment in the sustainability and maintenance of homes, Native households and low-income renters will continue to be disproportionately impacted by preventable, chronic health conditions, due to issues that should and could have been addressed </a:t>
            </a:r>
            <a:r>
              <a:rPr lang="en-US" b="1" dirty="0"/>
              <a:t>quickly and easily. </a:t>
            </a:r>
            <a:endParaRPr dirty="0"/>
          </a:p>
          <a:p>
            <a:pPr marL="0" lvl="0" indent="0" algn="l" rtl="0">
              <a:lnSpc>
                <a:spcPct val="100000"/>
              </a:lnSpc>
              <a:spcBef>
                <a:spcPts val="0"/>
              </a:spcBef>
              <a:spcAft>
                <a:spcPts val="0"/>
              </a:spcAft>
              <a:buSzPts val="1400"/>
              <a:buNone/>
            </a:pPr>
            <a:endParaRPr dirty="0"/>
          </a:p>
        </p:txBody>
      </p:sp>
      <p:sp>
        <p:nvSpPr>
          <p:cNvPr id="164" name="Google Shape;164;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4" name="Google Shape;18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Google Shape;3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 name="Google Shape;38;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 name="Google Shape;3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3"/>
        <p:cNvGrpSpPr/>
        <p:nvPr/>
      </p:nvGrpSpPr>
      <p:grpSpPr>
        <a:xfrm>
          <a:off x="0" y="0"/>
          <a:ext cx="0" cy="0"/>
          <a:chOff x="0" y="0"/>
          <a:chExt cx="0" cy="0"/>
        </a:xfrm>
      </p:grpSpPr>
      <p:sp>
        <p:nvSpPr>
          <p:cNvPr id="64" name="Google Shape;64;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4" name="Google Shape;74;p6" descr="A wooden house next to a check list&#10;&#10;Description automatically generated"/>
          <p:cNvPicPr preferRelativeResize="0"/>
          <p:nvPr/>
        </p:nvPicPr>
        <p:blipFill rotWithShape="1">
          <a:blip r:embed="rId3">
            <a:alphaModFix/>
          </a:blip>
          <a:srcRect l="8376" r="32290" b="-1"/>
          <a:stretch/>
        </p:blipFill>
        <p:spPr>
          <a:xfrm>
            <a:off x="20" y="10"/>
            <a:ext cx="6095980" cy="6857990"/>
          </a:xfrm>
          <a:prstGeom prst="rect">
            <a:avLst/>
          </a:prstGeom>
          <a:noFill/>
          <a:ln>
            <a:noFill/>
          </a:ln>
        </p:spPr>
      </p:pic>
      <p:pic>
        <p:nvPicPr>
          <p:cNvPr id="75" name="Google Shape;75;p6" descr="White medical mask with a red heart on it"/>
          <p:cNvPicPr preferRelativeResize="0"/>
          <p:nvPr/>
        </p:nvPicPr>
        <p:blipFill rotWithShape="1">
          <a:blip r:embed="rId4">
            <a:alphaModFix/>
          </a:blip>
          <a:srcRect l="24806" r="25861"/>
          <a:stretch/>
        </p:blipFill>
        <p:spPr>
          <a:xfrm>
            <a:off x="6096000" y="1"/>
            <a:ext cx="6096000" cy="6858000"/>
          </a:xfrm>
          <a:prstGeom prst="rect">
            <a:avLst/>
          </a:prstGeom>
          <a:noFill/>
          <a:ln>
            <a:noFill/>
          </a:ln>
        </p:spPr>
      </p:pic>
      <p:sp>
        <p:nvSpPr>
          <p:cNvPr id="76" name="Google Shape;76;p6"/>
          <p:cNvSpPr/>
          <p:nvPr/>
        </p:nvSpPr>
        <p:spPr>
          <a:xfrm>
            <a:off x="1903615" y="4638503"/>
            <a:ext cx="8384770" cy="1332634"/>
          </a:xfrm>
          <a:prstGeom prst="rect">
            <a:avLst/>
          </a:prstGeom>
          <a:solidFill>
            <a:schemeClr val="lt1">
              <a:alpha val="94901"/>
            </a:schemeClr>
          </a:solidFill>
          <a:ln w="12700" cap="flat" cmpd="sng">
            <a:solidFill>
              <a:srgbClr val="EFEFE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 name="Google Shape;77;p6"/>
          <p:cNvSpPr txBox="1">
            <a:spLocks noGrp="1"/>
          </p:cNvSpPr>
          <p:nvPr>
            <p:ph type="ctrTitle"/>
          </p:nvPr>
        </p:nvSpPr>
        <p:spPr>
          <a:xfrm>
            <a:off x="2103121" y="4727173"/>
            <a:ext cx="7985759" cy="86882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en-US" sz="3100"/>
              <a:t>H-Life: Healthy-living Inspections for Everyone </a:t>
            </a:r>
            <a:endParaRPr/>
          </a:p>
        </p:txBody>
      </p:sp>
      <p:sp>
        <p:nvSpPr>
          <p:cNvPr id="78" name="Google Shape;78;p6"/>
          <p:cNvSpPr/>
          <p:nvPr/>
        </p:nvSpPr>
        <p:spPr>
          <a:xfrm>
            <a:off x="2483110" y="5628237"/>
            <a:ext cx="7225780" cy="685800"/>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venir"/>
              <a:ea typeface="Avenir"/>
              <a:cs typeface="Avenir"/>
              <a:sym typeface="Avenir"/>
            </a:endParaRPr>
          </a:p>
        </p:txBody>
      </p:sp>
      <p:sp>
        <p:nvSpPr>
          <p:cNvPr id="79" name="Google Shape;79;p6"/>
          <p:cNvSpPr txBox="1">
            <a:spLocks noGrp="1"/>
          </p:cNvSpPr>
          <p:nvPr>
            <p:ph type="subTitle" idx="1"/>
          </p:nvPr>
        </p:nvSpPr>
        <p:spPr>
          <a:xfrm>
            <a:off x="2549424" y="5611810"/>
            <a:ext cx="7093152" cy="685800"/>
          </a:xfrm>
          <a:prstGeom prst="rect">
            <a:avLst/>
          </a:prstGeom>
          <a:noFill/>
          <a:ln>
            <a:noFill/>
          </a:ln>
        </p:spPr>
        <p:txBody>
          <a:bodyPr spcFirstLastPara="1" wrap="square" lIns="91425" tIns="45700" rIns="91425" bIns="45700" anchor="ctr" anchorCtr="0">
            <a:noAutofit/>
          </a:bodyPr>
          <a:lstStyle/>
          <a:p>
            <a:pPr marL="457200" lvl="0" indent="-406400" algn="ctr" rtl="0">
              <a:lnSpc>
                <a:spcPct val="90000"/>
              </a:lnSpc>
              <a:spcBef>
                <a:spcPts val="1000"/>
              </a:spcBef>
              <a:spcAft>
                <a:spcPts val="0"/>
              </a:spcAft>
              <a:buClr>
                <a:schemeClr val="dk1"/>
              </a:buClr>
              <a:buSzPts val="2400"/>
              <a:buNone/>
            </a:pPr>
            <a:r>
              <a:rPr lang="en-US" sz="2000">
                <a:solidFill>
                  <a:schemeClr val="lt1"/>
                </a:solidFill>
              </a:rPr>
              <a:t>Introducing a new model for housing inspection and maintenance policy to drive better housing and health outcomes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000"/>
              <a:t>Shared responsibility between the resident and housing authority</a:t>
            </a:r>
            <a:endParaRPr/>
          </a:p>
        </p:txBody>
      </p:sp>
      <p:sp>
        <p:nvSpPr>
          <p:cNvPr id="198" name="Google Shape;198;p49"/>
          <p:cNvSpPr txBox="1">
            <a:spLocks noGrp="1"/>
          </p:cNvSpPr>
          <p:nvPr>
            <p:ph type="body" idx="1"/>
          </p:nvPr>
        </p:nvSpPr>
        <p:spPr>
          <a:xfrm>
            <a:off x="1221840" y="1488008"/>
            <a:ext cx="5181600" cy="592094"/>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2200"/>
              <a:t>Behaviors encouraging mold growth:</a:t>
            </a:r>
            <a:endParaRPr/>
          </a:p>
        </p:txBody>
      </p:sp>
      <p:grpSp>
        <p:nvGrpSpPr>
          <p:cNvPr id="199" name="Google Shape;199;p49"/>
          <p:cNvGrpSpPr/>
          <p:nvPr/>
        </p:nvGrpSpPr>
        <p:grpSpPr>
          <a:xfrm>
            <a:off x="1547700" y="2217927"/>
            <a:ext cx="3915000" cy="4050460"/>
            <a:chOff x="325860" y="224487"/>
            <a:chExt cx="3915000" cy="4050460"/>
          </a:xfrm>
        </p:grpSpPr>
        <p:sp>
          <p:nvSpPr>
            <p:cNvPr id="200" name="Google Shape;200;p49"/>
            <p:cNvSpPr/>
            <p:nvPr/>
          </p:nvSpPr>
          <p:spPr>
            <a:xfrm>
              <a:off x="820860" y="224487"/>
              <a:ext cx="810000" cy="810000"/>
            </a:xfrm>
            <a:prstGeom prst="rect">
              <a:avLst/>
            </a:prstGeom>
            <a:blipFill rotWithShape="1">
              <a:blip r:embed="rId3">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9"/>
            <p:cNvSpPr/>
            <p:nvPr/>
          </p:nvSpPr>
          <p:spPr>
            <a:xfrm>
              <a:off x="325860" y="1304717"/>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9"/>
            <p:cNvSpPr txBox="1"/>
            <p:nvPr/>
          </p:nvSpPr>
          <p:spPr>
            <a:xfrm>
              <a:off x="325860" y="1304717"/>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Garbage </a:t>
              </a:r>
              <a:endParaRPr sz="1600" b="0" i="0" u="none" strike="noStrike" cap="none">
                <a:solidFill>
                  <a:srgbClr val="000000"/>
                </a:solidFill>
                <a:latin typeface="Arial"/>
                <a:ea typeface="Arial"/>
                <a:cs typeface="Arial"/>
                <a:sym typeface="Arial"/>
              </a:endParaRPr>
            </a:p>
          </p:txBody>
        </p:sp>
        <p:sp>
          <p:nvSpPr>
            <p:cNvPr id="203" name="Google Shape;203;p49"/>
            <p:cNvSpPr/>
            <p:nvPr/>
          </p:nvSpPr>
          <p:spPr>
            <a:xfrm>
              <a:off x="2935860" y="224487"/>
              <a:ext cx="810000" cy="810000"/>
            </a:xfrm>
            <a:prstGeom prst="rect">
              <a:avLst/>
            </a:prstGeom>
            <a:blipFill rotWithShape="1">
              <a:blip r:embed="rId4">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9"/>
            <p:cNvSpPr/>
            <p:nvPr/>
          </p:nvSpPr>
          <p:spPr>
            <a:xfrm>
              <a:off x="2440860" y="1304717"/>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9"/>
            <p:cNvSpPr txBox="1"/>
            <p:nvPr/>
          </p:nvSpPr>
          <p:spPr>
            <a:xfrm>
              <a:off x="2440860" y="1304717"/>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High moisture levels</a:t>
              </a:r>
              <a:endParaRPr sz="1600" b="0" i="0" u="none" strike="noStrike" cap="none">
                <a:solidFill>
                  <a:srgbClr val="000000"/>
                </a:solidFill>
                <a:latin typeface="Arial"/>
                <a:ea typeface="Arial"/>
                <a:cs typeface="Arial"/>
                <a:sym typeface="Arial"/>
              </a:endParaRPr>
            </a:p>
          </p:txBody>
        </p:sp>
        <p:sp>
          <p:nvSpPr>
            <p:cNvPr id="206" name="Google Shape;206;p49"/>
            <p:cNvSpPr/>
            <p:nvPr/>
          </p:nvSpPr>
          <p:spPr>
            <a:xfrm>
              <a:off x="820860" y="2474717"/>
              <a:ext cx="810000" cy="810000"/>
            </a:xfrm>
            <a:prstGeom prst="rect">
              <a:avLst/>
            </a:prstGeom>
            <a:blipFill rotWithShape="1">
              <a:blip r:embed="rId5">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9"/>
            <p:cNvSpPr/>
            <p:nvPr/>
          </p:nvSpPr>
          <p:spPr>
            <a:xfrm>
              <a:off x="325860" y="3554947"/>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9"/>
            <p:cNvSpPr txBox="1"/>
            <p:nvPr/>
          </p:nvSpPr>
          <p:spPr>
            <a:xfrm>
              <a:off x="325860" y="3554947"/>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Not cleaning or drying wet surfaces immediately </a:t>
              </a:r>
              <a:endParaRPr sz="1600" b="0" i="0" u="none" strike="noStrike" cap="none">
                <a:solidFill>
                  <a:srgbClr val="000000"/>
                </a:solidFill>
                <a:latin typeface="Arial"/>
                <a:ea typeface="Arial"/>
                <a:cs typeface="Arial"/>
                <a:sym typeface="Arial"/>
              </a:endParaRPr>
            </a:p>
          </p:txBody>
        </p:sp>
        <p:sp>
          <p:nvSpPr>
            <p:cNvPr id="209" name="Google Shape;209;p49"/>
            <p:cNvSpPr/>
            <p:nvPr/>
          </p:nvSpPr>
          <p:spPr>
            <a:xfrm>
              <a:off x="2935860" y="2474717"/>
              <a:ext cx="810000" cy="810000"/>
            </a:xfrm>
            <a:prstGeom prst="rect">
              <a:avLst/>
            </a:prstGeom>
            <a:blipFill rotWithShape="1">
              <a:blip r:embed="rId6">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9"/>
            <p:cNvSpPr/>
            <p:nvPr/>
          </p:nvSpPr>
          <p:spPr>
            <a:xfrm>
              <a:off x="2440860" y="3554947"/>
              <a:ext cx="180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9"/>
            <p:cNvSpPr txBox="1"/>
            <p:nvPr/>
          </p:nvSpPr>
          <p:spPr>
            <a:xfrm>
              <a:off x="2440860" y="3554947"/>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Expired food </a:t>
              </a:r>
              <a:endParaRPr sz="1600" b="0" i="0" u="none" strike="noStrike" cap="none">
                <a:solidFill>
                  <a:srgbClr val="000000"/>
                </a:solidFill>
                <a:latin typeface="Arial"/>
                <a:ea typeface="Arial"/>
                <a:cs typeface="Arial"/>
                <a:sym typeface="Arial"/>
              </a:endParaRPr>
            </a:p>
          </p:txBody>
        </p:sp>
      </p:grpSp>
      <p:pic>
        <p:nvPicPr>
          <p:cNvPr id="212" name="Google Shape;212;p49" descr="A screenshot of a screenshot of a cell phone&#10;&#10;Description automatically generated"/>
          <p:cNvPicPr preferRelativeResize="0"/>
          <p:nvPr/>
        </p:nvPicPr>
        <p:blipFill rotWithShape="1">
          <a:blip r:embed="rId7">
            <a:alphaModFix/>
          </a:blip>
          <a:srcRect/>
          <a:stretch/>
        </p:blipFill>
        <p:spPr>
          <a:xfrm>
            <a:off x="6403440" y="1488008"/>
            <a:ext cx="3588338" cy="52134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000"/>
              <a:t>If the root of the problem does not get fixed, we risk recurring challenges.</a:t>
            </a:r>
            <a:endParaRPr/>
          </a:p>
        </p:txBody>
      </p:sp>
      <p:sp>
        <p:nvSpPr>
          <p:cNvPr id="218" name="Google Shape;218;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2800"/>
              <a:t>Uncontrolled, or poorly controlled asthma relates to an increase in: </a:t>
            </a:r>
            <a:endParaRPr/>
          </a:p>
          <a:p>
            <a:pPr marL="114300" lvl="0" indent="0" algn="l" rtl="0">
              <a:lnSpc>
                <a:spcPct val="90000"/>
              </a:lnSpc>
              <a:spcBef>
                <a:spcPts val="1000"/>
              </a:spcBef>
              <a:spcAft>
                <a:spcPts val="0"/>
              </a:spcAft>
              <a:buSzPts val="1800"/>
              <a:buNone/>
            </a:pPr>
            <a:endParaRPr sz="2800" i="1"/>
          </a:p>
          <a:p>
            <a:pPr marL="628650" lvl="0" indent="-514350" algn="l" rtl="0">
              <a:lnSpc>
                <a:spcPct val="90000"/>
              </a:lnSpc>
              <a:spcBef>
                <a:spcPts val="1000"/>
              </a:spcBef>
              <a:spcAft>
                <a:spcPts val="0"/>
              </a:spcAft>
              <a:buSzPts val="1800"/>
              <a:buAutoNum type="arabicPeriod"/>
            </a:pPr>
            <a:r>
              <a:rPr lang="en-US" sz="2800">
                <a:latin typeface="Open Sans"/>
                <a:ea typeface="Open Sans"/>
                <a:cs typeface="Open Sans"/>
                <a:sym typeface="Open Sans"/>
              </a:rPr>
              <a:t>E</a:t>
            </a:r>
            <a:r>
              <a:rPr lang="en-US" sz="2800" b="0" i="0">
                <a:latin typeface="Open Sans"/>
                <a:ea typeface="Open Sans"/>
                <a:cs typeface="Open Sans"/>
                <a:sym typeface="Open Sans"/>
              </a:rPr>
              <a:t>mergency department visits</a:t>
            </a:r>
            <a:endParaRPr/>
          </a:p>
          <a:p>
            <a:pPr marL="628650" lvl="0" indent="-514350" algn="l" rtl="0">
              <a:lnSpc>
                <a:spcPct val="90000"/>
              </a:lnSpc>
              <a:spcBef>
                <a:spcPts val="1000"/>
              </a:spcBef>
              <a:spcAft>
                <a:spcPts val="0"/>
              </a:spcAft>
              <a:buSzPts val="1800"/>
              <a:buAutoNum type="arabicPeriod"/>
            </a:pPr>
            <a:r>
              <a:rPr lang="en-US" sz="2800" b="0" i="0">
                <a:latin typeface="Open Sans"/>
                <a:ea typeface="Open Sans"/>
                <a:cs typeface="Open Sans"/>
                <a:sym typeface="Open Sans"/>
              </a:rPr>
              <a:t>Hospitalizations</a:t>
            </a:r>
            <a:endParaRPr/>
          </a:p>
          <a:p>
            <a:pPr marL="628650" lvl="0" indent="-514350" algn="l" rtl="0">
              <a:lnSpc>
                <a:spcPct val="90000"/>
              </a:lnSpc>
              <a:spcBef>
                <a:spcPts val="1000"/>
              </a:spcBef>
              <a:spcAft>
                <a:spcPts val="0"/>
              </a:spcAft>
              <a:buSzPts val="1800"/>
              <a:buAutoNum type="arabicPeriod"/>
            </a:pPr>
            <a:r>
              <a:rPr lang="en-US" sz="2800">
                <a:latin typeface="Open Sans"/>
                <a:ea typeface="Open Sans"/>
                <a:cs typeface="Open Sans"/>
                <a:sym typeface="Open Sans"/>
              </a:rPr>
              <a:t>W</a:t>
            </a:r>
            <a:r>
              <a:rPr lang="en-US" sz="2800" b="0" i="0">
                <a:latin typeface="Open Sans"/>
                <a:ea typeface="Open Sans"/>
                <a:cs typeface="Open Sans"/>
                <a:sym typeface="Open Sans"/>
              </a:rPr>
              <a:t>ork and school absenteeism</a:t>
            </a:r>
            <a:endParaRPr sz="2800"/>
          </a:p>
          <a:p>
            <a:pPr marL="114300" lvl="0" indent="0" algn="l" rtl="0">
              <a:lnSpc>
                <a:spcPct val="90000"/>
              </a:lnSpc>
              <a:spcBef>
                <a:spcPts val="1000"/>
              </a:spcBef>
              <a:spcAft>
                <a:spcPts val="0"/>
              </a:spcAft>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pic>
        <p:nvPicPr>
          <p:cNvPr id="224" name="Google Shape;224;p51" descr="A graph of a bar chart&#10;&#10;Description automatically generated with medium confidence"/>
          <p:cNvPicPr preferRelativeResize="0"/>
          <p:nvPr/>
        </p:nvPicPr>
        <p:blipFill rotWithShape="1">
          <a:blip r:embed="rId3">
            <a:alphaModFix/>
          </a:blip>
          <a:srcRect/>
          <a:stretch/>
        </p:blipFill>
        <p:spPr>
          <a:xfrm>
            <a:off x="1491812" y="643466"/>
            <a:ext cx="9208376" cy="5571067"/>
          </a:xfrm>
          <a:prstGeom prst="rect">
            <a:avLst/>
          </a:prstGeom>
          <a:noFill/>
          <a:ln>
            <a:noFill/>
          </a:ln>
        </p:spPr>
      </p:pic>
      <p:sp>
        <p:nvSpPr>
          <p:cNvPr id="225" name="Google Shape;225;p51"/>
          <p:cNvSpPr txBox="1"/>
          <p:nvPr/>
        </p:nvSpPr>
        <p:spPr>
          <a:xfrm>
            <a:off x="2137050" y="2271500"/>
            <a:ext cx="8099100" cy="577800"/>
          </a:xfrm>
          <a:prstGeom prst="rect">
            <a:avLst/>
          </a:prstGeom>
          <a:noFill/>
          <a:ln w="38100" cap="flat" cmpd="sng">
            <a:solidFill>
              <a:srgbClr val="FE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26" name="Google Shape;226;p51"/>
          <p:cNvSpPr txBox="1"/>
          <p:nvPr/>
        </p:nvSpPr>
        <p:spPr>
          <a:xfrm>
            <a:off x="1491812" y="6214533"/>
            <a:ext cx="910361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National data (2023) for asthma attacks by race and ethnicity.</a:t>
            </a:r>
            <a:endParaRPr/>
          </a:p>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Source: National Center for Environmental Health https://www.cdc.gov/asthma/data-visualizations/default.htm</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pic>
        <p:nvPicPr>
          <p:cNvPr id="232" name="Google Shape;232;p52" descr="A blue rectangle with black text&#10;&#10;Description automatically generated"/>
          <p:cNvPicPr preferRelativeResize="0"/>
          <p:nvPr/>
        </p:nvPicPr>
        <p:blipFill rotWithShape="1">
          <a:blip r:embed="rId3">
            <a:alphaModFix/>
          </a:blip>
          <a:srcRect/>
          <a:stretch/>
        </p:blipFill>
        <p:spPr>
          <a:xfrm>
            <a:off x="2029607" y="572213"/>
            <a:ext cx="9176883" cy="3298939"/>
          </a:xfrm>
          <a:prstGeom prst="rect">
            <a:avLst/>
          </a:prstGeom>
          <a:noFill/>
          <a:ln>
            <a:noFill/>
          </a:ln>
        </p:spPr>
      </p:pic>
      <p:sp>
        <p:nvSpPr>
          <p:cNvPr id="233" name="Google Shape;233;p52"/>
          <p:cNvSpPr txBox="1"/>
          <p:nvPr/>
        </p:nvSpPr>
        <p:spPr>
          <a:xfrm>
            <a:off x="2269647" y="3282389"/>
            <a:ext cx="8324648" cy="3742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66" b="0" i="0" u="none" strike="noStrike" cap="none">
                <a:solidFill>
                  <a:srgbClr val="000000"/>
                </a:solidFill>
                <a:latin typeface="Arial"/>
                <a:ea typeface="Arial"/>
                <a:cs typeface="Arial"/>
                <a:sym typeface="Arial"/>
              </a:rPr>
              <a:t>Wisconsin data (2022) for asthma ED visits by race and ethnicity.</a:t>
            </a:r>
            <a:endParaRPr/>
          </a:p>
          <a:p>
            <a:pPr marL="0" marR="0" lvl="0" indent="0" algn="l" rtl="0">
              <a:lnSpc>
                <a:spcPct val="100000"/>
              </a:lnSpc>
              <a:spcBef>
                <a:spcPts val="600"/>
              </a:spcBef>
              <a:spcAft>
                <a:spcPts val="0"/>
              </a:spcAft>
              <a:buNone/>
            </a:pPr>
            <a:r>
              <a:rPr lang="en-US" sz="666" b="0" i="0" u="none" strike="noStrike" cap="none">
                <a:solidFill>
                  <a:srgbClr val="000000"/>
                </a:solidFill>
                <a:latin typeface="Arial"/>
                <a:ea typeface="Arial"/>
                <a:cs typeface="Arial"/>
                <a:sym typeface="Arial"/>
              </a:rPr>
              <a:t>Source: Wisconsin Department of Health and Human Services Environmental Public Health Tracking Program</a:t>
            </a:r>
            <a:endParaRPr sz="900" b="0" i="0" u="none" strike="noStrike" cap="none">
              <a:solidFill>
                <a:srgbClr val="000000"/>
              </a:solidFill>
              <a:latin typeface="Arial"/>
              <a:ea typeface="Arial"/>
              <a:cs typeface="Arial"/>
              <a:sym typeface="Arial"/>
            </a:endParaRPr>
          </a:p>
        </p:txBody>
      </p:sp>
      <p:pic>
        <p:nvPicPr>
          <p:cNvPr id="234" name="Google Shape;234;p52" descr="A diagram of different types of objects&#10;&#10;Description automatically generated with medium confidence"/>
          <p:cNvPicPr preferRelativeResize="0"/>
          <p:nvPr/>
        </p:nvPicPr>
        <p:blipFill rotWithShape="1">
          <a:blip r:embed="rId4">
            <a:alphaModFix/>
          </a:blip>
          <a:srcRect/>
          <a:stretch/>
        </p:blipFill>
        <p:spPr>
          <a:xfrm>
            <a:off x="2029608" y="3656594"/>
            <a:ext cx="9176883" cy="2886709"/>
          </a:xfrm>
          <a:prstGeom prst="rect">
            <a:avLst/>
          </a:prstGeom>
          <a:noFill/>
          <a:ln>
            <a:noFill/>
          </a:ln>
        </p:spPr>
      </p:pic>
      <p:sp>
        <p:nvSpPr>
          <p:cNvPr id="235" name="Google Shape;235;p52"/>
          <p:cNvSpPr txBox="1"/>
          <p:nvPr/>
        </p:nvSpPr>
        <p:spPr>
          <a:xfrm>
            <a:off x="2253813" y="6214535"/>
            <a:ext cx="8324648" cy="3742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66" b="0" i="0" u="none" strike="noStrike" cap="none">
                <a:solidFill>
                  <a:srgbClr val="000000"/>
                </a:solidFill>
                <a:latin typeface="Arial"/>
                <a:ea typeface="Arial"/>
                <a:cs typeface="Arial"/>
                <a:sym typeface="Arial"/>
              </a:rPr>
              <a:t>Wisconsin data (2022) for asthma hospitalizations by race and ethnicity.</a:t>
            </a:r>
            <a:endParaRPr/>
          </a:p>
          <a:p>
            <a:pPr marL="0" marR="0" lvl="0" indent="0" algn="l" rtl="0">
              <a:lnSpc>
                <a:spcPct val="100000"/>
              </a:lnSpc>
              <a:spcBef>
                <a:spcPts val="600"/>
              </a:spcBef>
              <a:spcAft>
                <a:spcPts val="0"/>
              </a:spcAft>
              <a:buNone/>
            </a:pPr>
            <a:r>
              <a:rPr lang="en-US" sz="666" b="0" i="0" u="none" strike="noStrike" cap="none">
                <a:solidFill>
                  <a:srgbClr val="000000"/>
                </a:solidFill>
                <a:latin typeface="Arial"/>
                <a:ea typeface="Arial"/>
                <a:cs typeface="Arial"/>
                <a:sym typeface="Arial"/>
              </a:rPr>
              <a:t>Source: Wisconsin Department of Health and Human Services Environmental Public Health Tracking Program</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53"/>
          <p:cNvSpPr txBox="1">
            <a:spLocks noGrp="1"/>
          </p:cNvSpPr>
          <p:nvPr>
            <p:ph type="title"/>
          </p:nvPr>
        </p:nvSpPr>
        <p:spPr>
          <a:xfrm>
            <a:off x="419100" y="365125"/>
            <a:ext cx="113538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000" b="0" u="none" strike="noStrike" cap="none">
                <a:solidFill>
                  <a:srgbClr val="000000"/>
                </a:solidFill>
                <a:latin typeface="Calibri"/>
                <a:ea typeface="Calibri"/>
                <a:cs typeface="Calibri"/>
                <a:sym typeface="Calibri"/>
              </a:rPr>
              <a:t>You cannot manage asthma (or other health conditions) if the triggers are still present </a:t>
            </a:r>
            <a:br>
              <a:rPr lang="en-US" sz="3000" b="0" u="none" strike="noStrike" cap="none">
                <a:solidFill>
                  <a:srgbClr val="000000"/>
                </a:solidFill>
                <a:latin typeface="Calibri"/>
                <a:ea typeface="Calibri"/>
                <a:cs typeface="Calibri"/>
                <a:sym typeface="Calibri"/>
              </a:rPr>
            </a:br>
            <a:endParaRPr sz="3000">
              <a:latin typeface="Calibri"/>
              <a:ea typeface="Calibri"/>
              <a:cs typeface="Calibri"/>
              <a:sym typeface="Calibri"/>
            </a:endParaRPr>
          </a:p>
        </p:txBody>
      </p:sp>
      <p:pic>
        <p:nvPicPr>
          <p:cNvPr id="242" name="Google Shape;242;p53" descr="A poster with text and images&#10;&#10;Description automatically generated with medium confidence"/>
          <p:cNvPicPr preferRelativeResize="0"/>
          <p:nvPr/>
        </p:nvPicPr>
        <p:blipFill rotWithShape="1">
          <a:blip r:embed="rId3">
            <a:alphaModFix/>
          </a:blip>
          <a:srcRect/>
          <a:stretch/>
        </p:blipFill>
        <p:spPr>
          <a:xfrm>
            <a:off x="1336231" y="1456361"/>
            <a:ext cx="9519538" cy="5036514"/>
          </a:xfrm>
          <a:prstGeom prst="rect">
            <a:avLst/>
          </a:prstGeom>
          <a:noFill/>
          <a:ln>
            <a:noFill/>
          </a:ln>
        </p:spPr>
      </p:pic>
      <p:sp>
        <p:nvSpPr>
          <p:cNvPr id="243" name="Google Shape;243;p53"/>
          <p:cNvSpPr/>
          <p:nvPr/>
        </p:nvSpPr>
        <p:spPr>
          <a:xfrm>
            <a:off x="6387571" y="2646771"/>
            <a:ext cx="4136342" cy="2091484"/>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grpSp>
        <p:nvGrpSpPr>
          <p:cNvPr id="249" name="Google Shape;249;p54"/>
          <p:cNvGrpSpPr/>
          <p:nvPr/>
        </p:nvGrpSpPr>
        <p:grpSpPr>
          <a:xfrm>
            <a:off x="4976029" y="757161"/>
            <a:ext cx="6731338" cy="5343678"/>
            <a:chOff x="2712946" y="2928330"/>
            <a:chExt cx="4081981" cy="3240484"/>
          </a:xfrm>
        </p:grpSpPr>
        <p:pic>
          <p:nvPicPr>
            <p:cNvPr id="250" name="Google Shape;250;p54" descr="A blue and yellow text on a white background&#10;&#10;Description automatically generated"/>
            <p:cNvPicPr preferRelativeResize="0"/>
            <p:nvPr/>
          </p:nvPicPr>
          <p:blipFill rotWithShape="1">
            <a:blip r:embed="rId3">
              <a:alphaModFix/>
            </a:blip>
            <a:srcRect/>
            <a:stretch/>
          </p:blipFill>
          <p:spPr>
            <a:xfrm>
              <a:off x="2712946" y="2928330"/>
              <a:ext cx="4081981" cy="2863804"/>
            </a:xfrm>
            <a:prstGeom prst="rect">
              <a:avLst/>
            </a:prstGeom>
            <a:noFill/>
            <a:ln>
              <a:noFill/>
            </a:ln>
          </p:spPr>
        </p:pic>
        <p:sp>
          <p:nvSpPr>
            <p:cNvPr id="251" name="Google Shape;251;p54"/>
            <p:cNvSpPr txBox="1"/>
            <p:nvPr/>
          </p:nvSpPr>
          <p:spPr>
            <a:xfrm>
              <a:off x="2712946" y="5596467"/>
              <a:ext cx="3946687" cy="572347"/>
            </a:xfrm>
            <a:prstGeom prst="rect">
              <a:avLst/>
            </a:prstGeom>
            <a:solidFill>
              <a:srgbClr val="000000">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333" b="0" i="0" u="none" strike="noStrike" cap="none">
                  <a:solidFill>
                    <a:schemeClr val="lt1"/>
                  </a:solidFill>
                  <a:latin typeface="Arial"/>
                  <a:ea typeface="Arial"/>
                  <a:cs typeface="Arial"/>
                  <a:sym typeface="Arial"/>
                </a:rPr>
                <a:t>Source: Federal Reserve Bank of Philadelphia. Research Brief: Updated Estimates of Home Repair Needs and Costs. 2023.</a:t>
              </a:r>
              <a:endParaRPr sz="1250" b="0" i="0" u="none" strike="noStrike" cap="none">
                <a:solidFill>
                  <a:schemeClr val="lt1"/>
                </a:solidFill>
                <a:latin typeface="Arial"/>
                <a:ea typeface="Arial"/>
                <a:cs typeface="Arial"/>
                <a:sym typeface="Arial"/>
              </a:endParaRPr>
            </a:p>
          </p:txBody>
        </p:sp>
      </p:grpSp>
      <p:grpSp>
        <p:nvGrpSpPr>
          <p:cNvPr id="252" name="Google Shape;252;p54"/>
          <p:cNvGrpSpPr/>
          <p:nvPr/>
        </p:nvGrpSpPr>
        <p:grpSpPr>
          <a:xfrm>
            <a:off x="484632" y="875206"/>
            <a:ext cx="4169663" cy="5107588"/>
            <a:chOff x="6841501" y="2928330"/>
            <a:chExt cx="2645422" cy="3240484"/>
          </a:xfrm>
        </p:grpSpPr>
        <p:pic>
          <p:nvPicPr>
            <p:cNvPr id="253" name="Google Shape;253;p54" descr="A graph of income and expenses&#10;&#10;Description automatically generated with medium confidence"/>
            <p:cNvPicPr preferRelativeResize="0"/>
            <p:nvPr/>
          </p:nvPicPr>
          <p:blipFill rotWithShape="1">
            <a:blip r:embed="rId4">
              <a:alphaModFix/>
            </a:blip>
            <a:srcRect/>
            <a:stretch/>
          </p:blipFill>
          <p:spPr>
            <a:xfrm>
              <a:off x="6841501" y="2928330"/>
              <a:ext cx="2645422" cy="2863804"/>
            </a:xfrm>
            <a:prstGeom prst="rect">
              <a:avLst/>
            </a:prstGeom>
            <a:noFill/>
            <a:ln>
              <a:noFill/>
            </a:ln>
          </p:spPr>
        </p:pic>
        <p:sp>
          <p:nvSpPr>
            <p:cNvPr id="254" name="Google Shape;254;p54"/>
            <p:cNvSpPr txBox="1"/>
            <p:nvPr/>
          </p:nvSpPr>
          <p:spPr>
            <a:xfrm>
              <a:off x="6841501" y="5792134"/>
              <a:ext cx="2645422" cy="376680"/>
            </a:xfrm>
            <a:prstGeom prst="rect">
              <a:avLst/>
            </a:prstGeom>
            <a:solidFill>
              <a:srgbClr val="000000">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76" b="0" i="0" u="none" strike="noStrike" cap="none">
                  <a:solidFill>
                    <a:schemeClr val="lt1"/>
                  </a:solidFill>
                  <a:latin typeface="Arial"/>
                  <a:ea typeface="Arial"/>
                  <a:cs typeface="Arial"/>
                  <a:sym typeface="Arial"/>
                </a:rPr>
                <a:t>Source: Joint Center for Housing Studies at Harvard University. Improving America’s Housing. 2023. </a:t>
              </a:r>
              <a:endParaRPr sz="1250" b="0" i="0" u="none" strike="noStrike" cap="none">
                <a:solidFill>
                  <a:schemeClr val="lt1"/>
                </a:solidFill>
                <a:latin typeface="Arial"/>
                <a:ea typeface="Arial"/>
                <a:cs typeface="Arial"/>
                <a:sym typeface="Arial"/>
              </a:endParaRPr>
            </a:p>
          </p:txBody>
        </p:sp>
      </p:grpSp>
      <p:sp>
        <p:nvSpPr>
          <p:cNvPr id="255" name="Google Shape;255;p54"/>
          <p:cNvSpPr/>
          <p:nvPr/>
        </p:nvSpPr>
        <p:spPr>
          <a:xfrm>
            <a:off x="7082444" y="3062210"/>
            <a:ext cx="2327563" cy="56214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55"/>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62" name="Google Shape;262;p55"/>
          <p:cNvGrpSpPr/>
          <p:nvPr/>
        </p:nvGrpSpPr>
        <p:grpSpPr>
          <a:xfrm>
            <a:off x="837496" y="1432679"/>
            <a:ext cx="10513956" cy="3992641"/>
            <a:chOff x="821" y="179951"/>
            <a:chExt cx="10513956" cy="3992641"/>
          </a:xfrm>
        </p:grpSpPr>
        <p:sp>
          <p:nvSpPr>
            <p:cNvPr id="263" name="Google Shape;263;p55"/>
            <p:cNvSpPr/>
            <p:nvPr/>
          </p:nvSpPr>
          <p:spPr>
            <a:xfrm>
              <a:off x="821" y="179951"/>
              <a:ext cx="3327201" cy="3992641"/>
            </a:xfrm>
            <a:prstGeom prst="rect">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5"/>
            <p:cNvSpPr txBox="1"/>
            <p:nvPr/>
          </p:nvSpPr>
          <p:spPr>
            <a:xfrm>
              <a:off x="821" y="1777007"/>
              <a:ext cx="3327201" cy="2395585"/>
            </a:xfrm>
            <a:prstGeom prst="rect">
              <a:avLst/>
            </a:prstGeom>
            <a:noFill/>
            <a:ln>
              <a:noFill/>
            </a:ln>
          </p:spPr>
          <p:txBody>
            <a:bodyPr spcFirstLastPara="1" wrap="square" lIns="328650" tIns="0" rIns="328650" bIns="33020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US" sz="2000" b="0" i="0" u="none" strike="noStrike" cap="none">
                  <a:solidFill>
                    <a:schemeClr val="lt1"/>
                  </a:solidFill>
                  <a:latin typeface="Arial"/>
                  <a:ea typeface="Arial"/>
                  <a:cs typeface="Arial"/>
                  <a:sym typeface="Arial"/>
                </a:rPr>
                <a:t>Reactive vs proactive problem solving contributes to high economic and health burden among Tribal communities </a:t>
              </a:r>
              <a:endParaRPr sz="2000" b="0" i="0" u="none" strike="noStrike" cap="none">
                <a:solidFill>
                  <a:schemeClr val="lt1"/>
                </a:solidFill>
                <a:latin typeface="Arial"/>
                <a:ea typeface="Arial"/>
                <a:cs typeface="Arial"/>
                <a:sym typeface="Arial"/>
              </a:endParaRPr>
            </a:p>
          </p:txBody>
        </p:sp>
        <p:sp>
          <p:nvSpPr>
            <p:cNvPr id="265" name="Google Shape;265;p55"/>
            <p:cNvSpPr/>
            <p:nvPr/>
          </p:nvSpPr>
          <p:spPr>
            <a:xfrm>
              <a:off x="821" y="179951"/>
              <a:ext cx="3327201" cy="15970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5"/>
            <p:cNvSpPr txBox="1"/>
            <p:nvPr/>
          </p:nvSpPr>
          <p:spPr>
            <a:xfrm>
              <a:off x="821" y="179951"/>
              <a:ext cx="3327201" cy="1597056"/>
            </a:xfrm>
            <a:prstGeom prst="rect">
              <a:avLst/>
            </a:prstGeom>
            <a:noFill/>
            <a:ln>
              <a:noFill/>
            </a:ln>
          </p:spPr>
          <p:txBody>
            <a:bodyPr spcFirstLastPara="1" wrap="square" lIns="328650" tIns="165100" rIns="328650" bIns="165100" anchor="ctr" anchorCtr="0">
              <a:noAutofit/>
            </a:bodyPr>
            <a:lstStyle/>
            <a:p>
              <a:pPr marL="0" marR="0" lvl="0" indent="0" algn="l" rtl="0">
                <a:lnSpc>
                  <a:spcPct val="90000"/>
                </a:lnSpc>
                <a:spcBef>
                  <a:spcPts val="0"/>
                </a:spcBef>
                <a:spcAft>
                  <a:spcPts val="0"/>
                </a:spcAft>
                <a:buClr>
                  <a:srgbClr val="000000"/>
                </a:buClr>
                <a:buSzPts val="5600"/>
                <a:buFont typeface="Arial"/>
                <a:buNone/>
              </a:pPr>
              <a:r>
                <a:rPr lang="en-US" sz="5600" b="0" i="0" u="none" strike="noStrike" cap="none">
                  <a:solidFill>
                    <a:schemeClr val="lt1"/>
                  </a:solidFill>
                  <a:latin typeface="Arial"/>
                  <a:ea typeface="Arial"/>
                  <a:cs typeface="Arial"/>
                  <a:sym typeface="Arial"/>
                </a:rPr>
                <a:t>Problem</a:t>
              </a:r>
              <a:endParaRPr sz="5600" b="0" i="0" u="none" strike="noStrike" cap="none">
                <a:solidFill>
                  <a:schemeClr val="lt1"/>
                </a:solidFill>
                <a:latin typeface="Arial"/>
                <a:ea typeface="Arial"/>
                <a:cs typeface="Arial"/>
                <a:sym typeface="Arial"/>
              </a:endParaRPr>
            </a:p>
          </p:txBody>
        </p:sp>
        <p:sp>
          <p:nvSpPr>
            <p:cNvPr id="267" name="Google Shape;267;p55"/>
            <p:cNvSpPr/>
            <p:nvPr/>
          </p:nvSpPr>
          <p:spPr>
            <a:xfrm>
              <a:off x="3594199" y="179951"/>
              <a:ext cx="3327201" cy="3992641"/>
            </a:xfrm>
            <a:prstGeom prst="rect">
              <a:avLst/>
            </a:prstGeom>
            <a:solidFill>
              <a:srgbClr val="4CC38C"/>
            </a:solidFill>
            <a:ln w="25400" cap="flat" cmpd="sng">
              <a:solidFill>
                <a:srgbClr val="4CC3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5"/>
            <p:cNvSpPr txBox="1"/>
            <p:nvPr/>
          </p:nvSpPr>
          <p:spPr>
            <a:xfrm>
              <a:off x="3594200" y="1776997"/>
              <a:ext cx="3450900" cy="2395500"/>
            </a:xfrm>
            <a:prstGeom prst="rect">
              <a:avLst/>
            </a:prstGeom>
            <a:noFill/>
            <a:ln>
              <a:noFill/>
            </a:ln>
          </p:spPr>
          <p:txBody>
            <a:bodyPr spcFirstLastPara="1" wrap="square" lIns="328650" tIns="0" rIns="328650" bIns="33020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US" sz="2000" b="0" i="0" u="none" strike="noStrike" cap="none">
                  <a:solidFill>
                    <a:schemeClr val="lt1"/>
                  </a:solidFill>
                  <a:latin typeface="Arial"/>
                  <a:ea typeface="Arial"/>
                  <a:cs typeface="Arial"/>
                  <a:sym typeface="Arial"/>
                </a:rPr>
                <a:t>Housing and health professionals are bound to addressing problems within their sectors </a:t>
              </a:r>
              <a:r>
                <a:rPr lang="en-US" sz="2000" b="0" i="1" u="none" strike="noStrike" cap="none">
                  <a:solidFill>
                    <a:schemeClr val="lt1"/>
                  </a:solidFill>
                  <a:latin typeface="Arial"/>
                  <a:ea typeface="Arial"/>
                  <a:cs typeface="Arial"/>
                  <a:sym typeface="Arial"/>
                </a:rPr>
                <a:t>and </a:t>
              </a:r>
              <a:r>
                <a:rPr lang="en-US" sz="2000" b="0" i="0" u="none" strike="noStrike" cap="none">
                  <a:solidFill>
                    <a:schemeClr val="lt1"/>
                  </a:solidFill>
                  <a:latin typeface="Arial"/>
                  <a:ea typeface="Arial"/>
                  <a:cs typeface="Arial"/>
                  <a:sym typeface="Arial"/>
                </a:rPr>
                <a:t>cannot force changed behavior</a:t>
              </a:r>
              <a:endParaRPr sz="2000" b="0" i="0" u="none" strike="noStrike" cap="none">
                <a:solidFill>
                  <a:schemeClr val="lt1"/>
                </a:solidFill>
                <a:latin typeface="Arial"/>
                <a:ea typeface="Arial"/>
                <a:cs typeface="Arial"/>
                <a:sym typeface="Arial"/>
              </a:endParaRPr>
            </a:p>
          </p:txBody>
        </p:sp>
        <p:sp>
          <p:nvSpPr>
            <p:cNvPr id="269" name="Google Shape;269;p55"/>
            <p:cNvSpPr/>
            <p:nvPr/>
          </p:nvSpPr>
          <p:spPr>
            <a:xfrm>
              <a:off x="3594199" y="179951"/>
              <a:ext cx="3327201" cy="15970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5"/>
            <p:cNvSpPr txBox="1"/>
            <p:nvPr/>
          </p:nvSpPr>
          <p:spPr>
            <a:xfrm>
              <a:off x="3594199" y="179951"/>
              <a:ext cx="3327201" cy="1597056"/>
            </a:xfrm>
            <a:prstGeom prst="rect">
              <a:avLst/>
            </a:prstGeom>
            <a:noFill/>
            <a:ln>
              <a:noFill/>
            </a:ln>
          </p:spPr>
          <p:txBody>
            <a:bodyPr spcFirstLastPara="1" wrap="square" lIns="328650" tIns="165100" rIns="328650" bIns="165100" anchor="ctr" anchorCtr="0">
              <a:noAutofit/>
            </a:bodyPr>
            <a:lstStyle/>
            <a:p>
              <a:pPr marL="0" marR="0" lvl="0" indent="0" algn="l" rtl="0">
                <a:lnSpc>
                  <a:spcPct val="90000"/>
                </a:lnSpc>
                <a:spcBef>
                  <a:spcPts val="0"/>
                </a:spcBef>
                <a:spcAft>
                  <a:spcPts val="0"/>
                </a:spcAft>
                <a:buClr>
                  <a:srgbClr val="000000"/>
                </a:buClr>
                <a:buSzPts val="5600"/>
                <a:buFont typeface="Arial"/>
                <a:buNone/>
              </a:pPr>
              <a:r>
                <a:rPr lang="en-US" sz="5600" b="0" i="0" u="none" strike="noStrike" cap="none">
                  <a:solidFill>
                    <a:schemeClr val="lt1"/>
                  </a:solidFill>
                  <a:latin typeface="Arial"/>
                  <a:ea typeface="Arial"/>
                  <a:cs typeface="Arial"/>
                  <a:sym typeface="Arial"/>
                </a:rPr>
                <a:t>Gaps</a:t>
              </a:r>
              <a:endParaRPr/>
            </a:p>
          </p:txBody>
        </p:sp>
        <p:sp>
          <p:nvSpPr>
            <p:cNvPr id="271" name="Google Shape;271;p55"/>
            <p:cNvSpPr/>
            <p:nvPr/>
          </p:nvSpPr>
          <p:spPr>
            <a:xfrm>
              <a:off x="7187576" y="179951"/>
              <a:ext cx="3327201" cy="3992641"/>
            </a:xfrm>
            <a:prstGeom prst="rect">
              <a:avLst/>
            </a:prstGeom>
            <a:solidFill>
              <a:srgbClr val="6FAB46"/>
            </a:solidFill>
            <a:ln w="25400" cap="flat" cmpd="sng">
              <a:solidFill>
                <a:srgbClr val="6FAB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5"/>
            <p:cNvSpPr txBox="1"/>
            <p:nvPr/>
          </p:nvSpPr>
          <p:spPr>
            <a:xfrm>
              <a:off x="7187576" y="1777007"/>
              <a:ext cx="3327201" cy="2395585"/>
            </a:xfrm>
            <a:prstGeom prst="rect">
              <a:avLst/>
            </a:prstGeom>
            <a:noFill/>
            <a:ln>
              <a:noFill/>
            </a:ln>
          </p:spPr>
          <p:txBody>
            <a:bodyPr spcFirstLastPara="1" wrap="square" lIns="328650" tIns="0" rIns="328650" bIns="330200"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US" sz="2000" b="0" i="0" u="none" strike="noStrike" cap="none">
                  <a:solidFill>
                    <a:schemeClr val="lt1"/>
                  </a:solidFill>
                  <a:latin typeface="Arial"/>
                  <a:ea typeface="Arial"/>
                  <a:cs typeface="Arial"/>
                  <a:sym typeface="Arial"/>
                </a:rPr>
                <a:t>H-Life </a:t>
              </a:r>
              <a:endParaRPr sz="2000" b="0" i="0" u="none" strike="noStrike" cap="none">
                <a:solidFill>
                  <a:schemeClr val="lt1"/>
                </a:solidFill>
                <a:latin typeface="Arial"/>
                <a:ea typeface="Arial"/>
                <a:cs typeface="Arial"/>
                <a:sym typeface="Arial"/>
              </a:endParaRPr>
            </a:p>
          </p:txBody>
        </p:sp>
        <p:sp>
          <p:nvSpPr>
            <p:cNvPr id="273" name="Google Shape;273;p55"/>
            <p:cNvSpPr/>
            <p:nvPr/>
          </p:nvSpPr>
          <p:spPr>
            <a:xfrm>
              <a:off x="7187576" y="179951"/>
              <a:ext cx="3327201" cy="15970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5"/>
            <p:cNvSpPr txBox="1"/>
            <p:nvPr/>
          </p:nvSpPr>
          <p:spPr>
            <a:xfrm>
              <a:off x="7187576" y="179951"/>
              <a:ext cx="3327201" cy="1597056"/>
            </a:xfrm>
            <a:prstGeom prst="rect">
              <a:avLst/>
            </a:prstGeom>
            <a:noFill/>
            <a:ln>
              <a:noFill/>
            </a:ln>
          </p:spPr>
          <p:txBody>
            <a:bodyPr spcFirstLastPara="1" wrap="square" lIns="328650" tIns="165100" rIns="328650" bIns="165100" anchor="ctr" anchorCtr="0">
              <a:noAutofit/>
            </a:bodyPr>
            <a:lstStyle/>
            <a:p>
              <a:pPr marL="0" marR="0" lvl="0" indent="0" algn="l" rtl="0">
                <a:lnSpc>
                  <a:spcPct val="90000"/>
                </a:lnSpc>
                <a:spcBef>
                  <a:spcPts val="0"/>
                </a:spcBef>
                <a:spcAft>
                  <a:spcPts val="0"/>
                </a:spcAft>
                <a:buClr>
                  <a:srgbClr val="000000"/>
                </a:buClr>
                <a:buSzPts val="5600"/>
                <a:buFont typeface="Arial"/>
                <a:buNone/>
              </a:pPr>
              <a:r>
                <a:rPr lang="en-US" sz="5600" b="0" i="0" u="none" strike="noStrike" cap="none">
                  <a:solidFill>
                    <a:schemeClr val="lt1"/>
                  </a:solidFill>
                  <a:latin typeface="Arial"/>
                  <a:ea typeface="Arial"/>
                  <a:cs typeface="Arial"/>
                  <a:sym typeface="Arial"/>
                </a:rPr>
                <a:t>Solution</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BD6EE"/>
        </a:solidFill>
        <a:effectLst/>
      </p:bgPr>
    </p:bg>
    <p:spTree>
      <p:nvGrpSpPr>
        <p:cNvPr id="1" name="Shape 279"/>
        <p:cNvGrpSpPr/>
        <p:nvPr/>
      </p:nvGrpSpPr>
      <p:grpSpPr>
        <a:xfrm>
          <a:off x="0" y="0"/>
          <a:ext cx="0" cy="0"/>
          <a:chOff x="0" y="0"/>
          <a:chExt cx="0" cy="0"/>
        </a:xfrm>
      </p:grpSpPr>
      <p:grpSp>
        <p:nvGrpSpPr>
          <p:cNvPr id="280" name="Google Shape;280;p14"/>
          <p:cNvGrpSpPr/>
          <p:nvPr/>
        </p:nvGrpSpPr>
        <p:grpSpPr>
          <a:xfrm>
            <a:off x="3570435" y="352901"/>
            <a:ext cx="4995396" cy="4800990"/>
            <a:chOff x="1479276" y="49924"/>
            <a:chExt cx="5122011" cy="5353540"/>
          </a:xfrm>
        </p:grpSpPr>
        <p:sp>
          <p:nvSpPr>
            <p:cNvPr id="281" name="Google Shape;281;p14"/>
            <p:cNvSpPr/>
            <p:nvPr/>
          </p:nvSpPr>
          <p:spPr>
            <a:xfrm>
              <a:off x="2319235" y="49924"/>
              <a:ext cx="3450108" cy="3759655"/>
            </a:xfrm>
            <a:prstGeom prst="ellipse">
              <a:avLst/>
            </a:prstGeom>
            <a:solidFill>
              <a:srgbClr val="599BD5">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4"/>
            <p:cNvSpPr/>
            <p:nvPr/>
          </p:nvSpPr>
          <p:spPr>
            <a:xfrm>
              <a:off x="3810425" y="2589486"/>
              <a:ext cx="2790862" cy="2813978"/>
            </a:xfrm>
            <a:prstGeom prst="ellipse">
              <a:avLst/>
            </a:prstGeom>
            <a:solidFill>
              <a:srgbClr val="4CC38C">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4"/>
            <p:cNvSpPr/>
            <p:nvPr/>
          </p:nvSpPr>
          <p:spPr>
            <a:xfrm>
              <a:off x="1479276" y="2663694"/>
              <a:ext cx="2712021" cy="2506447"/>
            </a:xfrm>
            <a:prstGeom prst="ellipse">
              <a:avLst/>
            </a:prstGeom>
            <a:solidFill>
              <a:srgbClr val="6FAB46">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84" name="Google Shape;284;p14" descr="Binoculars outline"/>
          <p:cNvPicPr preferRelativeResize="0"/>
          <p:nvPr/>
        </p:nvPicPr>
        <p:blipFill rotWithShape="1">
          <a:blip r:embed="rId3">
            <a:alphaModFix/>
          </a:blip>
          <a:srcRect/>
          <a:stretch/>
        </p:blipFill>
        <p:spPr>
          <a:xfrm>
            <a:off x="5445326" y="1232903"/>
            <a:ext cx="1301348" cy="1036594"/>
          </a:xfrm>
          <a:prstGeom prst="rect">
            <a:avLst/>
          </a:prstGeom>
          <a:noFill/>
          <a:ln>
            <a:noFill/>
          </a:ln>
        </p:spPr>
      </p:pic>
      <p:pic>
        <p:nvPicPr>
          <p:cNvPr id="285" name="Google Shape;285;p14" descr="Diamond outline"/>
          <p:cNvPicPr preferRelativeResize="0"/>
          <p:nvPr/>
        </p:nvPicPr>
        <p:blipFill rotWithShape="1">
          <a:blip r:embed="rId4">
            <a:alphaModFix/>
          </a:blip>
          <a:srcRect/>
          <a:stretch/>
        </p:blipFill>
        <p:spPr>
          <a:xfrm>
            <a:off x="4427323" y="3369133"/>
            <a:ext cx="912965" cy="1107090"/>
          </a:xfrm>
          <a:prstGeom prst="rect">
            <a:avLst/>
          </a:prstGeom>
          <a:noFill/>
          <a:ln>
            <a:noFill/>
          </a:ln>
        </p:spPr>
      </p:pic>
      <p:pic>
        <p:nvPicPr>
          <p:cNvPr id="286" name="Google Shape;286;p14" descr="Aspiration outline"/>
          <p:cNvPicPr preferRelativeResize="0"/>
          <p:nvPr/>
        </p:nvPicPr>
        <p:blipFill rotWithShape="1">
          <a:blip r:embed="rId5">
            <a:alphaModFix/>
          </a:blip>
          <a:srcRect/>
          <a:stretch/>
        </p:blipFill>
        <p:spPr>
          <a:xfrm>
            <a:off x="6737286" y="3298198"/>
            <a:ext cx="1045471" cy="1065931"/>
          </a:xfrm>
          <a:prstGeom prst="rect">
            <a:avLst/>
          </a:prstGeom>
          <a:noFill/>
          <a:ln>
            <a:noFill/>
          </a:ln>
        </p:spPr>
      </p:pic>
      <p:sp>
        <p:nvSpPr>
          <p:cNvPr id="287" name="Google Shape;287;p14"/>
          <p:cNvSpPr/>
          <p:nvPr/>
        </p:nvSpPr>
        <p:spPr>
          <a:xfrm>
            <a:off x="2032000" y="5680934"/>
            <a:ext cx="8128000" cy="277793"/>
          </a:xfrm>
          <a:prstGeom prst="rect">
            <a:avLst/>
          </a:prstGeom>
          <a:solidFill>
            <a:srgbClr val="A0C2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p14"/>
          <p:cNvSpPr/>
          <p:nvPr/>
        </p:nvSpPr>
        <p:spPr>
          <a:xfrm>
            <a:off x="8884134" y="1172065"/>
            <a:ext cx="2670048" cy="182880"/>
          </a:xfrm>
          <a:prstGeom prst="rect">
            <a:avLst/>
          </a:prstGeom>
          <a:solidFill>
            <a:srgbClr val="94E0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9" name="Google Shape;289;p14"/>
          <p:cNvSpPr/>
          <p:nvPr/>
        </p:nvSpPr>
        <p:spPr>
          <a:xfrm>
            <a:off x="473919" y="1460853"/>
            <a:ext cx="2992056" cy="22195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Value</a:t>
            </a:r>
            <a:r>
              <a:rPr lang="en-US" sz="1800" b="0" i="0" u="none" strike="noStrike" cap="none">
                <a:solidFill>
                  <a:schemeClr val="dk1"/>
                </a:solidFill>
                <a:latin typeface="Calibri"/>
                <a:ea typeface="Calibri"/>
                <a:cs typeface="Calibri"/>
                <a:sym typeface="Calibri"/>
              </a:rPr>
              <a:t>: Evidence-informed model that focuses on housing inspection and maintenance policy to bridge health and housing knowledge and </a:t>
            </a:r>
            <a:r>
              <a:rPr lang="en-US" sz="1800" b="1" i="0" u="none" strike="noStrike" cap="none">
                <a:solidFill>
                  <a:schemeClr val="dk1"/>
                </a:solidFill>
                <a:latin typeface="Calibri"/>
                <a:ea typeface="Calibri"/>
                <a:cs typeface="Calibri"/>
                <a:sym typeface="Calibri"/>
              </a:rPr>
              <a:t>wholistically inform monitoring and maintenance </a:t>
            </a:r>
            <a:endParaRPr sz="1400" b="1" i="0" u="none" strike="noStrike" cap="none">
              <a:solidFill>
                <a:srgbClr val="000000"/>
              </a:solidFill>
              <a:latin typeface="Arial"/>
              <a:ea typeface="Arial"/>
              <a:cs typeface="Arial"/>
              <a:sym typeface="Arial"/>
            </a:endParaRPr>
          </a:p>
        </p:txBody>
      </p:sp>
      <p:sp>
        <p:nvSpPr>
          <p:cNvPr id="290" name="Google Shape;290;p14"/>
          <p:cNvSpPr/>
          <p:nvPr/>
        </p:nvSpPr>
        <p:spPr>
          <a:xfrm>
            <a:off x="473919" y="1172065"/>
            <a:ext cx="2673752" cy="178352"/>
          </a:xfrm>
          <a:prstGeom prst="rect">
            <a:avLst/>
          </a:prstGeom>
          <a:solidFill>
            <a:srgbClr val="C4E0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p14"/>
          <p:cNvSpPr/>
          <p:nvPr/>
        </p:nvSpPr>
        <p:spPr>
          <a:xfrm>
            <a:off x="2031998" y="6009379"/>
            <a:ext cx="8246319" cy="4916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Vision</a:t>
            </a:r>
            <a:r>
              <a:rPr lang="en-US" sz="1800" b="0" i="0" u="none" strike="noStrike" cap="none">
                <a:solidFill>
                  <a:schemeClr val="dk1"/>
                </a:solidFill>
                <a:latin typeface="Calibri"/>
                <a:ea typeface="Calibri"/>
                <a:cs typeface="Calibri"/>
                <a:sym typeface="Calibri"/>
              </a:rPr>
              <a:t>: Afford everyone the human right to health </a:t>
            </a:r>
            <a:r>
              <a:rPr lang="en-US" sz="1800" b="0" i="1" u="none" strike="noStrike" cap="none">
                <a:solidFill>
                  <a:schemeClr val="dk1"/>
                </a:solidFill>
                <a:latin typeface="Calibri"/>
                <a:ea typeface="Calibri"/>
                <a:cs typeface="Calibri"/>
                <a:sym typeface="Calibri"/>
              </a:rPr>
              <a:t>and</a:t>
            </a:r>
            <a:r>
              <a:rPr lang="en-US" sz="1800" b="0" i="0" u="none" strike="noStrike" cap="none">
                <a:solidFill>
                  <a:schemeClr val="dk1"/>
                </a:solidFill>
                <a:latin typeface="Calibri"/>
                <a:ea typeface="Calibri"/>
                <a:cs typeface="Calibri"/>
                <a:sym typeface="Calibri"/>
              </a:rPr>
              <a:t> sustainable safe, sanitary, comfortable, and </a:t>
            </a:r>
            <a:r>
              <a:rPr lang="en-US" sz="1800" b="1" i="0" u="none" strike="noStrike" cap="none">
                <a:solidFill>
                  <a:schemeClr val="dk1"/>
                </a:solidFill>
                <a:latin typeface="Calibri"/>
                <a:ea typeface="Calibri"/>
                <a:cs typeface="Calibri"/>
                <a:sym typeface="Calibri"/>
              </a:rPr>
              <a:t>nourishing homes for generations </a:t>
            </a:r>
            <a:endParaRPr sz="1400" b="1" i="0" u="none" strike="noStrike" cap="none">
              <a:solidFill>
                <a:srgbClr val="000000"/>
              </a:solidFill>
              <a:latin typeface="Arial"/>
              <a:ea typeface="Arial"/>
              <a:cs typeface="Arial"/>
              <a:sym typeface="Arial"/>
            </a:endParaRPr>
          </a:p>
        </p:txBody>
      </p:sp>
      <p:sp>
        <p:nvSpPr>
          <p:cNvPr id="292" name="Google Shape;292;p14"/>
          <p:cNvSpPr/>
          <p:nvPr/>
        </p:nvSpPr>
        <p:spPr>
          <a:xfrm>
            <a:off x="8884134" y="1445351"/>
            <a:ext cx="2916177" cy="22195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Goal</a:t>
            </a:r>
            <a:r>
              <a:rPr lang="en-US" sz="1800" b="0" i="0" u="none" strike="noStrike" cap="none">
                <a:solidFill>
                  <a:schemeClr val="dk1"/>
                </a:solidFill>
                <a:latin typeface="Calibri"/>
                <a:ea typeface="Calibri"/>
                <a:cs typeface="Calibri"/>
                <a:sym typeface="Calibri"/>
              </a:rPr>
              <a:t>: Improve housing inspection and maintenance policies to </a:t>
            </a:r>
            <a:r>
              <a:rPr lang="en-US" sz="1800" b="1" i="0" u="none" strike="noStrike" cap="none">
                <a:solidFill>
                  <a:schemeClr val="dk1"/>
                </a:solidFill>
                <a:latin typeface="Calibri"/>
                <a:ea typeface="Calibri"/>
                <a:cs typeface="Calibri"/>
                <a:sym typeface="Calibri"/>
              </a:rPr>
              <a:t>break silos between the health and housing sectors </a:t>
            </a:r>
            <a:r>
              <a:rPr lang="en-US" sz="1800" b="0" i="0" u="none" strike="noStrike" cap="none">
                <a:solidFill>
                  <a:schemeClr val="dk1"/>
                </a:solidFill>
                <a:latin typeface="Calibri"/>
                <a:ea typeface="Calibri"/>
                <a:cs typeface="Calibri"/>
                <a:sym typeface="Calibri"/>
              </a:rPr>
              <a:t>to prevent housing-related negative health outcomes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BD6EE"/>
        </a:solidFill>
        <a:effectLst/>
      </p:bgPr>
    </p:bg>
    <p:spTree>
      <p:nvGrpSpPr>
        <p:cNvPr id="1" name="Shape 296"/>
        <p:cNvGrpSpPr/>
        <p:nvPr/>
      </p:nvGrpSpPr>
      <p:grpSpPr>
        <a:xfrm>
          <a:off x="0" y="0"/>
          <a:ext cx="0" cy="0"/>
          <a:chOff x="0" y="0"/>
          <a:chExt cx="0" cy="0"/>
        </a:xfrm>
      </p:grpSpPr>
      <p:grpSp>
        <p:nvGrpSpPr>
          <p:cNvPr id="297" name="Google Shape;297;p15"/>
          <p:cNvGrpSpPr/>
          <p:nvPr/>
        </p:nvGrpSpPr>
        <p:grpSpPr>
          <a:xfrm>
            <a:off x="2020447" y="458133"/>
            <a:ext cx="8745220" cy="5941734"/>
            <a:chOff x="0" y="0"/>
            <a:chExt cx="8128000" cy="5418666"/>
          </a:xfrm>
        </p:grpSpPr>
        <p:sp>
          <p:nvSpPr>
            <p:cNvPr id="298" name="Google Shape;298;p15"/>
            <p:cNvSpPr/>
            <p:nvPr/>
          </p:nvSpPr>
          <p:spPr>
            <a:xfrm>
              <a:off x="3047999" y="0"/>
              <a:ext cx="2032000" cy="1354666"/>
            </a:xfrm>
            <a:prstGeom prst="trapezoid">
              <a:avLst>
                <a:gd name="adj" fmla="val 75000"/>
              </a:avLst>
            </a:prstGeom>
            <a:gradFill>
              <a:gsLst>
                <a:gs pos="0">
                  <a:srgbClr val="5C80A7"/>
                </a:gs>
                <a:gs pos="50000">
                  <a:srgbClr val="3B6F9F"/>
                </a:gs>
                <a:gs pos="100000">
                  <a:srgbClr val="31628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5"/>
            <p:cNvSpPr txBox="1"/>
            <p:nvPr/>
          </p:nvSpPr>
          <p:spPr>
            <a:xfrm>
              <a:off x="3047999" y="0"/>
              <a:ext cx="2032000" cy="135466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b="0" i="0" u="none" strike="noStrike" cap="none">
                <a:solidFill>
                  <a:schemeClr val="lt1"/>
                </a:solidFill>
                <a:latin typeface="Calibri"/>
                <a:ea typeface="Calibri"/>
                <a:cs typeface="Calibri"/>
                <a:sym typeface="Calibri"/>
              </a:endParaRPr>
            </a:p>
          </p:txBody>
        </p:sp>
        <p:sp>
          <p:nvSpPr>
            <p:cNvPr id="300" name="Google Shape;300;p15"/>
            <p:cNvSpPr/>
            <p:nvPr/>
          </p:nvSpPr>
          <p:spPr>
            <a:xfrm>
              <a:off x="2032000" y="1354666"/>
              <a:ext cx="4064000" cy="1354666"/>
            </a:xfrm>
            <a:prstGeom prst="trapezoid">
              <a:avLst>
                <a:gd name="adj" fmla="val 75000"/>
              </a:avLst>
            </a:prstGeom>
            <a:gradFill>
              <a:gsLst>
                <a:gs pos="0">
                  <a:srgbClr val="83A7CF"/>
                </a:gs>
                <a:gs pos="50000">
                  <a:srgbClr val="6E9CCE"/>
                </a:gs>
                <a:gs pos="100000">
                  <a:srgbClr val="5C89BA"/>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5"/>
            <p:cNvSpPr txBox="1"/>
            <p:nvPr/>
          </p:nvSpPr>
          <p:spPr>
            <a:xfrm>
              <a:off x="2896839" y="1354666"/>
              <a:ext cx="2487960" cy="135466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dk1"/>
                  </a:solidFill>
                  <a:latin typeface="Calibri"/>
                  <a:ea typeface="Calibri"/>
                  <a:cs typeface="Calibri"/>
                  <a:sym typeface="Calibri"/>
                </a:rPr>
                <a:t>Elements within home will either stabilize or destabilize your health</a:t>
              </a:r>
              <a:endParaRPr sz="1400" b="0" i="0" u="none" strike="noStrike" cap="none">
                <a:solidFill>
                  <a:schemeClr val="dk1"/>
                </a:solidFill>
                <a:latin typeface="Arial"/>
                <a:ea typeface="Arial"/>
                <a:cs typeface="Arial"/>
                <a:sym typeface="Arial"/>
              </a:endParaRPr>
            </a:p>
          </p:txBody>
        </p:sp>
        <p:sp>
          <p:nvSpPr>
            <p:cNvPr id="302" name="Google Shape;302;p15"/>
            <p:cNvSpPr/>
            <p:nvPr/>
          </p:nvSpPr>
          <p:spPr>
            <a:xfrm>
              <a:off x="1015999" y="2709333"/>
              <a:ext cx="6096000" cy="1354666"/>
            </a:xfrm>
            <a:prstGeom prst="trapezoid">
              <a:avLst>
                <a:gd name="adj" fmla="val 75000"/>
              </a:avLst>
            </a:prstGeom>
            <a:gradFill>
              <a:gsLst>
                <a:gs pos="0">
                  <a:srgbClr val="C4D5EB"/>
                </a:gs>
                <a:gs pos="50000">
                  <a:srgbClr val="B7CEEA"/>
                </a:gs>
                <a:gs pos="100000">
                  <a:srgbClr val="9EB5D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5"/>
            <p:cNvSpPr txBox="1"/>
            <p:nvPr/>
          </p:nvSpPr>
          <p:spPr>
            <a:xfrm>
              <a:off x="2082799" y="2709333"/>
              <a:ext cx="3962400" cy="135466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dk1"/>
                  </a:solidFill>
                  <a:latin typeface="Calibri"/>
                  <a:ea typeface="Calibri"/>
                  <a:cs typeface="Calibri"/>
                  <a:sym typeface="Calibri"/>
                </a:rPr>
                <a:t>Health is driven by the quality of your home environment</a:t>
              </a:r>
              <a:endParaRPr sz="1400" b="0" i="0" u="none" strike="noStrike" cap="none">
                <a:solidFill>
                  <a:schemeClr val="dk1"/>
                </a:solidFill>
                <a:latin typeface="Arial"/>
                <a:ea typeface="Arial"/>
                <a:cs typeface="Arial"/>
                <a:sym typeface="Arial"/>
              </a:endParaRPr>
            </a:p>
          </p:txBody>
        </p:sp>
        <p:sp>
          <p:nvSpPr>
            <p:cNvPr id="304" name="Google Shape;304;p15"/>
            <p:cNvSpPr/>
            <p:nvPr/>
          </p:nvSpPr>
          <p:spPr>
            <a:xfrm>
              <a:off x="0" y="4064000"/>
              <a:ext cx="8128000" cy="1354666"/>
            </a:xfrm>
            <a:prstGeom prst="trapezoid">
              <a:avLst>
                <a:gd name="adj" fmla="val 75000"/>
              </a:avLst>
            </a:prstGeom>
            <a:gradFill>
              <a:gsLst>
                <a:gs pos="0">
                  <a:srgbClr val="83A7CF"/>
                </a:gs>
                <a:gs pos="50000">
                  <a:srgbClr val="6E9CCE"/>
                </a:gs>
                <a:gs pos="100000">
                  <a:srgbClr val="5C89BA"/>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5"/>
            <p:cNvSpPr txBox="1"/>
            <p:nvPr/>
          </p:nvSpPr>
          <p:spPr>
            <a:xfrm>
              <a:off x="1422399" y="4064000"/>
              <a:ext cx="5283200" cy="135466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dk1"/>
                  </a:solidFill>
                  <a:latin typeface="Calibri"/>
                  <a:ea typeface="Calibri"/>
                  <a:cs typeface="Calibri"/>
                  <a:sym typeface="Calibri"/>
                </a:rPr>
                <a:t>Inspections and maintenance must be frequent, thorough, and collaborative to maintain the health of the home and resident(s)</a:t>
              </a:r>
              <a:endParaRPr sz="1400" b="0" i="0" u="none" strike="noStrike" cap="none">
                <a:solidFill>
                  <a:schemeClr val="dk1"/>
                </a:solidFill>
                <a:latin typeface="Arial"/>
                <a:ea typeface="Arial"/>
                <a:cs typeface="Arial"/>
                <a:sym typeface="Arial"/>
              </a:endParaRPr>
            </a:p>
          </p:txBody>
        </p:sp>
      </p:grpSp>
      <p:sp>
        <p:nvSpPr>
          <p:cNvPr id="306" name="Google Shape;306;p15"/>
          <p:cNvSpPr txBox="1"/>
          <p:nvPr/>
        </p:nvSpPr>
        <p:spPr>
          <a:xfrm>
            <a:off x="7615464" y="1182856"/>
            <a:ext cx="365125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Healthy homes reduce unnecessary economic costs and health burden </a:t>
            </a:r>
            <a:endParaRPr sz="1400" b="0" i="0" u="none" strike="noStrike" cap="none">
              <a:solidFill>
                <a:srgbClr val="000000"/>
              </a:solidFill>
              <a:latin typeface="Arial"/>
              <a:ea typeface="Arial"/>
              <a:cs typeface="Arial"/>
              <a:sym typeface="Arial"/>
            </a:endParaRPr>
          </a:p>
        </p:txBody>
      </p:sp>
      <p:pic>
        <p:nvPicPr>
          <p:cNvPr id="307" name="Google Shape;307;p15" descr="Heart with pulse with solid fill"/>
          <p:cNvPicPr preferRelativeResize="0"/>
          <p:nvPr/>
        </p:nvPicPr>
        <p:blipFill rotWithShape="1">
          <a:blip r:embed="rId3">
            <a:alphaModFix/>
          </a:blip>
          <a:srcRect/>
          <a:stretch/>
        </p:blipFill>
        <p:spPr>
          <a:xfrm>
            <a:off x="5935855" y="871126"/>
            <a:ext cx="914400" cy="91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000"/>
              <a:t>H-Life Definition </a:t>
            </a:r>
            <a:endParaRPr/>
          </a:p>
        </p:txBody>
      </p:sp>
      <p:sp>
        <p:nvSpPr>
          <p:cNvPr id="313" name="Google Shape;313;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2500"/>
              <a:t>Healthy-living inspections for everyone, or H-life, is a model informed by the U.S. Department of Housing and Urban Development’s Healthy Homes and the National Center for Healthy Housing (NCHH) principles to </a:t>
            </a:r>
            <a:r>
              <a:rPr lang="en-US" sz="2500" i="1">
                <a:highlight>
                  <a:srgbClr val="FFFF00"/>
                </a:highlight>
              </a:rPr>
              <a:t>advance equity </a:t>
            </a:r>
            <a:r>
              <a:rPr lang="en-US" sz="2500" i="1"/>
              <a:t>by improving housing and preventing morbidity and mortality among minority communities. </a:t>
            </a:r>
            <a:r>
              <a:rPr lang="en-US" sz="2500"/>
              <a:t>H-Life serves as a</a:t>
            </a:r>
            <a:r>
              <a:rPr lang="en-US" sz="2500" b="1"/>
              <a:t> </a:t>
            </a:r>
            <a:r>
              <a:rPr lang="en-US" sz="2500" i="1">
                <a:highlight>
                  <a:srgbClr val="FFFF00"/>
                </a:highlight>
              </a:rPr>
              <a:t>framework to build health-centric inspection and maintenance policies</a:t>
            </a:r>
            <a:r>
              <a:rPr lang="en-US" sz="2500"/>
              <a:t>, so that housing authorities can better disrupt the negative cycle of housing conditions and poor health outcomes.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 name="Google Shape;85;p2"/>
          <p:cNvSpPr/>
          <p:nvPr/>
        </p:nvSpPr>
        <p:spPr>
          <a:xfrm>
            <a:off x="-2" y="0"/>
            <a:ext cx="12192001" cy="1696413"/>
          </a:xfrm>
          <a:prstGeom prst="rect">
            <a:avLst/>
          </a:prstGeom>
          <a:solidFill>
            <a:schemeClr val="lt1"/>
          </a:solidFill>
          <a:ln>
            <a:noFill/>
          </a:ln>
          <a:effectLst>
            <a:outerShdw blurRad="304800" dist="114300" dir="5460000" sx="92000" sy="92000" algn="t" rotWithShape="0">
              <a:srgbClr val="000000">
                <a:alpha val="1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 name="Google Shape;86;p2"/>
          <p:cNvSpPr txBox="1">
            <a:spLocks noGrp="1"/>
          </p:cNvSpPr>
          <p:nvPr>
            <p:ph type="title"/>
          </p:nvPr>
        </p:nvSpPr>
        <p:spPr>
          <a:xfrm>
            <a:off x="1142901" y="274104"/>
            <a:ext cx="9906199" cy="115724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000"/>
              <a:t>Roadmap of presentation </a:t>
            </a:r>
            <a:endParaRPr/>
          </a:p>
        </p:txBody>
      </p:sp>
      <p:grpSp>
        <p:nvGrpSpPr>
          <p:cNvPr id="87" name="Google Shape;87;p2"/>
          <p:cNvGrpSpPr/>
          <p:nvPr/>
        </p:nvGrpSpPr>
        <p:grpSpPr>
          <a:xfrm>
            <a:off x="3887400" y="2122098"/>
            <a:ext cx="4417199" cy="3875913"/>
            <a:chOff x="0" y="4300"/>
            <a:chExt cx="6263640" cy="5496086"/>
          </a:xfrm>
        </p:grpSpPr>
        <p:sp>
          <p:nvSpPr>
            <p:cNvPr id="88" name="Google Shape;88;p2"/>
            <p:cNvSpPr/>
            <p:nvPr/>
          </p:nvSpPr>
          <p:spPr>
            <a:xfrm>
              <a:off x="0" y="4300"/>
              <a:ext cx="6263640" cy="916014"/>
            </a:xfrm>
            <a:prstGeom prst="roundRect">
              <a:avLst>
                <a:gd name="adj" fmla="val 10000"/>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277094" y="210403"/>
              <a:ext cx="503807" cy="50380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1057996" y="4300"/>
              <a:ext cx="5205643" cy="91601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
            <p:cNvSpPr txBox="1"/>
            <p:nvPr/>
          </p:nvSpPr>
          <p:spPr>
            <a:xfrm>
              <a:off x="1057996" y="4300"/>
              <a:ext cx="5205643" cy="916014"/>
            </a:xfrm>
            <a:prstGeom prst="rect">
              <a:avLst/>
            </a:prstGeom>
            <a:noFill/>
            <a:ln>
              <a:noFill/>
            </a:ln>
          </p:spPr>
          <p:txBody>
            <a:bodyPr spcFirstLastPara="1" wrap="square" lIns="96925" tIns="96925" rIns="96925" bIns="96925" anchor="ctr" anchorCtr="0">
              <a:noAutofit/>
            </a:bodyPr>
            <a:lstStyle/>
            <a:p>
              <a:pPr marL="0" marR="0" lvl="0" indent="0" algn="l" rtl="0">
                <a:lnSpc>
                  <a:spcPct val="100000"/>
                </a:lnSpc>
                <a:spcBef>
                  <a:spcPts val="0"/>
                </a:spcBef>
                <a:spcAft>
                  <a:spcPts val="385"/>
                </a:spcAft>
                <a:buNone/>
              </a:pPr>
              <a:r>
                <a:rPr lang="en-US" sz="2025" b="1">
                  <a:solidFill>
                    <a:srgbClr val="555555"/>
                  </a:solidFill>
                  <a:latin typeface="Calibri"/>
                  <a:ea typeface="Calibri"/>
                  <a:cs typeface="Calibri"/>
                  <a:sym typeface="Calibri"/>
                </a:rPr>
                <a:t>Overview of  model conception </a:t>
              </a:r>
              <a:endParaRPr sz="1900" b="0" i="0" u="none" strike="noStrike" cap="none">
                <a:solidFill>
                  <a:schemeClr val="lt1"/>
                </a:solidFill>
                <a:latin typeface="Arial"/>
                <a:ea typeface="Arial"/>
                <a:cs typeface="Arial"/>
                <a:sym typeface="Arial"/>
              </a:endParaRPr>
            </a:p>
          </p:txBody>
        </p:sp>
        <p:sp>
          <p:nvSpPr>
            <p:cNvPr id="92" name="Google Shape;92;p2"/>
            <p:cNvSpPr/>
            <p:nvPr/>
          </p:nvSpPr>
          <p:spPr>
            <a:xfrm>
              <a:off x="0" y="1149318"/>
              <a:ext cx="6263640" cy="916014"/>
            </a:xfrm>
            <a:prstGeom prst="roundRect">
              <a:avLst>
                <a:gd name="adj" fmla="val 10000"/>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277094" y="1355421"/>
              <a:ext cx="503807" cy="50380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1057996" y="1149318"/>
              <a:ext cx="5205643" cy="91601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txBox="1"/>
            <p:nvPr/>
          </p:nvSpPr>
          <p:spPr>
            <a:xfrm>
              <a:off x="1057996" y="1149318"/>
              <a:ext cx="5205643" cy="916014"/>
            </a:xfrm>
            <a:prstGeom prst="rect">
              <a:avLst/>
            </a:prstGeom>
            <a:noFill/>
            <a:ln>
              <a:noFill/>
            </a:ln>
          </p:spPr>
          <p:txBody>
            <a:bodyPr spcFirstLastPara="1" wrap="square" lIns="96925" tIns="96925" rIns="96925" bIns="96925" anchor="ctr" anchorCtr="0">
              <a:noAutofit/>
            </a:bodyPr>
            <a:lstStyle/>
            <a:p>
              <a:pPr marL="0" marR="0" lvl="0" indent="0" algn="l" rtl="0">
                <a:lnSpc>
                  <a:spcPct val="100000"/>
                </a:lnSpc>
                <a:spcBef>
                  <a:spcPts val="0"/>
                </a:spcBef>
                <a:spcAft>
                  <a:spcPts val="385"/>
                </a:spcAft>
                <a:buNone/>
              </a:pPr>
              <a:r>
                <a:rPr lang="en-US" sz="2000" b="1" i="0" u="none" strike="noStrike" cap="none">
                  <a:solidFill>
                    <a:srgbClr val="555555"/>
                  </a:solidFill>
                  <a:latin typeface="Calibri"/>
                  <a:ea typeface="Calibri"/>
                  <a:cs typeface="Calibri"/>
                  <a:sym typeface="Calibri"/>
                </a:rPr>
                <a:t>Model vision, goal, and components </a:t>
              </a:r>
              <a:endParaRPr sz="2000" b="0" i="0" u="none" strike="noStrike" cap="none">
                <a:solidFill>
                  <a:schemeClr val="lt1"/>
                </a:solidFill>
                <a:latin typeface="Arial"/>
                <a:ea typeface="Arial"/>
                <a:cs typeface="Arial"/>
                <a:sym typeface="Arial"/>
              </a:endParaRPr>
            </a:p>
          </p:txBody>
        </p:sp>
        <p:sp>
          <p:nvSpPr>
            <p:cNvPr id="96" name="Google Shape;96;p2"/>
            <p:cNvSpPr/>
            <p:nvPr/>
          </p:nvSpPr>
          <p:spPr>
            <a:xfrm>
              <a:off x="0" y="2294336"/>
              <a:ext cx="6263640" cy="916014"/>
            </a:xfrm>
            <a:prstGeom prst="roundRect">
              <a:avLst>
                <a:gd name="adj" fmla="val 10000"/>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277094" y="2500440"/>
              <a:ext cx="503807" cy="50380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1057996" y="2294336"/>
              <a:ext cx="5205643" cy="91601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txBox="1"/>
            <p:nvPr/>
          </p:nvSpPr>
          <p:spPr>
            <a:xfrm>
              <a:off x="1057996" y="2294336"/>
              <a:ext cx="5205643" cy="916014"/>
            </a:xfrm>
            <a:prstGeom prst="rect">
              <a:avLst/>
            </a:prstGeom>
            <a:noFill/>
            <a:ln>
              <a:noFill/>
            </a:ln>
          </p:spPr>
          <p:txBody>
            <a:bodyPr spcFirstLastPara="1" wrap="square" lIns="96925" tIns="96925" rIns="96925" bIns="96925" anchor="ctr" anchorCtr="0">
              <a:noAutofit/>
            </a:bodyPr>
            <a:lstStyle/>
            <a:p>
              <a:pPr marL="0" marR="0" lvl="0" indent="0" algn="l" rtl="0">
                <a:lnSpc>
                  <a:spcPct val="100000"/>
                </a:lnSpc>
                <a:spcBef>
                  <a:spcPts val="0"/>
                </a:spcBef>
                <a:spcAft>
                  <a:spcPts val="385"/>
                </a:spcAft>
                <a:buNone/>
              </a:pPr>
              <a:r>
                <a:rPr lang="en-US" sz="2000" b="1" i="0" u="none" strike="noStrike" cap="none">
                  <a:solidFill>
                    <a:srgbClr val="555555"/>
                  </a:solidFill>
                  <a:latin typeface="Calibri"/>
                  <a:ea typeface="Calibri"/>
                  <a:cs typeface="Calibri"/>
                  <a:sym typeface="Calibri"/>
                </a:rPr>
                <a:t>Preview of H-LIFE Model Standards and Components  </a:t>
              </a:r>
              <a:endParaRPr sz="2000" b="0" i="0" u="none" strike="noStrike" cap="none">
                <a:solidFill>
                  <a:schemeClr val="lt1"/>
                </a:solidFill>
                <a:latin typeface="Arial"/>
                <a:ea typeface="Arial"/>
                <a:cs typeface="Arial"/>
                <a:sym typeface="Arial"/>
              </a:endParaRPr>
            </a:p>
          </p:txBody>
        </p:sp>
        <p:sp>
          <p:nvSpPr>
            <p:cNvPr id="100" name="Google Shape;100;p2"/>
            <p:cNvSpPr/>
            <p:nvPr/>
          </p:nvSpPr>
          <p:spPr>
            <a:xfrm>
              <a:off x="0" y="3439354"/>
              <a:ext cx="6263640" cy="916014"/>
            </a:xfrm>
            <a:prstGeom prst="roundRect">
              <a:avLst>
                <a:gd name="adj" fmla="val 10000"/>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277094" y="3645458"/>
              <a:ext cx="503807" cy="503807"/>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1057996" y="3439354"/>
              <a:ext cx="5205643" cy="91601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txBox="1"/>
            <p:nvPr/>
          </p:nvSpPr>
          <p:spPr>
            <a:xfrm>
              <a:off x="1057996" y="3439354"/>
              <a:ext cx="5205643" cy="916014"/>
            </a:xfrm>
            <a:prstGeom prst="rect">
              <a:avLst/>
            </a:prstGeom>
            <a:noFill/>
            <a:ln>
              <a:noFill/>
            </a:ln>
          </p:spPr>
          <p:txBody>
            <a:bodyPr spcFirstLastPara="1" wrap="square" lIns="96925" tIns="96925" rIns="96925" bIns="96925" anchor="ctr" anchorCtr="0">
              <a:noAutofit/>
            </a:bodyPr>
            <a:lstStyle/>
            <a:p>
              <a:pPr marL="0" marR="0" lvl="0" indent="0" algn="l" rtl="0">
                <a:lnSpc>
                  <a:spcPct val="100000"/>
                </a:lnSpc>
                <a:spcBef>
                  <a:spcPts val="0"/>
                </a:spcBef>
                <a:spcAft>
                  <a:spcPts val="385"/>
                </a:spcAft>
                <a:buNone/>
              </a:pPr>
              <a:r>
                <a:rPr lang="en-US" sz="2000" b="1" i="0" u="none" strike="noStrike" cap="none">
                  <a:solidFill>
                    <a:srgbClr val="555555"/>
                  </a:solidFill>
                  <a:latin typeface="Calibri"/>
                  <a:ea typeface="Calibri"/>
                  <a:cs typeface="Calibri"/>
                  <a:sym typeface="Calibri"/>
                </a:rPr>
                <a:t>Path Forward</a:t>
              </a:r>
              <a:endParaRPr sz="2000" b="0" i="0" u="none" strike="noStrike" cap="none">
                <a:solidFill>
                  <a:schemeClr val="lt1"/>
                </a:solidFill>
                <a:latin typeface="Arial"/>
                <a:ea typeface="Arial"/>
                <a:cs typeface="Arial"/>
                <a:sym typeface="Arial"/>
              </a:endParaRPr>
            </a:p>
          </p:txBody>
        </p:sp>
        <p:sp>
          <p:nvSpPr>
            <p:cNvPr id="104" name="Google Shape;104;p2"/>
            <p:cNvSpPr/>
            <p:nvPr/>
          </p:nvSpPr>
          <p:spPr>
            <a:xfrm>
              <a:off x="0" y="4584372"/>
              <a:ext cx="6263640" cy="916014"/>
            </a:xfrm>
            <a:prstGeom prst="roundRect">
              <a:avLst>
                <a:gd name="adj" fmla="val 10000"/>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277094" y="4790476"/>
              <a:ext cx="503807" cy="503807"/>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1057996" y="4584372"/>
              <a:ext cx="5205643" cy="91601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
            <p:cNvSpPr txBox="1"/>
            <p:nvPr/>
          </p:nvSpPr>
          <p:spPr>
            <a:xfrm>
              <a:off x="1057996" y="4584372"/>
              <a:ext cx="5205643" cy="916014"/>
            </a:xfrm>
            <a:prstGeom prst="rect">
              <a:avLst/>
            </a:prstGeom>
            <a:noFill/>
            <a:ln>
              <a:noFill/>
            </a:ln>
          </p:spPr>
          <p:txBody>
            <a:bodyPr spcFirstLastPara="1" wrap="square" lIns="96925" tIns="96925" rIns="96925" bIns="96925" anchor="ctr" anchorCtr="0">
              <a:noAutofit/>
            </a:bodyPr>
            <a:lstStyle/>
            <a:p>
              <a:pPr marL="0" marR="0" lvl="0" indent="0" algn="l" rtl="0">
                <a:lnSpc>
                  <a:spcPct val="100000"/>
                </a:lnSpc>
                <a:spcBef>
                  <a:spcPts val="0"/>
                </a:spcBef>
                <a:spcAft>
                  <a:spcPts val="385"/>
                </a:spcAft>
                <a:buNone/>
              </a:pPr>
              <a:r>
                <a:rPr lang="en-US" sz="2000" b="1" i="0" u="none" strike="noStrike" cap="none">
                  <a:solidFill>
                    <a:srgbClr val="555555"/>
                  </a:solidFill>
                  <a:latin typeface="Calibri"/>
                  <a:ea typeface="Calibri"/>
                  <a:cs typeface="Calibri"/>
                  <a:sym typeface="Calibri"/>
                </a:rPr>
                <a:t>Q&amp;A and Connect </a:t>
              </a:r>
              <a:endParaRPr sz="2000" b="0" i="0" u="none" strike="noStrike" cap="none">
                <a:solidFill>
                  <a:schemeClr val="lt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000"/>
              <a:t>Four core elements </a:t>
            </a:r>
            <a:endParaRPr/>
          </a:p>
        </p:txBody>
      </p:sp>
      <p:sp>
        <p:nvSpPr>
          <p:cNvPr id="319" name="Google Shape;319;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a:t>The document defines the intent of H-life and promotes a </a:t>
            </a:r>
            <a:r>
              <a:rPr lang="en-US" b="1"/>
              <a:t>unified understanding</a:t>
            </a:r>
            <a:r>
              <a:rPr lang="en-US"/>
              <a:t> of the core elements and </a:t>
            </a:r>
            <a:r>
              <a:rPr lang="en-US" b="1"/>
              <a:t>expectations of the adaptation of the following model standards</a:t>
            </a:r>
            <a:r>
              <a:rPr lang="en-US"/>
              <a:t>: </a:t>
            </a:r>
            <a:endParaRPr/>
          </a:p>
          <a:p>
            <a:pPr marL="114300" lvl="0" indent="0" algn="l" rtl="0">
              <a:lnSpc>
                <a:spcPct val="90000"/>
              </a:lnSpc>
              <a:spcBef>
                <a:spcPts val="1000"/>
              </a:spcBef>
              <a:spcAft>
                <a:spcPts val="0"/>
              </a:spcAft>
              <a:buSzPts val="1800"/>
              <a:buNone/>
            </a:pPr>
            <a:endParaRPr/>
          </a:p>
          <a:p>
            <a:pPr marL="628650" lvl="0" indent="-514350" algn="l" rtl="0">
              <a:lnSpc>
                <a:spcPct val="90000"/>
              </a:lnSpc>
              <a:spcBef>
                <a:spcPts val="1000"/>
              </a:spcBef>
              <a:spcAft>
                <a:spcPts val="0"/>
              </a:spcAft>
              <a:buSzPts val="1800"/>
              <a:buAutoNum type="arabicPeriod"/>
            </a:pPr>
            <a:r>
              <a:rPr lang="en-US"/>
              <a:t>Expansion of inspection and maintenance checklists </a:t>
            </a:r>
            <a:endParaRPr/>
          </a:p>
          <a:p>
            <a:pPr marL="628650" lvl="0" indent="-514350" algn="l" rtl="0">
              <a:lnSpc>
                <a:spcPct val="90000"/>
              </a:lnSpc>
              <a:spcBef>
                <a:spcPts val="1000"/>
              </a:spcBef>
              <a:spcAft>
                <a:spcPts val="0"/>
              </a:spcAft>
              <a:buSzPts val="1800"/>
              <a:buAutoNum type="arabicPeriod"/>
            </a:pPr>
            <a:r>
              <a:rPr lang="en-US"/>
              <a:t>Health and Housing Communications </a:t>
            </a:r>
            <a:endParaRPr/>
          </a:p>
          <a:p>
            <a:pPr marL="628650" lvl="0" indent="-514350" algn="l" rtl="0">
              <a:lnSpc>
                <a:spcPct val="90000"/>
              </a:lnSpc>
              <a:spcBef>
                <a:spcPts val="1000"/>
              </a:spcBef>
              <a:spcAft>
                <a:spcPts val="0"/>
              </a:spcAft>
              <a:buSzPts val="1800"/>
              <a:buAutoNum type="arabicPeriod"/>
            </a:pPr>
            <a:r>
              <a:rPr lang="en-US"/>
              <a:t>Financing </a:t>
            </a:r>
            <a:endParaRPr/>
          </a:p>
          <a:p>
            <a:pPr marL="628650" lvl="0" indent="-514350" algn="l" rtl="0">
              <a:lnSpc>
                <a:spcPct val="90000"/>
              </a:lnSpc>
              <a:spcBef>
                <a:spcPts val="1000"/>
              </a:spcBef>
              <a:spcAft>
                <a:spcPts val="0"/>
              </a:spcAft>
              <a:buSzPts val="1800"/>
              <a:buAutoNum type="arabicPeriod"/>
            </a:pPr>
            <a:r>
              <a:rPr lang="en-US"/>
              <a:t>Case management </a:t>
            </a: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grpSp>
        <p:nvGrpSpPr>
          <p:cNvPr id="325" name="Google Shape;325;p58"/>
          <p:cNvGrpSpPr/>
          <p:nvPr/>
        </p:nvGrpSpPr>
        <p:grpSpPr>
          <a:xfrm>
            <a:off x="2015499" y="625575"/>
            <a:ext cx="8072129" cy="5606950"/>
            <a:chOff x="1596400" y="-10"/>
            <a:chExt cx="8072129" cy="5606950"/>
          </a:xfrm>
        </p:grpSpPr>
        <p:sp>
          <p:nvSpPr>
            <p:cNvPr id="326" name="Google Shape;326;p58"/>
            <p:cNvSpPr/>
            <p:nvPr/>
          </p:nvSpPr>
          <p:spPr>
            <a:xfrm>
              <a:off x="6726366" y="3812643"/>
              <a:ext cx="2769773" cy="1794185"/>
            </a:xfrm>
            <a:prstGeom prst="roundRect">
              <a:avLst>
                <a:gd name="adj" fmla="val 10000"/>
              </a:avLst>
            </a:prstGeom>
            <a:solidFill>
              <a:schemeClr val="lt1">
                <a:alpha val="89803"/>
              </a:schemeClr>
            </a:solidFill>
            <a:ln w="25400" cap="flat" cmpd="sng">
              <a:solidFill>
                <a:srgbClr val="48BD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8"/>
            <p:cNvSpPr txBox="1"/>
            <p:nvPr/>
          </p:nvSpPr>
          <p:spPr>
            <a:xfrm>
              <a:off x="7596710" y="4300602"/>
              <a:ext cx="1860017" cy="1266814"/>
            </a:xfrm>
            <a:prstGeom prst="rect">
              <a:avLst/>
            </a:prstGeom>
            <a:noFill/>
            <a:ln>
              <a:noFill/>
            </a:ln>
          </p:spPr>
          <p:txBody>
            <a:bodyPr spcFirstLastPara="1" wrap="square" lIns="68575" tIns="68575" rIns="68575" bIns="68575" anchor="t" anchorCtr="0">
              <a:noAutofit/>
            </a:bodyPr>
            <a:lstStyle/>
            <a:p>
              <a:pPr marL="171450" marR="0" lvl="1" indent="-171450" algn="l" rtl="0">
                <a:lnSpc>
                  <a:spcPct val="90000"/>
                </a:lnSpc>
                <a:spcBef>
                  <a:spcPts val="0"/>
                </a:spcBef>
                <a:spcAft>
                  <a:spcPts val="0"/>
                </a:spcAft>
                <a:buClr>
                  <a:srgbClr val="000000"/>
                </a:buClr>
                <a:buSzPts val="1800"/>
                <a:buFont typeface="Calibri"/>
                <a:buChar char="•"/>
              </a:pPr>
              <a:r>
                <a:rPr lang="en-US" sz="1800" i="0" u="none" strike="noStrike" cap="none">
                  <a:solidFill>
                    <a:srgbClr val="000000"/>
                  </a:solidFill>
                  <a:latin typeface="Calibri"/>
                  <a:ea typeface="Calibri"/>
                  <a:cs typeface="Calibri"/>
                  <a:sym typeface="Calibri"/>
                </a:rPr>
                <a:t>Limit cases that need to be managed </a:t>
              </a:r>
              <a:endParaRPr>
                <a:latin typeface="Calibri"/>
                <a:ea typeface="Calibri"/>
                <a:cs typeface="Calibri"/>
                <a:sym typeface="Calibri"/>
              </a:endParaRPr>
            </a:p>
          </p:txBody>
        </p:sp>
        <p:sp>
          <p:nvSpPr>
            <p:cNvPr id="328" name="Google Shape;328;p58"/>
            <p:cNvSpPr/>
            <p:nvPr/>
          </p:nvSpPr>
          <p:spPr>
            <a:xfrm>
              <a:off x="1596400" y="3812640"/>
              <a:ext cx="3205800" cy="1794300"/>
            </a:xfrm>
            <a:prstGeom prst="roundRect">
              <a:avLst>
                <a:gd name="adj" fmla="val 10000"/>
              </a:avLst>
            </a:prstGeom>
            <a:solidFill>
              <a:schemeClr val="lt1">
                <a:alpha val="89803"/>
              </a:schemeClr>
            </a:solidFill>
            <a:ln w="25400" cap="flat" cmpd="sng">
              <a:solidFill>
                <a:srgbClr val="6FAB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8"/>
            <p:cNvSpPr txBox="1"/>
            <p:nvPr/>
          </p:nvSpPr>
          <p:spPr>
            <a:xfrm>
              <a:off x="1596403" y="4029240"/>
              <a:ext cx="2427600" cy="1463100"/>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90000"/>
                </a:lnSpc>
                <a:spcBef>
                  <a:spcPts val="0"/>
                </a:spcBef>
                <a:spcAft>
                  <a:spcPts val="0"/>
                </a:spcAft>
                <a:buClr>
                  <a:srgbClr val="000000"/>
                </a:buClr>
                <a:buSzPts val="1800"/>
                <a:buFont typeface="Calibri"/>
                <a:buChar char="•"/>
              </a:pPr>
              <a:r>
                <a:rPr lang="en-US" sz="1800" i="0" u="none" strike="noStrike" cap="none">
                  <a:solidFill>
                    <a:srgbClr val="000000"/>
                  </a:solidFill>
                  <a:latin typeface="Calibri"/>
                  <a:ea typeface="Calibri"/>
                  <a:cs typeface="Calibri"/>
                  <a:sym typeface="Calibri"/>
                </a:rPr>
                <a:t>Cost savings from increased preventive measures </a:t>
              </a:r>
              <a:endParaRPr sz="1800">
                <a:latin typeface="Calibri"/>
                <a:ea typeface="Calibri"/>
                <a:cs typeface="Calibri"/>
                <a:sym typeface="Calibri"/>
              </a:endParaRPr>
            </a:p>
            <a:p>
              <a:pPr marL="171450" marR="0" lvl="1" indent="-171450" algn="l" rtl="0">
                <a:lnSpc>
                  <a:spcPct val="90000"/>
                </a:lnSpc>
                <a:spcBef>
                  <a:spcPts val="270"/>
                </a:spcBef>
                <a:spcAft>
                  <a:spcPts val="0"/>
                </a:spcAft>
                <a:buClr>
                  <a:srgbClr val="000000"/>
                </a:buClr>
                <a:buSzPts val="1800"/>
                <a:buFont typeface="Calibri"/>
                <a:buChar char="•"/>
              </a:pPr>
              <a:r>
                <a:rPr lang="en-US" sz="1800" i="0" u="none" strike="noStrike" cap="none">
                  <a:solidFill>
                    <a:srgbClr val="000000"/>
                  </a:solidFill>
                  <a:latin typeface="Calibri"/>
                  <a:ea typeface="Calibri"/>
                  <a:cs typeface="Calibri"/>
                  <a:sym typeface="Calibri"/>
                </a:rPr>
                <a:t>Healthy Home workforce</a:t>
              </a:r>
              <a:endParaRPr sz="1800">
                <a:latin typeface="Calibri"/>
                <a:ea typeface="Calibri"/>
                <a:cs typeface="Calibri"/>
                <a:sym typeface="Calibri"/>
              </a:endParaRPr>
            </a:p>
          </p:txBody>
        </p:sp>
        <p:sp>
          <p:nvSpPr>
            <p:cNvPr id="330" name="Google Shape;330;p58"/>
            <p:cNvSpPr/>
            <p:nvPr/>
          </p:nvSpPr>
          <p:spPr>
            <a:xfrm>
              <a:off x="6898756" y="29155"/>
              <a:ext cx="2769773" cy="1794185"/>
            </a:xfrm>
            <a:prstGeom prst="roundRect">
              <a:avLst>
                <a:gd name="adj" fmla="val 10000"/>
              </a:avLst>
            </a:prstGeom>
            <a:solidFill>
              <a:schemeClr val="lt1">
                <a:alpha val="89803"/>
              </a:schemeClr>
            </a:solidFill>
            <a:ln w="25400" cap="flat" cmpd="sng">
              <a:solidFill>
                <a:srgbClr val="50C9B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8"/>
            <p:cNvSpPr txBox="1"/>
            <p:nvPr/>
          </p:nvSpPr>
          <p:spPr>
            <a:xfrm>
              <a:off x="7596702" y="68565"/>
              <a:ext cx="2032500" cy="1266900"/>
            </a:xfrm>
            <a:prstGeom prst="rect">
              <a:avLst/>
            </a:prstGeom>
            <a:noFill/>
            <a:ln>
              <a:noFill/>
            </a:ln>
          </p:spPr>
          <p:txBody>
            <a:bodyPr spcFirstLastPara="1" wrap="square" lIns="76200" tIns="76200" rIns="76200" bIns="76200" anchor="t" anchorCtr="0">
              <a:noAutofit/>
            </a:bodyPr>
            <a:lstStyle/>
            <a:p>
              <a:pPr marL="228600" marR="0" lvl="1" indent="-215900" algn="l" rtl="0">
                <a:lnSpc>
                  <a:spcPct val="90000"/>
                </a:lnSpc>
                <a:spcBef>
                  <a:spcPts val="0"/>
                </a:spcBef>
                <a:spcAft>
                  <a:spcPts val="0"/>
                </a:spcAft>
                <a:buClr>
                  <a:srgbClr val="000000"/>
                </a:buClr>
                <a:buSzPts val="1800"/>
                <a:buFont typeface="Calibri"/>
                <a:buChar char="•"/>
              </a:pPr>
              <a:r>
                <a:rPr lang="en-US" sz="1800">
                  <a:latin typeface="Calibri"/>
                  <a:ea typeface="Calibri"/>
                  <a:cs typeface="Calibri"/>
                  <a:sym typeface="Calibri"/>
                </a:rPr>
                <a:t>Trilateral</a:t>
              </a:r>
              <a:endParaRPr sz="1800">
                <a:latin typeface="Calibri"/>
                <a:ea typeface="Calibri"/>
                <a:cs typeface="Calibri"/>
                <a:sym typeface="Calibri"/>
              </a:endParaRPr>
            </a:p>
            <a:p>
              <a:pPr marL="228600" marR="0" lvl="1" indent="-215900" algn="l" rtl="0">
                <a:lnSpc>
                  <a:spcPct val="90000"/>
                </a:lnSpc>
                <a:spcBef>
                  <a:spcPts val="0"/>
                </a:spcBef>
                <a:spcAft>
                  <a:spcPts val="0"/>
                </a:spcAft>
                <a:buSzPts val="1800"/>
                <a:buFont typeface="Calibri"/>
                <a:buChar char="•"/>
              </a:pPr>
              <a:r>
                <a:rPr lang="en-US" sz="1800">
                  <a:latin typeface="Calibri"/>
                  <a:ea typeface="Calibri"/>
                  <a:cs typeface="Calibri"/>
                  <a:sym typeface="Calibri"/>
                </a:rPr>
                <a:t>Housing, Health, and Residents</a:t>
              </a:r>
              <a:endParaRPr sz="1800">
                <a:latin typeface="Calibri"/>
                <a:ea typeface="Calibri"/>
                <a:cs typeface="Calibri"/>
                <a:sym typeface="Calibri"/>
              </a:endParaRPr>
            </a:p>
          </p:txBody>
        </p:sp>
        <p:sp>
          <p:nvSpPr>
            <p:cNvPr id="332" name="Google Shape;332;p58"/>
            <p:cNvSpPr/>
            <p:nvPr/>
          </p:nvSpPr>
          <p:spPr>
            <a:xfrm>
              <a:off x="1596425" y="-10"/>
              <a:ext cx="3205800" cy="1794300"/>
            </a:xfrm>
            <a:prstGeom prst="roundRect">
              <a:avLst>
                <a:gd name="adj" fmla="val 10000"/>
              </a:avLst>
            </a:prstGeom>
            <a:solidFill>
              <a:schemeClr val="lt1">
                <a:alpha val="89803"/>
              </a:scheme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8"/>
            <p:cNvSpPr txBox="1"/>
            <p:nvPr/>
          </p:nvSpPr>
          <p:spPr>
            <a:xfrm>
              <a:off x="2071873" y="39412"/>
              <a:ext cx="1860017" cy="1266814"/>
            </a:xfrm>
            <a:prstGeom prst="rect">
              <a:avLst/>
            </a:prstGeom>
            <a:noFill/>
            <a:ln>
              <a:noFill/>
            </a:ln>
          </p:spPr>
          <p:txBody>
            <a:bodyPr spcFirstLastPara="1" wrap="square" lIns="68575" tIns="68575" rIns="68575" bIns="68575" anchor="t" anchorCtr="0">
              <a:noAutofit/>
            </a:bodyPr>
            <a:lstStyle/>
            <a:p>
              <a:pPr marL="171450" marR="0" lvl="1" indent="-171450" algn="l" rtl="0">
                <a:lnSpc>
                  <a:spcPct val="90000"/>
                </a:lnSpc>
                <a:spcBef>
                  <a:spcPts val="0"/>
                </a:spcBef>
                <a:spcAft>
                  <a:spcPts val="0"/>
                </a:spcAft>
                <a:buClr>
                  <a:srgbClr val="000000"/>
                </a:buClr>
                <a:buSzPts val="1800"/>
                <a:buFont typeface="Calibri"/>
                <a:buChar char="•"/>
              </a:pPr>
              <a:r>
                <a:rPr lang="en-US" sz="1800" i="0" u="none" strike="noStrike" cap="none">
                  <a:solidFill>
                    <a:srgbClr val="000000"/>
                  </a:solidFill>
                  <a:latin typeface="Calibri"/>
                  <a:ea typeface="Calibri"/>
                  <a:cs typeface="Calibri"/>
                  <a:sym typeface="Calibri"/>
                </a:rPr>
                <a:t>Standard list of specs </a:t>
              </a:r>
              <a:endParaRPr sz="1800">
                <a:latin typeface="Calibri"/>
                <a:ea typeface="Calibri"/>
                <a:cs typeface="Calibri"/>
                <a:sym typeface="Calibri"/>
              </a:endParaRPr>
            </a:p>
            <a:p>
              <a:pPr marL="171450" marR="0" lvl="1" indent="-171450" algn="l" rtl="0">
                <a:lnSpc>
                  <a:spcPct val="90000"/>
                </a:lnSpc>
                <a:spcBef>
                  <a:spcPts val="270"/>
                </a:spcBef>
                <a:spcAft>
                  <a:spcPts val="0"/>
                </a:spcAft>
                <a:buClr>
                  <a:srgbClr val="000000"/>
                </a:buClr>
                <a:buSzPts val="1800"/>
                <a:buFont typeface="Calibri"/>
                <a:buChar char="•"/>
              </a:pPr>
              <a:r>
                <a:rPr lang="en-US" sz="1800" i="0" u="none" strike="noStrike" cap="none">
                  <a:solidFill>
                    <a:srgbClr val="000000"/>
                  </a:solidFill>
                  <a:latin typeface="Calibri"/>
                  <a:ea typeface="Calibri"/>
                  <a:cs typeface="Calibri"/>
                  <a:sym typeface="Calibri"/>
                </a:rPr>
                <a:t>Distinct timelines </a:t>
              </a:r>
              <a:endParaRPr sz="1800">
                <a:latin typeface="Calibri"/>
                <a:ea typeface="Calibri"/>
                <a:cs typeface="Calibri"/>
                <a:sym typeface="Calibri"/>
              </a:endParaRPr>
            </a:p>
            <a:p>
              <a:pPr marL="171450" marR="0" lvl="1" indent="-171450" algn="l" rtl="0">
                <a:lnSpc>
                  <a:spcPct val="90000"/>
                </a:lnSpc>
                <a:spcBef>
                  <a:spcPts val="270"/>
                </a:spcBef>
                <a:spcAft>
                  <a:spcPts val="0"/>
                </a:spcAft>
                <a:buClr>
                  <a:srgbClr val="000000"/>
                </a:buClr>
                <a:buSzPts val="1800"/>
                <a:buFont typeface="Arial"/>
                <a:buChar char="•"/>
              </a:pPr>
              <a:r>
                <a:rPr lang="en-US" sz="1800" i="0" u="none" strike="noStrike" cap="none">
                  <a:solidFill>
                    <a:srgbClr val="000000"/>
                  </a:solidFill>
                  <a:latin typeface="Calibri"/>
                  <a:ea typeface="Calibri"/>
                  <a:cs typeface="Calibri"/>
                  <a:sym typeface="Calibri"/>
                </a:rPr>
                <a:t>Interactive checklists</a:t>
              </a:r>
              <a:r>
                <a:rPr lang="en-US" sz="1800" b="0" i="0" u="none" strike="noStrike" cap="none">
                  <a:solidFill>
                    <a:srgbClr val="000000"/>
                  </a:solidFill>
                  <a:latin typeface="Arial"/>
                  <a:ea typeface="Arial"/>
                  <a:cs typeface="Arial"/>
                  <a:sym typeface="Arial"/>
                </a:rPr>
                <a:t> </a:t>
              </a:r>
              <a:endParaRPr/>
            </a:p>
          </p:txBody>
        </p:sp>
        <p:sp>
          <p:nvSpPr>
            <p:cNvPr id="334" name="Google Shape;334;p58"/>
            <p:cNvSpPr/>
            <p:nvPr/>
          </p:nvSpPr>
          <p:spPr>
            <a:xfrm>
              <a:off x="3193075" y="319589"/>
              <a:ext cx="2427756" cy="242775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8"/>
            <p:cNvSpPr txBox="1"/>
            <p:nvPr/>
          </p:nvSpPr>
          <p:spPr>
            <a:xfrm>
              <a:off x="3904148" y="1030662"/>
              <a:ext cx="1716683" cy="171668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1.Checklists </a:t>
              </a:r>
              <a:endParaRPr/>
            </a:p>
          </p:txBody>
        </p:sp>
        <p:sp>
          <p:nvSpPr>
            <p:cNvPr id="336" name="Google Shape;336;p58"/>
            <p:cNvSpPr/>
            <p:nvPr/>
          </p:nvSpPr>
          <p:spPr>
            <a:xfrm rot="5400000">
              <a:off x="5732968" y="319589"/>
              <a:ext cx="2427756" cy="242775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50C9B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8"/>
            <p:cNvSpPr txBox="1"/>
            <p:nvPr/>
          </p:nvSpPr>
          <p:spPr>
            <a:xfrm>
              <a:off x="5732968" y="1030662"/>
              <a:ext cx="1716683" cy="171668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2.Communication </a:t>
              </a:r>
              <a:endParaRPr/>
            </a:p>
          </p:txBody>
        </p:sp>
        <p:sp>
          <p:nvSpPr>
            <p:cNvPr id="338" name="Google Shape;338;p58"/>
            <p:cNvSpPr/>
            <p:nvPr/>
          </p:nvSpPr>
          <p:spPr>
            <a:xfrm rot="10800000">
              <a:off x="5732968" y="2859482"/>
              <a:ext cx="2427756" cy="242775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48BD6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8"/>
            <p:cNvSpPr txBox="1"/>
            <p:nvPr/>
          </p:nvSpPr>
          <p:spPr>
            <a:xfrm>
              <a:off x="5732968" y="2859482"/>
              <a:ext cx="1716683" cy="171668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4.Cases</a:t>
              </a:r>
              <a:endParaRPr/>
            </a:p>
          </p:txBody>
        </p:sp>
        <p:sp>
          <p:nvSpPr>
            <p:cNvPr id="340" name="Google Shape;340;p58"/>
            <p:cNvSpPr/>
            <p:nvPr/>
          </p:nvSpPr>
          <p:spPr>
            <a:xfrm rot="-5400000">
              <a:off x="3193075" y="2859338"/>
              <a:ext cx="2427900" cy="24279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6FAB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8"/>
            <p:cNvSpPr txBox="1"/>
            <p:nvPr/>
          </p:nvSpPr>
          <p:spPr>
            <a:xfrm>
              <a:off x="3904148" y="2859482"/>
              <a:ext cx="1716683" cy="171668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3.Financing</a:t>
              </a:r>
              <a:endParaRPr/>
            </a:p>
          </p:txBody>
        </p:sp>
        <p:sp>
          <p:nvSpPr>
            <p:cNvPr id="342" name="Google Shape;342;p58"/>
            <p:cNvSpPr/>
            <p:nvPr/>
          </p:nvSpPr>
          <p:spPr>
            <a:xfrm>
              <a:off x="5257790" y="2298799"/>
              <a:ext cx="838220" cy="728887"/>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CFDEE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8"/>
            <p:cNvSpPr/>
            <p:nvPr/>
          </p:nvSpPr>
          <p:spPr>
            <a:xfrm rot="10800000">
              <a:off x="5257790" y="2579141"/>
              <a:ext cx="838220" cy="728887"/>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CFDEE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pic>
        <p:nvPicPr>
          <p:cNvPr id="348" name="Google Shape;348;p59"/>
          <p:cNvPicPr preferRelativeResize="0"/>
          <p:nvPr/>
        </p:nvPicPr>
        <p:blipFill>
          <a:blip r:embed="rId3">
            <a:alphaModFix/>
          </a:blip>
          <a:stretch>
            <a:fillRect/>
          </a:stretch>
        </p:blipFill>
        <p:spPr>
          <a:xfrm>
            <a:off x="4651850" y="0"/>
            <a:ext cx="6595901" cy="6857999"/>
          </a:xfrm>
          <a:prstGeom prst="rect">
            <a:avLst/>
          </a:prstGeom>
          <a:noFill/>
          <a:ln>
            <a:noFill/>
          </a:ln>
        </p:spPr>
      </p:pic>
      <p:sp>
        <p:nvSpPr>
          <p:cNvPr id="349" name="Google Shape;349;p59"/>
          <p:cNvSpPr txBox="1">
            <a:spLocks noGrp="1"/>
          </p:cNvSpPr>
          <p:nvPr>
            <p:ph type="body" idx="2"/>
          </p:nvPr>
        </p:nvSpPr>
        <p:spPr>
          <a:xfrm>
            <a:off x="0" y="0"/>
            <a:ext cx="4772100" cy="6858000"/>
          </a:xfrm>
          <a:prstGeom prst="rect">
            <a:avLst/>
          </a:prstGeom>
          <a:solidFill>
            <a:srgbClr val="F7CAAC"/>
          </a:solid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600"/>
              <a:buNone/>
            </a:pPr>
            <a:endParaRPr>
              <a:solidFill>
                <a:schemeClr val="lt1"/>
              </a:solidFill>
            </a:endParaRPr>
          </a:p>
        </p:txBody>
      </p:sp>
      <p:sp>
        <p:nvSpPr>
          <p:cNvPr id="350" name="Google Shape;350;p59"/>
          <p:cNvSpPr txBox="1">
            <a:spLocks noGrp="1"/>
          </p:cNvSpPr>
          <p:nvPr>
            <p:ph type="title"/>
          </p:nvPr>
        </p:nvSpPr>
        <p:spPr>
          <a:xfrm>
            <a:off x="419893" y="2204500"/>
            <a:ext cx="3932237" cy="16002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8518"/>
              <a:buNone/>
            </a:pPr>
            <a:r>
              <a:rPr lang="en-US" sz="3000">
                <a:solidFill>
                  <a:srgbClr val="3F3F3F"/>
                </a:solidFill>
                <a:latin typeface="Calibri"/>
                <a:ea typeface="Calibri"/>
                <a:cs typeface="Calibri"/>
                <a:sym typeface="Calibri"/>
              </a:rPr>
              <a:t>1. Modify </a:t>
            </a:r>
            <a:r>
              <a:rPr lang="en-US" sz="3000" u="sng">
                <a:solidFill>
                  <a:srgbClr val="3F3F3F"/>
                </a:solidFill>
                <a:latin typeface="Calibri"/>
                <a:ea typeface="Calibri"/>
                <a:cs typeface="Calibri"/>
                <a:sym typeface="Calibri"/>
              </a:rPr>
              <a:t>checklists</a:t>
            </a:r>
            <a:r>
              <a:rPr lang="en-US" sz="3000">
                <a:solidFill>
                  <a:srgbClr val="3F3F3F"/>
                </a:solidFill>
                <a:latin typeface="Calibri"/>
                <a:ea typeface="Calibri"/>
                <a:cs typeface="Calibri"/>
                <a:sym typeface="Calibri"/>
              </a:rPr>
              <a:t> to include the health and housing impact of an item on the same document </a:t>
            </a:r>
            <a:endParaRPr/>
          </a:p>
        </p:txBody>
      </p:sp>
      <p:sp>
        <p:nvSpPr>
          <p:cNvPr id="351" name="Google Shape;351;p59"/>
          <p:cNvSpPr txBox="1"/>
          <p:nvPr/>
        </p:nvSpPr>
        <p:spPr>
          <a:xfrm>
            <a:off x="6691675" y="0"/>
            <a:ext cx="5412300" cy="4464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300" b="0" i="0" u="none" strike="noStrike" cap="none">
                <a:solidFill>
                  <a:srgbClr val="000000"/>
                </a:solidFill>
                <a:latin typeface="Arial"/>
                <a:ea typeface="Arial"/>
                <a:cs typeface="Arial"/>
                <a:sym typeface="Arial"/>
              </a:rPr>
              <a:t>Healthy Home Inspection Checklist  </a:t>
            </a:r>
            <a:endParaRPr sz="2300"/>
          </a:p>
        </p:txBody>
      </p:sp>
      <p:sp>
        <p:nvSpPr>
          <p:cNvPr id="352" name="Google Shape;352;p59"/>
          <p:cNvSpPr txBox="1"/>
          <p:nvPr/>
        </p:nvSpPr>
        <p:spPr>
          <a:xfrm>
            <a:off x="9859125" y="1832975"/>
            <a:ext cx="708300" cy="4887900"/>
          </a:xfrm>
          <a:prstGeom prst="rect">
            <a:avLst/>
          </a:prstGeom>
          <a:noFill/>
          <a:ln w="38100" cap="flat" cmpd="sng">
            <a:solidFill>
              <a:srgbClr val="FE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Health impact</a:t>
            </a:r>
            <a:endParaRPr>
              <a:solidFill>
                <a:schemeClr val="dk1"/>
              </a:solidFill>
              <a:latin typeface="Calibri"/>
              <a:ea typeface="Calibri"/>
              <a:cs typeface="Calibri"/>
              <a:sym typeface="Calibri"/>
            </a:endParaRPr>
          </a:p>
        </p:txBody>
      </p:sp>
      <p:sp>
        <p:nvSpPr>
          <p:cNvPr id="353" name="Google Shape;353;p59"/>
          <p:cNvSpPr txBox="1"/>
          <p:nvPr/>
        </p:nvSpPr>
        <p:spPr>
          <a:xfrm>
            <a:off x="10567325" y="1832975"/>
            <a:ext cx="777600" cy="4887900"/>
          </a:xfrm>
          <a:prstGeom prst="rect">
            <a:avLst/>
          </a:prstGeom>
          <a:noFill/>
          <a:ln w="38100" cap="flat" cmpd="sng">
            <a:solidFill>
              <a:srgbClr val="FE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Urgency </a:t>
            </a:r>
            <a:endParaRPr>
              <a:solidFill>
                <a:schemeClr val="dk1"/>
              </a:solidFill>
              <a:latin typeface="Calibri"/>
              <a:ea typeface="Calibri"/>
              <a:cs typeface="Calibri"/>
              <a:sym typeface="Calibri"/>
            </a:endParaRPr>
          </a:p>
        </p:txBody>
      </p:sp>
      <p:sp>
        <p:nvSpPr>
          <p:cNvPr id="354" name="Google Shape;354;p59"/>
          <p:cNvSpPr txBox="1"/>
          <p:nvPr/>
        </p:nvSpPr>
        <p:spPr>
          <a:xfrm>
            <a:off x="11344950" y="1832975"/>
            <a:ext cx="846900" cy="4887900"/>
          </a:xfrm>
          <a:prstGeom prst="rect">
            <a:avLst/>
          </a:prstGeom>
          <a:noFill/>
          <a:ln w="38100" cap="flat" cmpd="sng">
            <a:solidFill>
              <a:srgbClr val="FE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Resource</a:t>
            </a:r>
            <a:endParaRPr>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0"/>
          <p:cNvSpPr txBox="1">
            <a:spLocks noGrp="1"/>
          </p:cNvSpPr>
          <p:nvPr>
            <p:ph type="body" idx="2"/>
          </p:nvPr>
        </p:nvSpPr>
        <p:spPr>
          <a:xfrm>
            <a:off x="1" y="0"/>
            <a:ext cx="4738446" cy="6858000"/>
          </a:xfrm>
          <a:prstGeom prst="rect">
            <a:avLst/>
          </a:prstGeom>
          <a:solidFill>
            <a:srgbClr val="F7CAAC"/>
          </a:solid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600"/>
              <a:buNone/>
            </a:pPr>
            <a:endParaRPr>
              <a:solidFill>
                <a:schemeClr val="lt1"/>
              </a:solidFill>
            </a:endParaRPr>
          </a:p>
        </p:txBody>
      </p:sp>
      <p:sp>
        <p:nvSpPr>
          <p:cNvPr id="360" name="Google Shape;360;p60"/>
          <p:cNvSpPr txBox="1">
            <a:spLocks noGrp="1"/>
          </p:cNvSpPr>
          <p:nvPr>
            <p:ph type="title"/>
          </p:nvPr>
        </p:nvSpPr>
        <p:spPr>
          <a:xfrm>
            <a:off x="139885" y="2898265"/>
            <a:ext cx="445867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3000">
                <a:solidFill>
                  <a:srgbClr val="3F3F3F"/>
                </a:solidFill>
                <a:latin typeface="Calibri"/>
                <a:ea typeface="Calibri"/>
                <a:cs typeface="Calibri"/>
                <a:sym typeface="Calibri"/>
              </a:rPr>
              <a:t>2. Improve </a:t>
            </a:r>
            <a:r>
              <a:rPr lang="en-US" sz="3000" u="sng">
                <a:solidFill>
                  <a:srgbClr val="3F3F3F"/>
                </a:solidFill>
                <a:latin typeface="Calibri"/>
                <a:ea typeface="Calibri"/>
                <a:cs typeface="Calibri"/>
                <a:sym typeface="Calibri"/>
              </a:rPr>
              <a:t>communication  </a:t>
            </a:r>
            <a:r>
              <a:rPr lang="en-US" sz="3000">
                <a:solidFill>
                  <a:srgbClr val="3F3F3F"/>
                </a:solidFill>
                <a:latin typeface="Calibri"/>
                <a:ea typeface="Calibri"/>
                <a:cs typeface="Calibri"/>
                <a:sym typeface="Calibri"/>
              </a:rPr>
              <a:t>by using a tri-lateral approach to break silos</a:t>
            </a:r>
            <a:endParaRPr/>
          </a:p>
        </p:txBody>
      </p:sp>
      <p:grpSp>
        <p:nvGrpSpPr>
          <p:cNvPr id="361" name="Google Shape;361;p60"/>
          <p:cNvGrpSpPr/>
          <p:nvPr/>
        </p:nvGrpSpPr>
        <p:grpSpPr>
          <a:xfrm>
            <a:off x="4729396" y="865331"/>
            <a:ext cx="7851548" cy="5695090"/>
            <a:chOff x="2010333" y="1082835"/>
            <a:chExt cx="8582250" cy="5487924"/>
          </a:xfrm>
        </p:grpSpPr>
        <p:grpSp>
          <p:nvGrpSpPr>
            <p:cNvPr id="362" name="Google Shape;362;p60"/>
            <p:cNvGrpSpPr/>
            <p:nvPr/>
          </p:nvGrpSpPr>
          <p:grpSpPr>
            <a:xfrm>
              <a:off x="3381598" y="1082835"/>
              <a:ext cx="5806533" cy="5345821"/>
              <a:chOff x="3416767" y="1691828"/>
              <a:chExt cx="5806533" cy="5345821"/>
            </a:xfrm>
          </p:grpSpPr>
          <p:pic>
            <p:nvPicPr>
              <p:cNvPr id="363" name="Google Shape;363;p60" descr="Handshake outline"/>
              <p:cNvPicPr preferRelativeResize="0"/>
              <p:nvPr/>
            </p:nvPicPr>
            <p:blipFill rotWithShape="1">
              <a:blip r:embed="rId3">
                <a:alphaModFix/>
              </a:blip>
              <a:srcRect/>
              <a:stretch/>
            </p:blipFill>
            <p:spPr>
              <a:xfrm>
                <a:off x="5610394" y="5551027"/>
                <a:ext cx="1486622" cy="1486622"/>
              </a:xfrm>
              <a:prstGeom prst="rect">
                <a:avLst/>
              </a:prstGeom>
              <a:noFill/>
              <a:ln>
                <a:noFill/>
              </a:ln>
            </p:spPr>
          </p:pic>
          <p:pic>
            <p:nvPicPr>
              <p:cNvPr id="364" name="Google Shape;364;p60" descr="Handshake outline"/>
              <p:cNvPicPr preferRelativeResize="0"/>
              <p:nvPr/>
            </p:nvPicPr>
            <p:blipFill rotWithShape="1">
              <a:blip r:embed="rId3">
                <a:alphaModFix/>
              </a:blip>
              <a:srcRect/>
              <a:stretch/>
            </p:blipFill>
            <p:spPr>
              <a:xfrm rot="1757461">
                <a:off x="7096037" y="3160768"/>
                <a:ext cx="1366507" cy="1366507"/>
              </a:xfrm>
              <a:prstGeom prst="rect">
                <a:avLst/>
              </a:prstGeom>
              <a:noFill/>
              <a:ln>
                <a:noFill/>
              </a:ln>
            </p:spPr>
          </p:pic>
          <p:sp>
            <p:nvSpPr>
              <p:cNvPr id="365" name="Google Shape;365;p60" descr="Handshake outline"/>
              <p:cNvSpPr/>
              <p:nvPr/>
            </p:nvSpPr>
            <p:spPr>
              <a:xfrm rot="-3942505">
                <a:off x="4006476" y="3458308"/>
                <a:ext cx="1253061" cy="771428"/>
              </a:xfrm>
              <a:custGeom>
                <a:avLst/>
                <a:gdLst/>
                <a:ahLst/>
                <a:cxnLst/>
                <a:rect l="l" t="t" r="r" b="b"/>
                <a:pathLst>
                  <a:path w="1253061" h="771428" extrusionOk="0">
                    <a:moveTo>
                      <a:pt x="1240817" y="278912"/>
                    </a:moveTo>
                    <a:lnTo>
                      <a:pt x="1087075" y="23129"/>
                    </a:lnTo>
                    <a:lnTo>
                      <a:pt x="1073470" y="0"/>
                    </a:lnTo>
                    <a:lnTo>
                      <a:pt x="1050341" y="14966"/>
                    </a:lnTo>
                    <a:lnTo>
                      <a:pt x="946939" y="78912"/>
                    </a:lnTo>
                    <a:cubicBezTo>
                      <a:pt x="934694" y="85714"/>
                      <a:pt x="925171" y="97959"/>
                      <a:pt x="921089" y="111565"/>
                    </a:cubicBezTo>
                    <a:cubicBezTo>
                      <a:pt x="918368" y="121088"/>
                      <a:pt x="918368" y="131973"/>
                      <a:pt x="922449" y="141497"/>
                    </a:cubicBezTo>
                    <a:cubicBezTo>
                      <a:pt x="893878" y="151020"/>
                      <a:pt x="865307" y="156463"/>
                      <a:pt x="835375" y="156463"/>
                    </a:cubicBezTo>
                    <a:cubicBezTo>
                      <a:pt x="794558" y="155102"/>
                      <a:pt x="753742" y="148299"/>
                      <a:pt x="714286" y="136054"/>
                    </a:cubicBezTo>
                    <a:cubicBezTo>
                      <a:pt x="695238" y="130612"/>
                      <a:pt x="674830" y="126531"/>
                      <a:pt x="654422" y="122449"/>
                    </a:cubicBezTo>
                    <a:lnTo>
                      <a:pt x="651701" y="122449"/>
                    </a:lnTo>
                    <a:lnTo>
                      <a:pt x="651701" y="122449"/>
                    </a:lnTo>
                    <a:cubicBezTo>
                      <a:pt x="650340" y="122449"/>
                      <a:pt x="648980" y="122449"/>
                      <a:pt x="648980" y="122449"/>
                    </a:cubicBezTo>
                    <a:lnTo>
                      <a:pt x="646259" y="122449"/>
                    </a:lnTo>
                    <a:lnTo>
                      <a:pt x="643538" y="122449"/>
                    </a:lnTo>
                    <a:cubicBezTo>
                      <a:pt x="640817" y="122449"/>
                      <a:pt x="639456" y="122449"/>
                      <a:pt x="636735" y="122449"/>
                    </a:cubicBezTo>
                    <a:lnTo>
                      <a:pt x="636735" y="122449"/>
                    </a:lnTo>
                    <a:cubicBezTo>
                      <a:pt x="613606" y="122449"/>
                      <a:pt x="590476" y="131973"/>
                      <a:pt x="575510" y="149660"/>
                    </a:cubicBezTo>
                    <a:lnTo>
                      <a:pt x="564626" y="161905"/>
                    </a:lnTo>
                    <a:cubicBezTo>
                      <a:pt x="546939" y="155102"/>
                      <a:pt x="527891" y="151020"/>
                      <a:pt x="508844" y="151020"/>
                    </a:cubicBezTo>
                    <a:cubicBezTo>
                      <a:pt x="504762" y="151020"/>
                      <a:pt x="502041" y="151020"/>
                      <a:pt x="497959" y="151020"/>
                    </a:cubicBezTo>
                    <a:cubicBezTo>
                      <a:pt x="489796" y="151020"/>
                      <a:pt x="482993" y="152381"/>
                      <a:pt x="474830" y="152381"/>
                    </a:cubicBezTo>
                    <a:cubicBezTo>
                      <a:pt x="457143" y="153742"/>
                      <a:pt x="439456" y="155102"/>
                      <a:pt x="421769" y="155102"/>
                    </a:cubicBezTo>
                    <a:cubicBezTo>
                      <a:pt x="391837" y="156463"/>
                      <a:pt x="361905" y="149660"/>
                      <a:pt x="334694" y="137415"/>
                    </a:cubicBezTo>
                    <a:cubicBezTo>
                      <a:pt x="336055" y="129252"/>
                      <a:pt x="336055" y="121088"/>
                      <a:pt x="334694" y="111565"/>
                    </a:cubicBezTo>
                    <a:cubicBezTo>
                      <a:pt x="330612" y="97959"/>
                      <a:pt x="321089" y="85714"/>
                      <a:pt x="308844" y="78912"/>
                    </a:cubicBezTo>
                    <a:lnTo>
                      <a:pt x="206803" y="14966"/>
                    </a:lnTo>
                    <a:lnTo>
                      <a:pt x="183674" y="0"/>
                    </a:lnTo>
                    <a:lnTo>
                      <a:pt x="170068" y="23129"/>
                    </a:lnTo>
                    <a:lnTo>
                      <a:pt x="13605" y="278912"/>
                    </a:lnTo>
                    <a:lnTo>
                      <a:pt x="0" y="302041"/>
                    </a:lnTo>
                    <a:lnTo>
                      <a:pt x="23129" y="315646"/>
                    </a:lnTo>
                    <a:lnTo>
                      <a:pt x="127891" y="379592"/>
                    </a:lnTo>
                    <a:cubicBezTo>
                      <a:pt x="146939" y="391837"/>
                      <a:pt x="170068" y="390476"/>
                      <a:pt x="187755" y="376871"/>
                    </a:cubicBezTo>
                    <a:lnTo>
                      <a:pt x="276191" y="480272"/>
                    </a:lnTo>
                    <a:lnTo>
                      <a:pt x="277551" y="482993"/>
                    </a:lnTo>
                    <a:lnTo>
                      <a:pt x="280272" y="484354"/>
                    </a:lnTo>
                    <a:lnTo>
                      <a:pt x="280272" y="484354"/>
                    </a:lnTo>
                    <a:lnTo>
                      <a:pt x="261225" y="506123"/>
                    </a:lnTo>
                    <a:cubicBezTo>
                      <a:pt x="236735" y="534694"/>
                      <a:pt x="239456" y="576871"/>
                      <a:pt x="266667" y="601361"/>
                    </a:cubicBezTo>
                    <a:lnTo>
                      <a:pt x="266667" y="601361"/>
                    </a:lnTo>
                    <a:lnTo>
                      <a:pt x="266667" y="601361"/>
                    </a:lnTo>
                    <a:cubicBezTo>
                      <a:pt x="278912" y="612245"/>
                      <a:pt x="293878" y="617687"/>
                      <a:pt x="310204" y="617687"/>
                    </a:cubicBezTo>
                    <a:cubicBezTo>
                      <a:pt x="312925" y="617687"/>
                      <a:pt x="315646" y="617687"/>
                      <a:pt x="318367" y="617687"/>
                    </a:cubicBezTo>
                    <a:cubicBezTo>
                      <a:pt x="327891" y="616327"/>
                      <a:pt x="336055" y="613606"/>
                      <a:pt x="344218" y="608164"/>
                    </a:cubicBezTo>
                    <a:cubicBezTo>
                      <a:pt x="345578" y="624490"/>
                      <a:pt x="353742" y="640817"/>
                      <a:pt x="365987" y="651701"/>
                    </a:cubicBezTo>
                    <a:lnTo>
                      <a:pt x="365987" y="651701"/>
                    </a:lnTo>
                    <a:lnTo>
                      <a:pt x="365987" y="651701"/>
                    </a:lnTo>
                    <a:cubicBezTo>
                      <a:pt x="378231" y="662585"/>
                      <a:pt x="393197" y="668028"/>
                      <a:pt x="409524" y="668028"/>
                    </a:cubicBezTo>
                    <a:cubicBezTo>
                      <a:pt x="410885" y="668028"/>
                      <a:pt x="413606" y="668028"/>
                      <a:pt x="414966" y="668028"/>
                    </a:cubicBezTo>
                    <a:cubicBezTo>
                      <a:pt x="421769" y="668028"/>
                      <a:pt x="428572" y="666667"/>
                      <a:pt x="435374" y="663946"/>
                    </a:cubicBezTo>
                    <a:cubicBezTo>
                      <a:pt x="436735" y="678912"/>
                      <a:pt x="443538" y="693878"/>
                      <a:pt x="455783" y="703402"/>
                    </a:cubicBezTo>
                    <a:lnTo>
                      <a:pt x="455783" y="703402"/>
                    </a:lnTo>
                    <a:lnTo>
                      <a:pt x="455783" y="703402"/>
                    </a:lnTo>
                    <a:cubicBezTo>
                      <a:pt x="466667" y="712925"/>
                      <a:pt x="480272" y="718368"/>
                      <a:pt x="493878" y="718368"/>
                    </a:cubicBezTo>
                    <a:cubicBezTo>
                      <a:pt x="496599" y="718368"/>
                      <a:pt x="497959" y="718368"/>
                      <a:pt x="500681" y="718368"/>
                    </a:cubicBezTo>
                    <a:cubicBezTo>
                      <a:pt x="510204" y="718368"/>
                      <a:pt x="518368" y="714286"/>
                      <a:pt x="526531" y="710204"/>
                    </a:cubicBezTo>
                    <a:cubicBezTo>
                      <a:pt x="529252" y="719728"/>
                      <a:pt x="534694" y="729252"/>
                      <a:pt x="542857" y="736055"/>
                    </a:cubicBezTo>
                    <a:cubicBezTo>
                      <a:pt x="553742" y="745579"/>
                      <a:pt x="567347" y="751021"/>
                      <a:pt x="582313" y="749660"/>
                    </a:cubicBezTo>
                    <a:lnTo>
                      <a:pt x="585034" y="749660"/>
                    </a:lnTo>
                    <a:lnTo>
                      <a:pt x="587755" y="749660"/>
                    </a:lnTo>
                    <a:cubicBezTo>
                      <a:pt x="595919" y="748300"/>
                      <a:pt x="604082" y="744218"/>
                      <a:pt x="610885" y="740136"/>
                    </a:cubicBezTo>
                    <a:lnTo>
                      <a:pt x="612245" y="741497"/>
                    </a:lnTo>
                    <a:lnTo>
                      <a:pt x="631293" y="756463"/>
                    </a:lnTo>
                    <a:lnTo>
                      <a:pt x="632653" y="757823"/>
                    </a:lnTo>
                    <a:lnTo>
                      <a:pt x="634014" y="759184"/>
                    </a:lnTo>
                    <a:cubicBezTo>
                      <a:pt x="646259" y="767347"/>
                      <a:pt x="661225" y="771429"/>
                      <a:pt x="674830" y="771429"/>
                    </a:cubicBezTo>
                    <a:cubicBezTo>
                      <a:pt x="677551" y="771429"/>
                      <a:pt x="680272" y="771429"/>
                      <a:pt x="682993" y="771429"/>
                    </a:cubicBezTo>
                    <a:cubicBezTo>
                      <a:pt x="717007" y="768708"/>
                      <a:pt x="744218" y="744218"/>
                      <a:pt x="753742" y="711565"/>
                    </a:cubicBezTo>
                    <a:cubicBezTo>
                      <a:pt x="783674" y="706123"/>
                      <a:pt x="808164" y="682994"/>
                      <a:pt x="816327" y="653061"/>
                    </a:cubicBezTo>
                    <a:cubicBezTo>
                      <a:pt x="847619" y="646259"/>
                      <a:pt x="872109" y="623130"/>
                      <a:pt x="878912" y="593198"/>
                    </a:cubicBezTo>
                    <a:cubicBezTo>
                      <a:pt x="880272" y="593198"/>
                      <a:pt x="882994" y="593198"/>
                      <a:pt x="884354" y="593198"/>
                    </a:cubicBezTo>
                    <a:cubicBezTo>
                      <a:pt x="927892" y="589116"/>
                      <a:pt x="960545" y="551021"/>
                      <a:pt x="957824" y="507483"/>
                    </a:cubicBezTo>
                    <a:cubicBezTo>
                      <a:pt x="957824" y="504762"/>
                      <a:pt x="957824" y="500680"/>
                      <a:pt x="957824" y="497959"/>
                    </a:cubicBezTo>
                    <a:lnTo>
                      <a:pt x="968708" y="484354"/>
                    </a:lnTo>
                    <a:lnTo>
                      <a:pt x="1062586" y="375510"/>
                    </a:lnTo>
                    <a:cubicBezTo>
                      <a:pt x="1080273" y="390476"/>
                      <a:pt x="1104762" y="390476"/>
                      <a:pt x="1125171" y="378231"/>
                    </a:cubicBezTo>
                    <a:lnTo>
                      <a:pt x="1229933" y="314286"/>
                    </a:lnTo>
                    <a:lnTo>
                      <a:pt x="1253062" y="300680"/>
                    </a:lnTo>
                    <a:lnTo>
                      <a:pt x="1240817" y="278912"/>
                    </a:lnTo>
                    <a:close/>
                    <a:moveTo>
                      <a:pt x="141497" y="356463"/>
                    </a:moveTo>
                    <a:lnTo>
                      <a:pt x="36735" y="292517"/>
                    </a:lnTo>
                    <a:lnTo>
                      <a:pt x="191837" y="36735"/>
                    </a:lnTo>
                    <a:lnTo>
                      <a:pt x="295238" y="100680"/>
                    </a:lnTo>
                    <a:cubicBezTo>
                      <a:pt x="306123" y="106122"/>
                      <a:pt x="311565" y="119728"/>
                      <a:pt x="307483" y="130612"/>
                    </a:cubicBezTo>
                    <a:lnTo>
                      <a:pt x="299320" y="144218"/>
                    </a:lnTo>
                    <a:lnTo>
                      <a:pt x="180952" y="340136"/>
                    </a:lnTo>
                    <a:lnTo>
                      <a:pt x="172789" y="352381"/>
                    </a:lnTo>
                    <a:cubicBezTo>
                      <a:pt x="168708" y="356463"/>
                      <a:pt x="161905" y="359184"/>
                      <a:pt x="155102" y="359184"/>
                    </a:cubicBezTo>
                    <a:cubicBezTo>
                      <a:pt x="151020" y="360544"/>
                      <a:pt x="145578" y="359184"/>
                      <a:pt x="141497" y="356463"/>
                    </a:cubicBezTo>
                    <a:close/>
                    <a:moveTo>
                      <a:pt x="315646" y="590476"/>
                    </a:moveTo>
                    <a:cubicBezTo>
                      <a:pt x="314286" y="590476"/>
                      <a:pt x="312925" y="590476"/>
                      <a:pt x="311565" y="590476"/>
                    </a:cubicBezTo>
                    <a:cubicBezTo>
                      <a:pt x="289796" y="590476"/>
                      <a:pt x="272109" y="571429"/>
                      <a:pt x="272109" y="549660"/>
                    </a:cubicBezTo>
                    <a:cubicBezTo>
                      <a:pt x="272109" y="540136"/>
                      <a:pt x="276191" y="530613"/>
                      <a:pt x="281633" y="523810"/>
                    </a:cubicBezTo>
                    <a:lnTo>
                      <a:pt x="353742" y="442177"/>
                    </a:lnTo>
                    <a:cubicBezTo>
                      <a:pt x="361905" y="434014"/>
                      <a:pt x="372789" y="428572"/>
                      <a:pt x="385034" y="428572"/>
                    </a:cubicBezTo>
                    <a:cubicBezTo>
                      <a:pt x="394558" y="428572"/>
                      <a:pt x="404082" y="432653"/>
                      <a:pt x="410885" y="438095"/>
                    </a:cubicBezTo>
                    <a:cubicBezTo>
                      <a:pt x="427211" y="453061"/>
                      <a:pt x="429932" y="478912"/>
                      <a:pt x="414966" y="495238"/>
                    </a:cubicBezTo>
                    <a:lnTo>
                      <a:pt x="342857" y="576871"/>
                    </a:lnTo>
                    <a:cubicBezTo>
                      <a:pt x="336055" y="585034"/>
                      <a:pt x="326531" y="589116"/>
                      <a:pt x="315646" y="590476"/>
                    </a:cubicBezTo>
                    <a:close/>
                    <a:moveTo>
                      <a:pt x="416327" y="642177"/>
                    </a:moveTo>
                    <a:cubicBezTo>
                      <a:pt x="414966" y="642177"/>
                      <a:pt x="413606" y="642177"/>
                      <a:pt x="412245" y="642177"/>
                    </a:cubicBezTo>
                    <a:cubicBezTo>
                      <a:pt x="390476" y="642177"/>
                      <a:pt x="372789" y="623130"/>
                      <a:pt x="372789" y="601361"/>
                    </a:cubicBezTo>
                    <a:cubicBezTo>
                      <a:pt x="372789" y="591837"/>
                      <a:pt x="376871" y="582313"/>
                      <a:pt x="382313" y="575510"/>
                    </a:cubicBezTo>
                    <a:lnTo>
                      <a:pt x="444898" y="503402"/>
                    </a:lnTo>
                    <a:cubicBezTo>
                      <a:pt x="453061" y="495238"/>
                      <a:pt x="463946" y="489796"/>
                      <a:pt x="476191" y="489796"/>
                    </a:cubicBezTo>
                    <a:cubicBezTo>
                      <a:pt x="485714" y="489796"/>
                      <a:pt x="495238" y="493878"/>
                      <a:pt x="502041" y="499320"/>
                    </a:cubicBezTo>
                    <a:cubicBezTo>
                      <a:pt x="518368" y="514286"/>
                      <a:pt x="521089" y="540136"/>
                      <a:pt x="506123" y="556463"/>
                    </a:cubicBezTo>
                    <a:lnTo>
                      <a:pt x="443538" y="628572"/>
                    </a:lnTo>
                    <a:cubicBezTo>
                      <a:pt x="436735" y="636735"/>
                      <a:pt x="427211" y="642177"/>
                      <a:pt x="416327" y="642177"/>
                    </a:cubicBezTo>
                    <a:lnTo>
                      <a:pt x="416327" y="642177"/>
                    </a:lnTo>
                    <a:close/>
                    <a:moveTo>
                      <a:pt x="502041" y="692517"/>
                    </a:moveTo>
                    <a:cubicBezTo>
                      <a:pt x="500681" y="692517"/>
                      <a:pt x="499320" y="692517"/>
                      <a:pt x="497959" y="692517"/>
                    </a:cubicBezTo>
                    <a:cubicBezTo>
                      <a:pt x="489796" y="692517"/>
                      <a:pt x="482993" y="689796"/>
                      <a:pt x="476191" y="684354"/>
                    </a:cubicBezTo>
                    <a:cubicBezTo>
                      <a:pt x="462585" y="672109"/>
                      <a:pt x="461225" y="650340"/>
                      <a:pt x="473470" y="636735"/>
                    </a:cubicBezTo>
                    <a:lnTo>
                      <a:pt x="536055" y="564626"/>
                    </a:lnTo>
                    <a:cubicBezTo>
                      <a:pt x="542857" y="557823"/>
                      <a:pt x="552381" y="553742"/>
                      <a:pt x="561905" y="553742"/>
                    </a:cubicBezTo>
                    <a:cubicBezTo>
                      <a:pt x="570068" y="553742"/>
                      <a:pt x="578232" y="556463"/>
                      <a:pt x="583674" y="561905"/>
                    </a:cubicBezTo>
                    <a:cubicBezTo>
                      <a:pt x="597279" y="574150"/>
                      <a:pt x="598640" y="595919"/>
                      <a:pt x="586395" y="609524"/>
                    </a:cubicBezTo>
                    <a:lnTo>
                      <a:pt x="523810" y="681633"/>
                    </a:lnTo>
                    <a:cubicBezTo>
                      <a:pt x="518368" y="688436"/>
                      <a:pt x="510204" y="692517"/>
                      <a:pt x="502041" y="692517"/>
                    </a:cubicBezTo>
                    <a:lnTo>
                      <a:pt x="502041" y="692517"/>
                    </a:lnTo>
                    <a:close/>
                    <a:moveTo>
                      <a:pt x="585034" y="725170"/>
                    </a:moveTo>
                    <a:cubicBezTo>
                      <a:pt x="578232" y="725170"/>
                      <a:pt x="570068" y="723810"/>
                      <a:pt x="564626" y="718368"/>
                    </a:cubicBezTo>
                    <a:cubicBezTo>
                      <a:pt x="553742" y="708844"/>
                      <a:pt x="552381" y="691157"/>
                      <a:pt x="561905" y="680272"/>
                    </a:cubicBezTo>
                    <a:lnTo>
                      <a:pt x="614966" y="619048"/>
                    </a:lnTo>
                    <a:cubicBezTo>
                      <a:pt x="620408" y="613606"/>
                      <a:pt x="627211" y="609524"/>
                      <a:pt x="635374" y="609524"/>
                    </a:cubicBezTo>
                    <a:cubicBezTo>
                      <a:pt x="642177" y="609524"/>
                      <a:pt x="647619" y="612245"/>
                      <a:pt x="653062" y="616327"/>
                    </a:cubicBezTo>
                    <a:cubicBezTo>
                      <a:pt x="663946" y="625851"/>
                      <a:pt x="665306" y="643538"/>
                      <a:pt x="655783" y="654422"/>
                    </a:cubicBezTo>
                    <a:lnTo>
                      <a:pt x="602721" y="715647"/>
                    </a:lnTo>
                    <a:cubicBezTo>
                      <a:pt x="598640" y="721089"/>
                      <a:pt x="591837" y="723810"/>
                      <a:pt x="585034" y="725170"/>
                    </a:cubicBezTo>
                    <a:lnTo>
                      <a:pt x="585034" y="725170"/>
                    </a:lnTo>
                    <a:close/>
                    <a:moveTo>
                      <a:pt x="884354" y="565987"/>
                    </a:moveTo>
                    <a:cubicBezTo>
                      <a:pt x="882994" y="565987"/>
                      <a:pt x="880272" y="565987"/>
                      <a:pt x="878912" y="565987"/>
                    </a:cubicBezTo>
                    <a:cubicBezTo>
                      <a:pt x="870749" y="565987"/>
                      <a:pt x="862585" y="563266"/>
                      <a:pt x="855783" y="560544"/>
                    </a:cubicBezTo>
                    <a:cubicBezTo>
                      <a:pt x="855783" y="563266"/>
                      <a:pt x="857143" y="565987"/>
                      <a:pt x="857143" y="568708"/>
                    </a:cubicBezTo>
                    <a:cubicBezTo>
                      <a:pt x="859864" y="598640"/>
                      <a:pt x="838096" y="624490"/>
                      <a:pt x="808164" y="627211"/>
                    </a:cubicBezTo>
                    <a:cubicBezTo>
                      <a:pt x="808164" y="627211"/>
                      <a:pt x="808164" y="627211"/>
                      <a:pt x="808164" y="627211"/>
                    </a:cubicBezTo>
                    <a:cubicBezTo>
                      <a:pt x="804082" y="627211"/>
                      <a:pt x="798640" y="627211"/>
                      <a:pt x="794558" y="625851"/>
                    </a:cubicBezTo>
                    <a:lnTo>
                      <a:pt x="794558" y="627211"/>
                    </a:lnTo>
                    <a:cubicBezTo>
                      <a:pt x="797279" y="657143"/>
                      <a:pt x="775511" y="682994"/>
                      <a:pt x="745579" y="685715"/>
                    </a:cubicBezTo>
                    <a:cubicBezTo>
                      <a:pt x="745579" y="685715"/>
                      <a:pt x="745579" y="685715"/>
                      <a:pt x="745579" y="685715"/>
                    </a:cubicBezTo>
                    <a:cubicBezTo>
                      <a:pt x="741497" y="685715"/>
                      <a:pt x="736055" y="685715"/>
                      <a:pt x="731973" y="684354"/>
                    </a:cubicBezTo>
                    <a:lnTo>
                      <a:pt x="731973" y="685715"/>
                    </a:lnTo>
                    <a:cubicBezTo>
                      <a:pt x="734694" y="715647"/>
                      <a:pt x="712925" y="741497"/>
                      <a:pt x="682993" y="744218"/>
                    </a:cubicBezTo>
                    <a:cubicBezTo>
                      <a:pt x="682993" y="744218"/>
                      <a:pt x="682993" y="744218"/>
                      <a:pt x="682993" y="744218"/>
                    </a:cubicBezTo>
                    <a:cubicBezTo>
                      <a:pt x="681633" y="744218"/>
                      <a:pt x="680272" y="744218"/>
                      <a:pt x="678912" y="744218"/>
                    </a:cubicBezTo>
                    <a:cubicBezTo>
                      <a:pt x="669388" y="744218"/>
                      <a:pt x="659864" y="741497"/>
                      <a:pt x="650340" y="736055"/>
                    </a:cubicBezTo>
                    <a:lnTo>
                      <a:pt x="632653" y="722449"/>
                    </a:lnTo>
                    <a:lnTo>
                      <a:pt x="676191" y="672109"/>
                    </a:lnTo>
                    <a:cubicBezTo>
                      <a:pt x="695238" y="648980"/>
                      <a:pt x="692517" y="614966"/>
                      <a:pt x="670749" y="595919"/>
                    </a:cubicBezTo>
                    <a:cubicBezTo>
                      <a:pt x="661225" y="587755"/>
                      <a:pt x="648980" y="582313"/>
                      <a:pt x="635374" y="582313"/>
                    </a:cubicBezTo>
                    <a:cubicBezTo>
                      <a:pt x="631293" y="582313"/>
                      <a:pt x="625851" y="582313"/>
                      <a:pt x="621769" y="583674"/>
                    </a:cubicBezTo>
                    <a:cubicBezTo>
                      <a:pt x="620408" y="567347"/>
                      <a:pt x="613606" y="552381"/>
                      <a:pt x="601361" y="541497"/>
                    </a:cubicBezTo>
                    <a:cubicBezTo>
                      <a:pt x="590476" y="531973"/>
                      <a:pt x="575510" y="526531"/>
                      <a:pt x="560544" y="526531"/>
                    </a:cubicBezTo>
                    <a:lnTo>
                      <a:pt x="560544" y="526531"/>
                    </a:lnTo>
                    <a:cubicBezTo>
                      <a:pt x="553742" y="526531"/>
                      <a:pt x="548300" y="527891"/>
                      <a:pt x="541497" y="529252"/>
                    </a:cubicBezTo>
                    <a:cubicBezTo>
                      <a:pt x="541497" y="510204"/>
                      <a:pt x="533334" y="492517"/>
                      <a:pt x="518368" y="478912"/>
                    </a:cubicBezTo>
                    <a:cubicBezTo>
                      <a:pt x="506123" y="468027"/>
                      <a:pt x="491157" y="461225"/>
                      <a:pt x="474830" y="462585"/>
                    </a:cubicBezTo>
                    <a:lnTo>
                      <a:pt x="474830" y="462585"/>
                    </a:lnTo>
                    <a:cubicBezTo>
                      <a:pt x="466667" y="462585"/>
                      <a:pt x="458504" y="463946"/>
                      <a:pt x="450340" y="466667"/>
                    </a:cubicBezTo>
                    <a:cubicBezTo>
                      <a:pt x="448980" y="447619"/>
                      <a:pt x="440817" y="429932"/>
                      <a:pt x="427211" y="417687"/>
                    </a:cubicBezTo>
                    <a:cubicBezTo>
                      <a:pt x="414966" y="406803"/>
                      <a:pt x="400000" y="400000"/>
                      <a:pt x="383674" y="401361"/>
                    </a:cubicBezTo>
                    <a:lnTo>
                      <a:pt x="383674" y="401361"/>
                    </a:lnTo>
                    <a:cubicBezTo>
                      <a:pt x="364626" y="401361"/>
                      <a:pt x="345578" y="409524"/>
                      <a:pt x="331973" y="424490"/>
                    </a:cubicBezTo>
                    <a:lnTo>
                      <a:pt x="296599" y="465306"/>
                    </a:lnTo>
                    <a:lnTo>
                      <a:pt x="295238" y="463946"/>
                    </a:lnTo>
                    <a:lnTo>
                      <a:pt x="202721" y="356463"/>
                    </a:lnTo>
                    <a:lnTo>
                      <a:pt x="321089" y="160544"/>
                    </a:lnTo>
                    <a:cubicBezTo>
                      <a:pt x="351021" y="175510"/>
                      <a:pt x="385034" y="182313"/>
                      <a:pt x="419048" y="180952"/>
                    </a:cubicBezTo>
                    <a:cubicBezTo>
                      <a:pt x="446259" y="180952"/>
                      <a:pt x="473470" y="178231"/>
                      <a:pt x="497959" y="175510"/>
                    </a:cubicBezTo>
                    <a:cubicBezTo>
                      <a:pt x="500681" y="175510"/>
                      <a:pt x="503402" y="175510"/>
                      <a:pt x="506123" y="175510"/>
                    </a:cubicBezTo>
                    <a:cubicBezTo>
                      <a:pt x="518368" y="175510"/>
                      <a:pt x="530613" y="176871"/>
                      <a:pt x="541497" y="180952"/>
                    </a:cubicBezTo>
                    <a:lnTo>
                      <a:pt x="466667" y="269388"/>
                    </a:lnTo>
                    <a:cubicBezTo>
                      <a:pt x="451701" y="285714"/>
                      <a:pt x="444898" y="307483"/>
                      <a:pt x="446259" y="329252"/>
                    </a:cubicBezTo>
                    <a:cubicBezTo>
                      <a:pt x="447619" y="351021"/>
                      <a:pt x="458504" y="370068"/>
                      <a:pt x="474830" y="385034"/>
                    </a:cubicBezTo>
                    <a:lnTo>
                      <a:pt x="474830" y="385034"/>
                    </a:lnTo>
                    <a:lnTo>
                      <a:pt x="474830" y="385034"/>
                    </a:lnTo>
                    <a:cubicBezTo>
                      <a:pt x="489796" y="397279"/>
                      <a:pt x="508844" y="404082"/>
                      <a:pt x="527891" y="404082"/>
                    </a:cubicBezTo>
                    <a:cubicBezTo>
                      <a:pt x="530613" y="404082"/>
                      <a:pt x="531973" y="404082"/>
                      <a:pt x="534694" y="404082"/>
                    </a:cubicBezTo>
                    <a:cubicBezTo>
                      <a:pt x="556463" y="402721"/>
                      <a:pt x="576871" y="391837"/>
                      <a:pt x="590476" y="375510"/>
                    </a:cubicBezTo>
                    <a:lnTo>
                      <a:pt x="682993" y="269388"/>
                    </a:lnTo>
                    <a:lnTo>
                      <a:pt x="682993" y="269388"/>
                    </a:lnTo>
                    <a:lnTo>
                      <a:pt x="697960" y="282993"/>
                    </a:lnTo>
                    <a:lnTo>
                      <a:pt x="917007" y="470748"/>
                    </a:lnTo>
                    <a:cubicBezTo>
                      <a:pt x="926531" y="478912"/>
                      <a:pt x="931973" y="492517"/>
                      <a:pt x="931973" y="504762"/>
                    </a:cubicBezTo>
                    <a:cubicBezTo>
                      <a:pt x="931973" y="506123"/>
                      <a:pt x="931973" y="510204"/>
                      <a:pt x="931973" y="510204"/>
                    </a:cubicBezTo>
                    <a:cubicBezTo>
                      <a:pt x="934694" y="538776"/>
                      <a:pt x="912926" y="563266"/>
                      <a:pt x="884354" y="565987"/>
                    </a:cubicBezTo>
                    <a:cubicBezTo>
                      <a:pt x="884354" y="565987"/>
                      <a:pt x="884354" y="565987"/>
                      <a:pt x="884354" y="565987"/>
                    </a:cubicBezTo>
                    <a:close/>
                    <a:moveTo>
                      <a:pt x="951021" y="466667"/>
                    </a:moveTo>
                    <a:cubicBezTo>
                      <a:pt x="946939" y="459864"/>
                      <a:pt x="941497" y="454422"/>
                      <a:pt x="936055" y="448980"/>
                    </a:cubicBezTo>
                    <a:lnTo>
                      <a:pt x="681633" y="229932"/>
                    </a:lnTo>
                    <a:lnTo>
                      <a:pt x="570068" y="357823"/>
                    </a:lnTo>
                    <a:cubicBezTo>
                      <a:pt x="560544" y="368708"/>
                      <a:pt x="548300" y="375510"/>
                      <a:pt x="533334" y="376871"/>
                    </a:cubicBezTo>
                    <a:cubicBezTo>
                      <a:pt x="531973" y="376871"/>
                      <a:pt x="530613" y="376871"/>
                      <a:pt x="529252" y="376871"/>
                    </a:cubicBezTo>
                    <a:cubicBezTo>
                      <a:pt x="515646" y="376871"/>
                      <a:pt x="503402" y="371429"/>
                      <a:pt x="492517" y="363265"/>
                    </a:cubicBezTo>
                    <a:cubicBezTo>
                      <a:pt x="469388" y="344218"/>
                      <a:pt x="466667" y="311565"/>
                      <a:pt x="485714" y="288436"/>
                    </a:cubicBezTo>
                    <a:cubicBezTo>
                      <a:pt x="485714" y="288436"/>
                      <a:pt x="487075" y="287075"/>
                      <a:pt x="487075" y="287075"/>
                    </a:cubicBezTo>
                    <a:lnTo>
                      <a:pt x="594558" y="164626"/>
                    </a:lnTo>
                    <a:cubicBezTo>
                      <a:pt x="605442" y="152381"/>
                      <a:pt x="620408" y="146939"/>
                      <a:pt x="635374" y="146939"/>
                    </a:cubicBezTo>
                    <a:cubicBezTo>
                      <a:pt x="636735" y="146939"/>
                      <a:pt x="638096" y="146939"/>
                      <a:pt x="640817" y="146939"/>
                    </a:cubicBezTo>
                    <a:cubicBezTo>
                      <a:pt x="643538" y="146939"/>
                      <a:pt x="644898" y="148299"/>
                      <a:pt x="647619" y="148299"/>
                    </a:cubicBezTo>
                    <a:cubicBezTo>
                      <a:pt x="710204" y="160544"/>
                      <a:pt x="767347" y="182313"/>
                      <a:pt x="834014" y="182313"/>
                    </a:cubicBezTo>
                    <a:cubicBezTo>
                      <a:pt x="868028" y="182313"/>
                      <a:pt x="902041" y="176871"/>
                      <a:pt x="933334" y="164626"/>
                    </a:cubicBezTo>
                    <a:lnTo>
                      <a:pt x="1012245" y="292517"/>
                    </a:lnTo>
                    <a:lnTo>
                      <a:pt x="1048980" y="353742"/>
                    </a:lnTo>
                    <a:lnTo>
                      <a:pt x="951021" y="466667"/>
                    </a:lnTo>
                    <a:close/>
                    <a:moveTo>
                      <a:pt x="1112926" y="356463"/>
                    </a:moveTo>
                    <a:cubicBezTo>
                      <a:pt x="1108844" y="359184"/>
                      <a:pt x="1103402" y="360544"/>
                      <a:pt x="1099320" y="360544"/>
                    </a:cubicBezTo>
                    <a:cubicBezTo>
                      <a:pt x="1092517" y="360544"/>
                      <a:pt x="1085715" y="357823"/>
                      <a:pt x="1080273" y="352381"/>
                    </a:cubicBezTo>
                    <a:lnTo>
                      <a:pt x="1072109" y="338776"/>
                    </a:lnTo>
                    <a:lnTo>
                      <a:pt x="1035375" y="278912"/>
                    </a:lnTo>
                    <a:lnTo>
                      <a:pt x="949660" y="137415"/>
                    </a:lnTo>
                    <a:cubicBezTo>
                      <a:pt x="941497" y="125170"/>
                      <a:pt x="945579" y="110204"/>
                      <a:pt x="956463" y="102041"/>
                    </a:cubicBezTo>
                    <a:cubicBezTo>
                      <a:pt x="957824" y="102041"/>
                      <a:pt x="957824" y="100680"/>
                      <a:pt x="959184" y="100680"/>
                    </a:cubicBezTo>
                    <a:lnTo>
                      <a:pt x="1063946" y="36735"/>
                    </a:lnTo>
                    <a:lnTo>
                      <a:pt x="1217688" y="292517"/>
                    </a:lnTo>
                    <a:lnTo>
                      <a:pt x="1112926" y="356463"/>
                    </a:lnTo>
                    <a:close/>
                  </a:path>
                </a:pathLst>
              </a:custGeom>
              <a:solidFill>
                <a:srgbClr val="F4B081"/>
              </a:solidFill>
              <a:ln w="13575" cap="flat" cmpd="sng">
                <a:solidFill>
                  <a:srgbClr val="F4B08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7CAAC"/>
                  </a:solidFill>
                  <a:latin typeface="Arial"/>
                  <a:ea typeface="Arial"/>
                  <a:cs typeface="Arial"/>
                  <a:sym typeface="Arial"/>
                </a:endParaRPr>
              </a:p>
            </p:txBody>
          </p:sp>
          <p:sp>
            <p:nvSpPr>
              <p:cNvPr id="366" name="Google Shape;366;p60"/>
              <p:cNvSpPr/>
              <p:nvPr/>
            </p:nvSpPr>
            <p:spPr>
              <a:xfrm rot="741648">
                <a:off x="3572299" y="4602476"/>
                <a:ext cx="2121413" cy="1682841"/>
              </a:xfrm>
              <a:prstGeom prst="corner">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7" name="Google Shape;367;p60"/>
              <p:cNvSpPr/>
              <p:nvPr/>
            </p:nvSpPr>
            <p:spPr>
              <a:xfrm rot="-1360529" flipH="1">
                <a:off x="6859570" y="4466492"/>
                <a:ext cx="2121408" cy="1682496"/>
              </a:xfrm>
              <a:prstGeom prst="corner">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8" name="Google Shape;368;p60"/>
              <p:cNvSpPr/>
              <p:nvPr/>
            </p:nvSpPr>
            <p:spPr>
              <a:xfrm rot="-8063974" flipH="1">
                <a:off x="5168870" y="2106114"/>
                <a:ext cx="1947672" cy="1874520"/>
              </a:xfrm>
              <a:prstGeom prst="corner">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9" name="Google Shape;369;p60"/>
              <p:cNvSpPr txBox="1"/>
              <p:nvPr/>
            </p:nvSpPr>
            <p:spPr>
              <a:xfrm>
                <a:off x="5229933" y="2278672"/>
                <a:ext cx="182554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chemeClr val="lt1"/>
                    </a:solidFill>
                    <a:latin typeface="Arial"/>
                    <a:ea typeface="Arial"/>
                    <a:cs typeface="Arial"/>
                    <a:sym typeface="Arial"/>
                  </a:rPr>
                  <a:t>Housing Authorities </a:t>
                </a:r>
                <a:endParaRPr/>
              </a:p>
            </p:txBody>
          </p:sp>
          <p:sp>
            <p:nvSpPr>
              <p:cNvPr id="370" name="Google Shape;370;p60"/>
              <p:cNvSpPr txBox="1"/>
              <p:nvPr/>
            </p:nvSpPr>
            <p:spPr>
              <a:xfrm rot="-1260660">
                <a:off x="6808737" y="5527246"/>
                <a:ext cx="182554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chemeClr val="lt1"/>
                    </a:solidFill>
                    <a:latin typeface="Arial"/>
                    <a:ea typeface="Arial"/>
                    <a:cs typeface="Arial"/>
                    <a:sym typeface="Arial"/>
                  </a:rPr>
                  <a:t>Residents</a:t>
                </a:r>
                <a:endParaRPr/>
              </a:p>
            </p:txBody>
          </p:sp>
          <p:sp>
            <p:nvSpPr>
              <p:cNvPr id="371" name="Google Shape;371;p60"/>
              <p:cNvSpPr txBox="1"/>
              <p:nvPr/>
            </p:nvSpPr>
            <p:spPr>
              <a:xfrm rot="763789">
                <a:off x="3500327" y="5663845"/>
                <a:ext cx="2374362" cy="3881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lt1"/>
                    </a:solidFill>
                    <a:latin typeface="Arial"/>
                    <a:ea typeface="Arial"/>
                    <a:cs typeface="Arial"/>
                    <a:sym typeface="Arial"/>
                  </a:rPr>
                  <a:t>Health Clinics</a:t>
                </a:r>
                <a:endParaRPr/>
              </a:p>
            </p:txBody>
          </p:sp>
        </p:grpSp>
        <p:sp>
          <p:nvSpPr>
            <p:cNvPr id="372" name="Google Shape;372;p60"/>
            <p:cNvSpPr txBox="1"/>
            <p:nvPr/>
          </p:nvSpPr>
          <p:spPr>
            <a:xfrm>
              <a:off x="7064554" y="1487440"/>
              <a:ext cx="35280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1" u="none" strike="noStrike" cap="none">
                  <a:solidFill>
                    <a:srgbClr val="000000"/>
                  </a:solidFill>
                  <a:latin typeface="Arial"/>
                  <a:ea typeface="Arial"/>
                  <a:cs typeface="Arial"/>
                  <a:sym typeface="Arial"/>
                </a:rPr>
                <a:t>Pathway 1. Change learned behavior via educational materials </a:t>
              </a:r>
              <a:endParaRPr/>
            </a:p>
          </p:txBody>
        </p:sp>
        <p:sp>
          <p:nvSpPr>
            <p:cNvPr id="373" name="Google Shape;373;p60"/>
            <p:cNvSpPr txBox="1"/>
            <p:nvPr/>
          </p:nvSpPr>
          <p:spPr>
            <a:xfrm>
              <a:off x="2010333" y="1306311"/>
              <a:ext cx="2885056" cy="10380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1" u="none" strike="noStrike" cap="none">
                  <a:solidFill>
                    <a:srgbClr val="000000"/>
                  </a:solidFill>
                  <a:latin typeface="Arial"/>
                  <a:ea typeface="Arial"/>
                  <a:cs typeface="Arial"/>
                  <a:sym typeface="Arial"/>
                </a:rPr>
                <a:t>Pathway 3. Facilitate direct information exchange on acute and chronic housing and health conditions</a:t>
              </a:r>
              <a:endParaRPr sz="1400" b="0" i="1" u="none" strike="noStrike" cap="none">
                <a:solidFill>
                  <a:srgbClr val="000000"/>
                </a:solidFill>
                <a:latin typeface="Arial"/>
                <a:ea typeface="Arial"/>
                <a:cs typeface="Arial"/>
                <a:sym typeface="Arial"/>
              </a:endParaRPr>
            </a:p>
          </p:txBody>
        </p:sp>
        <p:sp>
          <p:nvSpPr>
            <p:cNvPr id="374" name="Google Shape;374;p60"/>
            <p:cNvSpPr txBox="1"/>
            <p:nvPr/>
          </p:nvSpPr>
          <p:spPr>
            <a:xfrm>
              <a:off x="4554521" y="6232205"/>
              <a:ext cx="35280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1" u="none" strike="noStrike" cap="none">
                  <a:solidFill>
                    <a:srgbClr val="000000"/>
                  </a:solidFill>
                  <a:latin typeface="Arial"/>
                  <a:ea typeface="Arial"/>
                  <a:cs typeface="Arial"/>
                  <a:sym typeface="Arial"/>
                </a:rPr>
                <a:t>Pathway 2. Tailor treatment plans </a:t>
              </a:r>
              <a:endParaRPr/>
            </a:p>
          </p:txBody>
        </p:sp>
      </p:grpSp>
      <p:sp>
        <p:nvSpPr>
          <p:cNvPr id="375" name="Google Shape;375;p60"/>
          <p:cNvSpPr/>
          <p:nvPr/>
        </p:nvSpPr>
        <p:spPr>
          <a:xfrm>
            <a:off x="4855450" y="2131499"/>
            <a:ext cx="1756882" cy="1112402"/>
          </a:xfrm>
          <a:prstGeom prst="upArrowCallout">
            <a:avLst>
              <a:gd name="adj1" fmla="val 25000"/>
              <a:gd name="adj2" fmla="val 25000"/>
              <a:gd name="adj3" fmla="val 25000"/>
              <a:gd name="adj4" fmla="val 6497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IHS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1"/>
          <p:cNvSpPr txBox="1">
            <a:spLocks noGrp="1"/>
          </p:cNvSpPr>
          <p:nvPr>
            <p:ph type="body" idx="2"/>
          </p:nvPr>
        </p:nvSpPr>
        <p:spPr>
          <a:xfrm>
            <a:off x="0" y="0"/>
            <a:ext cx="4772025" cy="6858000"/>
          </a:xfrm>
          <a:prstGeom prst="rect">
            <a:avLst/>
          </a:prstGeom>
          <a:solidFill>
            <a:srgbClr val="F7CAAC"/>
          </a:solid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600"/>
              <a:buNone/>
            </a:pPr>
            <a:endParaRPr>
              <a:solidFill>
                <a:schemeClr val="lt1"/>
              </a:solidFill>
            </a:endParaRPr>
          </a:p>
        </p:txBody>
      </p:sp>
      <p:sp>
        <p:nvSpPr>
          <p:cNvPr id="382" name="Google Shape;382;p61"/>
          <p:cNvSpPr txBox="1">
            <a:spLocks noGrp="1"/>
          </p:cNvSpPr>
          <p:nvPr>
            <p:ph type="title"/>
          </p:nvPr>
        </p:nvSpPr>
        <p:spPr>
          <a:xfrm>
            <a:off x="65881" y="2624137"/>
            <a:ext cx="4640262"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sz="3000">
                <a:solidFill>
                  <a:srgbClr val="3F3F3F"/>
                </a:solidFill>
              </a:rPr>
              <a:t>3. Additional cost savings from increased prevention efforts can </a:t>
            </a:r>
            <a:r>
              <a:rPr lang="en-US" sz="3000" u="sng">
                <a:solidFill>
                  <a:srgbClr val="3F3F3F"/>
                </a:solidFill>
              </a:rPr>
              <a:t>finance</a:t>
            </a:r>
            <a:r>
              <a:rPr lang="en-US" sz="3000">
                <a:solidFill>
                  <a:srgbClr val="3F3F3F"/>
                </a:solidFill>
              </a:rPr>
              <a:t> new roles</a:t>
            </a:r>
            <a:endParaRPr/>
          </a:p>
        </p:txBody>
      </p:sp>
      <p:grpSp>
        <p:nvGrpSpPr>
          <p:cNvPr id="383" name="Google Shape;383;p61"/>
          <p:cNvGrpSpPr/>
          <p:nvPr/>
        </p:nvGrpSpPr>
        <p:grpSpPr>
          <a:xfrm>
            <a:off x="4838061" y="971603"/>
            <a:ext cx="7287939" cy="4970789"/>
            <a:chOff x="155" y="444959"/>
            <a:chExt cx="7287939" cy="4970789"/>
          </a:xfrm>
        </p:grpSpPr>
        <p:sp>
          <p:nvSpPr>
            <p:cNvPr id="384" name="Google Shape;384;p61"/>
            <p:cNvSpPr/>
            <p:nvPr/>
          </p:nvSpPr>
          <p:spPr>
            <a:xfrm>
              <a:off x="5721740" y="3577592"/>
              <a:ext cx="271840" cy="1190918"/>
            </a:xfrm>
            <a:custGeom>
              <a:avLst/>
              <a:gdLst/>
              <a:ahLst/>
              <a:cxnLst/>
              <a:rect l="l" t="t" r="r" b="b"/>
              <a:pathLst>
                <a:path w="120000" h="120000" extrusionOk="0">
                  <a:moveTo>
                    <a:pt x="120000" y="0"/>
                  </a:moveTo>
                  <a:lnTo>
                    <a:pt x="120000" y="120000"/>
                  </a:lnTo>
                  <a:lnTo>
                    <a:pt x="0" y="120000"/>
                  </a:lnTo>
                </a:path>
              </a:pathLst>
            </a:custGeom>
            <a:noFill/>
            <a:ln w="25400" cap="flat" cmpd="sng">
              <a:solidFill>
                <a:schemeClr val="dk1"/>
              </a:solidFill>
              <a:prstDash val="solid"/>
              <a:round/>
              <a:headEnd type="none" w="sm" len="sm"/>
              <a:tailEnd type="none" w="sm" len="sm"/>
            </a:ln>
          </p:spPr>
          <p:txBody>
            <a:bodyPr/>
            <a:lstStyle/>
            <a:p>
              <a:endParaRPr lang="en-US"/>
            </a:p>
          </p:txBody>
        </p:sp>
        <p:sp>
          <p:nvSpPr>
            <p:cNvPr id="385" name="Google Shape;385;p61"/>
            <p:cNvSpPr/>
            <p:nvPr/>
          </p:nvSpPr>
          <p:spPr>
            <a:xfrm>
              <a:off x="2860948" y="1739436"/>
              <a:ext cx="1838156" cy="1190918"/>
            </a:xfrm>
            <a:custGeom>
              <a:avLst/>
              <a:gdLst/>
              <a:ahLst/>
              <a:cxnLst/>
              <a:rect l="l" t="t" r="r" b="b"/>
              <a:pathLst>
                <a:path w="120000" h="120000" extrusionOk="0">
                  <a:moveTo>
                    <a:pt x="0" y="0"/>
                  </a:moveTo>
                  <a:lnTo>
                    <a:pt x="0" y="120000"/>
                  </a:lnTo>
                  <a:lnTo>
                    <a:pt x="120000" y="120000"/>
                  </a:lnTo>
                </a:path>
              </a:pathLst>
            </a:custGeom>
            <a:noFill/>
            <a:ln w="25400" cap="flat" cmpd="sng">
              <a:solidFill>
                <a:schemeClr val="dk1"/>
              </a:solidFill>
              <a:prstDash val="solid"/>
              <a:round/>
              <a:headEnd type="none" w="sm" len="sm"/>
              <a:tailEnd type="none" w="sm" len="sm"/>
            </a:ln>
          </p:spPr>
          <p:txBody>
            <a:bodyPr/>
            <a:lstStyle/>
            <a:p>
              <a:endParaRPr lang="en-US"/>
            </a:p>
          </p:txBody>
        </p:sp>
        <p:sp>
          <p:nvSpPr>
            <p:cNvPr id="386" name="Google Shape;386;p61"/>
            <p:cNvSpPr/>
            <p:nvPr/>
          </p:nvSpPr>
          <p:spPr>
            <a:xfrm>
              <a:off x="2589108" y="1739436"/>
              <a:ext cx="271840" cy="1190918"/>
            </a:xfrm>
            <a:custGeom>
              <a:avLst/>
              <a:gdLst/>
              <a:ahLst/>
              <a:cxnLst/>
              <a:rect l="l" t="t" r="r" b="b"/>
              <a:pathLst>
                <a:path w="120000" h="120000" extrusionOk="0">
                  <a:moveTo>
                    <a:pt x="120000" y="0"/>
                  </a:moveTo>
                  <a:lnTo>
                    <a:pt x="120000" y="120000"/>
                  </a:lnTo>
                  <a:lnTo>
                    <a:pt x="0" y="120000"/>
                  </a:lnTo>
                </a:path>
              </a:pathLst>
            </a:custGeom>
            <a:noFill/>
            <a:ln w="25400" cap="flat" cmpd="sng">
              <a:solidFill>
                <a:schemeClr val="dk1"/>
              </a:solidFill>
              <a:prstDash val="solid"/>
              <a:round/>
              <a:headEnd type="none" w="sm" len="sm"/>
              <a:tailEnd type="none" w="sm" len="sm"/>
            </a:ln>
          </p:spPr>
          <p:txBody>
            <a:bodyPr/>
            <a:lstStyle/>
            <a:p>
              <a:endParaRPr lang="en-US"/>
            </a:p>
          </p:txBody>
        </p:sp>
        <p:sp>
          <p:nvSpPr>
            <p:cNvPr id="387" name="Google Shape;387;p61"/>
            <p:cNvSpPr/>
            <p:nvPr/>
          </p:nvSpPr>
          <p:spPr>
            <a:xfrm>
              <a:off x="1566472" y="444959"/>
              <a:ext cx="2588952" cy="12944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1"/>
            <p:cNvSpPr txBox="1"/>
            <p:nvPr/>
          </p:nvSpPr>
          <p:spPr>
            <a:xfrm>
              <a:off x="1566472" y="444959"/>
              <a:ext cx="2588952" cy="1294476"/>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chemeClr val="dk1"/>
                  </a:solidFill>
                  <a:latin typeface="Calibri"/>
                  <a:ea typeface="Calibri"/>
                  <a:cs typeface="Calibri"/>
                  <a:sym typeface="Calibri"/>
                </a:rPr>
                <a:t>Housing Authority</a:t>
              </a:r>
              <a:endParaRPr>
                <a:solidFill>
                  <a:schemeClr val="dk1"/>
                </a:solidFill>
              </a:endParaRPr>
            </a:p>
          </p:txBody>
        </p:sp>
        <p:sp>
          <p:nvSpPr>
            <p:cNvPr id="389" name="Google Shape;389;p61"/>
            <p:cNvSpPr/>
            <p:nvPr/>
          </p:nvSpPr>
          <p:spPr>
            <a:xfrm>
              <a:off x="155" y="2283116"/>
              <a:ext cx="2588952" cy="12944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1"/>
            <p:cNvSpPr txBox="1"/>
            <p:nvPr/>
          </p:nvSpPr>
          <p:spPr>
            <a:xfrm>
              <a:off x="155" y="2283116"/>
              <a:ext cx="2588952" cy="1294476"/>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chemeClr val="dk1"/>
                  </a:solidFill>
                  <a:latin typeface="Calibri"/>
                  <a:ea typeface="Calibri"/>
                  <a:cs typeface="Calibri"/>
                  <a:sym typeface="Calibri"/>
                </a:rPr>
                <a:t>Inspectors</a:t>
              </a:r>
              <a:endParaRPr>
                <a:solidFill>
                  <a:schemeClr val="dk1"/>
                </a:solidFill>
              </a:endParaRPr>
            </a:p>
          </p:txBody>
        </p:sp>
        <p:sp>
          <p:nvSpPr>
            <p:cNvPr id="391" name="Google Shape;391;p61"/>
            <p:cNvSpPr/>
            <p:nvPr/>
          </p:nvSpPr>
          <p:spPr>
            <a:xfrm>
              <a:off x="4699104" y="2283116"/>
              <a:ext cx="2588952" cy="12944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1"/>
            <p:cNvSpPr txBox="1"/>
            <p:nvPr/>
          </p:nvSpPr>
          <p:spPr>
            <a:xfrm>
              <a:off x="4699094" y="2283106"/>
              <a:ext cx="2589000" cy="12945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chemeClr val="dk1"/>
                  </a:solidFill>
                  <a:latin typeface="Calibri"/>
                  <a:ea typeface="Calibri"/>
                  <a:cs typeface="Calibri"/>
                  <a:sym typeface="Calibri"/>
                </a:rPr>
                <a:t>Healthy Home Navigators</a:t>
              </a:r>
              <a:endParaRPr>
                <a:solidFill>
                  <a:schemeClr val="dk1"/>
                </a:solidFill>
              </a:endParaRPr>
            </a:p>
          </p:txBody>
        </p:sp>
        <p:sp>
          <p:nvSpPr>
            <p:cNvPr id="393" name="Google Shape;393;p61"/>
            <p:cNvSpPr/>
            <p:nvPr/>
          </p:nvSpPr>
          <p:spPr>
            <a:xfrm>
              <a:off x="3132788" y="4121272"/>
              <a:ext cx="2588952" cy="12944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1"/>
            <p:cNvSpPr txBox="1"/>
            <p:nvPr/>
          </p:nvSpPr>
          <p:spPr>
            <a:xfrm>
              <a:off x="3132788" y="4121272"/>
              <a:ext cx="2588952" cy="1294476"/>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chemeClr val="dk1"/>
                  </a:solidFill>
                  <a:latin typeface="Calibri"/>
                  <a:ea typeface="Calibri"/>
                  <a:cs typeface="Calibri"/>
                  <a:sym typeface="Calibri"/>
                </a:rPr>
                <a:t>Residents</a:t>
              </a:r>
              <a:endParaRPr>
                <a:solidFill>
                  <a:schemeClr val="dk1"/>
                </a:solidFill>
              </a:endParaRPr>
            </a:p>
          </p:txBody>
        </p:sp>
      </p:grpSp>
      <p:sp>
        <p:nvSpPr>
          <p:cNvPr id="395" name="Google Shape;395;p61"/>
          <p:cNvSpPr txBox="1"/>
          <p:nvPr/>
        </p:nvSpPr>
        <p:spPr>
          <a:xfrm>
            <a:off x="9534600" y="2824600"/>
            <a:ext cx="2591400" cy="1245600"/>
          </a:xfrm>
          <a:prstGeom prst="rect">
            <a:avLst/>
          </a:prstGeom>
          <a:noFill/>
          <a:ln w="76200" cap="flat" cmpd="sng">
            <a:solidFill>
              <a:srgbClr val="FE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rgbClr val="FE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2"/>
          <p:cNvSpPr txBox="1"/>
          <p:nvPr/>
        </p:nvSpPr>
        <p:spPr>
          <a:xfrm>
            <a:off x="4639978" y="5326032"/>
            <a:ext cx="3437965" cy="1215717"/>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Calibri"/>
                <a:ea typeface="Calibri"/>
                <a:cs typeface="Calibri"/>
                <a:sym typeface="Calibri"/>
              </a:rPr>
              <a:t>Target: Health clinics </a:t>
            </a:r>
            <a:endParaRPr/>
          </a:p>
          <a:p>
            <a:pPr marL="0" marR="0" lvl="0" indent="0" algn="l" rtl="0">
              <a:lnSpc>
                <a:spcPct val="100000"/>
              </a:lnSpc>
              <a:spcBef>
                <a:spcPts val="0"/>
              </a:spcBef>
              <a:spcAft>
                <a:spcPts val="0"/>
              </a:spcAft>
              <a:buNone/>
            </a:pPr>
            <a:r>
              <a:rPr lang="en-US" sz="1500" b="0" i="0" u="none" strike="noStrike" cap="none">
                <a:solidFill>
                  <a:srgbClr val="000000"/>
                </a:solidFill>
                <a:latin typeface="Calibri"/>
                <a:ea typeface="Calibri"/>
                <a:cs typeface="Calibri"/>
                <a:sym typeface="Calibri"/>
              </a:rPr>
              <a:t>Sample description: Lead information exchange with health clinics</a:t>
            </a: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 </a:t>
            </a:r>
            <a:endParaRPr/>
          </a:p>
        </p:txBody>
      </p:sp>
      <p:grpSp>
        <p:nvGrpSpPr>
          <p:cNvPr id="402" name="Google Shape;402;p62"/>
          <p:cNvGrpSpPr/>
          <p:nvPr/>
        </p:nvGrpSpPr>
        <p:grpSpPr>
          <a:xfrm>
            <a:off x="632757" y="1017742"/>
            <a:ext cx="10926492" cy="3606800"/>
            <a:chOff x="632759" y="1625599"/>
            <a:chExt cx="10926492" cy="3606800"/>
          </a:xfrm>
        </p:grpSpPr>
        <p:grpSp>
          <p:nvGrpSpPr>
            <p:cNvPr id="403" name="Google Shape;403;p62"/>
            <p:cNvGrpSpPr/>
            <p:nvPr/>
          </p:nvGrpSpPr>
          <p:grpSpPr>
            <a:xfrm>
              <a:off x="2038350" y="1625599"/>
              <a:ext cx="8115298" cy="3606800"/>
              <a:chOff x="6350" y="905933"/>
              <a:chExt cx="8115298" cy="3606800"/>
            </a:xfrm>
          </p:grpSpPr>
          <p:sp>
            <p:nvSpPr>
              <p:cNvPr id="404" name="Google Shape;404;p62"/>
              <p:cNvSpPr/>
              <p:nvPr/>
            </p:nvSpPr>
            <p:spPr>
              <a:xfrm>
                <a:off x="2936874" y="905933"/>
                <a:ext cx="2254249" cy="1502833"/>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2"/>
              <p:cNvSpPr txBox="1"/>
              <p:nvPr/>
            </p:nvSpPr>
            <p:spPr>
              <a:xfrm>
                <a:off x="2980890" y="949949"/>
                <a:ext cx="2166217" cy="1414801"/>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dk1"/>
                    </a:solidFill>
                    <a:latin typeface="Calibri"/>
                    <a:ea typeface="Calibri"/>
                    <a:cs typeface="Calibri"/>
                    <a:sym typeface="Calibri"/>
                  </a:rPr>
                  <a:t>Housing Authority</a:t>
                </a:r>
                <a:endParaRPr/>
              </a:p>
            </p:txBody>
          </p:sp>
          <p:sp>
            <p:nvSpPr>
              <p:cNvPr id="406" name="Google Shape;406;p62"/>
              <p:cNvSpPr/>
              <p:nvPr/>
            </p:nvSpPr>
            <p:spPr>
              <a:xfrm>
                <a:off x="1133475" y="2408766"/>
                <a:ext cx="2930524" cy="60113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chemeClr val="dk1"/>
                </a:solidFill>
                <a:prstDash val="solid"/>
                <a:round/>
                <a:headEnd type="none" w="sm" len="sm"/>
                <a:tailEnd type="none" w="sm" len="sm"/>
              </a:ln>
            </p:spPr>
            <p:txBody>
              <a:bodyPr/>
              <a:lstStyle/>
              <a:p>
                <a:endParaRPr lang="en-US"/>
              </a:p>
            </p:txBody>
          </p:sp>
          <p:sp>
            <p:nvSpPr>
              <p:cNvPr id="407" name="Google Shape;407;p62"/>
              <p:cNvSpPr/>
              <p:nvPr/>
            </p:nvSpPr>
            <p:spPr>
              <a:xfrm>
                <a:off x="6350" y="3009900"/>
                <a:ext cx="2254249" cy="1502833"/>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2"/>
              <p:cNvSpPr txBox="1"/>
              <p:nvPr/>
            </p:nvSpPr>
            <p:spPr>
              <a:xfrm>
                <a:off x="50366" y="3053916"/>
                <a:ext cx="2166217" cy="1414801"/>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dk1"/>
                    </a:solidFill>
                    <a:latin typeface="Calibri"/>
                    <a:ea typeface="Calibri"/>
                    <a:cs typeface="Calibri"/>
                    <a:sym typeface="Calibri"/>
                  </a:rPr>
                  <a:t>Healthy Home Managers</a:t>
                </a:r>
                <a:endParaRPr>
                  <a:solidFill>
                    <a:schemeClr val="dk1"/>
                  </a:solidFill>
                </a:endParaRPr>
              </a:p>
            </p:txBody>
          </p:sp>
          <p:sp>
            <p:nvSpPr>
              <p:cNvPr id="409" name="Google Shape;409;p62"/>
              <p:cNvSpPr/>
              <p:nvPr/>
            </p:nvSpPr>
            <p:spPr>
              <a:xfrm>
                <a:off x="4018279" y="2408766"/>
                <a:ext cx="91440" cy="601133"/>
              </a:xfrm>
              <a:custGeom>
                <a:avLst/>
                <a:gdLst/>
                <a:ahLst/>
                <a:cxnLst/>
                <a:rect l="l" t="t" r="r" b="b"/>
                <a:pathLst>
                  <a:path w="120000" h="120000" extrusionOk="0">
                    <a:moveTo>
                      <a:pt x="60000" y="0"/>
                    </a:moveTo>
                    <a:lnTo>
                      <a:pt x="60000" y="120000"/>
                    </a:lnTo>
                  </a:path>
                </a:pathLst>
              </a:custGeom>
              <a:noFill/>
              <a:ln w="25400" cap="flat" cmpd="sng">
                <a:solidFill>
                  <a:schemeClr val="dk1"/>
                </a:solidFill>
                <a:prstDash val="solid"/>
                <a:round/>
                <a:headEnd type="none" w="sm" len="sm"/>
                <a:tailEnd type="none" w="sm" len="sm"/>
              </a:ln>
            </p:spPr>
            <p:txBody>
              <a:bodyPr/>
              <a:lstStyle/>
              <a:p>
                <a:endParaRPr lang="en-US"/>
              </a:p>
            </p:txBody>
          </p:sp>
          <p:sp>
            <p:nvSpPr>
              <p:cNvPr id="410" name="Google Shape;410;p62"/>
              <p:cNvSpPr/>
              <p:nvPr/>
            </p:nvSpPr>
            <p:spPr>
              <a:xfrm>
                <a:off x="2936874" y="3009900"/>
                <a:ext cx="2254249" cy="1502833"/>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2"/>
              <p:cNvSpPr txBox="1"/>
              <p:nvPr/>
            </p:nvSpPr>
            <p:spPr>
              <a:xfrm>
                <a:off x="2980890" y="3053916"/>
                <a:ext cx="2166217" cy="1414801"/>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dk1"/>
                    </a:solidFill>
                    <a:latin typeface="Calibri"/>
                    <a:ea typeface="Calibri"/>
                    <a:cs typeface="Calibri"/>
                    <a:sym typeface="Calibri"/>
                  </a:rPr>
                  <a:t>Healthy Home Coordinators</a:t>
                </a:r>
                <a:endParaRPr>
                  <a:solidFill>
                    <a:schemeClr val="dk1"/>
                  </a:solidFill>
                </a:endParaRPr>
              </a:p>
            </p:txBody>
          </p:sp>
          <p:sp>
            <p:nvSpPr>
              <p:cNvPr id="412" name="Google Shape;412;p62"/>
              <p:cNvSpPr/>
              <p:nvPr/>
            </p:nvSpPr>
            <p:spPr>
              <a:xfrm>
                <a:off x="4063999" y="2408766"/>
                <a:ext cx="2930524" cy="60113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chemeClr val="dk1"/>
                </a:solidFill>
                <a:prstDash val="solid"/>
                <a:round/>
                <a:headEnd type="none" w="sm" len="sm"/>
                <a:tailEnd type="none" w="sm" len="sm"/>
              </a:ln>
            </p:spPr>
            <p:txBody>
              <a:bodyPr/>
              <a:lstStyle/>
              <a:p>
                <a:endParaRPr lang="en-US"/>
              </a:p>
            </p:txBody>
          </p:sp>
          <p:sp>
            <p:nvSpPr>
              <p:cNvPr id="413" name="Google Shape;413;p62"/>
              <p:cNvSpPr/>
              <p:nvPr/>
            </p:nvSpPr>
            <p:spPr>
              <a:xfrm>
                <a:off x="5867399" y="3009900"/>
                <a:ext cx="2254249" cy="1502833"/>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2"/>
              <p:cNvSpPr txBox="1"/>
              <p:nvPr/>
            </p:nvSpPr>
            <p:spPr>
              <a:xfrm>
                <a:off x="5911415" y="3053916"/>
                <a:ext cx="2166217" cy="1414801"/>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dk1"/>
                    </a:solidFill>
                    <a:latin typeface="Calibri"/>
                    <a:ea typeface="Calibri"/>
                    <a:cs typeface="Calibri"/>
                    <a:sym typeface="Calibri"/>
                  </a:rPr>
                  <a:t>Healthy Home Navigators</a:t>
                </a:r>
                <a:endParaRPr>
                  <a:solidFill>
                    <a:schemeClr val="dk1"/>
                  </a:solidFill>
                </a:endParaRPr>
              </a:p>
            </p:txBody>
          </p:sp>
        </p:grpSp>
        <p:sp>
          <p:nvSpPr>
            <p:cNvPr id="415" name="Google Shape;415;p62"/>
            <p:cNvSpPr txBox="1"/>
            <p:nvPr/>
          </p:nvSpPr>
          <p:spPr>
            <a:xfrm>
              <a:off x="632759" y="1839334"/>
              <a:ext cx="3051000" cy="1231500"/>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Calibri"/>
                  <a:ea typeface="Calibri"/>
                  <a:cs typeface="Calibri"/>
                  <a:sym typeface="Calibri"/>
                </a:rPr>
                <a:t>Target: IHS, EPA,</a:t>
              </a:r>
              <a:r>
                <a:rPr lang="en-US" sz="1500">
                  <a:latin typeface="Calibri"/>
                  <a:ea typeface="Calibri"/>
                  <a:cs typeface="Calibri"/>
                  <a:sym typeface="Calibri"/>
                </a:rPr>
                <a:t> DHS, etc. </a:t>
              </a:r>
              <a:r>
                <a:rPr lang="en-US" sz="15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None/>
              </a:pPr>
              <a:r>
                <a:rPr lang="en-US" sz="1500" b="0" i="0" u="none" strike="noStrike" cap="none">
                  <a:solidFill>
                    <a:srgbClr val="000000"/>
                  </a:solidFill>
                  <a:latin typeface="Calibri"/>
                  <a:ea typeface="Calibri"/>
                  <a:cs typeface="Calibri"/>
                  <a:sym typeface="Calibri"/>
                </a:rPr>
                <a:t>Sample description: Lead adaptations to maintenance and inspection plans and procedures </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 </a:t>
              </a:r>
              <a:endParaRPr/>
            </a:p>
          </p:txBody>
        </p:sp>
        <p:sp>
          <p:nvSpPr>
            <p:cNvPr id="416" name="Google Shape;416;p62"/>
            <p:cNvSpPr txBox="1"/>
            <p:nvPr/>
          </p:nvSpPr>
          <p:spPr>
            <a:xfrm>
              <a:off x="8508251" y="1847028"/>
              <a:ext cx="3051000" cy="1215600"/>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Calibri"/>
                  <a:ea typeface="Calibri"/>
                  <a:cs typeface="Calibri"/>
                  <a:sym typeface="Calibri"/>
                </a:rPr>
                <a:t>Target: Residents</a:t>
              </a:r>
              <a:endParaRPr/>
            </a:p>
            <a:p>
              <a:pPr marL="0" marR="0" lvl="0" indent="0" algn="l" rtl="0">
                <a:lnSpc>
                  <a:spcPct val="100000"/>
                </a:lnSpc>
                <a:spcBef>
                  <a:spcPts val="0"/>
                </a:spcBef>
                <a:spcAft>
                  <a:spcPts val="0"/>
                </a:spcAft>
                <a:buNone/>
              </a:pPr>
              <a:r>
                <a:rPr lang="en-US" sz="1500" b="0" i="0" u="none" strike="noStrike" cap="none">
                  <a:solidFill>
                    <a:srgbClr val="000000"/>
                  </a:solidFill>
                  <a:latin typeface="Calibri"/>
                  <a:ea typeface="Calibri"/>
                  <a:cs typeface="Calibri"/>
                  <a:sym typeface="Calibri"/>
                </a:rPr>
                <a:t>Sample description: Responsible for completing checklists with residents </a:t>
              </a: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 </a:t>
              </a:r>
              <a:endParaRPr/>
            </a:p>
          </p:txBody>
        </p:sp>
        <p:cxnSp>
          <p:nvCxnSpPr>
            <p:cNvPr id="417" name="Google Shape;417;p62"/>
            <p:cNvCxnSpPr/>
            <p:nvPr/>
          </p:nvCxnSpPr>
          <p:spPr>
            <a:xfrm rot="5400000" flipH="1">
              <a:off x="2125433" y="3166084"/>
              <a:ext cx="591600" cy="525900"/>
            </a:xfrm>
            <a:prstGeom prst="bentConnector3">
              <a:avLst>
                <a:gd name="adj1" fmla="val 50000"/>
              </a:avLst>
            </a:prstGeom>
            <a:noFill/>
            <a:ln w="28575" cap="flat" cmpd="sng">
              <a:solidFill>
                <a:srgbClr val="548135"/>
              </a:solidFill>
              <a:prstDash val="solid"/>
              <a:round/>
              <a:headEnd type="none" w="sm" len="sm"/>
              <a:tailEnd type="triangle" w="med" len="med"/>
            </a:ln>
          </p:spPr>
        </p:cxnSp>
        <p:cxnSp>
          <p:nvCxnSpPr>
            <p:cNvPr id="418" name="Google Shape;418;p62"/>
            <p:cNvCxnSpPr/>
            <p:nvPr/>
          </p:nvCxnSpPr>
          <p:spPr>
            <a:xfrm rot="-5400000">
              <a:off x="9474967" y="3166084"/>
              <a:ext cx="591600" cy="525900"/>
            </a:xfrm>
            <a:prstGeom prst="bentConnector3">
              <a:avLst>
                <a:gd name="adj1" fmla="val 50000"/>
              </a:avLst>
            </a:prstGeom>
            <a:noFill/>
            <a:ln w="28575" cap="flat" cmpd="sng">
              <a:solidFill>
                <a:srgbClr val="548135"/>
              </a:solidFill>
              <a:prstDash val="solid"/>
              <a:round/>
              <a:headEnd type="none" w="sm" len="sm"/>
              <a:tailEnd type="triangle" w="med" len="med"/>
            </a:ln>
          </p:spPr>
        </p:cxnSp>
      </p:grpSp>
      <p:cxnSp>
        <p:nvCxnSpPr>
          <p:cNvPr id="419" name="Google Shape;419;p62"/>
          <p:cNvCxnSpPr>
            <a:stCxn id="410" idx="2"/>
          </p:cNvCxnSpPr>
          <p:nvPr/>
        </p:nvCxnSpPr>
        <p:spPr>
          <a:xfrm rot="-5400000" flipH="1">
            <a:off x="6019947" y="4700592"/>
            <a:ext cx="678000" cy="525900"/>
          </a:xfrm>
          <a:prstGeom prst="bentConnector3">
            <a:avLst>
              <a:gd name="adj1" fmla="val 50000"/>
            </a:avLst>
          </a:prstGeom>
          <a:noFill/>
          <a:ln w="28575" cap="flat" cmpd="sng">
            <a:solidFill>
              <a:srgbClr val="548135"/>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000"/>
              <a:t>Take home: Use H-Life to inform the design of policies and operations</a:t>
            </a:r>
            <a:endParaRPr sz="3000"/>
          </a:p>
        </p:txBody>
      </p:sp>
      <p:grpSp>
        <p:nvGrpSpPr>
          <p:cNvPr id="425" name="Google Shape;425;p63"/>
          <p:cNvGrpSpPr/>
          <p:nvPr/>
        </p:nvGrpSpPr>
        <p:grpSpPr>
          <a:xfrm>
            <a:off x="848290" y="2437296"/>
            <a:ext cx="10495419" cy="2858121"/>
            <a:chOff x="10090" y="746608"/>
            <a:chExt cx="10495419" cy="2858121"/>
          </a:xfrm>
        </p:grpSpPr>
        <p:sp>
          <p:nvSpPr>
            <p:cNvPr id="426" name="Google Shape;426;p63"/>
            <p:cNvSpPr/>
            <p:nvPr/>
          </p:nvSpPr>
          <p:spPr>
            <a:xfrm>
              <a:off x="10090" y="746608"/>
              <a:ext cx="3426543" cy="1027963"/>
            </a:xfrm>
            <a:prstGeom prst="rect">
              <a:avLst/>
            </a:prstGeom>
            <a:solidFill>
              <a:srgbClr val="2E538F"/>
            </a:solidFill>
            <a:ln w="25400" cap="flat" cmpd="sng">
              <a:solidFill>
                <a:srgbClr val="2E538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3"/>
            <p:cNvSpPr txBox="1"/>
            <p:nvPr/>
          </p:nvSpPr>
          <p:spPr>
            <a:xfrm>
              <a:off x="10090" y="746608"/>
              <a:ext cx="3426543" cy="1027963"/>
            </a:xfrm>
            <a:prstGeom prst="rect">
              <a:avLst/>
            </a:prstGeom>
            <a:noFill/>
            <a:ln>
              <a:noFill/>
            </a:ln>
          </p:spPr>
          <p:txBody>
            <a:bodyPr spcFirstLastPara="1" wrap="square" lIns="270750" tIns="270750" rIns="270750" bIns="270750" anchor="ctr" anchorCtr="0">
              <a:noAutofit/>
            </a:bodyPr>
            <a:lstStyle/>
            <a:p>
              <a:pPr marL="0" marR="0" lvl="0" indent="0" algn="ctr" rtl="0">
                <a:lnSpc>
                  <a:spcPct val="90000"/>
                </a:lnSpc>
                <a:spcBef>
                  <a:spcPts val="0"/>
                </a:spcBef>
                <a:spcAft>
                  <a:spcPts val="0"/>
                </a:spcAft>
                <a:buClr>
                  <a:srgbClr val="000000"/>
                </a:buClr>
                <a:buSzPts val="3700"/>
                <a:buFont typeface="Arial"/>
                <a:buNone/>
              </a:pPr>
              <a:r>
                <a:rPr lang="en-US" sz="3700" b="0" i="0" u="none" strike="noStrike" cap="none">
                  <a:solidFill>
                    <a:schemeClr val="lt1"/>
                  </a:solidFill>
                  <a:latin typeface="Arial"/>
                  <a:ea typeface="Arial"/>
                  <a:cs typeface="Arial"/>
                  <a:sym typeface="Arial"/>
                </a:rPr>
                <a:t>Introduce</a:t>
              </a:r>
              <a:endParaRPr/>
            </a:p>
          </p:txBody>
        </p:sp>
        <p:sp>
          <p:nvSpPr>
            <p:cNvPr id="428" name="Google Shape;428;p63"/>
            <p:cNvSpPr/>
            <p:nvPr/>
          </p:nvSpPr>
          <p:spPr>
            <a:xfrm>
              <a:off x="10090" y="1774571"/>
              <a:ext cx="3426543" cy="1830158"/>
            </a:xfrm>
            <a:prstGeom prst="rect">
              <a:avLst/>
            </a:prstGeom>
            <a:solidFill>
              <a:srgbClr val="B7C1E1">
                <a:alpha val="89803"/>
              </a:srgbClr>
            </a:solidFill>
            <a:ln w="25400" cap="flat" cmpd="sng">
              <a:solidFill>
                <a:srgbClr val="B7C1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3"/>
            <p:cNvSpPr txBox="1"/>
            <p:nvPr/>
          </p:nvSpPr>
          <p:spPr>
            <a:xfrm>
              <a:off x="10090" y="1774571"/>
              <a:ext cx="3426543" cy="1830158"/>
            </a:xfrm>
            <a:prstGeom prst="rect">
              <a:avLst/>
            </a:prstGeom>
            <a:noFill/>
            <a:ln>
              <a:noFill/>
            </a:ln>
          </p:spPr>
          <p:txBody>
            <a:bodyPr spcFirstLastPara="1" wrap="square" lIns="338450" tIns="338450" rIns="338450" bIns="33845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Systematic shift in the way housing authorities can prevent expensive home repairs and remediation</a:t>
              </a:r>
              <a:endParaRPr/>
            </a:p>
          </p:txBody>
        </p:sp>
        <p:sp>
          <p:nvSpPr>
            <p:cNvPr id="430" name="Google Shape;430;p63"/>
            <p:cNvSpPr/>
            <p:nvPr/>
          </p:nvSpPr>
          <p:spPr>
            <a:xfrm>
              <a:off x="3544528" y="746608"/>
              <a:ext cx="3426543" cy="1027963"/>
            </a:xfrm>
            <a:prstGeom prst="rect">
              <a:avLst/>
            </a:prstGeom>
            <a:solidFill>
              <a:srgbClr val="8297CD"/>
            </a:solidFill>
            <a:ln w="25400" cap="flat" cmpd="sng">
              <a:solidFill>
                <a:srgbClr val="8297C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3"/>
            <p:cNvSpPr txBox="1"/>
            <p:nvPr/>
          </p:nvSpPr>
          <p:spPr>
            <a:xfrm>
              <a:off x="3544528" y="746608"/>
              <a:ext cx="3426543" cy="1027963"/>
            </a:xfrm>
            <a:prstGeom prst="rect">
              <a:avLst/>
            </a:prstGeom>
            <a:noFill/>
            <a:ln>
              <a:noFill/>
            </a:ln>
          </p:spPr>
          <p:txBody>
            <a:bodyPr spcFirstLastPara="1" wrap="square" lIns="270750" tIns="270750" rIns="270750" bIns="270750" anchor="ctr" anchorCtr="0">
              <a:noAutofit/>
            </a:bodyPr>
            <a:lstStyle/>
            <a:p>
              <a:pPr marL="0" marR="0" lvl="0" indent="0" algn="ctr" rtl="0">
                <a:lnSpc>
                  <a:spcPct val="90000"/>
                </a:lnSpc>
                <a:spcBef>
                  <a:spcPts val="0"/>
                </a:spcBef>
                <a:spcAft>
                  <a:spcPts val="0"/>
                </a:spcAft>
                <a:buClr>
                  <a:srgbClr val="000000"/>
                </a:buClr>
                <a:buSzPts val="3700"/>
                <a:buFont typeface="Arial"/>
                <a:buNone/>
              </a:pPr>
              <a:r>
                <a:rPr lang="en-US" sz="3700" b="0" i="0" u="none" strike="noStrike" cap="none">
                  <a:solidFill>
                    <a:schemeClr val="lt1"/>
                  </a:solidFill>
                  <a:latin typeface="Arial"/>
                  <a:ea typeface="Arial"/>
                  <a:cs typeface="Arial"/>
                  <a:sym typeface="Arial"/>
                </a:rPr>
                <a:t>Discover</a:t>
              </a:r>
              <a:endParaRPr/>
            </a:p>
          </p:txBody>
        </p:sp>
        <p:sp>
          <p:nvSpPr>
            <p:cNvPr id="432" name="Google Shape;432;p63"/>
            <p:cNvSpPr/>
            <p:nvPr/>
          </p:nvSpPr>
          <p:spPr>
            <a:xfrm>
              <a:off x="3544528" y="1774571"/>
              <a:ext cx="3426543" cy="1830158"/>
            </a:xfrm>
            <a:prstGeom prst="rect">
              <a:avLst/>
            </a:prstGeom>
            <a:solidFill>
              <a:srgbClr val="B7C1E1">
                <a:alpha val="89803"/>
              </a:srgbClr>
            </a:solidFill>
            <a:ln w="25400" cap="flat" cmpd="sng">
              <a:solidFill>
                <a:srgbClr val="B7C1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3"/>
            <p:cNvSpPr txBox="1"/>
            <p:nvPr/>
          </p:nvSpPr>
          <p:spPr>
            <a:xfrm>
              <a:off x="3544528" y="1774571"/>
              <a:ext cx="3426543" cy="1830158"/>
            </a:xfrm>
            <a:prstGeom prst="rect">
              <a:avLst/>
            </a:prstGeom>
            <a:noFill/>
            <a:ln>
              <a:noFill/>
            </a:ln>
          </p:spPr>
          <p:txBody>
            <a:bodyPr spcFirstLastPara="1" wrap="square" lIns="338450" tIns="338450" rIns="338450" bIns="33845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New mechanisms for sustaining and advancing housing stock </a:t>
              </a:r>
              <a:endParaRPr/>
            </a:p>
          </p:txBody>
        </p:sp>
        <p:sp>
          <p:nvSpPr>
            <p:cNvPr id="434" name="Google Shape;434;p63"/>
            <p:cNvSpPr/>
            <p:nvPr/>
          </p:nvSpPr>
          <p:spPr>
            <a:xfrm>
              <a:off x="7078966" y="746608"/>
              <a:ext cx="3426543" cy="1027963"/>
            </a:xfrm>
            <a:prstGeom prst="rect">
              <a:avLst/>
            </a:prstGeom>
            <a:solidFill>
              <a:srgbClr val="8297CD"/>
            </a:solidFill>
            <a:ln w="25400" cap="flat" cmpd="sng">
              <a:solidFill>
                <a:srgbClr val="8297C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3"/>
            <p:cNvSpPr txBox="1"/>
            <p:nvPr/>
          </p:nvSpPr>
          <p:spPr>
            <a:xfrm>
              <a:off x="7078966" y="746608"/>
              <a:ext cx="3426543" cy="1027963"/>
            </a:xfrm>
            <a:prstGeom prst="rect">
              <a:avLst/>
            </a:prstGeom>
            <a:noFill/>
            <a:ln>
              <a:noFill/>
            </a:ln>
          </p:spPr>
          <p:txBody>
            <a:bodyPr spcFirstLastPara="1" wrap="square" lIns="270750" tIns="270750" rIns="270750" bIns="270750" anchor="ctr" anchorCtr="0">
              <a:noAutofit/>
            </a:bodyPr>
            <a:lstStyle/>
            <a:p>
              <a:pPr marL="0" marR="0" lvl="0" indent="0" algn="ctr" rtl="0">
                <a:lnSpc>
                  <a:spcPct val="90000"/>
                </a:lnSpc>
                <a:spcBef>
                  <a:spcPts val="0"/>
                </a:spcBef>
                <a:spcAft>
                  <a:spcPts val="0"/>
                </a:spcAft>
                <a:buClr>
                  <a:srgbClr val="000000"/>
                </a:buClr>
                <a:buSzPts val="3700"/>
                <a:buFont typeface="Arial"/>
                <a:buNone/>
              </a:pPr>
              <a:r>
                <a:rPr lang="en-US" sz="3700" b="0" i="0" u="none" strike="noStrike" cap="none">
                  <a:solidFill>
                    <a:schemeClr val="lt1"/>
                  </a:solidFill>
                  <a:latin typeface="Arial"/>
                  <a:ea typeface="Arial"/>
                  <a:cs typeface="Arial"/>
                  <a:sym typeface="Arial"/>
                </a:rPr>
                <a:t>Encourage</a:t>
              </a:r>
              <a:endParaRPr/>
            </a:p>
          </p:txBody>
        </p:sp>
        <p:sp>
          <p:nvSpPr>
            <p:cNvPr id="436" name="Google Shape;436;p63"/>
            <p:cNvSpPr/>
            <p:nvPr/>
          </p:nvSpPr>
          <p:spPr>
            <a:xfrm>
              <a:off x="7078966" y="1774571"/>
              <a:ext cx="3426543" cy="1830158"/>
            </a:xfrm>
            <a:prstGeom prst="rect">
              <a:avLst/>
            </a:prstGeom>
            <a:solidFill>
              <a:srgbClr val="B7C1E1">
                <a:alpha val="89803"/>
              </a:srgbClr>
            </a:solidFill>
            <a:ln w="25400" cap="flat" cmpd="sng">
              <a:solidFill>
                <a:srgbClr val="B7C1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3"/>
            <p:cNvSpPr txBox="1"/>
            <p:nvPr/>
          </p:nvSpPr>
          <p:spPr>
            <a:xfrm>
              <a:off x="7078966" y="1774571"/>
              <a:ext cx="3426543" cy="1830158"/>
            </a:xfrm>
            <a:prstGeom prst="rect">
              <a:avLst/>
            </a:prstGeom>
            <a:noFill/>
            <a:ln>
              <a:noFill/>
            </a:ln>
          </p:spPr>
          <p:txBody>
            <a:bodyPr spcFirstLastPara="1" wrap="square" lIns="338450" tIns="338450" rIns="338450" bIns="33845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Cross-sector partnerships</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4"/>
          <p:cNvSpPr/>
          <p:nvPr/>
        </p:nvSpPr>
        <p:spPr>
          <a:xfrm>
            <a:off x="905298" y="2447815"/>
            <a:ext cx="2341340" cy="2154936"/>
          </a:xfrm>
          <a:custGeom>
            <a:avLst/>
            <a:gdLst/>
            <a:ahLst/>
            <a:cxnLst/>
            <a:rect l="l" t="t" r="r" b="b"/>
            <a:pathLst>
              <a:path w="2341340" h="2154936" extrusionOk="0">
                <a:moveTo>
                  <a:pt x="1263777" y="0"/>
                </a:moveTo>
                <a:cubicBezTo>
                  <a:pt x="1008221" y="0"/>
                  <a:pt x="760476" y="91059"/>
                  <a:pt x="566071" y="256413"/>
                </a:cubicBezTo>
                <a:lnTo>
                  <a:pt x="603123" y="299942"/>
                </a:lnTo>
                <a:cubicBezTo>
                  <a:pt x="787146" y="143447"/>
                  <a:pt x="1021842" y="57150"/>
                  <a:pt x="1263777" y="57150"/>
                </a:cubicBezTo>
                <a:cubicBezTo>
                  <a:pt x="1826419" y="57150"/>
                  <a:pt x="2284190" y="514922"/>
                  <a:pt x="2284190" y="1077563"/>
                </a:cubicBezTo>
                <a:cubicBezTo>
                  <a:pt x="2284190" y="1640205"/>
                  <a:pt x="1826419" y="2097977"/>
                  <a:pt x="1263777" y="2097977"/>
                </a:cubicBezTo>
                <a:cubicBezTo>
                  <a:pt x="979456" y="2097977"/>
                  <a:pt x="703802" y="1975866"/>
                  <a:pt x="511112" y="1766697"/>
                </a:cubicBezTo>
                <a:lnTo>
                  <a:pt x="57150" y="1766697"/>
                </a:lnTo>
                <a:lnTo>
                  <a:pt x="57150" y="1526191"/>
                </a:lnTo>
                <a:lnTo>
                  <a:pt x="350330" y="1526191"/>
                </a:lnTo>
                <a:lnTo>
                  <a:pt x="350330" y="762000"/>
                </a:lnTo>
                <a:lnTo>
                  <a:pt x="91631" y="762000"/>
                </a:lnTo>
                <a:lnTo>
                  <a:pt x="91631" y="585502"/>
                </a:lnTo>
                <a:cubicBezTo>
                  <a:pt x="230029" y="556832"/>
                  <a:pt x="326898" y="519779"/>
                  <a:pt x="429006" y="457010"/>
                </a:cubicBezTo>
                <a:lnTo>
                  <a:pt x="663893" y="457010"/>
                </a:lnTo>
                <a:lnTo>
                  <a:pt x="663893" y="1526191"/>
                </a:lnTo>
                <a:lnTo>
                  <a:pt x="938213" y="1526191"/>
                </a:lnTo>
                <a:lnTo>
                  <a:pt x="938213" y="1469041"/>
                </a:lnTo>
                <a:lnTo>
                  <a:pt x="721043" y="1469041"/>
                </a:lnTo>
                <a:lnTo>
                  <a:pt x="721043" y="399860"/>
                </a:lnTo>
                <a:lnTo>
                  <a:pt x="412718" y="399860"/>
                </a:lnTo>
                <a:lnTo>
                  <a:pt x="405765" y="404241"/>
                </a:lnTo>
                <a:cubicBezTo>
                  <a:pt x="301943" y="469106"/>
                  <a:pt x="204311" y="505492"/>
                  <a:pt x="57626" y="534067"/>
                </a:cubicBezTo>
                <a:lnTo>
                  <a:pt x="34481" y="538544"/>
                </a:lnTo>
                <a:lnTo>
                  <a:pt x="34481" y="819150"/>
                </a:lnTo>
                <a:lnTo>
                  <a:pt x="293180" y="819150"/>
                </a:lnTo>
                <a:lnTo>
                  <a:pt x="293180" y="1469041"/>
                </a:lnTo>
                <a:lnTo>
                  <a:pt x="0" y="1469041"/>
                </a:lnTo>
                <a:lnTo>
                  <a:pt x="0" y="1823656"/>
                </a:lnTo>
                <a:lnTo>
                  <a:pt x="486537" y="1823656"/>
                </a:lnTo>
                <a:cubicBezTo>
                  <a:pt x="689134" y="2034445"/>
                  <a:pt x="971074" y="2154936"/>
                  <a:pt x="1263777" y="2154936"/>
                </a:cubicBezTo>
                <a:cubicBezTo>
                  <a:pt x="1857947" y="2154936"/>
                  <a:pt x="2341340" y="1671542"/>
                  <a:pt x="2341340" y="1077373"/>
                </a:cubicBezTo>
                <a:cubicBezTo>
                  <a:pt x="2341245" y="483299"/>
                  <a:pt x="1857947" y="0"/>
                  <a:pt x="126377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44" name="Google Shape;444;p24"/>
          <p:cNvGrpSpPr/>
          <p:nvPr/>
        </p:nvGrpSpPr>
        <p:grpSpPr>
          <a:xfrm>
            <a:off x="1674466" y="2822288"/>
            <a:ext cx="1376553" cy="1376553"/>
            <a:chOff x="1400746" y="2740627"/>
            <a:chExt cx="1376553" cy="1376553"/>
          </a:xfrm>
        </p:grpSpPr>
        <p:sp>
          <p:nvSpPr>
            <p:cNvPr id="445" name="Google Shape;445;p24"/>
            <p:cNvSpPr/>
            <p:nvPr/>
          </p:nvSpPr>
          <p:spPr>
            <a:xfrm>
              <a:off x="1400746" y="2740627"/>
              <a:ext cx="1376553" cy="1376553"/>
            </a:xfrm>
            <a:custGeom>
              <a:avLst/>
              <a:gdLst/>
              <a:ahLst/>
              <a:cxnLst/>
              <a:rect l="l" t="t" r="r" b="b"/>
              <a:pathLst>
                <a:path w="1376553" h="1376553" extrusionOk="0">
                  <a:moveTo>
                    <a:pt x="1376553" y="688277"/>
                  </a:moveTo>
                  <a:cubicBezTo>
                    <a:pt x="1376553" y="1068419"/>
                    <a:pt x="1068419" y="1376553"/>
                    <a:pt x="688277" y="1376553"/>
                  </a:cubicBezTo>
                  <a:cubicBezTo>
                    <a:pt x="308134" y="1376553"/>
                    <a:pt x="0" y="1068419"/>
                    <a:pt x="0" y="688277"/>
                  </a:cubicBezTo>
                  <a:cubicBezTo>
                    <a:pt x="0" y="308134"/>
                    <a:pt x="308134" y="0"/>
                    <a:pt x="688277" y="0"/>
                  </a:cubicBezTo>
                  <a:cubicBezTo>
                    <a:pt x="1068419" y="0"/>
                    <a:pt x="1376553" y="308134"/>
                    <a:pt x="1376553" y="688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6" name="Google Shape;446;p24"/>
            <p:cNvSpPr/>
            <p:nvPr/>
          </p:nvSpPr>
          <p:spPr>
            <a:xfrm>
              <a:off x="1418367" y="2759773"/>
              <a:ext cx="1358931" cy="1357312"/>
            </a:xfrm>
            <a:custGeom>
              <a:avLst/>
              <a:gdLst/>
              <a:ahLst/>
              <a:cxnLst/>
              <a:rect l="l" t="t" r="r" b="b"/>
              <a:pathLst>
                <a:path w="1358931" h="1357312" extrusionOk="0">
                  <a:moveTo>
                    <a:pt x="1358932" y="669131"/>
                  </a:moveTo>
                  <a:cubicBezTo>
                    <a:pt x="1358932" y="494157"/>
                    <a:pt x="1293590" y="334518"/>
                    <a:pt x="1186148" y="213074"/>
                  </a:cubicBezTo>
                  <a:cubicBezTo>
                    <a:pt x="1060799" y="81820"/>
                    <a:pt x="884110" y="0"/>
                    <a:pt x="688277" y="0"/>
                  </a:cubicBezTo>
                  <a:cubicBezTo>
                    <a:pt x="308134" y="0"/>
                    <a:pt x="0" y="308134"/>
                    <a:pt x="0" y="688277"/>
                  </a:cubicBezTo>
                  <a:cubicBezTo>
                    <a:pt x="0" y="863251"/>
                    <a:pt x="65341" y="1022890"/>
                    <a:pt x="172879" y="1144334"/>
                  </a:cubicBezTo>
                  <a:cubicBezTo>
                    <a:pt x="298228" y="1275588"/>
                    <a:pt x="474916" y="1357313"/>
                    <a:pt x="670751" y="1357313"/>
                  </a:cubicBezTo>
                  <a:cubicBezTo>
                    <a:pt x="1050798" y="1357408"/>
                    <a:pt x="1358932" y="1049274"/>
                    <a:pt x="1358932" y="669131"/>
                  </a:cubicBezTo>
                  <a:close/>
                </a:path>
              </a:pathLst>
            </a:custGeom>
            <a:solidFill>
              <a:schemeClr val="lt1"/>
            </a:solidFill>
            <a:ln>
              <a:noFill/>
            </a:ln>
            <a:effectLst>
              <a:outerShdw blurRad="635000" dist="1143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7" name="Google Shape;447;p24"/>
            <p:cNvSpPr/>
            <p:nvPr/>
          </p:nvSpPr>
          <p:spPr>
            <a:xfrm>
              <a:off x="1522666" y="3127057"/>
              <a:ext cx="1254633" cy="990123"/>
            </a:xfrm>
            <a:custGeom>
              <a:avLst/>
              <a:gdLst/>
              <a:ahLst/>
              <a:cxnLst/>
              <a:rect l="l" t="t" r="r" b="b"/>
              <a:pathLst>
                <a:path w="1254633" h="990123" extrusionOk="0">
                  <a:moveTo>
                    <a:pt x="1185005" y="0"/>
                  </a:moveTo>
                  <a:cubicBezTo>
                    <a:pt x="1223010" y="85439"/>
                    <a:pt x="1244251" y="180118"/>
                    <a:pt x="1244251" y="279654"/>
                  </a:cubicBezTo>
                  <a:cubicBezTo>
                    <a:pt x="1244251" y="659797"/>
                    <a:pt x="936117" y="967930"/>
                    <a:pt x="555974" y="967930"/>
                  </a:cubicBezTo>
                  <a:cubicBezTo>
                    <a:pt x="327565" y="967930"/>
                    <a:pt x="125254" y="856679"/>
                    <a:pt x="0" y="685419"/>
                  </a:cubicBezTo>
                  <a:cubicBezTo>
                    <a:pt x="20288" y="717899"/>
                    <a:pt x="43244" y="748570"/>
                    <a:pt x="68485" y="777145"/>
                  </a:cubicBezTo>
                  <a:cubicBezTo>
                    <a:pt x="193834" y="908399"/>
                    <a:pt x="370523" y="990124"/>
                    <a:pt x="566357" y="990124"/>
                  </a:cubicBezTo>
                  <a:cubicBezTo>
                    <a:pt x="946499" y="990124"/>
                    <a:pt x="1254633" y="681990"/>
                    <a:pt x="1254633" y="301847"/>
                  </a:cubicBezTo>
                  <a:cubicBezTo>
                    <a:pt x="1254633" y="193548"/>
                    <a:pt x="1229582" y="91154"/>
                    <a:pt x="1185005"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8" name="Google Shape;448;p24"/>
          <p:cNvSpPr/>
          <p:nvPr/>
        </p:nvSpPr>
        <p:spPr>
          <a:xfrm>
            <a:off x="4705255" y="2447815"/>
            <a:ext cx="2394775" cy="2155317"/>
          </a:xfrm>
          <a:custGeom>
            <a:avLst/>
            <a:gdLst/>
            <a:ahLst/>
            <a:cxnLst/>
            <a:rect l="l" t="t" r="r" b="b"/>
            <a:pathLst>
              <a:path w="2394775" h="2155317" extrusionOk="0">
                <a:moveTo>
                  <a:pt x="1317308" y="0"/>
                </a:moveTo>
                <a:cubicBezTo>
                  <a:pt x="1078135" y="0"/>
                  <a:pt x="851535" y="76772"/>
                  <a:pt x="662178" y="221933"/>
                </a:cubicBezTo>
                <a:lnTo>
                  <a:pt x="696944" y="267272"/>
                </a:lnTo>
                <a:cubicBezTo>
                  <a:pt x="876205" y="129826"/>
                  <a:pt x="1090708" y="57150"/>
                  <a:pt x="1317308" y="57150"/>
                </a:cubicBezTo>
                <a:cubicBezTo>
                  <a:pt x="1879949" y="57150"/>
                  <a:pt x="2337721" y="514922"/>
                  <a:pt x="2337721" y="1077563"/>
                </a:cubicBezTo>
                <a:cubicBezTo>
                  <a:pt x="2337721" y="1640205"/>
                  <a:pt x="1879949" y="2097977"/>
                  <a:pt x="1317308" y="2097977"/>
                </a:cubicBezTo>
                <a:cubicBezTo>
                  <a:pt x="1035749" y="2097977"/>
                  <a:pt x="756285" y="1972532"/>
                  <a:pt x="563975" y="1766697"/>
                </a:cubicBezTo>
                <a:lnTo>
                  <a:pt x="85725" y="1766697"/>
                </a:lnTo>
                <a:lnTo>
                  <a:pt x="85725" y="1596581"/>
                </a:lnTo>
                <a:cubicBezTo>
                  <a:pt x="418719" y="1290256"/>
                  <a:pt x="659130" y="1068800"/>
                  <a:pt x="659130" y="872680"/>
                </a:cubicBezTo>
                <a:cubicBezTo>
                  <a:pt x="659130" y="741426"/>
                  <a:pt x="585597" y="663035"/>
                  <a:pt x="462439" y="663035"/>
                </a:cubicBezTo>
                <a:cubicBezTo>
                  <a:pt x="367665" y="663035"/>
                  <a:pt x="294323" y="725805"/>
                  <a:pt x="238316" y="780574"/>
                </a:cubicBezTo>
                <a:lnTo>
                  <a:pt x="79915" y="622268"/>
                </a:lnTo>
                <a:cubicBezTo>
                  <a:pt x="216694" y="483489"/>
                  <a:pt x="336804" y="431387"/>
                  <a:pt x="514064" y="431387"/>
                </a:cubicBezTo>
                <a:cubicBezTo>
                  <a:pt x="778002" y="431387"/>
                  <a:pt x="955453" y="600075"/>
                  <a:pt x="955453" y="851154"/>
                </a:cubicBezTo>
                <a:cubicBezTo>
                  <a:pt x="955453" y="1062038"/>
                  <a:pt x="750094" y="1299115"/>
                  <a:pt x="571310" y="1482185"/>
                </a:cubicBezTo>
                <a:lnTo>
                  <a:pt x="514160" y="1540669"/>
                </a:lnTo>
                <a:lnTo>
                  <a:pt x="595217" y="1530572"/>
                </a:lnTo>
                <a:cubicBezTo>
                  <a:pt x="660845" y="1522381"/>
                  <a:pt x="759238" y="1513523"/>
                  <a:pt x="820198" y="1513523"/>
                </a:cubicBezTo>
                <a:lnTo>
                  <a:pt x="1020128" y="1513523"/>
                </a:lnTo>
                <a:lnTo>
                  <a:pt x="1020128" y="1795367"/>
                </a:lnTo>
                <a:lnTo>
                  <a:pt x="1077278" y="1795367"/>
                </a:lnTo>
                <a:lnTo>
                  <a:pt x="1077278" y="1456373"/>
                </a:lnTo>
                <a:lnTo>
                  <a:pt x="820198" y="1456373"/>
                </a:lnTo>
                <a:cubicBezTo>
                  <a:pt x="778574" y="1456373"/>
                  <a:pt x="720662" y="1460278"/>
                  <a:pt x="666750" y="1465326"/>
                </a:cubicBezTo>
                <a:cubicBezTo>
                  <a:pt x="838010" y="1283494"/>
                  <a:pt x="1012603" y="1060323"/>
                  <a:pt x="1012603" y="851154"/>
                </a:cubicBezTo>
                <a:cubicBezTo>
                  <a:pt x="1012603" y="710755"/>
                  <a:pt x="964025" y="590836"/>
                  <a:pt x="872109" y="504349"/>
                </a:cubicBezTo>
                <a:cubicBezTo>
                  <a:pt x="781717" y="419195"/>
                  <a:pt x="657892" y="374237"/>
                  <a:pt x="514064" y="374237"/>
                </a:cubicBezTo>
                <a:cubicBezTo>
                  <a:pt x="313087" y="374237"/>
                  <a:pt x="174308" y="438436"/>
                  <a:pt x="19050" y="603123"/>
                </a:cubicBezTo>
                <a:lnTo>
                  <a:pt x="0" y="623316"/>
                </a:lnTo>
                <a:lnTo>
                  <a:pt x="238125" y="861441"/>
                </a:lnTo>
                <a:lnTo>
                  <a:pt x="258318" y="841248"/>
                </a:lnTo>
                <a:cubicBezTo>
                  <a:pt x="324517" y="775049"/>
                  <a:pt x="385572" y="720280"/>
                  <a:pt x="462248" y="720280"/>
                </a:cubicBezTo>
                <a:cubicBezTo>
                  <a:pt x="553593" y="720280"/>
                  <a:pt x="601790" y="773049"/>
                  <a:pt x="601790" y="872776"/>
                </a:cubicBezTo>
                <a:cubicBezTo>
                  <a:pt x="601790" y="1044130"/>
                  <a:pt x="356330" y="1269873"/>
                  <a:pt x="45625" y="1555814"/>
                </a:cubicBezTo>
                <a:lnTo>
                  <a:pt x="28385" y="1571625"/>
                </a:lnTo>
                <a:lnTo>
                  <a:pt x="28385" y="1824038"/>
                </a:lnTo>
                <a:lnTo>
                  <a:pt x="539972" y="1824038"/>
                </a:lnTo>
                <a:cubicBezTo>
                  <a:pt x="742379" y="2034731"/>
                  <a:pt x="1024795" y="2155317"/>
                  <a:pt x="1317212" y="2155317"/>
                </a:cubicBezTo>
                <a:cubicBezTo>
                  <a:pt x="1911382" y="2155317"/>
                  <a:pt x="2394775" y="1671923"/>
                  <a:pt x="2394775" y="1077754"/>
                </a:cubicBezTo>
                <a:cubicBezTo>
                  <a:pt x="2394871" y="483299"/>
                  <a:pt x="1911477" y="0"/>
                  <a:pt x="131730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49" name="Google Shape;449;p24"/>
          <p:cNvGrpSpPr/>
          <p:nvPr/>
        </p:nvGrpSpPr>
        <p:grpSpPr>
          <a:xfrm>
            <a:off x="5366723" y="2950843"/>
            <a:ext cx="1376648" cy="1376553"/>
            <a:chOff x="4115085" y="2740627"/>
            <a:chExt cx="1376648" cy="1376553"/>
          </a:xfrm>
        </p:grpSpPr>
        <p:sp>
          <p:nvSpPr>
            <p:cNvPr id="450" name="Google Shape;450;p24"/>
            <p:cNvSpPr/>
            <p:nvPr/>
          </p:nvSpPr>
          <p:spPr>
            <a:xfrm>
              <a:off x="4115085" y="2740627"/>
              <a:ext cx="1376552" cy="1376553"/>
            </a:xfrm>
            <a:custGeom>
              <a:avLst/>
              <a:gdLst/>
              <a:ahLst/>
              <a:cxnLst/>
              <a:rect l="l" t="t" r="r" b="b"/>
              <a:pathLst>
                <a:path w="1376552" h="1376553" extrusionOk="0">
                  <a:moveTo>
                    <a:pt x="1376553" y="688277"/>
                  </a:moveTo>
                  <a:cubicBezTo>
                    <a:pt x="1376553" y="1068419"/>
                    <a:pt x="1068419" y="1376553"/>
                    <a:pt x="688277" y="1376553"/>
                  </a:cubicBezTo>
                  <a:cubicBezTo>
                    <a:pt x="308134" y="1376553"/>
                    <a:pt x="0" y="1068419"/>
                    <a:pt x="0" y="688277"/>
                  </a:cubicBezTo>
                  <a:cubicBezTo>
                    <a:pt x="0" y="308134"/>
                    <a:pt x="308134" y="0"/>
                    <a:pt x="688277" y="0"/>
                  </a:cubicBezTo>
                  <a:cubicBezTo>
                    <a:pt x="1068419" y="0"/>
                    <a:pt x="1376553" y="308134"/>
                    <a:pt x="1376553" y="688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1" name="Google Shape;451;p24"/>
            <p:cNvSpPr/>
            <p:nvPr/>
          </p:nvSpPr>
          <p:spPr>
            <a:xfrm>
              <a:off x="4132707" y="2759773"/>
              <a:ext cx="1358931" cy="1357312"/>
            </a:xfrm>
            <a:custGeom>
              <a:avLst/>
              <a:gdLst/>
              <a:ahLst/>
              <a:cxnLst/>
              <a:rect l="l" t="t" r="r" b="b"/>
              <a:pathLst>
                <a:path w="1358931" h="1357312" extrusionOk="0">
                  <a:moveTo>
                    <a:pt x="1358932" y="669131"/>
                  </a:moveTo>
                  <a:cubicBezTo>
                    <a:pt x="1358932" y="494157"/>
                    <a:pt x="1293686" y="334518"/>
                    <a:pt x="1186148" y="213074"/>
                  </a:cubicBezTo>
                  <a:cubicBezTo>
                    <a:pt x="1060799" y="81820"/>
                    <a:pt x="884111" y="0"/>
                    <a:pt x="688277" y="0"/>
                  </a:cubicBezTo>
                  <a:cubicBezTo>
                    <a:pt x="308134" y="0"/>
                    <a:pt x="0" y="308134"/>
                    <a:pt x="0" y="688277"/>
                  </a:cubicBezTo>
                  <a:cubicBezTo>
                    <a:pt x="0" y="863251"/>
                    <a:pt x="65341" y="1022890"/>
                    <a:pt x="172879" y="1144334"/>
                  </a:cubicBezTo>
                  <a:cubicBezTo>
                    <a:pt x="298228" y="1275588"/>
                    <a:pt x="474916" y="1357313"/>
                    <a:pt x="670750" y="1357313"/>
                  </a:cubicBezTo>
                  <a:cubicBezTo>
                    <a:pt x="1050798" y="1357408"/>
                    <a:pt x="1358932" y="1049274"/>
                    <a:pt x="1358932" y="669131"/>
                  </a:cubicBezTo>
                  <a:close/>
                </a:path>
              </a:pathLst>
            </a:custGeom>
            <a:solidFill>
              <a:schemeClr val="lt1"/>
            </a:solidFill>
            <a:ln>
              <a:noFill/>
            </a:ln>
            <a:effectLst>
              <a:outerShdw blurRad="635000" dist="1143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2" name="Google Shape;452;p24"/>
            <p:cNvSpPr/>
            <p:nvPr/>
          </p:nvSpPr>
          <p:spPr>
            <a:xfrm>
              <a:off x="4237100" y="3127057"/>
              <a:ext cx="1254633" cy="990123"/>
            </a:xfrm>
            <a:custGeom>
              <a:avLst/>
              <a:gdLst/>
              <a:ahLst/>
              <a:cxnLst/>
              <a:rect l="l" t="t" r="r" b="b"/>
              <a:pathLst>
                <a:path w="1254633" h="990123" extrusionOk="0">
                  <a:moveTo>
                    <a:pt x="1185005" y="0"/>
                  </a:moveTo>
                  <a:cubicBezTo>
                    <a:pt x="1223010" y="85439"/>
                    <a:pt x="1244251" y="180118"/>
                    <a:pt x="1244251" y="279654"/>
                  </a:cubicBezTo>
                  <a:cubicBezTo>
                    <a:pt x="1244251" y="659797"/>
                    <a:pt x="936117" y="967930"/>
                    <a:pt x="555974" y="967930"/>
                  </a:cubicBezTo>
                  <a:cubicBezTo>
                    <a:pt x="327565" y="967930"/>
                    <a:pt x="125254" y="856679"/>
                    <a:pt x="0" y="685419"/>
                  </a:cubicBezTo>
                  <a:cubicBezTo>
                    <a:pt x="20288" y="717899"/>
                    <a:pt x="43244" y="748570"/>
                    <a:pt x="68485" y="777145"/>
                  </a:cubicBezTo>
                  <a:cubicBezTo>
                    <a:pt x="193834" y="908399"/>
                    <a:pt x="370522" y="990124"/>
                    <a:pt x="566356" y="990124"/>
                  </a:cubicBezTo>
                  <a:cubicBezTo>
                    <a:pt x="946499" y="990124"/>
                    <a:pt x="1254633" y="681990"/>
                    <a:pt x="1254633" y="301847"/>
                  </a:cubicBezTo>
                  <a:cubicBezTo>
                    <a:pt x="1254538" y="193548"/>
                    <a:pt x="1229582" y="91154"/>
                    <a:pt x="1185005"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53" name="Google Shape;453;p24"/>
          <p:cNvSpPr/>
          <p:nvPr/>
        </p:nvSpPr>
        <p:spPr>
          <a:xfrm>
            <a:off x="8558647" y="2342689"/>
            <a:ext cx="2580005" cy="2393093"/>
          </a:xfrm>
          <a:custGeom>
            <a:avLst/>
            <a:gdLst/>
            <a:ahLst/>
            <a:cxnLst/>
            <a:rect l="l" t="t" r="r" b="b"/>
            <a:pathLst>
              <a:path w="2359247" h="2155317" extrusionOk="0">
                <a:moveTo>
                  <a:pt x="1281684" y="0"/>
                </a:moveTo>
                <a:cubicBezTo>
                  <a:pt x="1042416" y="0"/>
                  <a:pt x="815816" y="76772"/>
                  <a:pt x="626459" y="222123"/>
                </a:cubicBezTo>
                <a:lnTo>
                  <a:pt x="661225" y="267462"/>
                </a:lnTo>
                <a:cubicBezTo>
                  <a:pt x="840486" y="129826"/>
                  <a:pt x="1055084" y="57150"/>
                  <a:pt x="1281684" y="57150"/>
                </a:cubicBezTo>
                <a:cubicBezTo>
                  <a:pt x="1844326" y="57150"/>
                  <a:pt x="2302097" y="514922"/>
                  <a:pt x="2302097" y="1077563"/>
                </a:cubicBezTo>
                <a:cubicBezTo>
                  <a:pt x="2302097" y="1640205"/>
                  <a:pt x="1844326" y="2097977"/>
                  <a:pt x="1281684" y="2097977"/>
                </a:cubicBezTo>
                <a:cubicBezTo>
                  <a:pt x="1011650" y="2097977"/>
                  <a:pt x="746950" y="1982153"/>
                  <a:pt x="554831" y="1792510"/>
                </a:cubicBezTo>
                <a:lnTo>
                  <a:pt x="523494" y="1792510"/>
                </a:lnTo>
                <a:cubicBezTo>
                  <a:pt x="331661" y="1792510"/>
                  <a:pt x="176498" y="1734693"/>
                  <a:pt x="72961" y="1625156"/>
                </a:cubicBezTo>
                <a:lnTo>
                  <a:pt x="209169" y="1436560"/>
                </a:lnTo>
                <a:cubicBezTo>
                  <a:pt x="298418" y="1511332"/>
                  <a:pt x="395192" y="1552194"/>
                  <a:pt x="484632" y="1552194"/>
                </a:cubicBezTo>
                <a:cubicBezTo>
                  <a:pt x="626650" y="1552194"/>
                  <a:pt x="711518" y="1493139"/>
                  <a:pt x="711518" y="1394270"/>
                </a:cubicBezTo>
                <a:cubicBezTo>
                  <a:pt x="711518" y="1259110"/>
                  <a:pt x="618554" y="1205770"/>
                  <a:pt x="370904" y="1202055"/>
                </a:cubicBezTo>
                <a:lnTo>
                  <a:pt x="370904" y="1000030"/>
                </a:lnTo>
                <a:cubicBezTo>
                  <a:pt x="506349" y="997172"/>
                  <a:pt x="668369" y="970312"/>
                  <a:pt x="668369" y="816578"/>
                </a:cubicBezTo>
                <a:cubicBezTo>
                  <a:pt x="668369" y="718947"/>
                  <a:pt x="606076" y="662940"/>
                  <a:pt x="497491" y="662940"/>
                </a:cubicBezTo>
                <a:cubicBezTo>
                  <a:pt x="405574" y="662940"/>
                  <a:pt x="338423" y="699421"/>
                  <a:pt x="259842" y="763334"/>
                </a:cubicBezTo>
                <a:lnTo>
                  <a:pt x="111157" y="583311"/>
                </a:lnTo>
                <a:cubicBezTo>
                  <a:pt x="241935" y="479679"/>
                  <a:pt x="370808" y="431197"/>
                  <a:pt x="514826" y="431197"/>
                </a:cubicBezTo>
                <a:cubicBezTo>
                  <a:pt x="807339" y="431197"/>
                  <a:pt x="982027" y="564737"/>
                  <a:pt x="982027" y="788480"/>
                </a:cubicBezTo>
                <a:cubicBezTo>
                  <a:pt x="982027" y="909352"/>
                  <a:pt x="915638" y="997458"/>
                  <a:pt x="779240" y="1057656"/>
                </a:cubicBezTo>
                <a:lnTo>
                  <a:pt x="762190" y="1065181"/>
                </a:lnTo>
                <a:lnTo>
                  <a:pt x="762190" y="1113568"/>
                </a:lnTo>
                <a:lnTo>
                  <a:pt x="782383" y="1119759"/>
                </a:lnTo>
                <a:cubicBezTo>
                  <a:pt x="938974" y="1167575"/>
                  <a:pt x="1025176" y="1274255"/>
                  <a:pt x="1025176" y="1420082"/>
                </a:cubicBezTo>
                <a:lnTo>
                  <a:pt x="1082326" y="1420082"/>
                </a:lnTo>
                <a:cubicBezTo>
                  <a:pt x="1082326" y="1264920"/>
                  <a:pt x="1001458" y="1147477"/>
                  <a:pt x="853154" y="1084707"/>
                </a:cubicBezTo>
                <a:cubicBezTo>
                  <a:pt x="976693" y="1015460"/>
                  <a:pt x="1039177" y="916019"/>
                  <a:pt x="1039177" y="788575"/>
                </a:cubicBezTo>
                <a:cubicBezTo>
                  <a:pt x="1039177" y="659225"/>
                  <a:pt x="988695" y="552450"/>
                  <a:pt x="893159" y="479965"/>
                </a:cubicBezTo>
                <a:cubicBezTo>
                  <a:pt x="802005" y="410718"/>
                  <a:pt x="671227" y="374142"/>
                  <a:pt x="514826" y="374142"/>
                </a:cubicBezTo>
                <a:cubicBezTo>
                  <a:pt x="350805" y="374142"/>
                  <a:pt x="199549" y="434150"/>
                  <a:pt x="52388" y="557594"/>
                </a:cubicBezTo>
                <a:lnTo>
                  <a:pt x="30670" y="575786"/>
                </a:lnTo>
                <a:lnTo>
                  <a:pt x="252603" y="844201"/>
                </a:lnTo>
                <a:lnTo>
                  <a:pt x="274701" y="825437"/>
                </a:lnTo>
                <a:cubicBezTo>
                  <a:pt x="354996" y="757142"/>
                  <a:pt x="414338" y="720185"/>
                  <a:pt x="497586" y="720185"/>
                </a:cubicBezTo>
                <a:cubicBezTo>
                  <a:pt x="546354" y="720185"/>
                  <a:pt x="611314" y="730187"/>
                  <a:pt x="611314" y="816674"/>
                </a:cubicBezTo>
                <a:cubicBezTo>
                  <a:pt x="611314" y="879253"/>
                  <a:pt x="579405" y="943261"/>
                  <a:pt x="342424" y="943261"/>
                </a:cubicBezTo>
                <a:lnTo>
                  <a:pt x="313849" y="943261"/>
                </a:lnTo>
                <a:lnTo>
                  <a:pt x="313849" y="1259110"/>
                </a:lnTo>
                <a:lnTo>
                  <a:pt x="342424" y="1259110"/>
                </a:lnTo>
                <a:cubicBezTo>
                  <a:pt x="654462" y="1259110"/>
                  <a:pt x="654462" y="1334072"/>
                  <a:pt x="654462" y="1394365"/>
                </a:cubicBezTo>
                <a:cubicBezTo>
                  <a:pt x="654462" y="1481995"/>
                  <a:pt x="548068" y="1495139"/>
                  <a:pt x="484727" y="1495139"/>
                </a:cubicBezTo>
                <a:cubicBezTo>
                  <a:pt x="401574" y="1495139"/>
                  <a:pt x="308991" y="1451896"/>
                  <a:pt x="223933" y="1373410"/>
                </a:cubicBezTo>
                <a:lnTo>
                  <a:pt x="200215" y="1351598"/>
                </a:lnTo>
                <a:lnTo>
                  <a:pt x="0" y="1628775"/>
                </a:lnTo>
                <a:lnTo>
                  <a:pt x="14668" y="1645825"/>
                </a:lnTo>
                <a:cubicBezTo>
                  <a:pt x="129064" y="1779270"/>
                  <a:pt x="304990" y="1849850"/>
                  <a:pt x="523494" y="1849850"/>
                </a:cubicBezTo>
                <a:lnTo>
                  <a:pt x="530161" y="1849850"/>
                </a:lnTo>
                <a:cubicBezTo>
                  <a:pt x="732472" y="2046827"/>
                  <a:pt x="999077" y="2155317"/>
                  <a:pt x="1281684" y="2155317"/>
                </a:cubicBezTo>
                <a:cubicBezTo>
                  <a:pt x="1875854" y="2155317"/>
                  <a:pt x="2359247" y="1671923"/>
                  <a:pt x="2359247" y="1077754"/>
                </a:cubicBezTo>
                <a:cubicBezTo>
                  <a:pt x="2359247" y="483299"/>
                  <a:pt x="1875854" y="0"/>
                  <a:pt x="128168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4" name="Google Shape;454;p24"/>
          <p:cNvSpPr txBox="1"/>
          <p:nvPr/>
        </p:nvSpPr>
        <p:spPr>
          <a:xfrm>
            <a:off x="4356265" y="4849475"/>
            <a:ext cx="36207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Design model standards to ensure the information gathered in Phase I is used to inform decisions around housing inspection, housekeeping, and maintenance policies</a:t>
            </a:r>
            <a:endParaRPr sz="1800" b="0" i="0" u="none" strike="noStrike" cap="none">
              <a:solidFill>
                <a:srgbClr val="595959"/>
              </a:solidFill>
              <a:latin typeface="Calibri"/>
              <a:ea typeface="Calibri"/>
              <a:cs typeface="Calibri"/>
              <a:sym typeface="Calibri"/>
            </a:endParaRPr>
          </a:p>
        </p:txBody>
      </p:sp>
      <p:sp>
        <p:nvSpPr>
          <p:cNvPr id="455" name="Google Shape;455;p24"/>
          <p:cNvSpPr txBox="1"/>
          <p:nvPr/>
        </p:nvSpPr>
        <p:spPr>
          <a:xfrm>
            <a:off x="8499260" y="4837443"/>
            <a:ext cx="3177359" cy="193052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Expand on the housing and health workforce to introduce a sustainable solution for Tribes seeking to improve the housing and health of their community</a:t>
            </a:r>
            <a:endParaRPr sz="1800" b="1" i="0" u="none" strike="noStrike" cap="none">
              <a:solidFill>
                <a:schemeClr val="dk1"/>
              </a:solidFill>
              <a:latin typeface="Calibri"/>
              <a:ea typeface="Calibri"/>
              <a:cs typeface="Calibri"/>
              <a:sym typeface="Calibri"/>
            </a:endParaRPr>
          </a:p>
          <a:p>
            <a:pPr marL="171450" marR="0" lvl="0" indent="-107950" algn="ctr" rtl="0">
              <a:lnSpc>
                <a:spcPct val="110000"/>
              </a:lnSpc>
              <a:spcBef>
                <a:spcPts val="1200"/>
              </a:spcBef>
              <a:spcAft>
                <a:spcPts val="0"/>
              </a:spcAft>
              <a:buClr>
                <a:schemeClr val="dk1"/>
              </a:buClr>
              <a:buSzPts val="1000"/>
              <a:buFont typeface="Arial"/>
              <a:buNone/>
            </a:pPr>
            <a:endParaRPr sz="1000" b="0" i="0" u="none" strike="noStrike" cap="none">
              <a:solidFill>
                <a:srgbClr val="595959"/>
              </a:solidFill>
              <a:latin typeface="Calibri"/>
              <a:ea typeface="Calibri"/>
              <a:cs typeface="Calibri"/>
              <a:sym typeface="Calibri"/>
            </a:endParaRPr>
          </a:p>
        </p:txBody>
      </p:sp>
      <p:sp>
        <p:nvSpPr>
          <p:cNvPr id="456" name="Google Shape;456;p24"/>
          <p:cNvSpPr txBox="1"/>
          <p:nvPr/>
        </p:nvSpPr>
        <p:spPr>
          <a:xfrm>
            <a:off x="54662" y="4791700"/>
            <a:ext cx="4042611"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Create a central bank of knowledge for the relationship between housing quality and health, so housing professionals, health practitioners, and community members alike can take actionable steps towards improving housing situations </a:t>
            </a:r>
            <a:endParaRPr sz="1400" b="0" i="0" u="none" strike="noStrike" cap="none">
              <a:solidFill>
                <a:srgbClr val="000000"/>
              </a:solidFill>
              <a:latin typeface="Arial"/>
              <a:ea typeface="Arial"/>
              <a:cs typeface="Arial"/>
              <a:sym typeface="Arial"/>
            </a:endParaRPr>
          </a:p>
        </p:txBody>
      </p:sp>
      <p:sp>
        <p:nvSpPr>
          <p:cNvPr id="457" name="Google Shape;457;p24"/>
          <p:cNvSpPr txBox="1"/>
          <p:nvPr/>
        </p:nvSpPr>
        <p:spPr>
          <a:xfrm>
            <a:off x="1376911" y="3289820"/>
            <a:ext cx="2055084" cy="413959"/>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2000"/>
              <a:buFont typeface="Arial"/>
              <a:buNone/>
            </a:pPr>
            <a:r>
              <a:rPr lang="en-US" sz="2000" b="1" i="0" u="none" strike="noStrike" cap="none">
                <a:solidFill>
                  <a:schemeClr val="accent1"/>
                </a:solidFill>
                <a:latin typeface="Calibri"/>
                <a:ea typeface="Calibri"/>
                <a:cs typeface="Calibri"/>
                <a:sym typeface="Calibri"/>
              </a:rPr>
              <a:t>Awareness</a:t>
            </a:r>
            <a:endParaRPr sz="2000" b="1" i="0" u="none" strike="noStrike" cap="none">
              <a:solidFill>
                <a:schemeClr val="accent1"/>
              </a:solidFill>
              <a:latin typeface="Calibri"/>
              <a:ea typeface="Calibri"/>
              <a:cs typeface="Calibri"/>
              <a:sym typeface="Calibri"/>
            </a:endParaRPr>
          </a:p>
        </p:txBody>
      </p:sp>
      <p:sp>
        <p:nvSpPr>
          <p:cNvPr id="458" name="Google Shape;458;p24"/>
          <p:cNvSpPr txBox="1"/>
          <p:nvPr/>
        </p:nvSpPr>
        <p:spPr>
          <a:xfrm>
            <a:off x="5455405" y="3289819"/>
            <a:ext cx="1422288" cy="413959"/>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2000"/>
              <a:buFont typeface="Arial"/>
              <a:buNone/>
            </a:pPr>
            <a:r>
              <a:rPr lang="en-US" sz="2000" b="1" i="0" u="none" strike="noStrike" cap="none">
                <a:solidFill>
                  <a:schemeClr val="accent2"/>
                </a:solidFill>
                <a:latin typeface="Calibri"/>
                <a:ea typeface="Calibri"/>
                <a:cs typeface="Calibri"/>
                <a:sym typeface="Calibri"/>
              </a:rPr>
              <a:t>Education</a:t>
            </a:r>
            <a:endParaRPr sz="2000" b="1" i="0" u="none" strike="noStrike" cap="none">
              <a:solidFill>
                <a:schemeClr val="accent2"/>
              </a:solidFill>
              <a:latin typeface="Calibri"/>
              <a:ea typeface="Calibri"/>
              <a:cs typeface="Calibri"/>
              <a:sym typeface="Calibri"/>
            </a:endParaRPr>
          </a:p>
        </p:txBody>
      </p:sp>
      <p:sp>
        <p:nvSpPr>
          <p:cNvPr id="459" name="Google Shape;459;p24"/>
          <p:cNvSpPr txBox="1"/>
          <p:nvPr/>
        </p:nvSpPr>
        <p:spPr>
          <a:xfrm>
            <a:off x="797247" y="324429"/>
            <a:ext cx="10515600" cy="1325563"/>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n-US" sz="3000" b="0" i="0" u="none" strike="noStrike" cap="none">
                <a:solidFill>
                  <a:schemeClr val="dk1"/>
                </a:solidFill>
                <a:latin typeface="Calibri"/>
                <a:ea typeface="Calibri"/>
                <a:cs typeface="Calibri"/>
                <a:sym typeface="Calibri"/>
              </a:rPr>
              <a:t>Where we are today </a:t>
            </a:r>
            <a:endParaRPr sz="3000" b="0" i="0" u="none" strike="noStrike" cap="none">
              <a:solidFill>
                <a:srgbClr val="000000"/>
              </a:solidFill>
              <a:latin typeface="Arial"/>
              <a:ea typeface="Arial"/>
              <a:cs typeface="Arial"/>
              <a:sym typeface="Arial"/>
            </a:endParaRPr>
          </a:p>
        </p:txBody>
      </p:sp>
      <p:grpSp>
        <p:nvGrpSpPr>
          <p:cNvPr id="460" name="Google Shape;460;p24"/>
          <p:cNvGrpSpPr/>
          <p:nvPr/>
        </p:nvGrpSpPr>
        <p:grpSpPr>
          <a:xfrm>
            <a:off x="9338609" y="2909260"/>
            <a:ext cx="1376648" cy="1376553"/>
            <a:chOff x="4115085" y="2740627"/>
            <a:chExt cx="1376648" cy="1376553"/>
          </a:xfrm>
        </p:grpSpPr>
        <p:sp>
          <p:nvSpPr>
            <p:cNvPr id="461" name="Google Shape;461;p24"/>
            <p:cNvSpPr/>
            <p:nvPr/>
          </p:nvSpPr>
          <p:spPr>
            <a:xfrm>
              <a:off x="4115085" y="2740627"/>
              <a:ext cx="1376552" cy="1376553"/>
            </a:xfrm>
            <a:custGeom>
              <a:avLst/>
              <a:gdLst/>
              <a:ahLst/>
              <a:cxnLst/>
              <a:rect l="l" t="t" r="r" b="b"/>
              <a:pathLst>
                <a:path w="1376552" h="1376553" extrusionOk="0">
                  <a:moveTo>
                    <a:pt x="1376553" y="688277"/>
                  </a:moveTo>
                  <a:cubicBezTo>
                    <a:pt x="1376553" y="1068419"/>
                    <a:pt x="1068419" y="1376553"/>
                    <a:pt x="688277" y="1376553"/>
                  </a:cubicBezTo>
                  <a:cubicBezTo>
                    <a:pt x="308134" y="1376553"/>
                    <a:pt x="0" y="1068419"/>
                    <a:pt x="0" y="688277"/>
                  </a:cubicBezTo>
                  <a:cubicBezTo>
                    <a:pt x="0" y="308134"/>
                    <a:pt x="308134" y="0"/>
                    <a:pt x="688277" y="0"/>
                  </a:cubicBezTo>
                  <a:cubicBezTo>
                    <a:pt x="1068419" y="0"/>
                    <a:pt x="1376553" y="308134"/>
                    <a:pt x="1376553" y="688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2" name="Google Shape;462;p24"/>
            <p:cNvSpPr/>
            <p:nvPr/>
          </p:nvSpPr>
          <p:spPr>
            <a:xfrm>
              <a:off x="4132707" y="2759773"/>
              <a:ext cx="1358931" cy="1357312"/>
            </a:xfrm>
            <a:custGeom>
              <a:avLst/>
              <a:gdLst/>
              <a:ahLst/>
              <a:cxnLst/>
              <a:rect l="l" t="t" r="r" b="b"/>
              <a:pathLst>
                <a:path w="1358931" h="1357312" extrusionOk="0">
                  <a:moveTo>
                    <a:pt x="1358932" y="669131"/>
                  </a:moveTo>
                  <a:cubicBezTo>
                    <a:pt x="1358932" y="494157"/>
                    <a:pt x="1293686" y="334518"/>
                    <a:pt x="1186148" y="213074"/>
                  </a:cubicBezTo>
                  <a:cubicBezTo>
                    <a:pt x="1060799" y="81820"/>
                    <a:pt x="884111" y="0"/>
                    <a:pt x="688277" y="0"/>
                  </a:cubicBezTo>
                  <a:cubicBezTo>
                    <a:pt x="308134" y="0"/>
                    <a:pt x="0" y="308134"/>
                    <a:pt x="0" y="688277"/>
                  </a:cubicBezTo>
                  <a:cubicBezTo>
                    <a:pt x="0" y="863251"/>
                    <a:pt x="65341" y="1022890"/>
                    <a:pt x="172879" y="1144334"/>
                  </a:cubicBezTo>
                  <a:cubicBezTo>
                    <a:pt x="298228" y="1275588"/>
                    <a:pt x="474916" y="1357313"/>
                    <a:pt x="670750" y="1357313"/>
                  </a:cubicBezTo>
                  <a:cubicBezTo>
                    <a:pt x="1050798" y="1357408"/>
                    <a:pt x="1358932" y="1049274"/>
                    <a:pt x="1358932" y="669131"/>
                  </a:cubicBezTo>
                  <a:close/>
                </a:path>
              </a:pathLst>
            </a:custGeom>
            <a:solidFill>
              <a:schemeClr val="lt1"/>
            </a:solidFill>
            <a:ln>
              <a:noFill/>
            </a:ln>
            <a:effectLst>
              <a:outerShdw blurRad="635000" dist="1143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A5A5A5"/>
                  </a:solidFill>
                  <a:latin typeface="Calibri"/>
                  <a:ea typeface="Calibri"/>
                  <a:cs typeface="Calibri"/>
                  <a:sym typeface="Calibri"/>
                </a:rPr>
                <a:t>Implement</a:t>
              </a:r>
              <a:endParaRPr sz="1400" b="0" i="0" u="none" strike="noStrike" cap="none">
                <a:solidFill>
                  <a:srgbClr val="000000"/>
                </a:solidFill>
                <a:latin typeface="Arial"/>
                <a:ea typeface="Arial"/>
                <a:cs typeface="Arial"/>
                <a:sym typeface="Arial"/>
              </a:endParaRPr>
            </a:p>
          </p:txBody>
        </p:sp>
        <p:sp>
          <p:nvSpPr>
            <p:cNvPr id="463" name="Google Shape;463;p24"/>
            <p:cNvSpPr/>
            <p:nvPr/>
          </p:nvSpPr>
          <p:spPr>
            <a:xfrm>
              <a:off x="4237100" y="3127057"/>
              <a:ext cx="1254633" cy="990123"/>
            </a:xfrm>
            <a:custGeom>
              <a:avLst/>
              <a:gdLst/>
              <a:ahLst/>
              <a:cxnLst/>
              <a:rect l="l" t="t" r="r" b="b"/>
              <a:pathLst>
                <a:path w="1254633" h="990123" extrusionOk="0">
                  <a:moveTo>
                    <a:pt x="1185005" y="0"/>
                  </a:moveTo>
                  <a:cubicBezTo>
                    <a:pt x="1223010" y="85439"/>
                    <a:pt x="1244251" y="180118"/>
                    <a:pt x="1244251" y="279654"/>
                  </a:cubicBezTo>
                  <a:cubicBezTo>
                    <a:pt x="1244251" y="659797"/>
                    <a:pt x="936117" y="967930"/>
                    <a:pt x="555974" y="967930"/>
                  </a:cubicBezTo>
                  <a:cubicBezTo>
                    <a:pt x="327565" y="967930"/>
                    <a:pt x="125254" y="856679"/>
                    <a:pt x="0" y="685419"/>
                  </a:cubicBezTo>
                  <a:cubicBezTo>
                    <a:pt x="20288" y="717899"/>
                    <a:pt x="43244" y="748570"/>
                    <a:pt x="68485" y="777145"/>
                  </a:cubicBezTo>
                  <a:cubicBezTo>
                    <a:pt x="193834" y="908399"/>
                    <a:pt x="370522" y="990124"/>
                    <a:pt x="566356" y="990124"/>
                  </a:cubicBezTo>
                  <a:cubicBezTo>
                    <a:pt x="946499" y="990124"/>
                    <a:pt x="1254633" y="681990"/>
                    <a:pt x="1254633" y="301847"/>
                  </a:cubicBezTo>
                  <a:cubicBezTo>
                    <a:pt x="1254538" y="193548"/>
                    <a:pt x="1229582" y="91154"/>
                    <a:pt x="1185005"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464" name="Google Shape;464;p24"/>
          <p:cNvCxnSpPr/>
          <p:nvPr/>
        </p:nvCxnSpPr>
        <p:spPr>
          <a:xfrm>
            <a:off x="4090992" y="1725398"/>
            <a:ext cx="0" cy="5120640"/>
          </a:xfrm>
          <a:prstGeom prst="straightConnector1">
            <a:avLst/>
          </a:prstGeom>
          <a:noFill/>
          <a:ln w="19050" cap="flat" cmpd="sng">
            <a:solidFill>
              <a:schemeClr val="dk1"/>
            </a:solidFill>
            <a:prstDash val="solid"/>
            <a:miter lim="800000"/>
            <a:headEnd type="none" w="sm" len="sm"/>
            <a:tailEnd type="none" w="sm" len="sm"/>
          </a:ln>
        </p:spPr>
      </p:cxnSp>
      <p:cxnSp>
        <p:nvCxnSpPr>
          <p:cNvPr id="465" name="Google Shape;465;p24"/>
          <p:cNvCxnSpPr/>
          <p:nvPr/>
        </p:nvCxnSpPr>
        <p:spPr>
          <a:xfrm>
            <a:off x="8172900" y="1737360"/>
            <a:ext cx="0" cy="5120640"/>
          </a:xfrm>
          <a:prstGeom prst="straightConnector1">
            <a:avLst/>
          </a:prstGeom>
          <a:noFill/>
          <a:ln w="19050" cap="flat" cmpd="sng">
            <a:solidFill>
              <a:schemeClr val="dk1"/>
            </a:solidFill>
            <a:prstDash val="solid"/>
            <a:miter lim="800000"/>
            <a:headEnd type="none" w="sm" len="sm"/>
            <a:tailEnd type="none" w="sm" len="sm"/>
          </a:ln>
        </p:spPr>
      </p:cxnSp>
      <p:pic>
        <p:nvPicPr>
          <p:cNvPr id="466" name="Google Shape;466;p24" descr="Route (Two Pins With A Path) outline"/>
          <p:cNvPicPr preferRelativeResize="0"/>
          <p:nvPr/>
        </p:nvPicPr>
        <p:blipFill rotWithShape="1">
          <a:blip r:embed="rId3">
            <a:alphaModFix/>
          </a:blip>
          <a:srcRect/>
          <a:stretch/>
        </p:blipFill>
        <p:spPr>
          <a:xfrm>
            <a:off x="5985843" y="3337273"/>
            <a:ext cx="1925819" cy="152560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0"/>
        <p:cNvGrpSpPr/>
        <p:nvPr/>
      </p:nvGrpSpPr>
      <p:grpSpPr>
        <a:xfrm>
          <a:off x="0" y="0"/>
          <a:ext cx="0" cy="0"/>
          <a:chOff x="0" y="0"/>
          <a:chExt cx="0" cy="0"/>
        </a:xfrm>
      </p:grpSpPr>
      <p:sp>
        <p:nvSpPr>
          <p:cNvPr id="471" name="Google Shape;471;p25"/>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2" name="Google Shape;472;p25"/>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73" name="Google Shape;473;p25" descr="Paper files on the table"/>
          <p:cNvPicPr preferRelativeResize="0"/>
          <p:nvPr/>
        </p:nvPicPr>
        <p:blipFill rotWithShape="1">
          <a:blip r:embed="rId3">
            <a:alphaModFix amt="60000"/>
          </a:blip>
          <a:srcRect t="16044"/>
          <a:stretch/>
        </p:blipFill>
        <p:spPr>
          <a:xfrm>
            <a:off x="-1" y="10"/>
            <a:ext cx="12192001" cy="6857990"/>
          </a:xfrm>
          <a:prstGeom prst="rect">
            <a:avLst/>
          </a:prstGeom>
          <a:noFill/>
          <a:ln>
            <a:noFill/>
          </a:ln>
        </p:spPr>
      </p:pic>
      <p:sp>
        <p:nvSpPr>
          <p:cNvPr id="474" name="Google Shape;474;p25"/>
          <p:cNvSpPr txBox="1">
            <a:spLocks noGrp="1"/>
          </p:cNvSpPr>
          <p:nvPr>
            <p:ph type="title"/>
          </p:nvPr>
        </p:nvSpPr>
        <p:spPr>
          <a:xfrm>
            <a:off x="1198181" y="728906"/>
            <a:ext cx="9792471" cy="20570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3000">
                <a:solidFill>
                  <a:srgbClr val="FFFFFF"/>
                </a:solidFill>
              </a:rPr>
              <a:t>Where we are headed</a:t>
            </a:r>
            <a:endParaRPr sz="3000"/>
          </a:p>
        </p:txBody>
      </p:sp>
      <p:grpSp>
        <p:nvGrpSpPr>
          <p:cNvPr id="475" name="Google Shape;475;p25"/>
          <p:cNvGrpSpPr/>
          <p:nvPr/>
        </p:nvGrpSpPr>
        <p:grpSpPr>
          <a:xfrm>
            <a:off x="1198181" y="2957943"/>
            <a:ext cx="9792470" cy="3170866"/>
            <a:chOff x="0" y="278"/>
            <a:chExt cx="9792470" cy="3170866"/>
          </a:xfrm>
        </p:grpSpPr>
        <p:sp>
          <p:nvSpPr>
            <p:cNvPr id="476" name="Google Shape;476;p25"/>
            <p:cNvSpPr/>
            <p:nvPr/>
          </p:nvSpPr>
          <p:spPr>
            <a:xfrm>
              <a:off x="1958494" y="278"/>
              <a:ext cx="7833976" cy="1539255"/>
            </a:xfrm>
            <a:prstGeom prst="rect">
              <a:avLst/>
            </a:prstGeom>
            <a:solidFill>
              <a:srgbClr val="E0E0E0">
                <a:alpha val="89803"/>
              </a:srgbClr>
            </a:solidFill>
            <a:ln w="25400" cap="flat" cmpd="sng">
              <a:solidFill>
                <a:srgbClr val="E0E0E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txBox="1"/>
            <p:nvPr/>
          </p:nvSpPr>
          <p:spPr>
            <a:xfrm>
              <a:off x="1958494" y="278"/>
              <a:ext cx="7833976" cy="1539255"/>
            </a:xfrm>
            <a:prstGeom prst="rect">
              <a:avLst/>
            </a:prstGeom>
            <a:noFill/>
            <a:ln>
              <a:noFill/>
            </a:ln>
          </p:spPr>
          <p:txBody>
            <a:bodyPr spcFirstLastPara="1" wrap="square" lIns="152000" tIns="390950" rIns="152000" bIns="3909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Review H-LIFE model standards for accuracy, relevance, and usability </a:t>
              </a:r>
              <a:endParaRPr/>
            </a:p>
          </p:txBody>
        </p:sp>
        <p:sp>
          <p:nvSpPr>
            <p:cNvPr id="478" name="Google Shape;478;p25"/>
            <p:cNvSpPr/>
            <p:nvPr/>
          </p:nvSpPr>
          <p:spPr>
            <a:xfrm>
              <a:off x="0" y="278"/>
              <a:ext cx="1958494" cy="1539255"/>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txBox="1"/>
            <p:nvPr/>
          </p:nvSpPr>
          <p:spPr>
            <a:xfrm>
              <a:off x="0" y="278"/>
              <a:ext cx="1958494" cy="1539255"/>
            </a:xfrm>
            <a:prstGeom prst="rect">
              <a:avLst/>
            </a:prstGeom>
            <a:noFill/>
            <a:ln>
              <a:noFill/>
            </a:ln>
          </p:spPr>
          <p:txBody>
            <a:bodyPr spcFirstLastPara="1" wrap="square" lIns="103625" tIns="152025" rIns="103625" bIns="15202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Arial"/>
                  <a:ea typeface="Arial"/>
                  <a:cs typeface="Arial"/>
                  <a:sym typeface="Arial"/>
                </a:rPr>
                <a:t>Review</a:t>
              </a:r>
              <a:endParaRPr/>
            </a:p>
          </p:txBody>
        </p:sp>
        <p:sp>
          <p:nvSpPr>
            <p:cNvPr id="480" name="Google Shape;480;p25"/>
            <p:cNvSpPr/>
            <p:nvPr/>
          </p:nvSpPr>
          <p:spPr>
            <a:xfrm>
              <a:off x="1958494" y="1631889"/>
              <a:ext cx="7833976" cy="1539255"/>
            </a:xfrm>
            <a:prstGeom prst="rect">
              <a:avLst/>
            </a:prstGeom>
            <a:solidFill>
              <a:srgbClr val="FEC9C9">
                <a:alpha val="89803"/>
              </a:srgbClr>
            </a:solidFill>
            <a:ln w="25400" cap="flat" cmpd="sng">
              <a:solidFill>
                <a:srgbClr val="FEC9C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txBox="1"/>
            <p:nvPr/>
          </p:nvSpPr>
          <p:spPr>
            <a:xfrm>
              <a:off x="1958494" y="1631889"/>
              <a:ext cx="7833976" cy="1539255"/>
            </a:xfrm>
            <a:prstGeom prst="rect">
              <a:avLst/>
            </a:prstGeom>
            <a:noFill/>
            <a:ln>
              <a:noFill/>
            </a:ln>
          </p:spPr>
          <p:txBody>
            <a:bodyPr spcFirstLastPara="1" wrap="square" lIns="152000" tIns="390950" rIns="152000" bIns="39095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Begin finalizing model standards in May 2024</a:t>
              </a:r>
              <a:endParaRPr/>
            </a:p>
          </p:txBody>
        </p:sp>
        <p:sp>
          <p:nvSpPr>
            <p:cNvPr id="482" name="Google Shape;482;p25"/>
            <p:cNvSpPr/>
            <p:nvPr/>
          </p:nvSpPr>
          <p:spPr>
            <a:xfrm>
              <a:off x="0" y="1631889"/>
              <a:ext cx="1958494" cy="1539255"/>
            </a:xfrm>
            <a:prstGeom prst="rect">
              <a:avLst/>
            </a:prstGeom>
            <a:solidFill>
              <a:srgbClr val="FE0000"/>
            </a:solidFill>
            <a:ln w="25400" cap="flat" cmpd="sng">
              <a:solidFill>
                <a:srgbClr val="FE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txBox="1"/>
            <p:nvPr/>
          </p:nvSpPr>
          <p:spPr>
            <a:xfrm>
              <a:off x="0" y="1631889"/>
              <a:ext cx="1958494" cy="1539255"/>
            </a:xfrm>
            <a:prstGeom prst="rect">
              <a:avLst/>
            </a:prstGeom>
            <a:noFill/>
            <a:ln>
              <a:noFill/>
            </a:ln>
          </p:spPr>
          <p:txBody>
            <a:bodyPr spcFirstLastPara="1" wrap="square" lIns="103625" tIns="152025" rIns="103625" bIns="15202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Arial"/>
                  <a:ea typeface="Arial"/>
                  <a:cs typeface="Arial"/>
                  <a:sym typeface="Arial"/>
                </a:rPr>
                <a:t>Begin</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000"/>
              <a:t>Get involved!</a:t>
            </a:r>
            <a:endParaRPr sz="3000"/>
          </a:p>
        </p:txBody>
      </p:sp>
      <p:pic>
        <p:nvPicPr>
          <p:cNvPr id="489" name="Google Shape;489;p64" descr="A qr code on a white background&#10;&#10;Description automatically generated"/>
          <p:cNvPicPr preferRelativeResize="0"/>
          <p:nvPr/>
        </p:nvPicPr>
        <p:blipFill rotWithShape="1">
          <a:blip r:embed="rId3">
            <a:alphaModFix/>
          </a:blip>
          <a:srcRect/>
          <a:stretch/>
        </p:blipFill>
        <p:spPr>
          <a:xfrm>
            <a:off x="4046063" y="2094768"/>
            <a:ext cx="4099873" cy="41829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2"/>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4" name="Google Shape;114;p12"/>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15" name="Google Shape;115;p12" descr="A house on the ground&#10;&#10;Description automatically generated"/>
          <p:cNvPicPr preferRelativeResize="0"/>
          <p:nvPr/>
        </p:nvPicPr>
        <p:blipFill rotWithShape="1">
          <a:blip r:embed="rId3">
            <a:alphaModFix amt="70000"/>
          </a:blip>
          <a:srcRect t="11067" b="10261"/>
          <a:stretch/>
        </p:blipFill>
        <p:spPr>
          <a:xfrm>
            <a:off x="-1" y="10"/>
            <a:ext cx="12192001" cy="6857990"/>
          </a:xfrm>
          <a:prstGeom prst="rect">
            <a:avLst/>
          </a:prstGeom>
          <a:noFill/>
          <a:ln>
            <a:noFill/>
          </a:ln>
        </p:spPr>
      </p:pic>
      <p:sp>
        <p:nvSpPr>
          <p:cNvPr id="116" name="Google Shape;116;p12"/>
          <p:cNvSpPr txBox="1">
            <a:spLocks noGrp="1"/>
          </p:cNvSpPr>
          <p:nvPr>
            <p:ph type="body" idx="1"/>
          </p:nvPr>
        </p:nvSpPr>
        <p:spPr>
          <a:xfrm>
            <a:off x="-294850" y="876875"/>
            <a:ext cx="3299700" cy="3139200"/>
          </a:xfrm>
          <a:prstGeom prst="rect">
            <a:avLst/>
          </a:prstGeom>
          <a:noFill/>
          <a:ln>
            <a:noFill/>
          </a:ln>
        </p:spPr>
        <p:txBody>
          <a:bodyPr spcFirstLastPara="1" wrap="square" lIns="91425" tIns="45700" rIns="91425" bIns="45700" anchor="ctr" anchorCtr="0">
            <a:normAutofit/>
          </a:bodyPr>
          <a:lstStyle/>
          <a:p>
            <a:pPr marL="114300" lvl="0" indent="0" algn="l" rtl="0">
              <a:lnSpc>
                <a:spcPct val="90000"/>
              </a:lnSpc>
              <a:spcBef>
                <a:spcPts val="1000"/>
              </a:spcBef>
              <a:spcAft>
                <a:spcPts val="0"/>
              </a:spcAft>
              <a:buSzPts val="1800"/>
              <a:buNone/>
            </a:pPr>
            <a:r>
              <a:rPr lang="en-US" sz="2000" dirty="0">
                <a:solidFill>
                  <a:schemeClr val="lt1"/>
                </a:solidFill>
              </a:rPr>
              <a:t>	Health of </a:t>
            </a:r>
            <a:r>
              <a:rPr lang="en-US" sz="2000" dirty="0" smtClean="0">
                <a:solidFill>
                  <a:schemeClr val="lt1"/>
                </a:solidFill>
              </a:rPr>
              <a:t>Mother</a:t>
            </a:r>
            <a:br>
              <a:rPr lang="en-US" sz="2000" dirty="0" smtClean="0">
                <a:solidFill>
                  <a:schemeClr val="lt1"/>
                </a:solidFill>
              </a:rPr>
            </a:br>
            <a:r>
              <a:rPr lang="en-US" sz="2000" dirty="0" smtClean="0">
                <a:solidFill>
                  <a:schemeClr val="lt1"/>
                </a:solidFill>
              </a:rPr>
              <a:t>              Earth</a:t>
            </a:r>
            <a:endParaRPr dirty="0"/>
          </a:p>
          <a:p>
            <a:pPr marL="114300" lvl="0" indent="0" algn="l" rtl="0">
              <a:lnSpc>
                <a:spcPct val="90000"/>
              </a:lnSpc>
              <a:spcBef>
                <a:spcPts val="1000"/>
              </a:spcBef>
              <a:spcAft>
                <a:spcPts val="0"/>
              </a:spcAft>
              <a:buSzPts val="1800"/>
              <a:buNone/>
            </a:pPr>
            <a:r>
              <a:rPr lang="en-US" sz="2000" b="1" i="1" dirty="0"/>
              <a:t>		Then, </a:t>
            </a:r>
            <a:endParaRPr b="1" dirty="0"/>
          </a:p>
          <a:p>
            <a:pPr marL="114300" lvl="0" indent="0" algn="l" rtl="0">
              <a:lnSpc>
                <a:spcPct val="90000"/>
              </a:lnSpc>
              <a:spcBef>
                <a:spcPts val="1000"/>
              </a:spcBef>
              <a:spcAft>
                <a:spcPts val="0"/>
              </a:spcAft>
              <a:buSzPts val="1800"/>
              <a:buNone/>
            </a:pPr>
            <a:r>
              <a:rPr lang="en-US" sz="2000" dirty="0">
                <a:solidFill>
                  <a:schemeClr val="lt1"/>
                </a:solidFill>
              </a:rPr>
              <a:t>	Health of the Home</a:t>
            </a:r>
            <a:endParaRPr dirty="0"/>
          </a:p>
          <a:p>
            <a:pPr marL="114300" lvl="0" indent="0" algn="l" rtl="0">
              <a:lnSpc>
                <a:spcPct val="90000"/>
              </a:lnSpc>
              <a:spcBef>
                <a:spcPts val="1000"/>
              </a:spcBef>
              <a:spcAft>
                <a:spcPts val="0"/>
              </a:spcAft>
              <a:buSzPts val="1800"/>
              <a:buNone/>
            </a:pPr>
            <a:r>
              <a:rPr lang="en-US" sz="2000" b="1" i="1" dirty="0"/>
              <a:t>		Then, </a:t>
            </a:r>
            <a:endParaRPr b="1" dirty="0"/>
          </a:p>
          <a:p>
            <a:pPr marL="114300" lvl="0" indent="0" algn="l" rtl="0">
              <a:lnSpc>
                <a:spcPct val="90000"/>
              </a:lnSpc>
              <a:spcBef>
                <a:spcPts val="1000"/>
              </a:spcBef>
              <a:spcAft>
                <a:spcPts val="0"/>
              </a:spcAft>
              <a:buSzPts val="1800"/>
              <a:buNone/>
            </a:pPr>
            <a:r>
              <a:rPr lang="en-US" sz="2000" dirty="0">
                <a:solidFill>
                  <a:schemeClr val="lt1"/>
                </a:solidFill>
              </a:rPr>
              <a:t>	Health of </a:t>
            </a:r>
            <a:r>
              <a:rPr lang="en-US" sz="2000" dirty="0" smtClean="0">
                <a:solidFill>
                  <a:schemeClr val="lt1"/>
                </a:solidFill>
              </a:rPr>
              <a:t>the</a:t>
            </a:r>
            <a:br>
              <a:rPr lang="en-US" sz="2000" dirty="0" smtClean="0">
                <a:solidFill>
                  <a:schemeClr val="lt1"/>
                </a:solidFill>
              </a:rPr>
            </a:br>
            <a:r>
              <a:rPr lang="en-US" sz="2000" dirty="0" smtClean="0">
                <a:solidFill>
                  <a:schemeClr val="lt1"/>
                </a:solidFill>
              </a:rPr>
              <a:t>              </a:t>
            </a:r>
            <a:r>
              <a:rPr lang="en-US" sz="2000" dirty="0">
                <a:solidFill>
                  <a:schemeClr val="lt1"/>
                </a:solidFill>
              </a:rPr>
              <a:t>Individual </a:t>
            </a:r>
            <a:endParaRPr dirty="0"/>
          </a:p>
        </p:txBody>
      </p:sp>
      <p:sp>
        <p:nvSpPr>
          <p:cNvPr id="117" name="Google Shape;117;p12"/>
          <p:cNvSpPr txBox="1">
            <a:spLocks noGrp="1"/>
          </p:cNvSpPr>
          <p:nvPr>
            <p:ph type="title"/>
          </p:nvPr>
        </p:nvSpPr>
        <p:spPr>
          <a:xfrm>
            <a:off x="166254" y="476055"/>
            <a:ext cx="2377500" cy="77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2500" b="1">
                <a:solidFill>
                  <a:schemeClr val="lt1"/>
                </a:solidFill>
              </a:rPr>
              <a:t>Core values: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sp>
        <p:nvSpPr>
          <p:cNvPr id="495" name="Google Shape;495;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000"/>
              <a:t>Connect with Us!</a:t>
            </a:r>
            <a:endParaRPr sz="3000"/>
          </a:p>
        </p:txBody>
      </p:sp>
      <p:sp>
        <p:nvSpPr>
          <p:cNvPr id="496" name="Google Shape;496;p27"/>
          <p:cNvSpPr txBox="1">
            <a:spLocks noGrp="1"/>
          </p:cNvSpPr>
          <p:nvPr>
            <p:ph type="body" idx="1"/>
          </p:nvPr>
        </p:nvSpPr>
        <p:spPr>
          <a:xfrm>
            <a:off x="839801" y="5532450"/>
            <a:ext cx="6045300" cy="1325700"/>
          </a:xfrm>
          <a:prstGeom prst="rect">
            <a:avLst/>
          </a:prstGeom>
          <a:noFill/>
          <a:ln>
            <a:noFill/>
          </a:ln>
        </p:spPr>
        <p:txBody>
          <a:bodyPr spcFirstLastPara="1" wrap="square" lIns="91425" tIns="45700" rIns="91425" bIns="45700" anchor="b" anchorCtr="0">
            <a:normAutofit fontScale="25000" lnSpcReduction="20000"/>
          </a:bodyPr>
          <a:lstStyle/>
          <a:p>
            <a:pPr marL="0" lvl="0" indent="0" algn="l" rtl="0">
              <a:lnSpc>
                <a:spcPct val="90000"/>
              </a:lnSpc>
              <a:spcBef>
                <a:spcPts val="0"/>
              </a:spcBef>
              <a:spcAft>
                <a:spcPts val="0"/>
              </a:spcAft>
              <a:buClr>
                <a:schemeClr val="dk1"/>
              </a:buClr>
              <a:buSzPct val="100000"/>
              <a:buNone/>
            </a:pPr>
            <a:r>
              <a:rPr lang="en-US" sz="8000" b="0"/>
              <a:t>Jeff Ackley Jr., Native Land Construction and Consulting </a:t>
            </a:r>
            <a:endParaRPr/>
          </a:p>
          <a:p>
            <a:pPr marL="0" lvl="0" indent="0" algn="l" rtl="0">
              <a:lnSpc>
                <a:spcPct val="90000"/>
              </a:lnSpc>
              <a:spcBef>
                <a:spcPts val="1000"/>
              </a:spcBef>
              <a:spcAft>
                <a:spcPts val="0"/>
              </a:spcAft>
              <a:buClr>
                <a:schemeClr val="dk1"/>
              </a:buClr>
              <a:buSzPct val="100000"/>
              <a:buNone/>
            </a:pPr>
            <a:r>
              <a:rPr lang="en-US" sz="8000" b="0"/>
              <a:t>Email: </a:t>
            </a:r>
            <a:r>
              <a:rPr lang="en-US" sz="8000" b="0" u="sng">
                <a:solidFill>
                  <a:schemeClr val="hlink"/>
                </a:solidFill>
                <a:hlinkClick r:id="rId3"/>
              </a:rPr>
              <a:t>jeffackleyjr@gmail.com</a:t>
            </a:r>
            <a:endParaRPr sz="8000" b="0"/>
          </a:p>
          <a:p>
            <a:pPr marL="0" lvl="0" indent="0" algn="l" rtl="0">
              <a:lnSpc>
                <a:spcPct val="90000"/>
              </a:lnSpc>
              <a:spcBef>
                <a:spcPts val="1000"/>
              </a:spcBef>
              <a:spcAft>
                <a:spcPts val="0"/>
              </a:spcAft>
              <a:buClr>
                <a:schemeClr val="dk1"/>
              </a:buClr>
              <a:buSzPct val="100000"/>
              <a:buNone/>
            </a:pPr>
            <a:r>
              <a:rPr lang="en-US" sz="8000" b="0"/>
              <a:t>Ph: (715) 622-0540</a:t>
            </a:r>
            <a:endParaRPr/>
          </a:p>
          <a:p>
            <a:pPr marL="0" lvl="0" indent="0" algn="l" rtl="0">
              <a:lnSpc>
                <a:spcPct val="90000"/>
              </a:lnSpc>
              <a:spcBef>
                <a:spcPts val="1000"/>
              </a:spcBef>
              <a:spcAft>
                <a:spcPts val="0"/>
              </a:spcAft>
              <a:buClr>
                <a:schemeClr val="dk1"/>
              </a:buClr>
              <a:buSzPct val="100000"/>
              <a:buNone/>
            </a:pPr>
            <a:r>
              <a:rPr lang="en-US" sz="8000" b="0"/>
              <a:t>Connect on Linkedin</a:t>
            </a:r>
            <a:endParaRPr sz="8000" b="0"/>
          </a:p>
          <a:p>
            <a:pPr marL="0" lvl="0" indent="0" algn="l" rtl="0">
              <a:lnSpc>
                <a:spcPct val="90000"/>
              </a:lnSpc>
              <a:spcBef>
                <a:spcPts val="1000"/>
              </a:spcBef>
              <a:spcAft>
                <a:spcPts val="0"/>
              </a:spcAft>
              <a:buClr>
                <a:schemeClr val="dk1"/>
              </a:buClr>
              <a:buSzPct val="100000"/>
              <a:buNone/>
            </a:pPr>
            <a:endParaRPr/>
          </a:p>
        </p:txBody>
      </p:sp>
      <p:sp>
        <p:nvSpPr>
          <p:cNvPr id="497" name="Google Shape;497;p27"/>
          <p:cNvSpPr txBox="1">
            <a:spLocks noGrp="1"/>
          </p:cNvSpPr>
          <p:nvPr>
            <p:ph type="body" idx="3"/>
          </p:nvPr>
        </p:nvSpPr>
        <p:spPr>
          <a:xfrm>
            <a:off x="8103134" y="5167312"/>
            <a:ext cx="4939711" cy="1690688"/>
          </a:xfrm>
          <a:prstGeom prst="rect">
            <a:avLst/>
          </a:prstGeom>
          <a:noFill/>
          <a:ln>
            <a:noFill/>
          </a:ln>
        </p:spPr>
        <p:txBody>
          <a:bodyPr spcFirstLastPara="1" wrap="square" lIns="91425" tIns="45700" rIns="91425" bIns="45700" anchor="b" anchorCtr="0">
            <a:normAutofit fontScale="25000" lnSpcReduction="20000"/>
          </a:bodyPr>
          <a:lstStyle/>
          <a:p>
            <a:pPr marL="0" lvl="0" indent="0" algn="l" rtl="0">
              <a:lnSpc>
                <a:spcPct val="90000"/>
              </a:lnSpc>
              <a:spcBef>
                <a:spcPts val="0"/>
              </a:spcBef>
              <a:spcAft>
                <a:spcPts val="0"/>
              </a:spcAft>
              <a:buClr>
                <a:schemeClr val="dk1"/>
              </a:buClr>
              <a:buSzPct val="100000"/>
              <a:buNone/>
            </a:pPr>
            <a:r>
              <a:rPr lang="en-US" sz="8000" b="0"/>
              <a:t>Hailey Hernandez, MPH</a:t>
            </a:r>
            <a:endParaRPr b="0"/>
          </a:p>
          <a:p>
            <a:pPr marL="0" lvl="0" indent="0" algn="l" rtl="0">
              <a:lnSpc>
                <a:spcPct val="90000"/>
              </a:lnSpc>
              <a:spcBef>
                <a:spcPts val="1000"/>
              </a:spcBef>
              <a:spcAft>
                <a:spcPts val="0"/>
              </a:spcAft>
              <a:buClr>
                <a:schemeClr val="dk1"/>
              </a:buClr>
              <a:buSzPct val="100000"/>
              <a:buNone/>
            </a:pPr>
            <a:r>
              <a:rPr lang="en-US" sz="8000" b="0"/>
              <a:t>Email: hhern.consulting@gmail.com</a:t>
            </a:r>
            <a:endParaRPr sz="8000" b="0"/>
          </a:p>
          <a:p>
            <a:pPr marL="0" lvl="0" indent="0" algn="l" rtl="0">
              <a:lnSpc>
                <a:spcPct val="90000"/>
              </a:lnSpc>
              <a:spcBef>
                <a:spcPts val="1000"/>
              </a:spcBef>
              <a:spcAft>
                <a:spcPts val="0"/>
              </a:spcAft>
              <a:buClr>
                <a:schemeClr val="dk1"/>
              </a:buClr>
              <a:buSzPct val="100000"/>
              <a:buNone/>
            </a:pPr>
            <a:r>
              <a:rPr lang="en-US" sz="8000" b="0"/>
              <a:t>Ph: (224) 336-8065</a:t>
            </a:r>
            <a:endParaRPr/>
          </a:p>
          <a:p>
            <a:pPr marL="0" lvl="0" indent="0" algn="l" rtl="0">
              <a:lnSpc>
                <a:spcPct val="90000"/>
              </a:lnSpc>
              <a:spcBef>
                <a:spcPts val="1000"/>
              </a:spcBef>
              <a:spcAft>
                <a:spcPts val="0"/>
              </a:spcAft>
              <a:buClr>
                <a:schemeClr val="dk1"/>
              </a:buClr>
              <a:buSzPct val="100000"/>
              <a:buNone/>
            </a:pPr>
            <a:r>
              <a:rPr lang="en-US" sz="8000" b="0"/>
              <a:t>Connect on Linkedin</a:t>
            </a:r>
            <a:endParaRPr sz="8000" b="0"/>
          </a:p>
          <a:p>
            <a:pPr marL="0" lvl="0" indent="0" algn="l" rtl="0">
              <a:lnSpc>
                <a:spcPct val="90000"/>
              </a:lnSpc>
              <a:spcBef>
                <a:spcPts val="1000"/>
              </a:spcBef>
              <a:spcAft>
                <a:spcPts val="0"/>
              </a:spcAft>
              <a:buClr>
                <a:schemeClr val="dk1"/>
              </a:buClr>
              <a:buSzPct val="100000"/>
              <a:buNone/>
            </a:pPr>
            <a:endParaRPr/>
          </a:p>
        </p:txBody>
      </p:sp>
      <p:pic>
        <p:nvPicPr>
          <p:cNvPr id="498" name="Google Shape;498;p27" descr="A picture containing wall, indoor, person&#10;&#10;Description automatically generated"/>
          <p:cNvPicPr preferRelativeResize="0"/>
          <p:nvPr/>
        </p:nvPicPr>
        <p:blipFill rotWithShape="1">
          <a:blip r:embed="rId4">
            <a:alphaModFix/>
          </a:blip>
          <a:srcRect/>
          <a:stretch/>
        </p:blipFill>
        <p:spPr>
          <a:xfrm>
            <a:off x="839798" y="1613640"/>
            <a:ext cx="3037985" cy="3630725"/>
          </a:xfrm>
          <a:prstGeom prst="rect">
            <a:avLst/>
          </a:prstGeom>
          <a:noFill/>
          <a:ln>
            <a:noFill/>
          </a:ln>
        </p:spPr>
      </p:pic>
      <p:pic>
        <p:nvPicPr>
          <p:cNvPr id="499" name="Google Shape;499;p27" descr="A person smiling for the camera&#10;&#10;Description automatically generated with low confidence"/>
          <p:cNvPicPr preferRelativeResize="0"/>
          <p:nvPr/>
        </p:nvPicPr>
        <p:blipFill rotWithShape="1">
          <a:blip r:embed="rId5">
            <a:alphaModFix/>
          </a:blip>
          <a:srcRect/>
          <a:stretch/>
        </p:blipFill>
        <p:spPr>
          <a:xfrm>
            <a:off x="8103127" y="1716258"/>
            <a:ext cx="3193230" cy="3629818"/>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4000"/>
              <a:buFont typeface="Calibri"/>
              <a:buNone/>
            </a:pPr>
            <a:r>
              <a:rPr lang="en-US" sz="3000">
                <a:solidFill>
                  <a:srgbClr val="3F3F3F"/>
                </a:solidFill>
              </a:rPr>
              <a:t>Anatomy as a metaphor for the importance of inspections and maintenance</a:t>
            </a:r>
            <a:endParaRPr sz="3000"/>
          </a:p>
        </p:txBody>
      </p:sp>
      <p:sp>
        <p:nvSpPr>
          <p:cNvPr id="124" name="Google Shape;124;p5"/>
          <p:cNvSpPr txBox="1">
            <a:spLocks noGrp="1"/>
          </p:cNvSpPr>
          <p:nvPr>
            <p:ph type="body" idx="1"/>
          </p:nvPr>
        </p:nvSpPr>
        <p:spPr>
          <a:xfrm>
            <a:off x="838200" y="2159437"/>
            <a:ext cx="557488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a:t>Structural inspections are </a:t>
            </a:r>
            <a:endParaRPr/>
          </a:p>
          <a:p>
            <a:pPr marL="0" lvl="0" indent="0" algn="l" rtl="0">
              <a:lnSpc>
                <a:spcPct val="90000"/>
              </a:lnSpc>
              <a:spcBef>
                <a:spcPts val="0"/>
              </a:spcBef>
              <a:spcAft>
                <a:spcPts val="0"/>
              </a:spcAft>
              <a:buClr>
                <a:schemeClr val="dk1"/>
              </a:buClr>
              <a:buSzPts val="2000"/>
              <a:buNone/>
            </a:pPr>
            <a:r>
              <a:rPr lang="en-US"/>
              <a:t>designed to </a:t>
            </a:r>
            <a:r>
              <a:rPr lang="en-US" b="1">
                <a:solidFill>
                  <a:schemeClr val="accent2"/>
                </a:solidFill>
              </a:rPr>
              <a:t>maintain the bones</a:t>
            </a:r>
            <a:endParaRPr>
              <a:solidFill>
                <a:schemeClr val="accent2"/>
              </a:solidFill>
            </a:endParaRPr>
          </a:p>
          <a:p>
            <a:pPr marL="228600" lvl="0" indent="-228600" algn="l" rtl="0">
              <a:lnSpc>
                <a:spcPct val="90000"/>
              </a:lnSpc>
              <a:spcBef>
                <a:spcPts val="1000"/>
              </a:spcBef>
              <a:spcAft>
                <a:spcPts val="0"/>
              </a:spcAft>
              <a:buClr>
                <a:schemeClr val="dk1"/>
              </a:buClr>
              <a:buSzPts val="1600"/>
              <a:buChar char="•"/>
            </a:pPr>
            <a:r>
              <a:rPr lang="en-US" sz="1800"/>
              <a:t>Building envelope</a:t>
            </a:r>
            <a:endParaRPr sz="1800"/>
          </a:p>
          <a:p>
            <a:pPr marL="228600" lvl="0" indent="-228600" algn="l" rtl="0">
              <a:lnSpc>
                <a:spcPct val="90000"/>
              </a:lnSpc>
              <a:spcBef>
                <a:spcPts val="1000"/>
              </a:spcBef>
              <a:spcAft>
                <a:spcPts val="0"/>
              </a:spcAft>
              <a:buClr>
                <a:schemeClr val="dk1"/>
              </a:buClr>
              <a:buSzPts val="1600"/>
              <a:buChar char="•"/>
            </a:pPr>
            <a:r>
              <a:rPr lang="en-US" sz="1800"/>
              <a:t>Integrity of the foundation</a:t>
            </a:r>
            <a:endParaRPr sz="1800"/>
          </a:p>
          <a:p>
            <a:pPr marL="228600" lvl="0" indent="-228600" algn="l" rtl="0">
              <a:lnSpc>
                <a:spcPct val="90000"/>
              </a:lnSpc>
              <a:spcBef>
                <a:spcPts val="1000"/>
              </a:spcBef>
              <a:spcAft>
                <a:spcPts val="0"/>
              </a:spcAft>
              <a:buClr>
                <a:schemeClr val="dk1"/>
              </a:buClr>
              <a:buSzPts val="1600"/>
              <a:buChar char="•"/>
            </a:pPr>
            <a:r>
              <a:rPr lang="en-US" sz="1800"/>
              <a:t>Load bearing walls</a:t>
            </a:r>
            <a:endParaRPr sz="1800"/>
          </a:p>
          <a:p>
            <a:pPr marL="228600" lvl="0" indent="-228600" algn="l" rtl="0">
              <a:lnSpc>
                <a:spcPct val="90000"/>
              </a:lnSpc>
              <a:spcBef>
                <a:spcPts val="1000"/>
              </a:spcBef>
              <a:spcAft>
                <a:spcPts val="0"/>
              </a:spcAft>
              <a:buClr>
                <a:schemeClr val="dk1"/>
              </a:buClr>
              <a:buSzPts val="1600"/>
              <a:buChar char="•"/>
            </a:pPr>
            <a:r>
              <a:rPr lang="en-US" sz="1800"/>
              <a:t>Type and quality of materials</a:t>
            </a:r>
            <a:endParaRPr sz="1800"/>
          </a:p>
          <a:p>
            <a:pPr marL="0" lvl="0" indent="0" algn="l" rtl="0">
              <a:lnSpc>
                <a:spcPct val="90000"/>
              </a:lnSpc>
              <a:spcBef>
                <a:spcPts val="1000"/>
              </a:spcBef>
              <a:spcAft>
                <a:spcPts val="0"/>
              </a:spcAft>
              <a:buClr>
                <a:schemeClr val="dk1"/>
              </a:buClr>
              <a:buSzPts val="2800"/>
              <a:buNone/>
            </a:pPr>
            <a:r>
              <a:rPr lang="en-US"/>
              <a:t>	</a:t>
            </a:r>
            <a:endParaRPr/>
          </a:p>
        </p:txBody>
      </p:sp>
      <p:sp>
        <p:nvSpPr>
          <p:cNvPr id="125" name="Google Shape;125;p5"/>
          <p:cNvSpPr txBox="1">
            <a:spLocks noGrp="1"/>
          </p:cNvSpPr>
          <p:nvPr>
            <p:ph type="body" idx="2"/>
          </p:nvPr>
        </p:nvSpPr>
        <p:spPr>
          <a:xfrm>
            <a:off x="6948214" y="4335106"/>
            <a:ext cx="557488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a:t>Housekeeping inspections are designed to </a:t>
            </a:r>
            <a:r>
              <a:rPr lang="en-US" b="1">
                <a:solidFill>
                  <a:schemeClr val="accent2"/>
                </a:solidFill>
              </a:rPr>
              <a:t>ensure things function</a:t>
            </a:r>
            <a:endParaRPr>
              <a:solidFill>
                <a:schemeClr val="accent2"/>
              </a:solidFill>
            </a:endParaRPr>
          </a:p>
          <a:p>
            <a:pPr marL="228600" lvl="0" indent="-228600" algn="just" rtl="0">
              <a:lnSpc>
                <a:spcPct val="90000"/>
              </a:lnSpc>
              <a:spcBef>
                <a:spcPts val="1000"/>
              </a:spcBef>
              <a:spcAft>
                <a:spcPts val="0"/>
              </a:spcAft>
              <a:buClr>
                <a:schemeClr val="dk1"/>
              </a:buClr>
              <a:buSzPts val="1600"/>
              <a:buChar char="•"/>
            </a:pPr>
            <a:r>
              <a:rPr lang="en-US" sz="1800"/>
              <a:t>Excess and uncovered garbage</a:t>
            </a:r>
            <a:endParaRPr sz="1800"/>
          </a:p>
          <a:p>
            <a:pPr marL="228600" lvl="0" indent="-228600" algn="just" rtl="0">
              <a:lnSpc>
                <a:spcPct val="90000"/>
              </a:lnSpc>
              <a:spcBef>
                <a:spcPts val="1000"/>
              </a:spcBef>
              <a:spcAft>
                <a:spcPts val="0"/>
              </a:spcAft>
              <a:buClr>
                <a:schemeClr val="dk1"/>
              </a:buClr>
              <a:buSzPts val="1600"/>
              <a:buChar char="•"/>
            </a:pPr>
            <a:r>
              <a:rPr lang="en-US" sz="1800"/>
              <a:t>Presence of mold, pests, and infestations </a:t>
            </a:r>
            <a:endParaRPr sz="1800"/>
          </a:p>
          <a:p>
            <a:pPr marL="228600" lvl="0" indent="-228600" algn="just" rtl="0">
              <a:lnSpc>
                <a:spcPct val="90000"/>
              </a:lnSpc>
              <a:spcBef>
                <a:spcPts val="1000"/>
              </a:spcBef>
              <a:spcAft>
                <a:spcPts val="0"/>
              </a:spcAft>
              <a:buClr>
                <a:schemeClr val="dk1"/>
              </a:buClr>
              <a:buSzPts val="1600"/>
              <a:buChar char="•"/>
            </a:pPr>
            <a:r>
              <a:rPr lang="en-US" sz="1800"/>
              <a:t>CO2 and smoke detectors are working properly</a:t>
            </a:r>
            <a:endParaRPr/>
          </a:p>
          <a:p>
            <a:pPr marL="228600" lvl="0" indent="-228600" algn="just" rtl="0">
              <a:lnSpc>
                <a:spcPct val="90000"/>
              </a:lnSpc>
              <a:spcBef>
                <a:spcPts val="1000"/>
              </a:spcBef>
              <a:spcAft>
                <a:spcPts val="0"/>
              </a:spcAft>
              <a:buClr>
                <a:schemeClr val="dk1"/>
              </a:buClr>
              <a:buSzPts val="1600"/>
              <a:buChar char="•"/>
            </a:pPr>
            <a:r>
              <a:rPr lang="en-US" sz="1800"/>
              <a:t>HVAC system is clean and operable </a:t>
            </a:r>
            <a:endParaRPr sz="1800"/>
          </a:p>
          <a:p>
            <a:pPr marL="0" lvl="0" indent="0" algn="l" rtl="0">
              <a:lnSpc>
                <a:spcPct val="90000"/>
              </a:lnSpc>
              <a:spcBef>
                <a:spcPts val="1000"/>
              </a:spcBef>
              <a:spcAft>
                <a:spcPts val="0"/>
              </a:spcAft>
              <a:buClr>
                <a:schemeClr val="dk1"/>
              </a:buClr>
              <a:buSzPts val="1600"/>
              <a:buNone/>
            </a:pPr>
            <a:endParaRPr sz="1600"/>
          </a:p>
          <a:p>
            <a:pPr marL="0" lvl="0" indent="0" algn="l" rtl="0">
              <a:lnSpc>
                <a:spcPct val="90000"/>
              </a:lnSpc>
              <a:spcBef>
                <a:spcPts val="1000"/>
              </a:spcBef>
              <a:spcAft>
                <a:spcPts val="0"/>
              </a:spcAft>
              <a:buClr>
                <a:schemeClr val="dk1"/>
              </a:buClr>
              <a:buSzPts val="2800"/>
              <a:buNone/>
            </a:pPr>
            <a:endParaRPr/>
          </a:p>
        </p:txBody>
      </p:sp>
      <p:pic>
        <p:nvPicPr>
          <p:cNvPr id="126" name="Google Shape;126;p5" descr="A picture containing silhouette&#10;&#10;Description automatically generated"/>
          <p:cNvPicPr preferRelativeResize="0"/>
          <p:nvPr/>
        </p:nvPicPr>
        <p:blipFill rotWithShape="1">
          <a:blip r:embed="rId3">
            <a:alphaModFix/>
          </a:blip>
          <a:srcRect/>
          <a:stretch/>
        </p:blipFill>
        <p:spPr>
          <a:xfrm>
            <a:off x="3308558" y="1280736"/>
            <a:ext cx="5574884" cy="57352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838200" y="556995"/>
            <a:ext cx="10515600" cy="113369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3000"/>
              <a:t>Current design may limit community capacity to address underlying challenges</a:t>
            </a:r>
            <a:endParaRPr sz="3000"/>
          </a:p>
        </p:txBody>
      </p:sp>
      <p:grpSp>
        <p:nvGrpSpPr>
          <p:cNvPr id="132" name="Google Shape;132;p8"/>
          <p:cNvGrpSpPr/>
          <p:nvPr/>
        </p:nvGrpSpPr>
        <p:grpSpPr>
          <a:xfrm>
            <a:off x="838200" y="2911253"/>
            <a:ext cx="10358437" cy="2575147"/>
            <a:chOff x="62752" y="1057052"/>
            <a:chExt cx="10452847" cy="2237233"/>
          </a:xfrm>
        </p:grpSpPr>
        <p:sp>
          <p:nvSpPr>
            <p:cNvPr id="133" name="Google Shape;133;p8"/>
            <p:cNvSpPr/>
            <p:nvPr/>
          </p:nvSpPr>
          <p:spPr>
            <a:xfrm>
              <a:off x="62752" y="1134868"/>
              <a:ext cx="2457806" cy="2117444"/>
            </a:xfrm>
            <a:prstGeom prst="rect">
              <a:avLst/>
            </a:prstGeom>
            <a:solidFill>
              <a:srgbClr val="41709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8"/>
            <p:cNvSpPr txBox="1"/>
            <p:nvPr/>
          </p:nvSpPr>
          <p:spPr>
            <a:xfrm>
              <a:off x="62752" y="1134868"/>
              <a:ext cx="2457806" cy="2117444"/>
            </a:xfrm>
            <a:prstGeom prst="rect">
              <a:avLst/>
            </a:prstGeom>
            <a:noFill/>
            <a:ln>
              <a:noFill/>
            </a:ln>
          </p:spPr>
          <p:txBody>
            <a:bodyPr spcFirstLastPara="1" wrap="square" lIns="33000" tIns="33000" rIns="33000" bIns="3300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3500" b="1" i="0" u="none" strike="noStrike" cap="none">
                  <a:solidFill>
                    <a:schemeClr val="lt1"/>
                  </a:solidFill>
                  <a:latin typeface="Calibri"/>
                  <a:ea typeface="Calibri"/>
                  <a:cs typeface="Calibri"/>
                  <a:sym typeface="Calibri"/>
                </a:rPr>
                <a:t>Silos</a:t>
              </a:r>
              <a:r>
                <a:rPr lang="en-US" sz="3500" b="0" i="0" u="none" strike="noStrike" cap="none">
                  <a:solidFill>
                    <a:schemeClr val="lt1"/>
                  </a:solidFill>
                  <a:latin typeface="Calibri"/>
                  <a:ea typeface="Calibri"/>
                  <a:cs typeface="Calibri"/>
                  <a:sym typeface="Calibri"/>
                </a:rPr>
                <a:t> </a:t>
              </a:r>
              <a:endParaRPr sz="3500" b="0" i="0" u="none" strike="noStrike" cap="none">
                <a:solidFill>
                  <a:srgbClr val="000000"/>
                </a:solidFill>
                <a:latin typeface="Arial"/>
                <a:ea typeface="Arial"/>
                <a:cs typeface="Arial"/>
                <a:sym typeface="Arial"/>
              </a:endParaRPr>
            </a:p>
            <a:p>
              <a:pPr marL="228600" marR="0" lvl="1" indent="-228600" algn="l" rtl="0">
                <a:lnSpc>
                  <a:spcPct val="100000"/>
                </a:lnSpc>
                <a:spcBef>
                  <a:spcPts val="910"/>
                </a:spcBef>
                <a:spcAft>
                  <a:spcPts val="0"/>
                </a:spcAft>
                <a:buClr>
                  <a:schemeClr val="lt1"/>
                </a:buClr>
                <a:buSzPts val="2000"/>
                <a:buFont typeface="Calibri"/>
                <a:buChar char="•"/>
              </a:pPr>
              <a:r>
                <a:rPr lang="en-US" sz="2000" b="0" i="0" u="none" strike="noStrike" cap="none">
                  <a:solidFill>
                    <a:schemeClr val="lt1"/>
                  </a:solidFill>
                  <a:latin typeface="Calibri"/>
                  <a:ea typeface="Calibri"/>
                  <a:cs typeface="Calibri"/>
                  <a:sym typeface="Calibri"/>
                </a:rPr>
                <a:t>Minimal or no exchange of information</a:t>
              </a:r>
              <a:endParaRPr sz="1400" b="0" i="0" u="none" strike="noStrike" cap="none">
                <a:solidFill>
                  <a:srgbClr val="000000"/>
                </a:solidFill>
                <a:latin typeface="Arial"/>
                <a:ea typeface="Arial"/>
                <a:cs typeface="Arial"/>
                <a:sym typeface="Arial"/>
              </a:endParaRPr>
            </a:p>
          </p:txBody>
        </p:sp>
        <p:sp>
          <p:nvSpPr>
            <p:cNvPr id="135" name="Google Shape;135;p8"/>
            <p:cNvSpPr/>
            <p:nvPr/>
          </p:nvSpPr>
          <p:spPr>
            <a:xfrm>
              <a:off x="2622042" y="1594949"/>
              <a:ext cx="1161439" cy="1161439"/>
            </a:xfrm>
            <a:prstGeom prst="mathPlus">
              <a:avLst>
                <a:gd name="adj1" fmla="val 23520"/>
              </a:avLst>
            </a:prstGeom>
            <a:solidFill>
              <a:srgbClr val="5593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8"/>
            <p:cNvSpPr txBox="1"/>
            <p:nvPr/>
          </p:nvSpPr>
          <p:spPr>
            <a:xfrm>
              <a:off x="2775991" y="2039083"/>
              <a:ext cx="853541" cy="27317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137" name="Google Shape;137;p8"/>
            <p:cNvSpPr/>
            <p:nvPr/>
          </p:nvSpPr>
          <p:spPr>
            <a:xfrm>
              <a:off x="3946083" y="1057052"/>
              <a:ext cx="2711040" cy="2237233"/>
            </a:xfrm>
            <a:prstGeom prst="rect">
              <a:avLst/>
            </a:prstGeom>
            <a:solidFill>
              <a:srgbClr val="1E4E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8"/>
            <p:cNvSpPr txBox="1"/>
            <p:nvPr/>
          </p:nvSpPr>
          <p:spPr>
            <a:xfrm>
              <a:off x="3946083" y="1057052"/>
              <a:ext cx="2709406" cy="2237233"/>
            </a:xfrm>
            <a:prstGeom prst="rect">
              <a:avLst/>
            </a:prstGeom>
            <a:noFill/>
            <a:ln>
              <a:noFill/>
            </a:ln>
          </p:spPr>
          <p:txBody>
            <a:bodyPr spcFirstLastPara="1" wrap="square" lIns="33000" tIns="33000" rIns="33000" bIns="3300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3500" b="1" i="0" u="none" strike="noStrike" cap="none">
                  <a:solidFill>
                    <a:schemeClr val="lt1"/>
                  </a:solidFill>
                  <a:latin typeface="Calibri"/>
                  <a:ea typeface="Calibri"/>
                  <a:cs typeface="Calibri"/>
                  <a:sym typeface="Calibri"/>
                </a:rPr>
                <a:t>No accountability</a:t>
              </a:r>
              <a:endParaRPr sz="3500" b="0" i="0" u="none" strike="noStrike" cap="none">
                <a:solidFill>
                  <a:srgbClr val="000000"/>
                </a:solidFill>
                <a:latin typeface="Arial"/>
                <a:ea typeface="Arial"/>
                <a:cs typeface="Arial"/>
                <a:sym typeface="Arial"/>
              </a:endParaRPr>
            </a:p>
            <a:p>
              <a:pPr marL="228600" marR="0" lvl="1" indent="-228600" algn="l" rtl="0">
                <a:lnSpc>
                  <a:spcPct val="90000"/>
                </a:lnSpc>
                <a:spcBef>
                  <a:spcPts val="910"/>
                </a:spcBef>
                <a:spcAft>
                  <a:spcPts val="0"/>
                </a:spcAft>
                <a:buClr>
                  <a:schemeClr val="lt1"/>
                </a:buClr>
                <a:buSzPts val="2000"/>
                <a:buFont typeface="Calibri"/>
                <a:buChar char="•"/>
              </a:pPr>
              <a:r>
                <a:rPr lang="en-US" sz="2000" b="0" i="0" u="none" strike="noStrike" cap="none">
                  <a:solidFill>
                    <a:schemeClr val="lt1"/>
                  </a:solidFill>
                  <a:latin typeface="Calibri"/>
                  <a:ea typeface="Calibri"/>
                  <a:cs typeface="Calibri"/>
                  <a:sym typeface="Calibri"/>
                </a:rPr>
                <a:t>Tribes bear the full cost of repairs and maintenance</a:t>
              </a:r>
              <a:endParaRPr sz="1400" b="0" i="0" u="none" strike="noStrike" cap="none">
                <a:solidFill>
                  <a:srgbClr val="000000"/>
                </a:solidFill>
                <a:latin typeface="Arial"/>
                <a:ea typeface="Arial"/>
                <a:cs typeface="Arial"/>
                <a:sym typeface="Arial"/>
              </a:endParaRPr>
            </a:p>
          </p:txBody>
        </p:sp>
        <p:sp>
          <p:nvSpPr>
            <p:cNvPr id="139" name="Google Shape;139;p8"/>
            <p:cNvSpPr/>
            <p:nvPr/>
          </p:nvSpPr>
          <p:spPr>
            <a:xfrm>
              <a:off x="6819726" y="1594949"/>
              <a:ext cx="1161439" cy="1161439"/>
            </a:xfrm>
            <a:prstGeom prst="mathEqual">
              <a:avLst>
                <a:gd name="adj1" fmla="val 23520"/>
                <a:gd name="adj2" fmla="val 11760"/>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8"/>
            <p:cNvSpPr/>
            <p:nvPr/>
          </p:nvSpPr>
          <p:spPr>
            <a:xfrm>
              <a:off x="8145401" y="1123594"/>
              <a:ext cx="2370198" cy="2113399"/>
            </a:xfrm>
            <a:prstGeom prst="rect">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8"/>
            <p:cNvSpPr txBox="1"/>
            <p:nvPr/>
          </p:nvSpPr>
          <p:spPr>
            <a:xfrm>
              <a:off x="8145401" y="1123594"/>
              <a:ext cx="2370198" cy="2113399"/>
            </a:xfrm>
            <a:prstGeom prst="rect">
              <a:avLst/>
            </a:prstGeom>
            <a:noFill/>
            <a:ln>
              <a:noFill/>
            </a:ln>
          </p:spPr>
          <p:txBody>
            <a:bodyPr spcFirstLastPara="1" wrap="square" lIns="33000" tIns="33000" rIns="33000" bIns="3300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3000" b="1" i="0" u="none" strike="noStrike" cap="none">
                  <a:solidFill>
                    <a:schemeClr val="lt1"/>
                  </a:solidFill>
                  <a:latin typeface="Calibri"/>
                  <a:ea typeface="Calibri"/>
                  <a:cs typeface="Calibri"/>
                  <a:sym typeface="Calibri"/>
                </a:rPr>
                <a:t>Burden</a:t>
              </a:r>
              <a:endParaRPr/>
            </a:p>
            <a:p>
              <a:pPr marL="228600" marR="0" lvl="1" indent="-228600" algn="l" rtl="0">
                <a:lnSpc>
                  <a:spcPct val="90000"/>
                </a:lnSpc>
                <a:spcBef>
                  <a:spcPts val="910"/>
                </a:spcBef>
                <a:spcAft>
                  <a:spcPts val="0"/>
                </a:spcAft>
                <a:buClr>
                  <a:schemeClr val="lt1"/>
                </a:buClr>
                <a:buSzPts val="2000"/>
                <a:buFont typeface="Calibri"/>
                <a:buChar char="•"/>
              </a:pPr>
              <a:r>
                <a:rPr lang="en-US" sz="2000" b="0" i="0" u="none" strike="noStrike" cap="none">
                  <a:solidFill>
                    <a:schemeClr val="lt1"/>
                  </a:solidFill>
                  <a:latin typeface="Calibri"/>
                  <a:ea typeface="Calibri"/>
                  <a:cs typeface="Calibri"/>
                  <a:sym typeface="Calibri"/>
                </a:rPr>
                <a:t>High financial and health costs</a:t>
              </a:r>
              <a:endParaRPr sz="30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45"/>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8" name="Google Shape;148;p45"/>
          <p:cNvSpPr txBox="1">
            <a:spLocks noGrp="1"/>
          </p:cNvSpPr>
          <p:nvPr>
            <p:ph type="title"/>
          </p:nvPr>
        </p:nvSpPr>
        <p:spPr>
          <a:xfrm>
            <a:off x="413388" y="481654"/>
            <a:ext cx="11362173" cy="11334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000">
                <a:solidFill>
                  <a:schemeClr val="dk1"/>
                </a:solidFill>
                <a:latin typeface="Calibri"/>
                <a:ea typeface="Calibri"/>
                <a:cs typeface="Calibri"/>
                <a:sym typeface="Calibri"/>
              </a:rPr>
              <a:t>Sacrificing repairs and maintenance leads to </a:t>
            </a:r>
            <a:r>
              <a:rPr lang="en-US" sz="3000" b="1">
                <a:solidFill>
                  <a:srgbClr val="FF0000"/>
                </a:solidFill>
                <a:latin typeface="Calibri"/>
                <a:ea typeface="Calibri"/>
                <a:cs typeface="Calibri"/>
                <a:sym typeface="Calibri"/>
              </a:rPr>
              <a:t>above average </a:t>
            </a:r>
            <a:r>
              <a:rPr lang="en-US" sz="3000">
                <a:solidFill>
                  <a:schemeClr val="dk1"/>
                </a:solidFill>
                <a:latin typeface="Calibri"/>
                <a:ea typeface="Calibri"/>
                <a:cs typeface="Calibri"/>
                <a:sym typeface="Calibri"/>
              </a:rPr>
              <a:t>economic costs</a:t>
            </a:r>
            <a:br>
              <a:rPr lang="en-US" sz="3000">
                <a:solidFill>
                  <a:schemeClr val="dk1"/>
                </a:solidFill>
                <a:latin typeface="Calibri"/>
                <a:ea typeface="Calibri"/>
                <a:cs typeface="Calibri"/>
                <a:sym typeface="Calibri"/>
              </a:rPr>
            </a:br>
            <a:endParaRPr sz="3000">
              <a:solidFill>
                <a:schemeClr val="dk1"/>
              </a:solidFill>
              <a:latin typeface="Calibri"/>
              <a:ea typeface="Calibri"/>
              <a:cs typeface="Calibri"/>
              <a:sym typeface="Calibri"/>
            </a:endParaRPr>
          </a:p>
        </p:txBody>
      </p:sp>
      <p:pic>
        <p:nvPicPr>
          <p:cNvPr id="149" name="Google Shape;149;p45" descr="A blue card with white text and white text&#10;&#10;Description automatically generated"/>
          <p:cNvPicPr preferRelativeResize="0"/>
          <p:nvPr/>
        </p:nvPicPr>
        <p:blipFill rotWithShape="1">
          <a:blip r:embed="rId3">
            <a:alphaModFix/>
          </a:blip>
          <a:srcRect/>
          <a:stretch/>
        </p:blipFill>
        <p:spPr>
          <a:xfrm>
            <a:off x="1572689" y="2096806"/>
            <a:ext cx="4776022" cy="3773800"/>
          </a:xfrm>
          <a:prstGeom prst="rect">
            <a:avLst/>
          </a:prstGeom>
          <a:noFill/>
          <a:ln>
            <a:noFill/>
          </a:ln>
        </p:spPr>
      </p:pic>
      <p:pic>
        <p:nvPicPr>
          <p:cNvPr id="150" name="Google Shape;150;p45" descr="A graph of a graph showing the cost of a repair&#10;&#10;Description automatically generated"/>
          <p:cNvPicPr preferRelativeResize="0"/>
          <p:nvPr/>
        </p:nvPicPr>
        <p:blipFill rotWithShape="1">
          <a:blip r:embed="rId4">
            <a:alphaModFix/>
          </a:blip>
          <a:srcRect/>
          <a:stretch/>
        </p:blipFill>
        <p:spPr>
          <a:xfrm>
            <a:off x="6511932" y="1828800"/>
            <a:ext cx="4146335" cy="4041806"/>
          </a:xfrm>
          <a:prstGeom prst="rect">
            <a:avLst/>
          </a:prstGeom>
          <a:noFill/>
          <a:ln>
            <a:noFill/>
          </a:ln>
        </p:spPr>
      </p:pic>
      <p:sp>
        <p:nvSpPr>
          <p:cNvPr id="151" name="Google Shape;151;p45"/>
          <p:cNvSpPr txBox="1"/>
          <p:nvPr/>
        </p:nvSpPr>
        <p:spPr>
          <a:xfrm>
            <a:off x="1533732" y="5980613"/>
            <a:ext cx="6099969" cy="2169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10" b="0" i="0" u="none" strike="noStrike" cap="none">
                <a:solidFill>
                  <a:srgbClr val="000000"/>
                </a:solidFill>
                <a:latin typeface="Arial"/>
                <a:ea typeface="Arial"/>
                <a:cs typeface="Arial"/>
                <a:sym typeface="Arial"/>
              </a:rPr>
              <a:t>Source: Federal Reserve Bank of Philadelphia. Research Brief: Updated Estimates of Home Repair Needs and Costs. 2023.</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BD6EE"/>
        </a:solidFill>
        <a:effectLst/>
      </p:bgPr>
    </p:bg>
    <p:spTree>
      <p:nvGrpSpPr>
        <p:cNvPr id="1" name="Shape 155"/>
        <p:cNvGrpSpPr/>
        <p:nvPr/>
      </p:nvGrpSpPr>
      <p:grpSpPr>
        <a:xfrm>
          <a:off x="0" y="0"/>
          <a:ext cx="0" cy="0"/>
          <a:chOff x="0" y="0"/>
          <a:chExt cx="0" cy="0"/>
        </a:xfrm>
      </p:grpSpPr>
      <p:sp>
        <p:nvSpPr>
          <p:cNvPr id="156" name="Google Shape;156;p46"/>
          <p:cNvSpPr/>
          <p:nvPr/>
        </p:nvSpPr>
        <p:spPr>
          <a:xfrm>
            <a:off x="1524" y="0"/>
            <a:ext cx="12188952" cy="6858000"/>
          </a:xfrm>
          <a:prstGeom prst="rect">
            <a:avLst/>
          </a:prstGeom>
          <a:solidFill>
            <a:srgbClr val="BBD6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7" name="Google Shape;157;p46" descr="A blue and white table with text&#10;&#10;Description automatically generated"/>
          <p:cNvPicPr preferRelativeResize="0"/>
          <p:nvPr/>
        </p:nvPicPr>
        <p:blipFill rotWithShape="1">
          <a:blip r:embed="rId3">
            <a:alphaModFix/>
          </a:blip>
          <a:srcRect r="-3" b="904"/>
          <a:stretch/>
        </p:blipFill>
        <p:spPr>
          <a:xfrm>
            <a:off x="6263833" y="-1"/>
            <a:ext cx="5943273" cy="6858000"/>
          </a:xfrm>
          <a:prstGeom prst="rect">
            <a:avLst/>
          </a:prstGeom>
          <a:noFill/>
          <a:ln>
            <a:noFill/>
          </a:ln>
        </p:spPr>
      </p:pic>
      <p:pic>
        <p:nvPicPr>
          <p:cNvPr id="158" name="Google Shape;158;p46" descr="A blue and white table with numbers and a few white text&#10;&#10;Description automatically generated with medium confidence"/>
          <p:cNvPicPr preferRelativeResize="0"/>
          <p:nvPr/>
        </p:nvPicPr>
        <p:blipFill rotWithShape="1">
          <a:blip r:embed="rId4">
            <a:alphaModFix/>
          </a:blip>
          <a:srcRect r="-1" b="8208"/>
          <a:stretch/>
        </p:blipFill>
        <p:spPr>
          <a:xfrm>
            <a:off x="24977" y="0"/>
            <a:ext cx="6215403" cy="6857999"/>
          </a:xfrm>
          <a:prstGeom prst="rect">
            <a:avLst/>
          </a:prstGeom>
          <a:noFill/>
          <a:ln>
            <a:noFill/>
          </a:ln>
        </p:spPr>
      </p:pic>
      <p:sp>
        <p:nvSpPr>
          <p:cNvPr id="159" name="Google Shape;159;p46"/>
          <p:cNvSpPr/>
          <p:nvPr/>
        </p:nvSpPr>
        <p:spPr>
          <a:xfrm>
            <a:off x="6507243" y="4896686"/>
            <a:ext cx="5296830" cy="27383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0" name="Google Shape;160;p46"/>
          <p:cNvSpPr/>
          <p:nvPr/>
        </p:nvSpPr>
        <p:spPr>
          <a:xfrm>
            <a:off x="324870" y="4481049"/>
            <a:ext cx="5771130" cy="281655"/>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pic>
        <p:nvPicPr>
          <p:cNvPr id="166" name="Google Shape;166;p47" descr="Graphical user interface&#10;&#10;Description automatically generated"/>
          <p:cNvPicPr preferRelativeResize="0"/>
          <p:nvPr/>
        </p:nvPicPr>
        <p:blipFill rotWithShape="1">
          <a:blip r:embed="rId3">
            <a:alphaModFix/>
          </a:blip>
          <a:srcRect/>
          <a:stretch/>
        </p:blipFill>
        <p:spPr>
          <a:xfrm>
            <a:off x="838144" y="2021761"/>
            <a:ext cx="11037908" cy="4580265"/>
          </a:xfrm>
          <a:prstGeom prst="rect">
            <a:avLst/>
          </a:prstGeom>
          <a:noFill/>
          <a:ln>
            <a:noFill/>
          </a:ln>
        </p:spPr>
      </p:pic>
      <p:sp>
        <p:nvSpPr>
          <p:cNvPr id="167" name="Google Shape;167;p47"/>
          <p:cNvSpPr txBox="1"/>
          <p:nvPr/>
        </p:nvSpPr>
        <p:spPr>
          <a:xfrm>
            <a:off x="438436" y="231743"/>
            <a:ext cx="11837324"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F3F3F"/>
              </a:buClr>
              <a:buSzPts val="4000"/>
              <a:buFont typeface="Calibri"/>
              <a:buNone/>
            </a:pPr>
            <a:r>
              <a:rPr lang="en-US" sz="3000" b="0" i="0" u="none" strike="noStrike" cap="none">
                <a:solidFill>
                  <a:srgbClr val="3F3F3F"/>
                </a:solidFill>
                <a:latin typeface="Calibri"/>
                <a:ea typeface="Calibri"/>
                <a:cs typeface="Calibri"/>
                <a:sym typeface="Calibri"/>
              </a:rPr>
              <a:t>Sacrificing repairs and maintenance leads to </a:t>
            </a:r>
            <a:r>
              <a:rPr lang="en-US" sz="3000" b="1" i="0" u="none" strike="noStrike" cap="none">
                <a:solidFill>
                  <a:srgbClr val="FF0000"/>
                </a:solidFill>
                <a:latin typeface="Calibri"/>
                <a:ea typeface="Calibri"/>
                <a:cs typeface="Calibri"/>
                <a:sym typeface="Calibri"/>
              </a:rPr>
              <a:t>above average </a:t>
            </a:r>
            <a:endParaRPr/>
          </a:p>
          <a:p>
            <a:pPr marL="0" marR="0" lvl="0" indent="0" algn="ctr" rtl="0">
              <a:lnSpc>
                <a:spcPct val="90000"/>
              </a:lnSpc>
              <a:spcBef>
                <a:spcPts val="0"/>
              </a:spcBef>
              <a:spcAft>
                <a:spcPts val="0"/>
              </a:spcAft>
              <a:buClr>
                <a:srgbClr val="3F3F3F"/>
              </a:buClr>
              <a:buSzPts val="4000"/>
              <a:buFont typeface="Calibri"/>
              <a:buNone/>
            </a:pPr>
            <a:r>
              <a:rPr lang="en-US" sz="3000" b="0" i="0" u="none" strike="noStrike" cap="none">
                <a:solidFill>
                  <a:srgbClr val="3F3F3F"/>
                </a:solidFill>
                <a:latin typeface="Calibri"/>
                <a:ea typeface="Calibri"/>
                <a:cs typeface="Calibri"/>
                <a:sym typeface="Calibri"/>
              </a:rPr>
              <a:t>morbidity and mortality</a:t>
            </a:r>
            <a:endParaRPr sz="3000" b="0" i="0" u="none" strike="noStrike" cap="none">
              <a:solidFill>
                <a:srgbClr val="000000"/>
              </a:solidFill>
              <a:latin typeface="Arial"/>
              <a:ea typeface="Arial"/>
              <a:cs typeface="Arial"/>
              <a:sym typeface="Arial"/>
            </a:endParaRPr>
          </a:p>
        </p:txBody>
      </p:sp>
      <p:grpSp>
        <p:nvGrpSpPr>
          <p:cNvPr id="168" name="Google Shape;168;p47"/>
          <p:cNvGrpSpPr/>
          <p:nvPr/>
        </p:nvGrpSpPr>
        <p:grpSpPr>
          <a:xfrm>
            <a:off x="315948" y="2134196"/>
            <a:ext cx="3581401" cy="1603930"/>
            <a:chOff x="622300" y="2021761"/>
            <a:chExt cx="3136900" cy="1603930"/>
          </a:xfrm>
        </p:grpSpPr>
        <p:pic>
          <p:nvPicPr>
            <p:cNvPr id="169" name="Google Shape;169;p47" descr="Heart organ outline"/>
            <p:cNvPicPr preferRelativeResize="0"/>
            <p:nvPr/>
          </p:nvPicPr>
          <p:blipFill rotWithShape="1">
            <a:blip r:embed="rId4">
              <a:alphaModFix/>
            </a:blip>
            <a:srcRect/>
            <a:stretch/>
          </p:blipFill>
          <p:spPr>
            <a:xfrm>
              <a:off x="622300" y="2021761"/>
              <a:ext cx="914400" cy="914400"/>
            </a:xfrm>
            <a:prstGeom prst="rect">
              <a:avLst/>
            </a:prstGeom>
            <a:noFill/>
            <a:ln>
              <a:noFill/>
            </a:ln>
          </p:spPr>
        </p:pic>
        <p:sp>
          <p:nvSpPr>
            <p:cNvPr id="170" name="Google Shape;170;p47"/>
            <p:cNvSpPr txBox="1"/>
            <p:nvPr/>
          </p:nvSpPr>
          <p:spPr>
            <a:xfrm>
              <a:off x="1295400" y="2025253"/>
              <a:ext cx="2463800" cy="16004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 2020, AI/AN accounted for </a:t>
              </a:r>
              <a:r>
                <a:rPr lang="en-US" sz="2200" b="1" i="0" u="none" strike="noStrike" cap="none">
                  <a:solidFill>
                    <a:schemeClr val="dk1"/>
                  </a:solidFill>
                  <a:latin typeface="Calibri"/>
                  <a:ea typeface="Calibri"/>
                  <a:cs typeface="Calibri"/>
                  <a:sym typeface="Calibri"/>
                </a:rPr>
                <a:t>88% </a:t>
              </a:r>
              <a:r>
                <a:rPr lang="en-US" sz="2200" b="0" i="0" u="none" strike="noStrike" cap="none">
                  <a:solidFill>
                    <a:schemeClr val="dk1"/>
                  </a:solidFill>
                  <a:latin typeface="Calibri"/>
                  <a:ea typeface="Calibri"/>
                  <a:cs typeface="Calibri"/>
                  <a:sym typeface="Calibri"/>
                </a:rPr>
                <a:t>and AAPI </a:t>
              </a:r>
              <a:r>
                <a:rPr lang="en-US" sz="2200" b="1" i="0" u="none" strike="noStrike" cap="none">
                  <a:solidFill>
                    <a:schemeClr val="dk1"/>
                  </a:solidFill>
                  <a:latin typeface="Calibri"/>
                  <a:ea typeface="Calibri"/>
                  <a:cs typeface="Calibri"/>
                  <a:sym typeface="Calibri"/>
                </a:rPr>
                <a:t>54%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 overall US heart disease deaths</a:t>
              </a:r>
              <a:endParaRPr sz="1400" b="0" i="0" u="none" strike="noStrike" cap="none">
                <a:solidFill>
                  <a:srgbClr val="000000"/>
                </a:solidFill>
                <a:latin typeface="Arial"/>
                <a:ea typeface="Arial"/>
                <a:cs typeface="Arial"/>
                <a:sym typeface="Arial"/>
              </a:endParaRPr>
            </a:p>
          </p:txBody>
        </p:sp>
      </p:grpSp>
      <p:grpSp>
        <p:nvGrpSpPr>
          <p:cNvPr id="171" name="Google Shape;171;p47"/>
          <p:cNvGrpSpPr/>
          <p:nvPr/>
        </p:nvGrpSpPr>
        <p:grpSpPr>
          <a:xfrm>
            <a:off x="315949" y="4441783"/>
            <a:ext cx="3676779" cy="1283647"/>
            <a:chOff x="622300" y="4209375"/>
            <a:chExt cx="3676779" cy="1283647"/>
          </a:xfrm>
        </p:grpSpPr>
        <p:pic>
          <p:nvPicPr>
            <p:cNvPr id="172" name="Google Shape;172;p47" descr="Lungs outline"/>
            <p:cNvPicPr preferRelativeResize="0"/>
            <p:nvPr/>
          </p:nvPicPr>
          <p:blipFill rotWithShape="1">
            <a:blip r:embed="rId5">
              <a:alphaModFix/>
            </a:blip>
            <a:srcRect/>
            <a:stretch/>
          </p:blipFill>
          <p:spPr>
            <a:xfrm>
              <a:off x="622300" y="4209375"/>
              <a:ext cx="914400" cy="914400"/>
            </a:xfrm>
            <a:prstGeom prst="rect">
              <a:avLst/>
            </a:prstGeom>
            <a:noFill/>
            <a:ln>
              <a:noFill/>
            </a:ln>
          </p:spPr>
        </p:pic>
        <p:sp>
          <p:nvSpPr>
            <p:cNvPr id="173" name="Google Shape;173;p47"/>
            <p:cNvSpPr txBox="1"/>
            <p:nvPr/>
          </p:nvSpPr>
          <p:spPr>
            <a:xfrm>
              <a:off x="1390778" y="4231138"/>
              <a:ext cx="2908301" cy="12618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 2018, AI/AN population was </a:t>
              </a:r>
              <a:r>
                <a:rPr lang="en-US" sz="2200" b="1" i="0" u="none" strike="noStrike" cap="none">
                  <a:solidFill>
                    <a:schemeClr val="dk1"/>
                  </a:solidFill>
                  <a:latin typeface="Calibri"/>
                  <a:ea typeface="Calibri"/>
                  <a:cs typeface="Calibri"/>
                  <a:sym typeface="Calibri"/>
                </a:rPr>
                <a:t>20% </a:t>
              </a:r>
              <a:r>
                <a:rPr lang="en-US" sz="1800" b="0" i="0" u="none" strike="noStrike" cap="none">
                  <a:solidFill>
                    <a:schemeClr val="dk1"/>
                  </a:solidFill>
                  <a:latin typeface="Calibri"/>
                  <a:ea typeface="Calibri"/>
                  <a:cs typeface="Calibri"/>
                  <a:sym typeface="Calibri"/>
                </a:rPr>
                <a:t>more likely to have asthma than non-Hispanic whites</a:t>
              </a:r>
              <a:endParaRPr sz="1400" b="0" i="0" u="none" strike="noStrike" cap="none">
                <a:solidFill>
                  <a:srgbClr val="000000"/>
                </a:solidFill>
                <a:latin typeface="Arial"/>
                <a:ea typeface="Arial"/>
                <a:cs typeface="Arial"/>
                <a:sym typeface="Arial"/>
              </a:endParaRPr>
            </a:p>
          </p:txBody>
        </p:sp>
      </p:grpSp>
      <p:grpSp>
        <p:nvGrpSpPr>
          <p:cNvPr id="174" name="Google Shape;174;p47"/>
          <p:cNvGrpSpPr/>
          <p:nvPr/>
        </p:nvGrpSpPr>
        <p:grpSpPr>
          <a:xfrm>
            <a:off x="8862142" y="2009000"/>
            <a:ext cx="3013910" cy="1261884"/>
            <a:chOff x="9486900" y="2021761"/>
            <a:chExt cx="3013910" cy="1261884"/>
          </a:xfrm>
        </p:grpSpPr>
        <p:pic>
          <p:nvPicPr>
            <p:cNvPr id="175" name="Google Shape;175;p47" descr="Brain in head outline"/>
            <p:cNvPicPr preferRelativeResize="0"/>
            <p:nvPr/>
          </p:nvPicPr>
          <p:blipFill rotWithShape="1">
            <a:blip r:embed="rId6">
              <a:alphaModFix/>
            </a:blip>
            <a:srcRect/>
            <a:stretch/>
          </p:blipFill>
          <p:spPr>
            <a:xfrm>
              <a:off x="9486900" y="2021761"/>
              <a:ext cx="914400" cy="914400"/>
            </a:xfrm>
            <a:prstGeom prst="rect">
              <a:avLst/>
            </a:prstGeom>
            <a:noFill/>
            <a:ln>
              <a:noFill/>
            </a:ln>
          </p:spPr>
        </p:pic>
        <p:sp>
          <p:nvSpPr>
            <p:cNvPr id="176" name="Google Shape;176;p47"/>
            <p:cNvSpPr txBox="1"/>
            <p:nvPr/>
          </p:nvSpPr>
          <p:spPr>
            <a:xfrm>
              <a:off x="10037010" y="2021761"/>
              <a:ext cx="2463800" cy="12618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AI/AN report</a:t>
              </a:r>
              <a:r>
                <a:rPr lang="en-US" sz="2200" b="1" i="0" u="none" strike="noStrike" cap="none">
                  <a:solidFill>
                    <a:schemeClr val="dk1"/>
                  </a:solidFill>
                  <a:latin typeface="Calibri"/>
                  <a:ea typeface="Calibri"/>
                  <a:cs typeface="Calibri"/>
                  <a:sym typeface="Calibri"/>
                </a:rPr>
                <a:t> 2.5x </a:t>
              </a:r>
              <a:r>
                <a:rPr lang="en-US" sz="1800" b="0" i="0" u="none" strike="noStrike" cap="none">
                  <a:solidFill>
                    <a:schemeClr val="dk1"/>
                  </a:solidFill>
                  <a:latin typeface="Calibri"/>
                  <a:ea typeface="Calibri"/>
                  <a:cs typeface="Calibri"/>
                  <a:sym typeface="Calibri"/>
                </a:rPr>
                <a:t>more psychological distress than the general population</a:t>
              </a:r>
              <a:endParaRPr sz="1400" b="0" i="0" u="none" strike="noStrike" cap="none">
                <a:solidFill>
                  <a:srgbClr val="000000"/>
                </a:solidFill>
                <a:latin typeface="Arial"/>
                <a:ea typeface="Arial"/>
                <a:cs typeface="Arial"/>
                <a:sym typeface="Arial"/>
              </a:endParaRPr>
            </a:p>
          </p:txBody>
        </p:sp>
      </p:grpSp>
      <p:grpSp>
        <p:nvGrpSpPr>
          <p:cNvPr id="177" name="Google Shape;177;p47"/>
          <p:cNvGrpSpPr/>
          <p:nvPr/>
        </p:nvGrpSpPr>
        <p:grpSpPr>
          <a:xfrm>
            <a:off x="8862142" y="4396901"/>
            <a:ext cx="3154584" cy="1261884"/>
            <a:chOff x="8555790" y="4521616"/>
            <a:chExt cx="3154584" cy="1261884"/>
          </a:xfrm>
        </p:grpSpPr>
        <p:pic>
          <p:nvPicPr>
            <p:cNvPr id="178" name="Google Shape;178;p47" descr="Sling outline"/>
            <p:cNvPicPr preferRelativeResize="0"/>
            <p:nvPr/>
          </p:nvPicPr>
          <p:blipFill rotWithShape="1">
            <a:blip r:embed="rId7">
              <a:alphaModFix/>
            </a:blip>
            <a:srcRect/>
            <a:stretch/>
          </p:blipFill>
          <p:spPr>
            <a:xfrm>
              <a:off x="8555790" y="4521616"/>
              <a:ext cx="914400" cy="914400"/>
            </a:xfrm>
            <a:prstGeom prst="rect">
              <a:avLst/>
            </a:prstGeom>
            <a:noFill/>
            <a:ln>
              <a:noFill/>
            </a:ln>
          </p:spPr>
        </p:pic>
        <p:sp>
          <p:nvSpPr>
            <p:cNvPr id="179" name="Google Shape;179;p47"/>
            <p:cNvSpPr txBox="1"/>
            <p:nvPr/>
          </p:nvSpPr>
          <p:spPr>
            <a:xfrm>
              <a:off x="9246574" y="4521616"/>
              <a:ext cx="2463800" cy="12618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AI/AN experience injury mortality rates </a:t>
              </a:r>
              <a:r>
                <a:rPr lang="en-US" sz="2200" b="1" i="0" u="none" strike="noStrike" cap="none">
                  <a:solidFill>
                    <a:schemeClr val="dk1"/>
                  </a:solidFill>
                  <a:latin typeface="Calibri"/>
                  <a:ea typeface="Calibri"/>
                  <a:cs typeface="Calibri"/>
                  <a:sym typeface="Calibri"/>
                </a:rPr>
                <a:t>2.4x </a:t>
              </a:r>
              <a:r>
                <a:rPr lang="en-US" sz="1800" b="0" i="0" u="none" strike="noStrike" cap="none">
                  <a:solidFill>
                    <a:schemeClr val="dk1"/>
                  </a:solidFill>
                  <a:latin typeface="Calibri"/>
                  <a:ea typeface="Calibri"/>
                  <a:cs typeface="Calibri"/>
                  <a:sym typeface="Calibri"/>
                </a:rPr>
                <a:t>greater than the general population</a:t>
              </a:r>
              <a:endParaRPr sz="1400" b="0" i="0" u="none" strike="noStrike" cap="none">
                <a:solidFill>
                  <a:srgbClr val="000000"/>
                </a:solidFill>
                <a:latin typeface="Arial"/>
                <a:ea typeface="Arial"/>
                <a:cs typeface="Arial"/>
                <a:sym typeface="Arial"/>
              </a:endParaRPr>
            </a:p>
          </p:txBody>
        </p:sp>
      </p:grpSp>
      <p:sp>
        <p:nvSpPr>
          <p:cNvPr id="180" name="Google Shape;180;p47"/>
          <p:cNvSpPr txBox="1"/>
          <p:nvPr/>
        </p:nvSpPr>
        <p:spPr>
          <a:xfrm>
            <a:off x="0" y="6327200"/>
            <a:ext cx="1471930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Source: </a:t>
            </a:r>
            <a:r>
              <a:rPr lang="en-US" sz="800" b="1" i="0" u="none" strike="noStrike" cap="none">
                <a:solidFill>
                  <a:schemeClr val="dk1"/>
                </a:solidFill>
                <a:latin typeface="Calibri"/>
                <a:ea typeface="Calibri"/>
                <a:cs typeface="Calibri"/>
                <a:sym typeface="Calibri"/>
              </a:rPr>
              <a:t>https://www.ihs.gov/newsroom/factsheets/injuries/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Source: https://www.kff.org/other/state-indicator/number-of-heart-disease-deaths-per-100000-population-by-raceethnicity-2/?currentTimeframe=0&amp;sortModel=%7B%22colId%22:%22Location%22,%22sort%22:%22asc%22%7D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Source: </a:t>
            </a:r>
            <a:r>
              <a:rPr lang="en-US" sz="800" b="1" i="0" u="none" strike="noStrike" cap="none">
                <a:solidFill>
                  <a:schemeClr val="dk1"/>
                </a:solidFill>
                <a:latin typeface="Calibri"/>
                <a:ea typeface="Calibri"/>
                <a:cs typeface="Calibri"/>
                <a:sym typeface="Calibri"/>
              </a:rPr>
              <a:t>https://minorityhealth.hhs.gov/omh/browse.aspx?lvl=4&amp;lvlid=30</a:t>
            </a:r>
            <a:endParaRPr sz="900" b="1"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4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7" name="Google Shape;187;p48"/>
          <p:cNvSpPr txBox="1">
            <a:spLocks noGrp="1"/>
          </p:cNvSpPr>
          <p:nvPr>
            <p:ph type="title"/>
          </p:nvPr>
        </p:nvSpPr>
        <p:spPr>
          <a:xfrm>
            <a:off x="838199" y="184805"/>
            <a:ext cx="10949247" cy="15058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000">
                <a:solidFill>
                  <a:schemeClr val="dk1"/>
                </a:solidFill>
                <a:latin typeface="Calibri"/>
                <a:ea typeface="Calibri"/>
                <a:cs typeface="Calibri"/>
                <a:sym typeface="Calibri"/>
              </a:rPr>
              <a:t>High financial cost of housing and health silos. </a:t>
            </a:r>
            <a:br>
              <a:rPr lang="en-US" sz="3000">
                <a:solidFill>
                  <a:schemeClr val="dk1"/>
                </a:solidFill>
                <a:latin typeface="Calibri"/>
                <a:ea typeface="Calibri"/>
                <a:cs typeface="Calibri"/>
                <a:sym typeface="Calibri"/>
              </a:rPr>
            </a:br>
            <a:r>
              <a:rPr lang="en-US" sz="3000">
                <a:solidFill>
                  <a:schemeClr val="dk1"/>
                </a:solidFill>
                <a:latin typeface="Calibri"/>
                <a:ea typeface="Calibri"/>
                <a:cs typeface="Calibri"/>
                <a:sym typeface="Calibri"/>
              </a:rPr>
              <a:t>Asthma as a case example:</a:t>
            </a:r>
            <a:endParaRPr/>
          </a:p>
        </p:txBody>
      </p:sp>
      <p:pic>
        <p:nvPicPr>
          <p:cNvPr id="188" name="Google Shape;188;p48" descr="A diagram of a house with various tools&#10;&#10;Description automatically generated"/>
          <p:cNvPicPr preferRelativeResize="0"/>
          <p:nvPr/>
        </p:nvPicPr>
        <p:blipFill rotWithShape="1">
          <a:blip r:embed="rId3">
            <a:alphaModFix/>
          </a:blip>
          <a:srcRect/>
          <a:stretch/>
        </p:blipFill>
        <p:spPr>
          <a:xfrm>
            <a:off x="1238266" y="1845426"/>
            <a:ext cx="4577205" cy="4450303"/>
          </a:xfrm>
          <a:prstGeom prst="rect">
            <a:avLst/>
          </a:prstGeom>
          <a:noFill/>
          <a:ln>
            <a:noFill/>
          </a:ln>
        </p:spPr>
      </p:pic>
      <p:sp>
        <p:nvSpPr>
          <p:cNvPr id="189" name="Google Shape;189;p48"/>
          <p:cNvSpPr/>
          <p:nvPr/>
        </p:nvSpPr>
        <p:spPr>
          <a:xfrm>
            <a:off x="7701563" y="3510982"/>
            <a:ext cx="4086000" cy="2522100"/>
          </a:xfrm>
          <a:prstGeom prst="rect">
            <a:avLst/>
          </a:prstGeom>
          <a:noFill/>
          <a:ln>
            <a:noFill/>
          </a:ln>
        </p:spPr>
        <p:txBody>
          <a:bodyPr spcFirstLastPara="1" wrap="square" lIns="91425" tIns="45700" rIns="91425" bIns="45700" anchor="t" anchorCtr="0">
            <a:noAutofit/>
          </a:bodyPr>
          <a:lstStyle/>
          <a:p>
            <a:pPr marL="77153" marR="0" lvl="0" indent="0" algn="l" rtl="0">
              <a:lnSpc>
                <a:spcPct val="100000"/>
              </a:lnSpc>
              <a:spcBef>
                <a:spcPts val="0"/>
              </a:spcBef>
              <a:spcAft>
                <a:spcPts val="0"/>
              </a:spcAft>
              <a:buNone/>
            </a:pPr>
            <a:r>
              <a:rPr lang="en-US" sz="2700" b="0" i="1" u="none" strike="noStrike" cap="none">
                <a:solidFill>
                  <a:srgbClr val="000000"/>
                </a:solidFill>
                <a:latin typeface="Arial"/>
                <a:ea typeface="Arial"/>
                <a:cs typeface="Arial"/>
                <a:sym typeface="Arial"/>
              </a:rPr>
              <a:t>Uncontrolled, or poorly controlled asthma </a:t>
            </a:r>
            <a:endParaRPr/>
          </a:p>
          <a:p>
            <a:pPr marL="77153" marR="0" lvl="0" indent="0" algn="l" rtl="0">
              <a:lnSpc>
                <a:spcPct val="100000"/>
              </a:lnSpc>
              <a:spcBef>
                <a:spcPts val="540"/>
              </a:spcBef>
              <a:spcAft>
                <a:spcPts val="0"/>
              </a:spcAft>
              <a:buNone/>
            </a:pPr>
            <a:endParaRPr sz="945" b="0" i="1" u="none" strike="noStrike" cap="none">
              <a:solidFill>
                <a:srgbClr val="000000"/>
              </a:solidFill>
              <a:latin typeface="Arial"/>
              <a:ea typeface="Arial"/>
              <a:cs typeface="Arial"/>
              <a:sym typeface="Arial"/>
            </a:endParaRPr>
          </a:p>
          <a:p>
            <a:pPr marL="114300" marR="0" lvl="0" indent="0" algn="l" rtl="0">
              <a:lnSpc>
                <a:spcPct val="100000"/>
              </a:lnSpc>
              <a:spcBef>
                <a:spcPts val="540"/>
              </a:spcBef>
              <a:spcAft>
                <a:spcPts val="0"/>
              </a:spcAft>
              <a:buClr>
                <a:srgbClr val="000000"/>
              </a:buClr>
              <a:buSzPts val="1400"/>
              <a:buFont typeface="Arial"/>
              <a:buNone/>
            </a:pPr>
            <a:endParaRPr sz="1400" b="0" i="1" u="none" strike="noStrike" cap="none">
              <a:solidFill>
                <a:srgbClr val="000000"/>
              </a:solidFill>
              <a:latin typeface="Arial"/>
              <a:ea typeface="Arial"/>
              <a:cs typeface="Arial"/>
              <a:sym typeface="Arial"/>
            </a:endParaRPr>
          </a:p>
        </p:txBody>
      </p:sp>
      <p:sp>
        <p:nvSpPr>
          <p:cNvPr id="190" name="Google Shape;190;p48"/>
          <p:cNvSpPr/>
          <p:nvPr/>
        </p:nvSpPr>
        <p:spPr>
          <a:xfrm>
            <a:off x="4199448" y="2166965"/>
            <a:ext cx="1394023" cy="1507259"/>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1" name="Google Shape;191;p48"/>
          <p:cNvSpPr/>
          <p:nvPr/>
        </p:nvSpPr>
        <p:spPr>
          <a:xfrm>
            <a:off x="6561975" y="3867025"/>
            <a:ext cx="838800" cy="407100"/>
          </a:xfrm>
          <a:prstGeom prst="lef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highlight>
                <a:srgbClr val="333333"/>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1524</Words>
  <Application>Microsoft Office PowerPoint</Application>
  <PresentationFormat>Custom</PresentationFormat>
  <Paragraphs>219</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Avenir</vt:lpstr>
      <vt:lpstr>Open Sans</vt:lpstr>
      <vt:lpstr>Helvetica Neue</vt:lpstr>
      <vt:lpstr>Roboto</vt:lpstr>
      <vt:lpstr>Office Theme</vt:lpstr>
      <vt:lpstr>H-Life: Healthy-living Inspections for Everyone </vt:lpstr>
      <vt:lpstr>Roadmap of presentation </vt:lpstr>
      <vt:lpstr>Core values:</vt:lpstr>
      <vt:lpstr>Anatomy as a metaphor for the importance of inspections and maintenance</vt:lpstr>
      <vt:lpstr>Current design may limit community capacity to address underlying challenges</vt:lpstr>
      <vt:lpstr>Sacrificing repairs and maintenance leads to above average economic costs </vt:lpstr>
      <vt:lpstr>Slide 7</vt:lpstr>
      <vt:lpstr>Slide 8</vt:lpstr>
      <vt:lpstr>High financial cost of housing and health silos.  Asthma as a case example:</vt:lpstr>
      <vt:lpstr>Shared responsibility between the resident and housing authority</vt:lpstr>
      <vt:lpstr>If the root of the problem does not get fixed, we risk recurring challenges.</vt:lpstr>
      <vt:lpstr>Slide 12</vt:lpstr>
      <vt:lpstr>Slide 13</vt:lpstr>
      <vt:lpstr>You cannot manage asthma (or other health conditions) if the triggers are still present  </vt:lpstr>
      <vt:lpstr>Slide 15</vt:lpstr>
      <vt:lpstr>Slide 16</vt:lpstr>
      <vt:lpstr>Slide 17</vt:lpstr>
      <vt:lpstr>Slide 18</vt:lpstr>
      <vt:lpstr>H-Life Definition </vt:lpstr>
      <vt:lpstr>Four core elements </vt:lpstr>
      <vt:lpstr>Slide 21</vt:lpstr>
      <vt:lpstr>1. Modify checklists to include the health and housing impact of an item on the same document </vt:lpstr>
      <vt:lpstr>2. Improve communication  by using a tri-lateral approach to break silos</vt:lpstr>
      <vt:lpstr>3. Additional cost savings from increased prevention efforts can finance new roles</vt:lpstr>
      <vt:lpstr>Slide 25</vt:lpstr>
      <vt:lpstr>Take home: Use H-Life to inform the design of policies and operations</vt:lpstr>
      <vt:lpstr>Slide 27</vt:lpstr>
      <vt:lpstr>Where we are headed</vt:lpstr>
      <vt:lpstr>Get involved!</vt:lpstr>
      <vt:lpstr>Connect with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H-Life: Healthy-living Inspections for Everyone</dc:title>
  <dc:creator>Hernandez, Hailey</dc:creator>
  <cp:lastModifiedBy>Prime</cp:lastModifiedBy>
  <cp:revision>2</cp:revision>
  <dcterms:created xsi:type="dcterms:W3CDTF">2023-10-14T18:13:26Z</dcterms:created>
  <dcterms:modified xsi:type="dcterms:W3CDTF">2024-04-01T17:10:36Z</dcterms:modified>
</cp:coreProperties>
</file>