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60" r:id="rId2"/>
  </p:sldMasterIdLst>
  <p:notesMasterIdLst>
    <p:notesMasterId r:id="rId39"/>
  </p:notesMasterIdLst>
  <p:sldIdLst>
    <p:sldId id="1473" r:id="rId3"/>
    <p:sldId id="1494" r:id="rId4"/>
    <p:sldId id="1474" r:id="rId5"/>
    <p:sldId id="1475" r:id="rId6"/>
    <p:sldId id="1477" r:id="rId7"/>
    <p:sldId id="1476" r:id="rId8"/>
    <p:sldId id="1478" r:id="rId9"/>
    <p:sldId id="1482" r:id="rId10"/>
    <p:sldId id="1480" r:id="rId11"/>
    <p:sldId id="1491" r:id="rId12"/>
    <p:sldId id="1041" r:id="rId13"/>
    <p:sldId id="1487" r:id="rId14"/>
    <p:sldId id="1481" r:id="rId15"/>
    <p:sldId id="1449" r:id="rId16"/>
    <p:sldId id="1483" r:id="rId17"/>
    <p:sldId id="1044" r:id="rId18"/>
    <p:sldId id="1045" r:id="rId19"/>
    <p:sldId id="1484" r:id="rId20"/>
    <p:sldId id="1049" r:id="rId21"/>
    <p:sldId id="1048" r:id="rId22"/>
    <p:sldId id="256" r:id="rId23"/>
    <p:sldId id="257" r:id="rId24"/>
    <p:sldId id="1492" r:id="rId25"/>
    <p:sldId id="275" r:id="rId26"/>
    <p:sldId id="286" r:id="rId27"/>
    <p:sldId id="287" r:id="rId28"/>
    <p:sldId id="1493" r:id="rId29"/>
    <p:sldId id="280" r:id="rId30"/>
    <p:sldId id="285" r:id="rId31"/>
    <p:sldId id="284" r:id="rId32"/>
    <p:sldId id="283" r:id="rId33"/>
    <p:sldId id="282" r:id="rId34"/>
    <p:sldId id="281" r:id="rId35"/>
    <p:sldId id="1489" r:id="rId36"/>
    <p:sldId id="1490" r:id="rId37"/>
    <p:sldId id="14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C1A46B"/>
    <a:srgbClr val="939F8D"/>
    <a:srgbClr val="434B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7" y="38"/>
      </p:cViewPr>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1" Type="http://schemas.openxmlformats.org/officeDocument/2006/relationships/hyperlink" Target="http://r20.rs6.net/tn.jsp?f=001h0TX9Z36H1GcxFPsodTwrRXFl06uWrgxMAmROvSu_67ACvGLRo1mm6sPOPi50HQDiiRD90pOnNNpmAWWJsorhY7IlGWIDhwXlGqsnZZsoaTd79QWp3r7NEV250p_WS8SwhhXq5jrcK67bCJreJfOH0ZI5Bu9wpQ4YKIzFLVhtaCbgBg_pW-wYgzRg4JhXUyoMQ85HnjAhDIWPMCWmpAh3MM4jz2-fEggAyzkU9hPnsU=&amp;c=63XDItuUVPPi3U0uZgD84v-JxEeYgqDEdUEBPFMSElgW9mwUaf0jFA==&amp;ch=5YQrRi62V6cmms6NkTFAORTMXbzurOCWAtHzsgSIhfV14FxqP84QAQ=="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2.JPG"/><Relationship Id="rId1" Type="http://schemas.openxmlformats.org/officeDocument/2006/relationships/image" Target="../media/image31.jpg"/><Relationship Id="rId4" Type="http://schemas.openxmlformats.org/officeDocument/2006/relationships/image" Target="../media/image33.jpg"/></Relationships>
</file>

<file path=ppt/diagrams/_rels/data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ata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hyperlink" Target="about:blank" TargetMode="External"/><Relationship Id="rId1" Type="http://schemas.openxmlformats.org/officeDocument/2006/relationships/hyperlink" Target="about:blank" TargetMode="Externa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1" Type="http://schemas.openxmlformats.org/officeDocument/2006/relationships/hyperlink" Target="about:blank"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2.JPG"/><Relationship Id="rId1" Type="http://schemas.openxmlformats.org/officeDocument/2006/relationships/image" Target="../media/image31.jpg"/><Relationship Id="rId4" Type="http://schemas.openxmlformats.org/officeDocument/2006/relationships/image" Target="../media/image33.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image" Target="../media/image34.jpg"/></Relationships>
</file>

<file path=ppt/diagrams/_rels/drawing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hyperlink" Target="about:blank" TargetMode="External"/><Relationship Id="rId7" Type="http://schemas.openxmlformats.org/officeDocument/2006/relationships/image" Target="../media/image64.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hyperlink" Target="about:blank" TargetMode="External"/><Relationship Id="rId5" Type="http://schemas.openxmlformats.org/officeDocument/2006/relationships/image" Target="../media/image63.svg"/><Relationship Id="rId10" Type="http://schemas.openxmlformats.org/officeDocument/2006/relationships/image" Target="../media/image67.svg"/><Relationship Id="rId4" Type="http://schemas.openxmlformats.org/officeDocument/2006/relationships/image" Target="../media/image62.pn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DB59D7-9367-4C65-A69C-20A2621A1A3F}"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E9AC5C2-AD37-48C5-9633-4EE1240F6EB0}">
      <dgm:prSet/>
      <dgm:spPr/>
      <dgm:t>
        <a:bodyPr/>
        <a:lstStyle/>
        <a:p>
          <a:r>
            <a:rPr lang="en-US" b="0" i="0" baseline="0"/>
            <a:t>Founded in 1974 at a 501(C)(3)  Corporation</a:t>
          </a:r>
          <a:endParaRPr lang="en-US"/>
        </a:p>
      </dgm:t>
    </dgm:pt>
    <dgm:pt modelId="{E03842E6-1450-4DCE-BCD8-CC9D4E0B2EA8}" type="parTrans" cxnId="{48012C83-0CF7-420E-9333-6659262CDA94}">
      <dgm:prSet/>
      <dgm:spPr/>
      <dgm:t>
        <a:bodyPr/>
        <a:lstStyle/>
        <a:p>
          <a:endParaRPr lang="en-US" sz="2000"/>
        </a:p>
      </dgm:t>
    </dgm:pt>
    <dgm:pt modelId="{0637804E-D1D2-4BC6-A13B-F99D9C34E551}" type="sibTrans" cxnId="{48012C83-0CF7-420E-9333-6659262CDA94}">
      <dgm:prSet/>
      <dgm:spPr/>
      <dgm:t>
        <a:bodyPr/>
        <a:lstStyle/>
        <a:p>
          <a:endParaRPr lang="en-US"/>
        </a:p>
      </dgm:t>
    </dgm:pt>
    <dgm:pt modelId="{56261B31-E01E-4688-AF9C-3EF2A4E7245A}">
      <dgm:prSet/>
      <dgm:spPr/>
      <dgm:t>
        <a:bodyPr/>
        <a:lstStyle/>
        <a:p>
          <a:r>
            <a:rPr lang="en-US" b="0" i="0" baseline="0"/>
            <a:t>275 Voting Members representing 474 Tribes</a:t>
          </a:r>
          <a:endParaRPr lang="en-US"/>
        </a:p>
      </dgm:t>
    </dgm:pt>
    <dgm:pt modelId="{151F75E1-124E-49D1-8DD8-79BF5F26A398}" type="parTrans" cxnId="{B77F3AFC-6276-44D4-9FE8-362690E88744}">
      <dgm:prSet/>
      <dgm:spPr/>
      <dgm:t>
        <a:bodyPr/>
        <a:lstStyle/>
        <a:p>
          <a:endParaRPr lang="en-US" sz="2000"/>
        </a:p>
      </dgm:t>
    </dgm:pt>
    <dgm:pt modelId="{6C8FD8E8-292E-4DC1-9FDF-22207CB0D242}" type="sibTrans" cxnId="{B77F3AFC-6276-44D4-9FE8-362690E88744}">
      <dgm:prSet/>
      <dgm:spPr/>
      <dgm:t>
        <a:bodyPr/>
        <a:lstStyle/>
        <a:p>
          <a:endParaRPr lang="en-US"/>
        </a:p>
      </dgm:t>
    </dgm:pt>
    <dgm:pt modelId="{A0E311BF-2629-4A00-A76C-C183F1F7F445}">
      <dgm:prSet/>
      <dgm:spPr/>
      <dgm:t>
        <a:bodyPr/>
        <a:lstStyle/>
        <a:p>
          <a:r>
            <a:rPr lang="en-US" b="0" i="0" baseline="0"/>
            <a:t>13 Associate Members</a:t>
          </a:r>
          <a:endParaRPr lang="en-US"/>
        </a:p>
      </dgm:t>
    </dgm:pt>
    <dgm:pt modelId="{C80A1D93-FDAD-41E3-AEA8-2F265BD0B0CC}" type="parTrans" cxnId="{A96309A6-6D53-4436-8AAB-A11868302CE9}">
      <dgm:prSet/>
      <dgm:spPr/>
      <dgm:t>
        <a:bodyPr/>
        <a:lstStyle/>
        <a:p>
          <a:endParaRPr lang="en-US" sz="2000"/>
        </a:p>
      </dgm:t>
    </dgm:pt>
    <dgm:pt modelId="{E0CF4A4D-6629-411E-9AF8-198334486C1E}" type="sibTrans" cxnId="{A96309A6-6D53-4436-8AAB-A11868302CE9}">
      <dgm:prSet/>
      <dgm:spPr/>
      <dgm:t>
        <a:bodyPr/>
        <a:lstStyle/>
        <a:p>
          <a:endParaRPr lang="en-US"/>
        </a:p>
      </dgm:t>
    </dgm:pt>
    <dgm:pt modelId="{B518F7E6-5220-4A06-915E-7F974B1F92C0}">
      <dgm:prSet/>
      <dgm:spPr/>
      <dgm:t>
        <a:bodyPr/>
        <a:lstStyle/>
        <a:p>
          <a:r>
            <a:rPr lang="en-US" b="0" i="0" baseline="0"/>
            <a:t>Headquarters in Washington, DC</a:t>
          </a:r>
          <a:endParaRPr lang="en-US"/>
        </a:p>
      </dgm:t>
    </dgm:pt>
    <dgm:pt modelId="{D8A74F1F-0AE4-49DA-8795-9EF58B3E5AE6}" type="parTrans" cxnId="{ADFEA55F-189C-488F-9591-7A4F411677C9}">
      <dgm:prSet/>
      <dgm:spPr/>
      <dgm:t>
        <a:bodyPr/>
        <a:lstStyle/>
        <a:p>
          <a:endParaRPr lang="en-US" sz="2000"/>
        </a:p>
      </dgm:t>
    </dgm:pt>
    <dgm:pt modelId="{2A97114A-6F03-4CB4-8944-71762CC6B682}" type="sibTrans" cxnId="{ADFEA55F-189C-488F-9591-7A4F411677C9}">
      <dgm:prSet/>
      <dgm:spPr/>
      <dgm:t>
        <a:bodyPr/>
        <a:lstStyle/>
        <a:p>
          <a:endParaRPr lang="en-US"/>
        </a:p>
      </dgm:t>
    </dgm:pt>
    <dgm:pt modelId="{F34F7FC7-AE97-4B40-9AC7-E071665AFB0E}" type="pres">
      <dgm:prSet presAssocID="{07DB59D7-9367-4C65-A69C-20A2621A1A3F}" presName="outerComposite" presStyleCnt="0">
        <dgm:presLayoutVars>
          <dgm:chMax val="5"/>
          <dgm:dir/>
          <dgm:resizeHandles val="exact"/>
        </dgm:presLayoutVars>
      </dgm:prSet>
      <dgm:spPr/>
    </dgm:pt>
    <dgm:pt modelId="{D2B2EE62-3ED7-4FC3-93FF-B50857F930D8}" type="pres">
      <dgm:prSet presAssocID="{07DB59D7-9367-4C65-A69C-20A2621A1A3F}" presName="dummyMaxCanvas" presStyleCnt="0">
        <dgm:presLayoutVars/>
      </dgm:prSet>
      <dgm:spPr/>
    </dgm:pt>
    <dgm:pt modelId="{48C45AAD-5ACD-42B5-AB89-7E0F81E4DA54}" type="pres">
      <dgm:prSet presAssocID="{07DB59D7-9367-4C65-A69C-20A2621A1A3F}" presName="FourNodes_1" presStyleLbl="node1" presStyleIdx="0" presStyleCnt="4">
        <dgm:presLayoutVars>
          <dgm:bulletEnabled val="1"/>
        </dgm:presLayoutVars>
      </dgm:prSet>
      <dgm:spPr/>
    </dgm:pt>
    <dgm:pt modelId="{353C0925-CC1A-4FAB-AF7E-D9068A550710}" type="pres">
      <dgm:prSet presAssocID="{07DB59D7-9367-4C65-A69C-20A2621A1A3F}" presName="FourNodes_2" presStyleLbl="node1" presStyleIdx="1" presStyleCnt="4">
        <dgm:presLayoutVars>
          <dgm:bulletEnabled val="1"/>
        </dgm:presLayoutVars>
      </dgm:prSet>
      <dgm:spPr/>
    </dgm:pt>
    <dgm:pt modelId="{7457D56F-392E-4A98-8E03-90749760676F}" type="pres">
      <dgm:prSet presAssocID="{07DB59D7-9367-4C65-A69C-20A2621A1A3F}" presName="FourNodes_3" presStyleLbl="node1" presStyleIdx="2" presStyleCnt="4">
        <dgm:presLayoutVars>
          <dgm:bulletEnabled val="1"/>
        </dgm:presLayoutVars>
      </dgm:prSet>
      <dgm:spPr/>
    </dgm:pt>
    <dgm:pt modelId="{34607197-BFA7-4C4C-B609-7936D80A11D8}" type="pres">
      <dgm:prSet presAssocID="{07DB59D7-9367-4C65-A69C-20A2621A1A3F}" presName="FourNodes_4" presStyleLbl="node1" presStyleIdx="3" presStyleCnt="4">
        <dgm:presLayoutVars>
          <dgm:bulletEnabled val="1"/>
        </dgm:presLayoutVars>
      </dgm:prSet>
      <dgm:spPr/>
    </dgm:pt>
    <dgm:pt modelId="{88EB0A40-474A-4406-94EE-CA919FD68639}" type="pres">
      <dgm:prSet presAssocID="{07DB59D7-9367-4C65-A69C-20A2621A1A3F}" presName="FourConn_1-2" presStyleLbl="fgAccFollowNode1" presStyleIdx="0" presStyleCnt="3">
        <dgm:presLayoutVars>
          <dgm:bulletEnabled val="1"/>
        </dgm:presLayoutVars>
      </dgm:prSet>
      <dgm:spPr/>
    </dgm:pt>
    <dgm:pt modelId="{49BE40FE-23FA-4B5F-B72E-C45C278D8361}" type="pres">
      <dgm:prSet presAssocID="{07DB59D7-9367-4C65-A69C-20A2621A1A3F}" presName="FourConn_2-3" presStyleLbl="fgAccFollowNode1" presStyleIdx="1" presStyleCnt="3">
        <dgm:presLayoutVars>
          <dgm:bulletEnabled val="1"/>
        </dgm:presLayoutVars>
      </dgm:prSet>
      <dgm:spPr/>
    </dgm:pt>
    <dgm:pt modelId="{D7D80CE6-1D2E-49A2-8870-A54499C055EC}" type="pres">
      <dgm:prSet presAssocID="{07DB59D7-9367-4C65-A69C-20A2621A1A3F}" presName="FourConn_3-4" presStyleLbl="fgAccFollowNode1" presStyleIdx="2" presStyleCnt="3">
        <dgm:presLayoutVars>
          <dgm:bulletEnabled val="1"/>
        </dgm:presLayoutVars>
      </dgm:prSet>
      <dgm:spPr/>
    </dgm:pt>
    <dgm:pt modelId="{CF5A98F2-1D50-4934-94E3-6D91449E66B0}" type="pres">
      <dgm:prSet presAssocID="{07DB59D7-9367-4C65-A69C-20A2621A1A3F}" presName="FourNodes_1_text" presStyleLbl="node1" presStyleIdx="3" presStyleCnt="4">
        <dgm:presLayoutVars>
          <dgm:bulletEnabled val="1"/>
        </dgm:presLayoutVars>
      </dgm:prSet>
      <dgm:spPr/>
    </dgm:pt>
    <dgm:pt modelId="{ADBB35C3-DE95-4B07-8965-75DB850CC07C}" type="pres">
      <dgm:prSet presAssocID="{07DB59D7-9367-4C65-A69C-20A2621A1A3F}" presName="FourNodes_2_text" presStyleLbl="node1" presStyleIdx="3" presStyleCnt="4">
        <dgm:presLayoutVars>
          <dgm:bulletEnabled val="1"/>
        </dgm:presLayoutVars>
      </dgm:prSet>
      <dgm:spPr/>
    </dgm:pt>
    <dgm:pt modelId="{EBE46836-8C80-4D44-BA2F-CBA0A9CF8908}" type="pres">
      <dgm:prSet presAssocID="{07DB59D7-9367-4C65-A69C-20A2621A1A3F}" presName="FourNodes_3_text" presStyleLbl="node1" presStyleIdx="3" presStyleCnt="4">
        <dgm:presLayoutVars>
          <dgm:bulletEnabled val="1"/>
        </dgm:presLayoutVars>
      </dgm:prSet>
      <dgm:spPr/>
    </dgm:pt>
    <dgm:pt modelId="{E85B424D-31A2-4110-A31F-C3F9B72E8221}" type="pres">
      <dgm:prSet presAssocID="{07DB59D7-9367-4C65-A69C-20A2621A1A3F}" presName="FourNodes_4_text" presStyleLbl="node1" presStyleIdx="3" presStyleCnt="4">
        <dgm:presLayoutVars>
          <dgm:bulletEnabled val="1"/>
        </dgm:presLayoutVars>
      </dgm:prSet>
      <dgm:spPr/>
    </dgm:pt>
  </dgm:ptLst>
  <dgm:cxnLst>
    <dgm:cxn modelId="{AD41790F-D7C8-4A05-8127-CF655802DA6D}" type="presOf" srcId="{56261B31-E01E-4688-AF9C-3EF2A4E7245A}" destId="{ADBB35C3-DE95-4B07-8965-75DB850CC07C}" srcOrd="1" destOrd="0" presId="urn:microsoft.com/office/officeart/2005/8/layout/vProcess5"/>
    <dgm:cxn modelId="{8718C61E-9EAB-4FAF-B4A1-4975342A329C}" type="presOf" srcId="{0637804E-D1D2-4BC6-A13B-F99D9C34E551}" destId="{88EB0A40-474A-4406-94EE-CA919FD68639}" srcOrd="0" destOrd="0" presId="urn:microsoft.com/office/officeart/2005/8/layout/vProcess5"/>
    <dgm:cxn modelId="{641CC935-9244-48F5-89DA-3059115F29CC}" type="presOf" srcId="{56261B31-E01E-4688-AF9C-3EF2A4E7245A}" destId="{353C0925-CC1A-4FAB-AF7E-D9068A550710}" srcOrd="0" destOrd="0" presId="urn:microsoft.com/office/officeart/2005/8/layout/vProcess5"/>
    <dgm:cxn modelId="{016BB03D-FA20-450F-8193-E1A5A6A90E21}" type="presOf" srcId="{B518F7E6-5220-4A06-915E-7F974B1F92C0}" destId="{34607197-BFA7-4C4C-B609-7936D80A11D8}" srcOrd="0" destOrd="0" presId="urn:microsoft.com/office/officeart/2005/8/layout/vProcess5"/>
    <dgm:cxn modelId="{0E665E5D-9C59-479A-926B-252440C414EB}" type="presOf" srcId="{A0E311BF-2629-4A00-A76C-C183F1F7F445}" destId="{7457D56F-392E-4A98-8E03-90749760676F}" srcOrd="0" destOrd="0" presId="urn:microsoft.com/office/officeart/2005/8/layout/vProcess5"/>
    <dgm:cxn modelId="{ADFEA55F-189C-488F-9591-7A4F411677C9}" srcId="{07DB59D7-9367-4C65-A69C-20A2621A1A3F}" destId="{B518F7E6-5220-4A06-915E-7F974B1F92C0}" srcOrd="3" destOrd="0" parTransId="{D8A74F1F-0AE4-49DA-8795-9EF58B3E5AE6}" sibTransId="{2A97114A-6F03-4CB4-8944-71762CC6B682}"/>
    <dgm:cxn modelId="{B5E00958-8959-4436-A2D7-641AEC06DE2B}" type="presOf" srcId="{A0E311BF-2629-4A00-A76C-C183F1F7F445}" destId="{EBE46836-8C80-4D44-BA2F-CBA0A9CF8908}" srcOrd="1" destOrd="0" presId="urn:microsoft.com/office/officeart/2005/8/layout/vProcess5"/>
    <dgm:cxn modelId="{48012C83-0CF7-420E-9333-6659262CDA94}" srcId="{07DB59D7-9367-4C65-A69C-20A2621A1A3F}" destId="{1E9AC5C2-AD37-48C5-9633-4EE1240F6EB0}" srcOrd="0" destOrd="0" parTransId="{E03842E6-1450-4DCE-BCD8-CC9D4E0B2EA8}" sibTransId="{0637804E-D1D2-4BC6-A13B-F99D9C34E551}"/>
    <dgm:cxn modelId="{64833B87-32F9-4B83-819E-752F42C21CF3}" type="presOf" srcId="{6C8FD8E8-292E-4DC1-9FDF-22207CB0D242}" destId="{49BE40FE-23FA-4B5F-B72E-C45C278D8361}" srcOrd="0" destOrd="0" presId="urn:microsoft.com/office/officeart/2005/8/layout/vProcess5"/>
    <dgm:cxn modelId="{1B9EA18D-5E72-49F4-A2D4-8D00C8ED5744}" type="presOf" srcId="{07DB59D7-9367-4C65-A69C-20A2621A1A3F}" destId="{F34F7FC7-AE97-4B40-9AC7-E071665AFB0E}" srcOrd="0" destOrd="0" presId="urn:microsoft.com/office/officeart/2005/8/layout/vProcess5"/>
    <dgm:cxn modelId="{5F1554A2-1ED0-4999-9426-A5F9116C9B31}" type="presOf" srcId="{E0CF4A4D-6629-411E-9AF8-198334486C1E}" destId="{D7D80CE6-1D2E-49A2-8870-A54499C055EC}" srcOrd="0" destOrd="0" presId="urn:microsoft.com/office/officeart/2005/8/layout/vProcess5"/>
    <dgm:cxn modelId="{A96309A6-6D53-4436-8AAB-A11868302CE9}" srcId="{07DB59D7-9367-4C65-A69C-20A2621A1A3F}" destId="{A0E311BF-2629-4A00-A76C-C183F1F7F445}" srcOrd="2" destOrd="0" parTransId="{C80A1D93-FDAD-41E3-AEA8-2F265BD0B0CC}" sibTransId="{E0CF4A4D-6629-411E-9AF8-198334486C1E}"/>
    <dgm:cxn modelId="{AE87ABCD-A4F8-4B47-87E3-919837FEC475}" type="presOf" srcId="{1E9AC5C2-AD37-48C5-9633-4EE1240F6EB0}" destId="{48C45AAD-5ACD-42B5-AB89-7E0F81E4DA54}" srcOrd="0" destOrd="0" presId="urn:microsoft.com/office/officeart/2005/8/layout/vProcess5"/>
    <dgm:cxn modelId="{4B4514DE-1075-4B89-8A21-8B1024A96BD8}" type="presOf" srcId="{1E9AC5C2-AD37-48C5-9633-4EE1240F6EB0}" destId="{CF5A98F2-1D50-4934-94E3-6D91449E66B0}" srcOrd="1" destOrd="0" presId="urn:microsoft.com/office/officeart/2005/8/layout/vProcess5"/>
    <dgm:cxn modelId="{B77F3AFC-6276-44D4-9FE8-362690E88744}" srcId="{07DB59D7-9367-4C65-A69C-20A2621A1A3F}" destId="{56261B31-E01E-4688-AF9C-3EF2A4E7245A}" srcOrd="1" destOrd="0" parTransId="{151F75E1-124E-49D1-8DD8-79BF5F26A398}" sibTransId="{6C8FD8E8-292E-4DC1-9FDF-22207CB0D242}"/>
    <dgm:cxn modelId="{035ED9FE-EC93-4F33-A934-31AA3E489B37}" type="presOf" srcId="{B518F7E6-5220-4A06-915E-7F974B1F92C0}" destId="{E85B424D-31A2-4110-A31F-C3F9B72E8221}" srcOrd="1" destOrd="0" presId="urn:microsoft.com/office/officeart/2005/8/layout/vProcess5"/>
    <dgm:cxn modelId="{8005F014-0E28-4AB4-914C-D3A31ED81A1B}" type="presParOf" srcId="{F34F7FC7-AE97-4B40-9AC7-E071665AFB0E}" destId="{D2B2EE62-3ED7-4FC3-93FF-B50857F930D8}" srcOrd="0" destOrd="0" presId="urn:microsoft.com/office/officeart/2005/8/layout/vProcess5"/>
    <dgm:cxn modelId="{11DDF053-0022-4D4F-A447-8C16C919473E}" type="presParOf" srcId="{F34F7FC7-AE97-4B40-9AC7-E071665AFB0E}" destId="{48C45AAD-5ACD-42B5-AB89-7E0F81E4DA54}" srcOrd="1" destOrd="0" presId="urn:microsoft.com/office/officeart/2005/8/layout/vProcess5"/>
    <dgm:cxn modelId="{5ED12C7F-A281-4984-A1F7-4D2F7D651D67}" type="presParOf" srcId="{F34F7FC7-AE97-4B40-9AC7-E071665AFB0E}" destId="{353C0925-CC1A-4FAB-AF7E-D9068A550710}" srcOrd="2" destOrd="0" presId="urn:microsoft.com/office/officeart/2005/8/layout/vProcess5"/>
    <dgm:cxn modelId="{DF2E5EBA-E3CA-49E6-8B86-5C9BD83777AB}" type="presParOf" srcId="{F34F7FC7-AE97-4B40-9AC7-E071665AFB0E}" destId="{7457D56F-392E-4A98-8E03-90749760676F}" srcOrd="3" destOrd="0" presId="urn:microsoft.com/office/officeart/2005/8/layout/vProcess5"/>
    <dgm:cxn modelId="{144D23CA-25BD-4FAB-BE4B-BADEB63C6A31}" type="presParOf" srcId="{F34F7FC7-AE97-4B40-9AC7-E071665AFB0E}" destId="{34607197-BFA7-4C4C-B609-7936D80A11D8}" srcOrd="4" destOrd="0" presId="urn:microsoft.com/office/officeart/2005/8/layout/vProcess5"/>
    <dgm:cxn modelId="{FA7B26A6-2D2E-4611-824F-83BBCA27AE00}" type="presParOf" srcId="{F34F7FC7-AE97-4B40-9AC7-E071665AFB0E}" destId="{88EB0A40-474A-4406-94EE-CA919FD68639}" srcOrd="5" destOrd="0" presId="urn:microsoft.com/office/officeart/2005/8/layout/vProcess5"/>
    <dgm:cxn modelId="{13158353-2067-48BE-809F-0103316949C1}" type="presParOf" srcId="{F34F7FC7-AE97-4B40-9AC7-E071665AFB0E}" destId="{49BE40FE-23FA-4B5F-B72E-C45C278D8361}" srcOrd="6" destOrd="0" presId="urn:microsoft.com/office/officeart/2005/8/layout/vProcess5"/>
    <dgm:cxn modelId="{0F86A9A2-223E-4AE7-B403-280B5934544E}" type="presParOf" srcId="{F34F7FC7-AE97-4B40-9AC7-E071665AFB0E}" destId="{D7D80CE6-1D2E-49A2-8870-A54499C055EC}" srcOrd="7" destOrd="0" presId="urn:microsoft.com/office/officeart/2005/8/layout/vProcess5"/>
    <dgm:cxn modelId="{857A4FEE-380A-4396-8C9A-BD9A1823B114}" type="presParOf" srcId="{F34F7FC7-AE97-4B40-9AC7-E071665AFB0E}" destId="{CF5A98F2-1D50-4934-94E3-6D91449E66B0}" srcOrd="8" destOrd="0" presId="urn:microsoft.com/office/officeart/2005/8/layout/vProcess5"/>
    <dgm:cxn modelId="{74584AAE-BE59-4EB2-BDF8-AF5A14A6A3B4}" type="presParOf" srcId="{F34F7FC7-AE97-4B40-9AC7-E071665AFB0E}" destId="{ADBB35C3-DE95-4B07-8965-75DB850CC07C}" srcOrd="9" destOrd="0" presId="urn:microsoft.com/office/officeart/2005/8/layout/vProcess5"/>
    <dgm:cxn modelId="{6A5F4E12-3495-4E8F-AC9E-27D4C1C7CC57}" type="presParOf" srcId="{F34F7FC7-AE97-4B40-9AC7-E071665AFB0E}" destId="{EBE46836-8C80-4D44-BA2F-CBA0A9CF8908}" srcOrd="10" destOrd="0" presId="urn:microsoft.com/office/officeart/2005/8/layout/vProcess5"/>
    <dgm:cxn modelId="{157876DB-A3A9-4D7C-8FAC-59B6E2F9B863}" type="presParOf" srcId="{F34F7FC7-AE97-4B40-9AC7-E071665AFB0E}" destId="{E85B424D-31A2-4110-A31F-C3F9B72E822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30CE1-ABDD-4066-B161-2EAB28C3942A}" type="doc">
      <dgm:prSet loTypeId="urn:microsoft.com/office/officeart/2005/8/layout/hList7" loCatId="process" qsTypeId="urn:microsoft.com/office/officeart/2005/8/quickstyle/simple1" qsCatId="simple" csTypeId="urn:microsoft.com/office/officeart/2005/8/colors/colorful3" csCatId="colorful" phldr="1"/>
      <dgm:spPr/>
    </dgm:pt>
    <dgm:pt modelId="{563032B6-4CAC-449A-8339-A945520DABE2}">
      <dgm:prSet phldrT="[Text]" custT="1"/>
      <dgm:spPr>
        <a:xfrm>
          <a:off x="1706" y="0"/>
          <a:ext cx="2655093" cy="5418667"/>
        </a:xfrm>
        <a:prstGeom prst="roundRect">
          <a:avLst>
            <a:gd name="adj" fmla="val 10000"/>
          </a:avLst>
        </a:prstGeom>
        <a:solidFill>
          <a:srgbClr val="44546A">
            <a:lumMod val="50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4000" dirty="0">
              <a:solidFill>
                <a:sysClr val="window" lastClr="FFFFFF"/>
              </a:solidFill>
              <a:latin typeface="Calibri" panose="020F0502020204030204"/>
              <a:ea typeface="+mn-ea"/>
              <a:cs typeface="+mn-cs"/>
            </a:rPr>
            <a:t>Advocacy</a:t>
          </a:r>
        </a:p>
      </dgm:t>
    </dgm:pt>
    <dgm:pt modelId="{CFE7D842-46CD-496A-8EFF-0C02ED8ADAEC}" type="parTrans" cxnId="{D365EB4B-7FBD-49C0-8DA2-06A5908976F0}">
      <dgm:prSet/>
      <dgm:spPr/>
      <dgm:t>
        <a:bodyPr/>
        <a:lstStyle/>
        <a:p>
          <a:endParaRPr lang="en-US"/>
        </a:p>
      </dgm:t>
    </dgm:pt>
    <dgm:pt modelId="{204EA8F0-2C05-495C-B35C-48B4C252DC12}" type="sibTrans" cxnId="{D365EB4B-7FBD-49C0-8DA2-06A5908976F0}">
      <dgm:prSet/>
      <dgm:spPr/>
      <dgm:t>
        <a:bodyPr/>
        <a:lstStyle/>
        <a:p>
          <a:endParaRPr lang="en-US"/>
        </a:p>
      </dgm:t>
    </dgm:pt>
    <dgm:pt modelId="{23ADBD78-2EFC-4CD3-B1D8-45E06B3ECABA}">
      <dgm:prSet phldrT="[Text]" custT="1"/>
      <dgm:spPr>
        <a:xfrm>
          <a:off x="2736453" y="0"/>
          <a:ext cx="2655093" cy="5418667"/>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3200" dirty="0">
              <a:solidFill>
                <a:sysClr val="window" lastClr="FFFFFF"/>
              </a:solidFill>
              <a:latin typeface="Calibri" panose="020F0502020204030204"/>
              <a:ea typeface="+mn-ea"/>
              <a:cs typeface="+mn-cs"/>
            </a:rPr>
            <a:t>Membership</a:t>
          </a:r>
        </a:p>
      </dgm:t>
    </dgm:pt>
    <dgm:pt modelId="{DC797B94-59A6-41D5-BD42-255C2FCFAC29}" type="parTrans" cxnId="{38D305DE-1398-4AE2-898B-5E1306801725}">
      <dgm:prSet/>
      <dgm:spPr/>
      <dgm:t>
        <a:bodyPr/>
        <a:lstStyle/>
        <a:p>
          <a:endParaRPr lang="en-US"/>
        </a:p>
      </dgm:t>
    </dgm:pt>
    <dgm:pt modelId="{DA85E571-F165-48E4-B336-AAE40B0A246D}" type="sibTrans" cxnId="{38D305DE-1398-4AE2-898B-5E1306801725}">
      <dgm:prSet/>
      <dgm:spPr/>
      <dgm:t>
        <a:bodyPr/>
        <a:lstStyle/>
        <a:p>
          <a:endParaRPr lang="en-US"/>
        </a:p>
      </dgm:t>
    </dgm:pt>
    <dgm:pt modelId="{993700E9-7C5F-4160-A93C-22A1CA26DF73}">
      <dgm:prSet phldrT="[Text]" custT="1"/>
      <dgm:spPr>
        <a:xfrm>
          <a:off x="5471199" y="0"/>
          <a:ext cx="2655093" cy="5418667"/>
        </a:xfrm>
        <a:prstGeom prst="roundRect">
          <a:avLst>
            <a:gd name="adj" fmla="val 10000"/>
          </a:avLst>
        </a:prstGeom>
        <a:solidFill>
          <a:schemeClr val="accent5"/>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Calibri" panose="020F0502020204030204"/>
              <a:ea typeface="+mn-ea"/>
              <a:cs typeface="+mn-cs"/>
            </a:rPr>
            <a:t>Training &amp; On-site Technical Assistance</a:t>
          </a:r>
        </a:p>
      </dgm:t>
    </dgm:pt>
    <dgm:pt modelId="{4C8B49E6-4168-407B-A328-5605EBBE4CEB}" type="parTrans" cxnId="{426E2700-80A5-4021-B452-9AF5C777F92D}">
      <dgm:prSet/>
      <dgm:spPr/>
      <dgm:t>
        <a:bodyPr/>
        <a:lstStyle/>
        <a:p>
          <a:endParaRPr lang="en-US"/>
        </a:p>
      </dgm:t>
    </dgm:pt>
    <dgm:pt modelId="{0F25076C-B11E-4982-8B94-2EB06F4B72E7}" type="sibTrans" cxnId="{426E2700-80A5-4021-B452-9AF5C777F92D}">
      <dgm:prSet/>
      <dgm:spPr/>
      <dgm:t>
        <a:bodyPr/>
        <a:lstStyle/>
        <a:p>
          <a:endParaRPr lang="en-US"/>
        </a:p>
      </dgm:t>
    </dgm:pt>
    <dgm:pt modelId="{ADC5C61A-CB77-45FF-968E-920C4735D084}" type="pres">
      <dgm:prSet presAssocID="{A2830CE1-ABDD-4066-B161-2EAB28C3942A}" presName="Name0" presStyleCnt="0">
        <dgm:presLayoutVars>
          <dgm:dir/>
          <dgm:resizeHandles val="exact"/>
        </dgm:presLayoutVars>
      </dgm:prSet>
      <dgm:spPr/>
    </dgm:pt>
    <dgm:pt modelId="{D330F811-D718-422D-AA35-42263A7DF800}" type="pres">
      <dgm:prSet presAssocID="{A2830CE1-ABDD-4066-B161-2EAB28C3942A}" presName="fgShape" presStyleLbl="fgShp" presStyleIdx="0" presStyleCnt="1"/>
      <dgm:spPr>
        <a:xfrm>
          <a:off x="325119" y="4334933"/>
          <a:ext cx="7477760" cy="812800"/>
        </a:xfrm>
        <a:prstGeom prst="leftRightArrow">
          <a:avLst/>
        </a:prstGeom>
        <a:solidFill>
          <a:srgbClr val="A5A5A5">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C3B66EC-C6DB-4C91-869F-A502E207D785}" type="pres">
      <dgm:prSet presAssocID="{A2830CE1-ABDD-4066-B161-2EAB28C3942A}" presName="linComp" presStyleCnt="0"/>
      <dgm:spPr/>
    </dgm:pt>
    <dgm:pt modelId="{5C648128-589B-46BC-B3F6-6487FC42E3AD}" type="pres">
      <dgm:prSet presAssocID="{563032B6-4CAC-449A-8339-A945520DABE2}" presName="compNode" presStyleCnt="0"/>
      <dgm:spPr/>
    </dgm:pt>
    <dgm:pt modelId="{90A1E11C-E455-494D-B968-B6959D7A313A}" type="pres">
      <dgm:prSet presAssocID="{563032B6-4CAC-449A-8339-A945520DABE2}" presName="bkgdShape" presStyleLbl="node1" presStyleIdx="0" presStyleCnt="3" custLinFactNeighborX="-1864" custLinFactNeighborY="-1609"/>
      <dgm:spPr/>
    </dgm:pt>
    <dgm:pt modelId="{FAE33560-877C-477A-B5A8-B228C6CDFE37}" type="pres">
      <dgm:prSet presAssocID="{563032B6-4CAC-449A-8339-A945520DABE2}" presName="nodeTx" presStyleLbl="node1" presStyleIdx="0" presStyleCnt="3">
        <dgm:presLayoutVars>
          <dgm:bulletEnabled val="1"/>
        </dgm:presLayoutVars>
      </dgm:prSet>
      <dgm:spPr/>
    </dgm:pt>
    <dgm:pt modelId="{99786086-EBD0-4293-AE62-BC195CDE94B2}" type="pres">
      <dgm:prSet presAssocID="{563032B6-4CAC-449A-8339-A945520DABE2}" presName="invisiNode" presStyleLbl="node1" presStyleIdx="0" presStyleCnt="3"/>
      <dgm:spPr/>
    </dgm:pt>
    <dgm:pt modelId="{E54457FE-3532-42AC-B121-46B7E59BB8BD}" type="pres">
      <dgm:prSet presAssocID="{563032B6-4CAC-449A-8339-A945520DABE2}" presName="imagNode" presStyleLbl="fgImgPlace1" presStyleIdx="0" presStyleCnt="3"/>
      <dgm:spPr>
        <a:xfrm>
          <a:off x="427045" y="325120"/>
          <a:ext cx="1804416" cy="18044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ysClr val="window" lastClr="FFFFFF">
              <a:hueOff val="0"/>
              <a:satOff val="0"/>
              <a:lumOff val="0"/>
              <a:alphaOff val="0"/>
            </a:sysClr>
          </a:solidFill>
          <a:prstDash val="solid"/>
          <a:miter lim="800000"/>
        </a:ln>
        <a:effectLst/>
      </dgm:spPr>
    </dgm:pt>
    <dgm:pt modelId="{EDBACA58-F092-4D91-B2CD-39E803E9109A}" type="pres">
      <dgm:prSet presAssocID="{204EA8F0-2C05-495C-B35C-48B4C252DC12}" presName="sibTrans" presStyleLbl="sibTrans2D1" presStyleIdx="0" presStyleCnt="0"/>
      <dgm:spPr/>
    </dgm:pt>
    <dgm:pt modelId="{76C4DA12-CDB4-4A0D-80CA-F1D2703A587B}" type="pres">
      <dgm:prSet presAssocID="{23ADBD78-2EFC-4CD3-B1D8-45E06B3ECABA}" presName="compNode" presStyleCnt="0"/>
      <dgm:spPr/>
    </dgm:pt>
    <dgm:pt modelId="{703DC875-B801-4A31-92C9-6B72F2AC731C}" type="pres">
      <dgm:prSet presAssocID="{23ADBD78-2EFC-4CD3-B1D8-45E06B3ECABA}" presName="bkgdShape" presStyleLbl="node1" presStyleIdx="1" presStyleCnt="3" custLinFactNeighborY="-646"/>
      <dgm:spPr/>
    </dgm:pt>
    <dgm:pt modelId="{F211D7B5-72EC-43DE-A42B-2D2F2DD30F24}" type="pres">
      <dgm:prSet presAssocID="{23ADBD78-2EFC-4CD3-B1D8-45E06B3ECABA}" presName="nodeTx" presStyleLbl="node1" presStyleIdx="1" presStyleCnt="3">
        <dgm:presLayoutVars>
          <dgm:bulletEnabled val="1"/>
        </dgm:presLayoutVars>
      </dgm:prSet>
      <dgm:spPr/>
    </dgm:pt>
    <dgm:pt modelId="{DF0F029A-F56A-4DA2-9D42-5FE7AB220910}" type="pres">
      <dgm:prSet presAssocID="{23ADBD78-2EFC-4CD3-B1D8-45E06B3ECABA}" presName="invisiNode" presStyleLbl="node1" presStyleIdx="1" presStyleCnt="3"/>
      <dgm:spPr/>
    </dgm:pt>
    <dgm:pt modelId="{4365FD54-FA33-40FA-81F0-5E6BBCE92FF4}" type="pres">
      <dgm:prSet presAssocID="{23ADBD78-2EFC-4CD3-B1D8-45E06B3ECABA}" presName="imagNode" presStyleLbl="fgImgPlace1" presStyleIdx="1" presStyleCnt="3"/>
      <dgm:spPr>
        <a:xfrm>
          <a:off x="3161791" y="325120"/>
          <a:ext cx="1804416" cy="180441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12700" cap="flat" cmpd="sng" algn="ctr">
          <a:solidFill>
            <a:sysClr val="window" lastClr="FFFFFF">
              <a:hueOff val="0"/>
              <a:satOff val="0"/>
              <a:lumOff val="0"/>
              <a:alphaOff val="0"/>
            </a:sysClr>
          </a:solidFill>
          <a:prstDash val="solid"/>
          <a:miter lim="800000"/>
        </a:ln>
        <a:effectLst/>
      </dgm:spPr>
    </dgm:pt>
    <dgm:pt modelId="{470D2918-9B98-42E3-8E8D-16D912366E74}" type="pres">
      <dgm:prSet presAssocID="{DA85E571-F165-48E4-B336-AAE40B0A246D}" presName="sibTrans" presStyleLbl="sibTrans2D1" presStyleIdx="0" presStyleCnt="0"/>
      <dgm:spPr/>
    </dgm:pt>
    <dgm:pt modelId="{018A2501-6101-4346-972C-5E430FACD060}" type="pres">
      <dgm:prSet presAssocID="{993700E9-7C5F-4160-A93C-22A1CA26DF73}" presName="compNode" presStyleCnt="0"/>
      <dgm:spPr/>
    </dgm:pt>
    <dgm:pt modelId="{778AE0A6-6394-4980-9899-5CC25E2B765D}" type="pres">
      <dgm:prSet presAssocID="{993700E9-7C5F-4160-A93C-22A1CA26DF73}" presName="bkgdShape" presStyleLbl="node1" presStyleIdx="2" presStyleCnt="3"/>
      <dgm:spPr/>
    </dgm:pt>
    <dgm:pt modelId="{7E84E543-4EEC-49DB-A6FD-7710ACE96845}" type="pres">
      <dgm:prSet presAssocID="{993700E9-7C5F-4160-A93C-22A1CA26DF73}" presName="nodeTx" presStyleLbl="node1" presStyleIdx="2" presStyleCnt="3">
        <dgm:presLayoutVars>
          <dgm:bulletEnabled val="1"/>
        </dgm:presLayoutVars>
      </dgm:prSet>
      <dgm:spPr/>
    </dgm:pt>
    <dgm:pt modelId="{16971362-3D2A-406A-98D2-E2E32C1320A2}" type="pres">
      <dgm:prSet presAssocID="{993700E9-7C5F-4160-A93C-22A1CA26DF73}" presName="invisiNode" presStyleLbl="node1" presStyleIdx="2" presStyleCnt="3"/>
      <dgm:spPr/>
    </dgm:pt>
    <dgm:pt modelId="{E6EA1D39-D5C1-4CE7-83FC-FD4B6B9BB8A6}" type="pres">
      <dgm:prSet presAssocID="{993700E9-7C5F-4160-A93C-22A1CA26DF73}" presName="imagNode" presStyleLbl="fgImgPlace1" presStyleIdx="2" presStyleCnt="3"/>
      <dgm:spPr>
        <a:xfrm>
          <a:off x="5896538" y="325120"/>
          <a:ext cx="1804416" cy="18044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gm:spPr>
    </dgm:pt>
  </dgm:ptLst>
  <dgm:cxnLst>
    <dgm:cxn modelId="{426E2700-80A5-4021-B452-9AF5C777F92D}" srcId="{A2830CE1-ABDD-4066-B161-2EAB28C3942A}" destId="{993700E9-7C5F-4160-A93C-22A1CA26DF73}" srcOrd="2" destOrd="0" parTransId="{4C8B49E6-4168-407B-A328-5605EBBE4CEB}" sibTransId="{0F25076C-B11E-4982-8B94-2EB06F4B72E7}"/>
    <dgm:cxn modelId="{E015231D-925A-492B-8C6E-78A50EC9FC11}" type="presOf" srcId="{23ADBD78-2EFC-4CD3-B1D8-45E06B3ECABA}" destId="{F211D7B5-72EC-43DE-A42B-2D2F2DD30F24}" srcOrd="1" destOrd="0" presId="urn:microsoft.com/office/officeart/2005/8/layout/hList7"/>
    <dgm:cxn modelId="{98FC3020-54B9-4771-B5C0-7E9BF17B34B5}" type="presOf" srcId="{993700E9-7C5F-4160-A93C-22A1CA26DF73}" destId="{7E84E543-4EEC-49DB-A6FD-7710ACE96845}" srcOrd="1" destOrd="0" presId="urn:microsoft.com/office/officeart/2005/8/layout/hList7"/>
    <dgm:cxn modelId="{D3593526-EA73-4AA0-900D-A8528728017B}" type="presOf" srcId="{DA85E571-F165-48E4-B336-AAE40B0A246D}" destId="{470D2918-9B98-42E3-8E8D-16D912366E74}" srcOrd="0" destOrd="0" presId="urn:microsoft.com/office/officeart/2005/8/layout/hList7"/>
    <dgm:cxn modelId="{26BF3B2C-A58F-418B-A852-B88003B51341}" type="presOf" srcId="{A2830CE1-ABDD-4066-B161-2EAB28C3942A}" destId="{ADC5C61A-CB77-45FF-968E-920C4735D084}" srcOrd="0" destOrd="0" presId="urn:microsoft.com/office/officeart/2005/8/layout/hList7"/>
    <dgm:cxn modelId="{DC625C39-CE6A-4903-80AC-FE32BCA639F5}" type="presOf" srcId="{563032B6-4CAC-449A-8339-A945520DABE2}" destId="{90A1E11C-E455-494D-B968-B6959D7A313A}" srcOrd="0" destOrd="0" presId="urn:microsoft.com/office/officeart/2005/8/layout/hList7"/>
    <dgm:cxn modelId="{06D8A63A-0BAB-4001-86BC-ACA112AE7483}" type="presOf" srcId="{563032B6-4CAC-449A-8339-A945520DABE2}" destId="{FAE33560-877C-477A-B5A8-B228C6CDFE37}" srcOrd="1" destOrd="0" presId="urn:microsoft.com/office/officeart/2005/8/layout/hList7"/>
    <dgm:cxn modelId="{7C0CEA61-4127-4EE1-8F26-0EC875052795}" type="presOf" srcId="{23ADBD78-2EFC-4CD3-B1D8-45E06B3ECABA}" destId="{703DC875-B801-4A31-92C9-6B72F2AC731C}" srcOrd="0" destOrd="0" presId="urn:microsoft.com/office/officeart/2005/8/layout/hList7"/>
    <dgm:cxn modelId="{0E013048-11A2-43C5-BC09-2C68AC9336FE}" type="presOf" srcId="{204EA8F0-2C05-495C-B35C-48B4C252DC12}" destId="{EDBACA58-F092-4D91-B2CD-39E803E9109A}" srcOrd="0" destOrd="0" presId="urn:microsoft.com/office/officeart/2005/8/layout/hList7"/>
    <dgm:cxn modelId="{D365EB4B-7FBD-49C0-8DA2-06A5908976F0}" srcId="{A2830CE1-ABDD-4066-B161-2EAB28C3942A}" destId="{563032B6-4CAC-449A-8339-A945520DABE2}" srcOrd="0" destOrd="0" parTransId="{CFE7D842-46CD-496A-8EFF-0C02ED8ADAEC}" sibTransId="{204EA8F0-2C05-495C-B35C-48B4C252DC12}"/>
    <dgm:cxn modelId="{C83D5CD7-8AA7-4740-8156-21F6424771F8}" type="presOf" srcId="{993700E9-7C5F-4160-A93C-22A1CA26DF73}" destId="{778AE0A6-6394-4980-9899-5CC25E2B765D}" srcOrd="0" destOrd="0" presId="urn:microsoft.com/office/officeart/2005/8/layout/hList7"/>
    <dgm:cxn modelId="{38D305DE-1398-4AE2-898B-5E1306801725}" srcId="{A2830CE1-ABDD-4066-B161-2EAB28C3942A}" destId="{23ADBD78-2EFC-4CD3-B1D8-45E06B3ECABA}" srcOrd="1" destOrd="0" parTransId="{DC797B94-59A6-41D5-BD42-255C2FCFAC29}" sibTransId="{DA85E571-F165-48E4-B336-AAE40B0A246D}"/>
    <dgm:cxn modelId="{3544EBB5-5198-49E2-BB64-D4F4A1A9D0EE}" type="presParOf" srcId="{ADC5C61A-CB77-45FF-968E-920C4735D084}" destId="{D330F811-D718-422D-AA35-42263A7DF800}" srcOrd="0" destOrd="0" presId="urn:microsoft.com/office/officeart/2005/8/layout/hList7"/>
    <dgm:cxn modelId="{41A54BE9-706F-43DB-8F16-6A55623F538A}" type="presParOf" srcId="{ADC5C61A-CB77-45FF-968E-920C4735D084}" destId="{BC3B66EC-C6DB-4C91-869F-A502E207D785}" srcOrd="1" destOrd="0" presId="urn:microsoft.com/office/officeart/2005/8/layout/hList7"/>
    <dgm:cxn modelId="{7E4E2AD4-390A-4BF1-A15A-97A76609E1DA}" type="presParOf" srcId="{BC3B66EC-C6DB-4C91-869F-A502E207D785}" destId="{5C648128-589B-46BC-B3F6-6487FC42E3AD}" srcOrd="0" destOrd="0" presId="urn:microsoft.com/office/officeart/2005/8/layout/hList7"/>
    <dgm:cxn modelId="{9ABEE866-1D67-4555-B64F-6F25FD282E75}" type="presParOf" srcId="{5C648128-589B-46BC-B3F6-6487FC42E3AD}" destId="{90A1E11C-E455-494D-B968-B6959D7A313A}" srcOrd="0" destOrd="0" presId="urn:microsoft.com/office/officeart/2005/8/layout/hList7"/>
    <dgm:cxn modelId="{D07E2799-258F-4BA1-B96F-8FBE4B3E3A65}" type="presParOf" srcId="{5C648128-589B-46BC-B3F6-6487FC42E3AD}" destId="{FAE33560-877C-477A-B5A8-B228C6CDFE37}" srcOrd="1" destOrd="0" presId="urn:microsoft.com/office/officeart/2005/8/layout/hList7"/>
    <dgm:cxn modelId="{6B5F7E94-1868-4018-83CF-54448D44386F}" type="presParOf" srcId="{5C648128-589B-46BC-B3F6-6487FC42E3AD}" destId="{99786086-EBD0-4293-AE62-BC195CDE94B2}" srcOrd="2" destOrd="0" presId="urn:microsoft.com/office/officeart/2005/8/layout/hList7"/>
    <dgm:cxn modelId="{EC5C8BA0-0A85-4BB8-ACD8-BE1FFF43521B}" type="presParOf" srcId="{5C648128-589B-46BC-B3F6-6487FC42E3AD}" destId="{E54457FE-3532-42AC-B121-46B7E59BB8BD}" srcOrd="3" destOrd="0" presId="urn:microsoft.com/office/officeart/2005/8/layout/hList7"/>
    <dgm:cxn modelId="{16DE71E8-F856-4853-A9E1-CB8CFA870CB7}" type="presParOf" srcId="{BC3B66EC-C6DB-4C91-869F-A502E207D785}" destId="{EDBACA58-F092-4D91-B2CD-39E803E9109A}" srcOrd="1" destOrd="0" presId="urn:microsoft.com/office/officeart/2005/8/layout/hList7"/>
    <dgm:cxn modelId="{C0E3A729-3DB2-4BC3-9CC2-A22B21511241}" type="presParOf" srcId="{BC3B66EC-C6DB-4C91-869F-A502E207D785}" destId="{76C4DA12-CDB4-4A0D-80CA-F1D2703A587B}" srcOrd="2" destOrd="0" presId="urn:microsoft.com/office/officeart/2005/8/layout/hList7"/>
    <dgm:cxn modelId="{B0C79C74-5C2A-4F58-B3A9-B4C0DA5413EF}" type="presParOf" srcId="{76C4DA12-CDB4-4A0D-80CA-F1D2703A587B}" destId="{703DC875-B801-4A31-92C9-6B72F2AC731C}" srcOrd="0" destOrd="0" presId="urn:microsoft.com/office/officeart/2005/8/layout/hList7"/>
    <dgm:cxn modelId="{C4761A0B-D156-4FD9-A2A6-4D823FA58EF9}" type="presParOf" srcId="{76C4DA12-CDB4-4A0D-80CA-F1D2703A587B}" destId="{F211D7B5-72EC-43DE-A42B-2D2F2DD30F24}" srcOrd="1" destOrd="0" presId="urn:microsoft.com/office/officeart/2005/8/layout/hList7"/>
    <dgm:cxn modelId="{88B66304-4051-4E4E-BBE1-B34551B3D593}" type="presParOf" srcId="{76C4DA12-CDB4-4A0D-80CA-F1D2703A587B}" destId="{DF0F029A-F56A-4DA2-9D42-5FE7AB220910}" srcOrd="2" destOrd="0" presId="urn:microsoft.com/office/officeart/2005/8/layout/hList7"/>
    <dgm:cxn modelId="{E2E5B762-A1DC-44D8-BE8D-F0E60B0A6297}" type="presParOf" srcId="{76C4DA12-CDB4-4A0D-80CA-F1D2703A587B}" destId="{4365FD54-FA33-40FA-81F0-5E6BBCE92FF4}" srcOrd="3" destOrd="0" presId="urn:microsoft.com/office/officeart/2005/8/layout/hList7"/>
    <dgm:cxn modelId="{F0E06057-0455-492D-B7B3-2389394D1950}" type="presParOf" srcId="{BC3B66EC-C6DB-4C91-869F-A502E207D785}" destId="{470D2918-9B98-42E3-8E8D-16D912366E74}" srcOrd="3" destOrd="0" presId="urn:microsoft.com/office/officeart/2005/8/layout/hList7"/>
    <dgm:cxn modelId="{B757258F-498B-4FBD-B9D8-4E5C92BF4424}" type="presParOf" srcId="{BC3B66EC-C6DB-4C91-869F-A502E207D785}" destId="{018A2501-6101-4346-972C-5E430FACD060}" srcOrd="4" destOrd="0" presId="urn:microsoft.com/office/officeart/2005/8/layout/hList7"/>
    <dgm:cxn modelId="{9483FC1B-DC63-4F6C-AFAA-62966D3872FE}" type="presParOf" srcId="{018A2501-6101-4346-972C-5E430FACD060}" destId="{778AE0A6-6394-4980-9899-5CC25E2B765D}" srcOrd="0" destOrd="0" presId="urn:microsoft.com/office/officeart/2005/8/layout/hList7"/>
    <dgm:cxn modelId="{532B7A08-B7CA-45EF-8B91-2BDFAACDEC58}" type="presParOf" srcId="{018A2501-6101-4346-972C-5E430FACD060}" destId="{7E84E543-4EEC-49DB-A6FD-7710ACE96845}" srcOrd="1" destOrd="0" presId="urn:microsoft.com/office/officeart/2005/8/layout/hList7"/>
    <dgm:cxn modelId="{6C137249-2217-4B16-A715-11341135AA39}" type="presParOf" srcId="{018A2501-6101-4346-972C-5E430FACD060}" destId="{16971362-3D2A-406A-98D2-E2E32C1320A2}" srcOrd="2" destOrd="0" presId="urn:microsoft.com/office/officeart/2005/8/layout/hList7"/>
    <dgm:cxn modelId="{7C506DD7-3229-44B6-8DF9-7322E70D2C11}" type="presParOf" srcId="{018A2501-6101-4346-972C-5E430FACD060}" destId="{E6EA1D39-D5C1-4CE7-83FC-FD4B6B9BB8A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93D380-7790-4650-A6B1-153EBA202315}" type="doc">
      <dgm:prSet loTypeId="urn:microsoft.com/office/officeart/2018/2/layout/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4ABDADF-A1A1-499C-8AEE-20AD13B0FD70}">
      <dgm:prSet/>
      <dgm:spPr/>
      <dgm:t>
        <a:bodyPr/>
        <a:lstStyle/>
        <a:p>
          <a:pPr>
            <a:defRPr b="1"/>
          </a:pPr>
          <a:r>
            <a:rPr lang="en-US"/>
            <a:t>SEC. 703. TRAINING AND TECHNICAL ASSISTANCE.</a:t>
          </a:r>
        </a:p>
      </dgm:t>
    </dgm:pt>
    <dgm:pt modelId="{FAD4A745-5A56-42C5-A93B-6455899AF8AD}" type="parTrans" cxnId="{7B09866D-DD71-48B2-9572-E4F1ACA5A25D}">
      <dgm:prSet/>
      <dgm:spPr/>
      <dgm:t>
        <a:bodyPr/>
        <a:lstStyle/>
        <a:p>
          <a:endParaRPr lang="en-US"/>
        </a:p>
      </dgm:t>
    </dgm:pt>
    <dgm:pt modelId="{C0664B52-EB2D-4247-9593-D4F57D7E28DD}" type="sibTrans" cxnId="{7B09866D-DD71-48B2-9572-E4F1ACA5A25D}">
      <dgm:prSet/>
      <dgm:spPr/>
      <dgm:t>
        <a:bodyPr/>
        <a:lstStyle/>
        <a:p>
          <a:endParaRPr lang="en-US"/>
        </a:p>
      </dgm:t>
    </dgm:pt>
    <dgm:pt modelId="{0EE36B9F-EE80-4856-832D-3514BC393950}">
      <dgm:prSet/>
      <dgm:spPr/>
      <dgm:t>
        <a:bodyPr/>
        <a:lstStyle/>
        <a:p>
          <a:r>
            <a:rPr lang="en-US"/>
            <a:t>There are authorized to be appropriated for assistance for a national organization representing Native American housing interests for providing training and technical assistance to Indian housing authorities and tribally designated housing entities such sums as may be necessary.</a:t>
          </a:r>
        </a:p>
      </dgm:t>
    </dgm:pt>
    <dgm:pt modelId="{D4AFD7F7-C7E6-41C7-9F09-93002D815ACC}" type="parTrans" cxnId="{B4D0F307-70AE-4194-B2B3-89B72E4237C8}">
      <dgm:prSet/>
      <dgm:spPr/>
      <dgm:t>
        <a:bodyPr/>
        <a:lstStyle/>
        <a:p>
          <a:endParaRPr lang="en-US"/>
        </a:p>
      </dgm:t>
    </dgm:pt>
    <dgm:pt modelId="{26521048-B928-4776-9150-A0673FBE743B}" type="sibTrans" cxnId="{B4D0F307-70AE-4194-B2B3-89B72E4237C8}">
      <dgm:prSet/>
      <dgm:spPr/>
      <dgm:t>
        <a:bodyPr/>
        <a:lstStyle/>
        <a:p>
          <a:endParaRPr lang="en-US"/>
        </a:p>
      </dgm:t>
    </dgm:pt>
    <dgm:pt modelId="{9CF511A1-C34C-45C3-9D50-0A3C1577751E}">
      <dgm:prSet/>
      <dgm:spPr/>
      <dgm:t>
        <a:bodyPr/>
        <a:lstStyle/>
        <a:p>
          <a:pPr>
            <a:defRPr b="1"/>
          </a:pPr>
          <a:r>
            <a:rPr lang="en-US"/>
            <a:t>Community Compass Eligible Activities</a:t>
          </a:r>
        </a:p>
      </dgm:t>
    </dgm:pt>
    <dgm:pt modelId="{9F5CD199-BF7E-4E2A-B1E6-39F3B12DDDF9}" type="parTrans" cxnId="{ECCEE588-9310-4B9D-B5BD-F67FBF0C6123}">
      <dgm:prSet/>
      <dgm:spPr/>
      <dgm:t>
        <a:bodyPr/>
        <a:lstStyle/>
        <a:p>
          <a:endParaRPr lang="en-US"/>
        </a:p>
      </dgm:t>
    </dgm:pt>
    <dgm:pt modelId="{81DBFF5D-6789-4770-8F23-E21C2623733D}" type="sibTrans" cxnId="{ECCEE588-9310-4B9D-B5BD-F67FBF0C6123}">
      <dgm:prSet/>
      <dgm:spPr/>
      <dgm:t>
        <a:bodyPr/>
        <a:lstStyle/>
        <a:p>
          <a:endParaRPr lang="en-US"/>
        </a:p>
      </dgm:t>
    </dgm:pt>
    <dgm:pt modelId="{D7D1A4F8-3BDC-4BC5-AB71-352EFF7E577A}">
      <dgm:prSet/>
      <dgm:spPr/>
      <dgm:t>
        <a:bodyPr/>
        <a:lstStyle/>
        <a:p>
          <a:pPr>
            <a:buFont typeface="Courier New" panose="02070309020205020404" pitchFamily="49" charset="0"/>
            <a:buChar char="o"/>
          </a:pPr>
          <a:r>
            <a:rPr lang="en-US" dirty="0"/>
            <a:t>Needs Assessments</a:t>
          </a:r>
        </a:p>
      </dgm:t>
    </dgm:pt>
    <dgm:pt modelId="{208D2E96-D3F5-49C4-991B-EDDA96E9B6FE}" type="parTrans" cxnId="{EE017DE3-35F9-4678-AB77-D99F05111F9A}">
      <dgm:prSet/>
      <dgm:spPr/>
      <dgm:t>
        <a:bodyPr/>
        <a:lstStyle/>
        <a:p>
          <a:endParaRPr lang="en-US"/>
        </a:p>
      </dgm:t>
    </dgm:pt>
    <dgm:pt modelId="{65B5D293-D78D-441B-AFB1-715401C76B0B}" type="sibTrans" cxnId="{EE017DE3-35F9-4678-AB77-D99F05111F9A}">
      <dgm:prSet/>
      <dgm:spPr/>
      <dgm:t>
        <a:bodyPr/>
        <a:lstStyle/>
        <a:p>
          <a:endParaRPr lang="en-US"/>
        </a:p>
      </dgm:t>
    </dgm:pt>
    <dgm:pt modelId="{C85B8668-3385-4AE5-8BC5-C244038D363D}">
      <dgm:prSet/>
      <dgm:spPr/>
      <dgm:t>
        <a:bodyPr/>
        <a:lstStyle/>
        <a:p>
          <a:pPr>
            <a:buFont typeface="Courier New" panose="02070309020205020404" pitchFamily="49" charset="0"/>
            <a:buChar char="o"/>
          </a:pPr>
          <a:r>
            <a:rPr lang="en-US" dirty="0"/>
            <a:t>Direct TA &amp; Capacity Building Engagements</a:t>
          </a:r>
        </a:p>
      </dgm:t>
    </dgm:pt>
    <dgm:pt modelId="{41AD9341-4BF9-433E-A906-8A873B1CB0C0}" type="parTrans" cxnId="{FB8366B8-61B0-4125-B210-F955512AE943}">
      <dgm:prSet/>
      <dgm:spPr/>
      <dgm:t>
        <a:bodyPr/>
        <a:lstStyle/>
        <a:p>
          <a:endParaRPr lang="en-US"/>
        </a:p>
      </dgm:t>
    </dgm:pt>
    <dgm:pt modelId="{ECD06023-AB5D-4DA4-9EC4-C52CB99BFA83}" type="sibTrans" cxnId="{FB8366B8-61B0-4125-B210-F955512AE943}">
      <dgm:prSet/>
      <dgm:spPr/>
      <dgm:t>
        <a:bodyPr/>
        <a:lstStyle/>
        <a:p>
          <a:endParaRPr lang="en-US"/>
        </a:p>
      </dgm:t>
    </dgm:pt>
    <dgm:pt modelId="{DB8236F7-A2E4-4049-9485-5762F57C24EB}">
      <dgm:prSet/>
      <dgm:spPr/>
      <dgm:t>
        <a:bodyPr/>
        <a:lstStyle/>
        <a:p>
          <a:pPr>
            <a:buFont typeface="Courier New" panose="02070309020205020404" pitchFamily="49" charset="0"/>
            <a:buChar char="o"/>
          </a:pPr>
          <a:r>
            <a:rPr lang="en-US" dirty="0"/>
            <a:t>Self Directed and Group Learning</a:t>
          </a:r>
        </a:p>
      </dgm:t>
    </dgm:pt>
    <dgm:pt modelId="{852550C7-09AF-424A-B268-E354C2A40712}" type="parTrans" cxnId="{8932AF3B-9505-4BDB-AF41-ACEF994136C6}">
      <dgm:prSet/>
      <dgm:spPr/>
      <dgm:t>
        <a:bodyPr/>
        <a:lstStyle/>
        <a:p>
          <a:endParaRPr lang="en-US"/>
        </a:p>
      </dgm:t>
    </dgm:pt>
    <dgm:pt modelId="{96D496D6-734E-4129-A869-6082DBB69A10}" type="sibTrans" cxnId="{8932AF3B-9505-4BDB-AF41-ACEF994136C6}">
      <dgm:prSet/>
      <dgm:spPr/>
      <dgm:t>
        <a:bodyPr/>
        <a:lstStyle/>
        <a:p>
          <a:endParaRPr lang="en-US"/>
        </a:p>
      </dgm:t>
    </dgm:pt>
    <dgm:pt modelId="{5A83D83A-C561-45B1-97EE-41D41A089DAE}">
      <dgm:prSet/>
      <dgm:spPr/>
      <dgm:t>
        <a:bodyPr/>
        <a:lstStyle/>
        <a:p>
          <a:pPr>
            <a:buFont typeface="Courier New" panose="02070309020205020404" pitchFamily="49" charset="0"/>
            <a:buChar char="o"/>
          </a:pPr>
          <a:r>
            <a:rPr lang="en-US" dirty="0"/>
            <a:t>Data analysis, reporting, and performance measurement</a:t>
          </a:r>
        </a:p>
      </dgm:t>
    </dgm:pt>
    <dgm:pt modelId="{173FEF50-1D3D-432C-ABA9-A48F0A484DC2}" type="parTrans" cxnId="{40DE4030-4CA8-4535-B85A-D936C509983C}">
      <dgm:prSet/>
      <dgm:spPr/>
      <dgm:t>
        <a:bodyPr/>
        <a:lstStyle/>
        <a:p>
          <a:endParaRPr lang="en-US"/>
        </a:p>
      </dgm:t>
    </dgm:pt>
    <dgm:pt modelId="{8467BC46-6082-4DB5-BEB0-FF56BA820689}" type="sibTrans" cxnId="{40DE4030-4CA8-4535-B85A-D936C509983C}">
      <dgm:prSet/>
      <dgm:spPr/>
      <dgm:t>
        <a:bodyPr/>
        <a:lstStyle/>
        <a:p>
          <a:endParaRPr lang="en-US"/>
        </a:p>
      </dgm:t>
    </dgm:pt>
    <dgm:pt modelId="{C7AE0671-7E1B-447D-A5C0-FC239E94E81E}" type="pres">
      <dgm:prSet presAssocID="{8493D380-7790-4650-A6B1-153EBA202315}" presName="root" presStyleCnt="0">
        <dgm:presLayoutVars>
          <dgm:dir/>
          <dgm:resizeHandles val="exact"/>
        </dgm:presLayoutVars>
      </dgm:prSet>
      <dgm:spPr/>
    </dgm:pt>
    <dgm:pt modelId="{779E31A3-2DC9-4105-8436-C7DCB4C43C6F}" type="pres">
      <dgm:prSet presAssocID="{04ABDADF-A1A1-499C-8AEE-20AD13B0FD70}" presName="compNode" presStyleCnt="0"/>
      <dgm:spPr/>
    </dgm:pt>
    <dgm:pt modelId="{C68053CA-5E44-4C64-88D5-8365CD5BA195}" type="pres">
      <dgm:prSet presAssocID="{04ABDADF-A1A1-499C-8AEE-20AD13B0FD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05A4EED2-9BFA-4D98-BA66-C367DFA31C82}" type="pres">
      <dgm:prSet presAssocID="{04ABDADF-A1A1-499C-8AEE-20AD13B0FD70}" presName="iconSpace" presStyleCnt="0"/>
      <dgm:spPr/>
    </dgm:pt>
    <dgm:pt modelId="{060645BC-F468-4140-B3E7-146E8097D388}" type="pres">
      <dgm:prSet presAssocID="{04ABDADF-A1A1-499C-8AEE-20AD13B0FD70}" presName="parTx" presStyleLbl="revTx" presStyleIdx="0" presStyleCnt="4">
        <dgm:presLayoutVars>
          <dgm:chMax val="0"/>
          <dgm:chPref val="0"/>
        </dgm:presLayoutVars>
      </dgm:prSet>
      <dgm:spPr/>
    </dgm:pt>
    <dgm:pt modelId="{0D17D8B4-C659-4E4D-A3F9-6467A11384A2}" type="pres">
      <dgm:prSet presAssocID="{04ABDADF-A1A1-499C-8AEE-20AD13B0FD70}" presName="txSpace" presStyleCnt="0"/>
      <dgm:spPr/>
    </dgm:pt>
    <dgm:pt modelId="{FD057250-F0A7-4BFE-B330-8BF0E88F5E8A}" type="pres">
      <dgm:prSet presAssocID="{04ABDADF-A1A1-499C-8AEE-20AD13B0FD70}" presName="desTx" presStyleLbl="revTx" presStyleIdx="1" presStyleCnt="4">
        <dgm:presLayoutVars/>
      </dgm:prSet>
      <dgm:spPr/>
    </dgm:pt>
    <dgm:pt modelId="{ADE44429-B192-4E8D-A087-FD2CA4E35887}" type="pres">
      <dgm:prSet presAssocID="{C0664B52-EB2D-4247-9593-D4F57D7E28DD}" presName="sibTrans" presStyleCnt="0"/>
      <dgm:spPr/>
    </dgm:pt>
    <dgm:pt modelId="{82DE761C-AD0F-4148-BA0E-FB208AA2511B}" type="pres">
      <dgm:prSet presAssocID="{9CF511A1-C34C-45C3-9D50-0A3C1577751E}" presName="compNode" presStyleCnt="0"/>
      <dgm:spPr/>
    </dgm:pt>
    <dgm:pt modelId="{3E21E9B5-F057-4053-8EEF-0A10B4A84040}" type="pres">
      <dgm:prSet presAssocID="{9CF511A1-C34C-45C3-9D50-0A3C157775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5F51011D-788C-4CD9-BE6A-5BF41E8E98FC}" type="pres">
      <dgm:prSet presAssocID="{9CF511A1-C34C-45C3-9D50-0A3C1577751E}" presName="iconSpace" presStyleCnt="0"/>
      <dgm:spPr/>
    </dgm:pt>
    <dgm:pt modelId="{A66DAE6C-9E91-4057-BC8C-7C59CE12EDEF}" type="pres">
      <dgm:prSet presAssocID="{9CF511A1-C34C-45C3-9D50-0A3C1577751E}" presName="parTx" presStyleLbl="revTx" presStyleIdx="2" presStyleCnt="4">
        <dgm:presLayoutVars>
          <dgm:chMax val="0"/>
          <dgm:chPref val="0"/>
        </dgm:presLayoutVars>
      </dgm:prSet>
      <dgm:spPr/>
    </dgm:pt>
    <dgm:pt modelId="{78904C50-60B1-4A55-BAC0-25341CE7FCCF}" type="pres">
      <dgm:prSet presAssocID="{9CF511A1-C34C-45C3-9D50-0A3C1577751E}" presName="txSpace" presStyleCnt="0"/>
      <dgm:spPr/>
    </dgm:pt>
    <dgm:pt modelId="{AF7623FA-ACEF-4CE0-B9D9-AF49BAB4CF5C}" type="pres">
      <dgm:prSet presAssocID="{9CF511A1-C34C-45C3-9D50-0A3C1577751E}" presName="desTx" presStyleLbl="revTx" presStyleIdx="3" presStyleCnt="4">
        <dgm:presLayoutVars/>
      </dgm:prSet>
      <dgm:spPr/>
    </dgm:pt>
  </dgm:ptLst>
  <dgm:cxnLst>
    <dgm:cxn modelId="{B4D0F307-70AE-4194-B2B3-89B72E4237C8}" srcId="{04ABDADF-A1A1-499C-8AEE-20AD13B0FD70}" destId="{0EE36B9F-EE80-4856-832D-3514BC393950}" srcOrd="0" destOrd="0" parTransId="{D4AFD7F7-C7E6-41C7-9F09-93002D815ACC}" sibTransId="{26521048-B928-4776-9150-A0673FBE743B}"/>
    <dgm:cxn modelId="{40DE4030-4CA8-4535-B85A-D936C509983C}" srcId="{9CF511A1-C34C-45C3-9D50-0A3C1577751E}" destId="{5A83D83A-C561-45B1-97EE-41D41A089DAE}" srcOrd="3" destOrd="0" parTransId="{173FEF50-1D3D-432C-ABA9-A48F0A484DC2}" sibTransId="{8467BC46-6082-4DB5-BEB0-FF56BA820689}"/>
    <dgm:cxn modelId="{8932AF3B-9505-4BDB-AF41-ACEF994136C6}" srcId="{9CF511A1-C34C-45C3-9D50-0A3C1577751E}" destId="{DB8236F7-A2E4-4049-9485-5762F57C24EB}" srcOrd="2" destOrd="0" parTransId="{852550C7-09AF-424A-B268-E354C2A40712}" sibTransId="{96D496D6-734E-4129-A869-6082DBB69A10}"/>
    <dgm:cxn modelId="{6E96B040-25AE-41C9-B7FE-139EAD130926}" type="presOf" srcId="{C85B8668-3385-4AE5-8BC5-C244038D363D}" destId="{AF7623FA-ACEF-4CE0-B9D9-AF49BAB4CF5C}" srcOrd="0" destOrd="1" presId="urn:microsoft.com/office/officeart/2018/2/layout/IconLabelDescriptionList"/>
    <dgm:cxn modelId="{2FC7C267-6DC3-46CE-A2EB-A6E1DA6E5BA1}" type="presOf" srcId="{D7D1A4F8-3BDC-4BC5-AB71-352EFF7E577A}" destId="{AF7623FA-ACEF-4CE0-B9D9-AF49BAB4CF5C}" srcOrd="0" destOrd="0" presId="urn:microsoft.com/office/officeart/2018/2/layout/IconLabelDescriptionList"/>
    <dgm:cxn modelId="{94493869-709D-402D-905D-3A10CB467100}" type="presOf" srcId="{04ABDADF-A1A1-499C-8AEE-20AD13B0FD70}" destId="{060645BC-F468-4140-B3E7-146E8097D388}" srcOrd="0" destOrd="0" presId="urn:microsoft.com/office/officeart/2018/2/layout/IconLabelDescriptionList"/>
    <dgm:cxn modelId="{7B09866D-DD71-48B2-9572-E4F1ACA5A25D}" srcId="{8493D380-7790-4650-A6B1-153EBA202315}" destId="{04ABDADF-A1A1-499C-8AEE-20AD13B0FD70}" srcOrd="0" destOrd="0" parTransId="{FAD4A745-5A56-42C5-A93B-6455899AF8AD}" sibTransId="{C0664B52-EB2D-4247-9593-D4F57D7E28DD}"/>
    <dgm:cxn modelId="{7654737C-B87F-4391-9A44-8B08B430EE21}" type="presOf" srcId="{0EE36B9F-EE80-4856-832D-3514BC393950}" destId="{FD057250-F0A7-4BFE-B330-8BF0E88F5E8A}" srcOrd="0" destOrd="0" presId="urn:microsoft.com/office/officeart/2018/2/layout/IconLabelDescriptionList"/>
    <dgm:cxn modelId="{9CC8C87C-0566-49EC-9998-4492B768273B}" type="presOf" srcId="{9CF511A1-C34C-45C3-9D50-0A3C1577751E}" destId="{A66DAE6C-9E91-4057-BC8C-7C59CE12EDEF}" srcOrd="0" destOrd="0" presId="urn:microsoft.com/office/officeart/2018/2/layout/IconLabelDescriptionList"/>
    <dgm:cxn modelId="{ECCEE588-9310-4B9D-B5BD-F67FBF0C6123}" srcId="{8493D380-7790-4650-A6B1-153EBA202315}" destId="{9CF511A1-C34C-45C3-9D50-0A3C1577751E}" srcOrd="1" destOrd="0" parTransId="{9F5CD199-BF7E-4E2A-B1E6-39F3B12DDDF9}" sibTransId="{81DBFF5D-6789-4770-8F23-E21C2623733D}"/>
    <dgm:cxn modelId="{601FCCB6-AC70-4D86-9762-6A341EF91363}" type="presOf" srcId="{8493D380-7790-4650-A6B1-153EBA202315}" destId="{C7AE0671-7E1B-447D-A5C0-FC239E94E81E}" srcOrd="0" destOrd="0" presId="urn:microsoft.com/office/officeart/2018/2/layout/IconLabelDescriptionList"/>
    <dgm:cxn modelId="{FB8366B8-61B0-4125-B210-F955512AE943}" srcId="{9CF511A1-C34C-45C3-9D50-0A3C1577751E}" destId="{C85B8668-3385-4AE5-8BC5-C244038D363D}" srcOrd="1" destOrd="0" parTransId="{41AD9341-4BF9-433E-A906-8A873B1CB0C0}" sibTransId="{ECD06023-AB5D-4DA4-9EC4-C52CB99BFA83}"/>
    <dgm:cxn modelId="{EE017DE3-35F9-4678-AB77-D99F05111F9A}" srcId="{9CF511A1-C34C-45C3-9D50-0A3C1577751E}" destId="{D7D1A4F8-3BDC-4BC5-AB71-352EFF7E577A}" srcOrd="0" destOrd="0" parTransId="{208D2E96-D3F5-49C4-991B-EDDA96E9B6FE}" sibTransId="{65B5D293-D78D-441B-AFB1-715401C76B0B}"/>
    <dgm:cxn modelId="{5A6878E5-FE16-4DC2-ACB8-14E8F6EC853E}" type="presOf" srcId="{5A83D83A-C561-45B1-97EE-41D41A089DAE}" destId="{AF7623FA-ACEF-4CE0-B9D9-AF49BAB4CF5C}" srcOrd="0" destOrd="3" presId="urn:microsoft.com/office/officeart/2018/2/layout/IconLabelDescriptionList"/>
    <dgm:cxn modelId="{9A5129F2-51B1-4B82-AC1B-CB1ED1654982}" type="presOf" srcId="{DB8236F7-A2E4-4049-9485-5762F57C24EB}" destId="{AF7623FA-ACEF-4CE0-B9D9-AF49BAB4CF5C}" srcOrd="0" destOrd="2" presId="urn:microsoft.com/office/officeart/2018/2/layout/IconLabelDescriptionList"/>
    <dgm:cxn modelId="{C4A80501-99DD-4C8C-90A6-25B743C2F34F}" type="presParOf" srcId="{C7AE0671-7E1B-447D-A5C0-FC239E94E81E}" destId="{779E31A3-2DC9-4105-8436-C7DCB4C43C6F}" srcOrd="0" destOrd="0" presId="urn:microsoft.com/office/officeart/2018/2/layout/IconLabelDescriptionList"/>
    <dgm:cxn modelId="{45BFBA1F-99BE-455F-B9FB-2B2D92219F23}" type="presParOf" srcId="{779E31A3-2DC9-4105-8436-C7DCB4C43C6F}" destId="{C68053CA-5E44-4C64-88D5-8365CD5BA195}" srcOrd="0" destOrd="0" presId="urn:microsoft.com/office/officeart/2018/2/layout/IconLabelDescriptionList"/>
    <dgm:cxn modelId="{9FE1C038-EE49-4099-951D-B9C261C4DDEA}" type="presParOf" srcId="{779E31A3-2DC9-4105-8436-C7DCB4C43C6F}" destId="{05A4EED2-9BFA-4D98-BA66-C367DFA31C82}" srcOrd="1" destOrd="0" presId="urn:microsoft.com/office/officeart/2018/2/layout/IconLabelDescriptionList"/>
    <dgm:cxn modelId="{C757E268-8D04-4D53-A8EA-7478AE0D4F22}" type="presParOf" srcId="{779E31A3-2DC9-4105-8436-C7DCB4C43C6F}" destId="{060645BC-F468-4140-B3E7-146E8097D388}" srcOrd="2" destOrd="0" presId="urn:microsoft.com/office/officeart/2018/2/layout/IconLabelDescriptionList"/>
    <dgm:cxn modelId="{B40AC572-0E5C-49CB-BEF4-857C58045049}" type="presParOf" srcId="{779E31A3-2DC9-4105-8436-C7DCB4C43C6F}" destId="{0D17D8B4-C659-4E4D-A3F9-6467A11384A2}" srcOrd="3" destOrd="0" presId="urn:microsoft.com/office/officeart/2018/2/layout/IconLabelDescriptionList"/>
    <dgm:cxn modelId="{5DB264E7-0D36-4ECA-9CCC-8190CDDE17B5}" type="presParOf" srcId="{779E31A3-2DC9-4105-8436-C7DCB4C43C6F}" destId="{FD057250-F0A7-4BFE-B330-8BF0E88F5E8A}" srcOrd="4" destOrd="0" presId="urn:microsoft.com/office/officeart/2018/2/layout/IconLabelDescriptionList"/>
    <dgm:cxn modelId="{CE2A7312-B2D9-4269-ACF9-A1CE94180286}" type="presParOf" srcId="{C7AE0671-7E1B-447D-A5C0-FC239E94E81E}" destId="{ADE44429-B192-4E8D-A087-FD2CA4E35887}" srcOrd="1" destOrd="0" presId="urn:microsoft.com/office/officeart/2018/2/layout/IconLabelDescriptionList"/>
    <dgm:cxn modelId="{D73AF167-16B2-4BE3-91AB-9EEFD1EBA30A}" type="presParOf" srcId="{C7AE0671-7E1B-447D-A5C0-FC239E94E81E}" destId="{82DE761C-AD0F-4148-BA0E-FB208AA2511B}" srcOrd="2" destOrd="0" presId="urn:microsoft.com/office/officeart/2018/2/layout/IconLabelDescriptionList"/>
    <dgm:cxn modelId="{9823FA9B-06D5-4539-A65B-9299B0A644F9}" type="presParOf" srcId="{82DE761C-AD0F-4148-BA0E-FB208AA2511B}" destId="{3E21E9B5-F057-4053-8EEF-0A10B4A84040}" srcOrd="0" destOrd="0" presId="urn:microsoft.com/office/officeart/2018/2/layout/IconLabelDescriptionList"/>
    <dgm:cxn modelId="{D3697FD5-8DA1-40A6-89F8-8CCD865D98F7}" type="presParOf" srcId="{82DE761C-AD0F-4148-BA0E-FB208AA2511B}" destId="{5F51011D-788C-4CD9-BE6A-5BF41E8E98FC}" srcOrd="1" destOrd="0" presId="urn:microsoft.com/office/officeart/2018/2/layout/IconLabelDescriptionList"/>
    <dgm:cxn modelId="{EDF03F38-5FF8-4186-A8D8-CB54B1FFA653}" type="presParOf" srcId="{82DE761C-AD0F-4148-BA0E-FB208AA2511B}" destId="{A66DAE6C-9E91-4057-BC8C-7C59CE12EDEF}" srcOrd="2" destOrd="0" presId="urn:microsoft.com/office/officeart/2018/2/layout/IconLabelDescriptionList"/>
    <dgm:cxn modelId="{BDA1C9CE-7DDB-40DE-BB27-179927203759}" type="presParOf" srcId="{82DE761C-AD0F-4148-BA0E-FB208AA2511B}" destId="{78904C50-60B1-4A55-BAC0-25341CE7FCCF}" srcOrd="3" destOrd="0" presId="urn:microsoft.com/office/officeart/2018/2/layout/IconLabelDescriptionList"/>
    <dgm:cxn modelId="{728A4E2E-458F-4264-8B51-F29CD0357FE9}" type="presParOf" srcId="{82DE761C-AD0F-4148-BA0E-FB208AA2511B}" destId="{AF7623FA-ACEF-4CE0-B9D9-AF49BAB4CF5C}"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87545B-B194-4666-83F4-3F7FAEBCA7EB}"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D180214-CA1B-44EC-8340-F34B9C686F3C}">
      <dgm:prSet/>
      <dgm:spPr/>
      <dgm:t>
        <a:bodyPr/>
        <a:lstStyle/>
        <a:p>
          <a:r>
            <a:rPr lang="en-US"/>
            <a:t>“Resiliency” Best Practice Toolkit</a:t>
          </a:r>
        </a:p>
      </dgm:t>
    </dgm:pt>
    <dgm:pt modelId="{E0CBFDE1-2637-4394-BA88-C5DC7721C18F}" type="parTrans" cxnId="{F2F15162-9142-4657-9262-BAC14D2997DB}">
      <dgm:prSet/>
      <dgm:spPr/>
      <dgm:t>
        <a:bodyPr/>
        <a:lstStyle/>
        <a:p>
          <a:endParaRPr lang="en-US"/>
        </a:p>
      </dgm:t>
    </dgm:pt>
    <dgm:pt modelId="{B6F80D09-8885-4C20-89CF-E4670931839B}" type="sibTrans" cxnId="{F2F15162-9142-4657-9262-BAC14D2997DB}">
      <dgm:prSet/>
      <dgm:spPr/>
      <dgm:t>
        <a:bodyPr/>
        <a:lstStyle/>
        <a:p>
          <a:endParaRPr lang="en-US"/>
        </a:p>
      </dgm:t>
    </dgm:pt>
    <dgm:pt modelId="{47595EDB-3350-43B4-9029-B890DD409588}">
      <dgm:prSet/>
      <dgm:spPr/>
      <dgm:t>
        <a:bodyPr/>
        <a:lstStyle/>
        <a:p>
          <a:r>
            <a:rPr lang="en-US"/>
            <a:t>IHP/APR</a:t>
          </a:r>
        </a:p>
      </dgm:t>
    </dgm:pt>
    <dgm:pt modelId="{5EBAEEDF-9F9F-4C08-B718-886A39C4A4E7}" type="parTrans" cxnId="{7B16E7DD-265B-4503-983E-52D05EEC42FA}">
      <dgm:prSet/>
      <dgm:spPr/>
      <dgm:t>
        <a:bodyPr/>
        <a:lstStyle/>
        <a:p>
          <a:endParaRPr lang="en-US"/>
        </a:p>
      </dgm:t>
    </dgm:pt>
    <dgm:pt modelId="{C9C97D9D-7CEE-4C40-997D-D6E8F739DF5E}" type="sibTrans" cxnId="{7B16E7DD-265B-4503-983E-52D05EEC42FA}">
      <dgm:prSet/>
      <dgm:spPr/>
      <dgm:t>
        <a:bodyPr/>
        <a:lstStyle/>
        <a:p>
          <a:endParaRPr lang="en-US"/>
        </a:p>
      </dgm:t>
    </dgm:pt>
    <dgm:pt modelId="{59C4B521-68CA-4453-A5E8-5ECAF24C0796}">
      <dgm:prSet/>
      <dgm:spPr/>
      <dgm:t>
        <a:bodyPr/>
        <a:lstStyle/>
        <a:p>
          <a:r>
            <a:rPr lang="en-US"/>
            <a:t>Construction – Force Account</a:t>
          </a:r>
        </a:p>
      </dgm:t>
    </dgm:pt>
    <dgm:pt modelId="{AFBC9EFD-86B0-4BC6-850E-9931CB37A0F4}" type="parTrans" cxnId="{F8CC2451-68DF-4135-A68F-790467BC17FC}">
      <dgm:prSet/>
      <dgm:spPr/>
      <dgm:t>
        <a:bodyPr/>
        <a:lstStyle/>
        <a:p>
          <a:endParaRPr lang="en-US"/>
        </a:p>
      </dgm:t>
    </dgm:pt>
    <dgm:pt modelId="{9E6643A5-25D7-4A2A-AF6F-E3B4ED4E7DEB}" type="sibTrans" cxnId="{F8CC2451-68DF-4135-A68F-790467BC17FC}">
      <dgm:prSet/>
      <dgm:spPr/>
      <dgm:t>
        <a:bodyPr/>
        <a:lstStyle/>
        <a:p>
          <a:endParaRPr lang="en-US"/>
        </a:p>
      </dgm:t>
    </dgm:pt>
    <dgm:pt modelId="{0FB918D0-2B7C-4989-B568-D9D83C3D9823}">
      <dgm:prSet/>
      <dgm:spPr/>
      <dgm:t>
        <a:bodyPr/>
        <a:lstStyle/>
        <a:p>
          <a:r>
            <a:rPr lang="en-US"/>
            <a:t>Effective Housing Decision Making</a:t>
          </a:r>
        </a:p>
      </dgm:t>
    </dgm:pt>
    <dgm:pt modelId="{65B455E7-7022-4AD7-8332-E2ED0F59AE57}" type="parTrans" cxnId="{499CBDA7-607F-41B3-B1DD-CD05526B4C2C}">
      <dgm:prSet/>
      <dgm:spPr/>
      <dgm:t>
        <a:bodyPr/>
        <a:lstStyle/>
        <a:p>
          <a:endParaRPr lang="en-US"/>
        </a:p>
      </dgm:t>
    </dgm:pt>
    <dgm:pt modelId="{CFF6F835-D6BF-49F7-8077-458DE38A06F5}" type="sibTrans" cxnId="{499CBDA7-607F-41B3-B1DD-CD05526B4C2C}">
      <dgm:prSet/>
      <dgm:spPr/>
      <dgm:t>
        <a:bodyPr/>
        <a:lstStyle/>
        <a:p>
          <a:endParaRPr lang="en-US"/>
        </a:p>
      </dgm:t>
    </dgm:pt>
    <dgm:pt modelId="{4E18E5E6-1308-4999-B611-A2C5A18A7252}">
      <dgm:prSet/>
      <dgm:spPr/>
      <dgm:t>
        <a:bodyPr/>
        <a:lstStyle/>
        <a:p>
          <a:r>
            <a:rPr lang="en-US"/>
            <a:t>2 CFR Part 200</a:t>
          </a:r>
        </a:p>
      </dgm:t>
    </dgm:pt>
    <dgm:pt modelId="{9AB33E77-8E85-47C9-8F64-44CA9954791F}" type="parTrans" cxnId="{997496C9-6EEB-4FCB-A9C0-B69571EE2AC2}">
      <dgm:prSet/>
      <dgm:spPr/>
      <dgm:t>
        <a:bodyPr/>
        <a:lstStyle/>
        <a:p>
          <a:endParaRPr lang="en-US"/>
        </a:p>
      </dgm:t>
    </dgm:pt>
    <dgm:pt modelId="{C943A559-DD04-4D75-89BB-7F54D6A23860}" type="sibTrans" cxnId="{997496C9-6EEB-4FCB-A9C0-B69571EE2AC2}">
      <dgm:prSet/>
      <dgm:spPr/>
      <dgm:t>
        <a:bodyPr/>
        <a:lstStyle/>
        <a:p>
          <a:endParaRPr lang="en-US"/>
        </a:p>
      </dgm:t>
    </dgm:pt>
    <dgm:pt modelId="{D40223E1-6A2E-4D44-8384-A720A488B19A}">
      <dgm:prSet/>
      <dgm:spPr/>
      <dgm:t>
        <a:bodyPr/>
        <a:lstStyle/>
        <a:p>
          <a:r>
            <a:rPr lang="en-US"/>
            <a:t>Board of Commissioners</a:t>
          </a:r>
        </a:p>
      </dgm:t>
    </dgm:pt>
    <dgm:pt modelId="{C8F0BC6D-CC82-4F35-9489-38C537AD640C}" type="parTrans" cxnId="{9E1BB58F-212F-41D0-BBB7-B780B2FD66E3}">
      <dgm:prSet/>
      <dgm:spPr/>
      <dgm:t>
        <a:bodyPr/>
        <a:lstStyle/>
        <a:p>
          <a:endParaRPr lang="en-US"/>
        </a:p>
      </dgm:t>
    </dgm:pt>
    <dgm:pt modelId="{A9C34111-7E2E-4426-B117-1EE37D2BD5AA}" type="sibTrans" cxnId="{9E1BB58F-212F-41D0-BBB7-B780B2FD66E3}">
      <dgm:prSet/>
      <dgm:spPr/>
      <dgm:t>
        <a:bodyPr/>
        <a:lstStyle/>
        <a:p>
          <a:endParaRPr lang="en-US"/>
        </a:p>
      </dgm:t>
    </dgm:pt>
    <dgm:pt modelId="{595EA878-FC43-4123-8A22-7A84F6CD5E73}">
      <dgm:prSet/>
      <dgm:spPr/>
      <dgm:t>
        <a:bodyPr/>
        <a:lstStyle/>
        <a:p>
          <a:r>
            <a:rPr lang="en-US"/>
            <a:t>Tribal Council Roles &amp; Responsibilities</a:t>
          </a:r>
        </a:p>
      </dgm:t>
    </dgm:pt>
    <dgm:pt modelId="{254BBF16-0C9B-4F47-BABF-AB874FB6CD48}" type="parTrans" cxnId="{60E74D0A-7EAB-43B2-BBAC-1E3C6B718736}">
      <dgm:prSet/>
      <dgm:spPr/>
      <dgm:t>
        <a:bodyPr/>
        <a:lstStyle/>
        <a:p>
          <a:endParaRPr lang="en-US"/>
        </a:p>
      </dgm:t>
    </dgm:pt>
    <dgm:pt modelId="{BDE40B07-FB1B-4E21-881B-039BACC547BE}" type="sibTrans" cxnId="{60E74D0A-7EAB-43B2-BBAC-1E3C6B718736}">
      <dgm:prSet/>
      <dgm:spPr/>
      <dgm:t>
        <a:bodyPr/>
        <a:lstStyle/>
        <a:p>
          <a:endParaRPr lang="en-US"/>
        </a:p>
      </dgm:t>
    </dgm:pt>
    <dgm:pt modelId="{32E5C231-7DD1-4573-845C-3A48B32E54A1}">
      <dgm:prSet/>
      <dgm:spPr/>
      <dgm:t>
        <a:bodyPr/>
        <a:lstStyle/>
        <a:p>
          <a:r>
            <a:rPr lang="en-US"/>
            <a:t>Housing Policy</a:t>
          </a:r>
        </a:p>
      </dgm:t>
    </dgm:pt>
    <dgm:pt modelId="{11BA2D90-3505-4A4E-92F3-AC51F842D6A0}" type="parTrans" cxnId="{2B16396C-0900-4933-B8FB-D1FA16E3ED6F}">
      <dgm:prSet/>
      <dgm:spPr/>
      <dgm:t>
        <a:bodyPr/>
        <a:lstStyle/>
        <a:p>
          <a:endParaRPr lang="en-US"/>
        </a:p>
      </dgm:t>
    </dgm:pt>
    <dgm:pt modelId="{E01A30CD-C288-471C-87BF-82B148CA2FEF}" type="sibTrans" cxnId="{2B16396C-0900-4933-B8FB-D1FA16E3ED6F}">
      <dgm:prSet/>
      <dgm:spPr/>
      <dgm:t>
        <a:bodyPr/>
        <a:lstStyle/>
        <a:p>
          <a:endParaRPr lang="en-US"/>
        </a:p>
      </dgm:t>
    </dgm:pt>
    <dgm:pt modelId="{5CF81C71-AC2B-4DBB-AD98-64B522F169C1}">
      <dgm:prSet/>
      <dgm:spPr/>
      <dgm:t>
        <a:bodyPr/>
        <a:lstStyle/>
        <a:p>
          <a:r>
            <a:rPr lang="en-US"/>
            <a:t>Non-Discriminatory Laws in Housing</a:t>
          </a:r>
        </a:p>
      </dgm:t>
    </dgm:pt>
    <dgm:pt modelId="{CDB06941-9B19-4050-B2B8-ED2D925DB9D1}" type="parTrans" cxnId="{7497231C-701E-40A8-A9B9-4ED6E598C777}">
      <dgm:prSet/>
      <dgm:spPr/>
      <dgm:t>
        <a:bodyPr/>
        <a:lstStyle/>
        <a:p>
          <a:endParaRPr lang="en-US"/>
        </a:p>
      </dgm:t>
    </dgm:pt>
    <dgm:pt modelId="{9FCBAB42-223F-4AE0-9F49-B7C69DFB7433}" type="sibTrans" cxnId="{7497231C-701E-40A8-A9B9-4ED6E598C777}">
      <dgm:prSet/>
      <dgm:spPr/>
      <dgm:t>
        <a:bodyPr/>
        <a:lstStyle/>
        <a:p>
          <a:endParaRPr lang="en-US"/>
        </a:p>
      </dgm:t>
    </dgm:pt>
    <dgm:pt modelId="{9D952176-2654-4BBD-9831-DCDA528A71FB}">
      <dgm:prSet/>
      <dgm:spPr/>
      <dgm:t>
        <a:bodyPr/>
        <a:lstStyle/>
        <a:p>
          <a:r>
            <a:rPr lang="en-US"/>
            <a:t>Methamphetamine/Remediation of Units</a:t>
          </a:r>
        </a:p>
      </dgm:t>
    </dgm:pt>
    <dgm:pt modelId="{9B171666-9164-44A1-86D3-A90D7CFE7041}" type="parTrans" cxnId="{E59E22B6-2182-4338-97A9-8B0053734580}">
      <dgm:prSet/>
      <dgm:spPr/>
      <dgm:t>
        <a:bodyPr/>
        <a:lstStyle/>
        <a:p>
          <a:endParaRPr lang="en-US"/>
        </a:p>
      </dgm:t>
    </dgm:pt>
    <dgm:pt modelId="{D0707AB4-9CFE-433C-85F4-FD85FEAFA5DC}" type="sibTrans" cxnId="{E59E22B6-2182-4338-97A9-8B0053734580}">
      <dgm:prSet/>
      <dgm:spPr/>
      <dgm:t>
        <a:bodyPr/>
        <a:lstStyle/>
        <a:p>
          <a:endParaRPr lang="en-US"/>
        </a:p>
      </dgm:t>
    </dgm:pt>
    <dgm:pt modelId="{1DB70FFD-4E7A-4617-9775-171C18FB2521}">
      <dgm:prSet/>
      <dgm:spPr/>
      <dgm:t>
        <a:bodyPr/>
        <a:lstStyle/>
        <a:p>
          <a:r>
            <a:rPr lang="en-US"/>
            <a:t>Self-Monitoring</a:t>
          </a:r>
        </a:p>
      </dgm:t>
    </dgm:pt>
    <dgm:pt modelId="{3116C8CF-9BB1-47D9-931A-B4E19CDA4D88}" type="parTrans" cxnId="{61596101-8E1C-4FF7-AA3F-FC2F71F7F570}">
      <dgm:prSet/>
      <dgm:spPr/>
      <dgm:t>
        <a:bodyPr/>
        <a:lstStyle/>
        <a:p>
          <a:endParaRPr lang="en-US"/>
        </a:p>
      </dgm:t>
    </dgm:pt>
    <dgm:pt modelId="{BECAE285-420E-4640-B92F-4F273AB173F0}" type="sibTrans" cxnId="{61596101-8E1C-4FF7-AA3F-FC2F71F7F570}">
      <dgm:prSet/>
      <dgm:spPr/>
      <dgm:t>
        <a:bodyPr/>
        <a:lstStyle/>
        <a:p>
          <a:endParaRPr lang="en-US"/>
        </a:p>
      </dgm:t>
    </dgm:pt>
    <dgm:pt modelId="{9FA76DC4-C1C3-4948-9504-990D54A555E2}">
      <dgm:prSet/>
      <dgm:spPr/>
      <dgm:t>
        <a:bodyPr/>
        <a:lstStyle/>
        <a:p>
          <a:r>
            <a:rPr lang="en-US"/>
            <a:t>Tribal HUD VASH</a:t>
          </a:r>
        </a:p>
      </dgm:t>
    </dgm:pt>
    <dgm:pt modelId="{856EC09C-9939-43D4-8DF1-11F02C80EAA6}" type="parTrans" cxnId="{C0952AE3-A557-4738-B8CB-07F1BA86CC08}">
      <dgm:prSet/>
      <dgm:spPr/>
      <dgm:t>
        <a:bodyPr/>
        <a:lstStyle/>
        <a:p>
          <a:endParaRPr lang="en-US"/>
        </a:p>
      </dgm:t>
    </dgm:pt>
    <dgm:pt modelId="{C1F0869D-1C9D-469B-97EE-CFE1FB8A360E}" type="sibTrans" cxnId="{C0952AE3-A557-4738-B8CB-07F1BA86CC08}">
      <dgm:prSet/>
      <dgm:spPr/>
      <dgm:t>
        <a:bodyPr/>
        <a:lstStyle/>
        <a:p>
          <a:endParaRPr lang="en-US"/>
        </a:p>
      </dgm:t>
    </dgm:pt>
    <dgm:pt modelId="{B93EE6DE-85D3-44B2-8B3A-DF6AA8893F67}">
      <dgm:prSet/>
      <dgm:spPr/>
      <dgm:t>
        <a:bodyPr/>
        <a:lstStyle/>
        <a:p>
          <a:r>
            <a:rPr lang="en-US"/>
            <a:t>Financial Management</a:t>
          </a:r>
        </a:p>
      </dgm:t>
    </dgm:pt>
    <dgm:pt modelId="{6ACAEC45-9C6D-44FA-B651-15EEEF3470AF}" type="parTrans" cxnId="{F9ED2016-14FF-4149-869A-9EE00075080B}">
      <dgm:prSet/>
      <dgm:spPr/>
      <dgm:t>
        <a:bodyPr/>
        <a:lstStyle/>
        <a:p>
          <a:endParaRPr lang="en-US"/>
        </a:p>
      </dgm:t>
    </dgm:pt>
    <dgm:pt modelId="{03A5C590-CBC1-498B-8387-3C5853047E62}" type="sibTrans" cxnId="{F9ED2016-14FF-4149-869A-9EE00075080B}">
      <dgm:prSet/>
      <dgm:spPr/>
      <dgm:t>
        <a:bodyPr/>
        <a:lstStyle/>
        <a:p>
          <a:endParaRPr lang="en-US"/>
        </a:p>
      </dgm:t>
    </dgm:pt>
    <dgm:pt modelId="{BB327FE3-F280-4DC5-8CDB-E8EF53CA12C4}">
      <dgm:prSet/>
      <dgm:spPr/>
      <dgm:t>
        <a:bodyPr/>
        <a:lstStyle/>
        <a:p>
          <a:r>
            <a:rPr lang="en-US"/>
            <a:t>Grants Evaluation</a:t>
          </a:r>
        </a:p>
      </dgm:t>
    </dgm:pt>
    <dgm:pt modelId="{5C4C381D-ADDA-4D4A-91D4-3BF4022FD3CA}" type="parTrans" cxnId="{C92121E6-1282-4D7D-B4C6-06689429543F}">
      <dgm:prSet/>
      <dgm:spPr/>
      <dgm:t>
        <a:bodyPr/>
        <a:lstStyle/>
        <a:p>
          <a:endParaRPr lang="en-US"/>
        </a:p>
      </dgm:t>
    </dgm:pt>
    <dgm:pt modelId="{E99DFFC6-ED40-4BBE-9838-8454D7796086}" type="sibTrans" cxnId="{C92121E6-1282-4D7D-B4C6-06689429543F}">
      <dgm:prSet/>
      <dgm:spPr/>
      <dgm:t>
        <a:bodyPr/>
        <a:lstStyle/>
        <a:p>
          <a:endParaRPr lang="en-US"/>
        </a:p>
      </dgm:t>
    </dgm:pt>
    <dgm:pt modelId="{E7CA1462-1A26-448A-B4C5-26BF4177E3D6}">
      <dgm:prSet/>
      <dgm:spPr/>
      <dgm:t>
        <a:bodyPr/>
        <a:lstStyle/>
        <a:p>
          <a:r>
            <a:rPr lang="en-US"/>
            <a:t>Procurement and Contract Administration</a:t>
          </a:r>
        </a:p>
      </dgm:t>
    </dgm:pt>
    <dgm:pt modelId="{F98E9CE5-EE04-4BF7-8A95-4FA1BAE8E10F}" type="parTrans" cxnId="{95E299B5-075F-4FBF-A660-FBE5C6C1081F}">
      <dgm:prSet/>
      <dgm:spPr/>
      <dgm:t>
        <a:bodyPr/>
        <a:lstStyle/>
        <a:p>
          <a:endParaRPr lang="en-US"/>
        </a:p>
      </dgm:t>
    </dgm:pt>
    <dgm:pt modelId="{BC3CD762-68B6-49E1-8943-09D07C9277D9}" type="sibTrans" cxnId="{95E299B5-075F-4FBF-A660-FBE5C6C1081F}">
      <dgm:prSet/>
      <dgm:spPr/>
      <dgm:t>
        <a:bodyPr/>
        <a:lstStyle/>
        <a:p>
          <a:endParaRPr lang="en-US"/>
        </a:p>
      </dgm:t>
    </dgm:pt>
    <dgm:pt modelId="{006AC9E3-177B-4269-A8D3-A43F88B7ACF8}">
      <dgm:prSet/>
      <dgm:spPr/>
      <dgm:t>
        <a:bodyPr/>
        <a:lstStyle/>
        <a:p>
          <a:r>
            <a:rPr lang="en-US"/>
            <a:t>Conveyance Process</a:t>
          </a:r>
        </a:p>
      </dgm:t>
    </dgm:pt>
    <dgm:pt modelId="{638D99F2-6A01-42BD-BDCE-0D649271AB1C}" type="parTrans" cxnId="{57FEEF3F-61A7-4006-B62A-E05E6390CF23}">
      <dgm:prSet/>
      <dgm:spPr/>
      <dgm:t>
        <a:bodyPr/>
        <a:lstStyle/>
        <a:p>
          <a:endParaRPr lang="en-US"/>
        </a:p>
      </dgm:t>
    </dgm:pt>
    <dgm:pt modelId="{BE48EAD8-93F9-4C7A-8B21-0E3AB4D4AC0F}" type="sibTrans" cxnId="{57FEEF3F-61A7-4006-B62A-E05E6390CF23}">
      <dgm:prSet/>
      <dgm:spPr/>
      <dgm:t>
        <a:bodyPr/>
        <a:lstStyle/>
        <a:p>
          <a:endParaRPr lang="en-US"/>
        </a:p>
      </dgm:t>
    </dgm:pt>
    <dgm:pt modelId="{9FFF3B75-8828-4929-8034-574118733B04}">
      <dgm:prSet/>
      <dgm:spPr/>
      <dgm:t>
        <a:bodyPr/>
        <a:lstStyle/>
        <a:p>
          <a:r>
            <a:rPr lang="en-US"/>
            <a:t>Indian Housing Law</a:t>
          </a:r>
        </a:p>
      </dgm:t>
    </dgm:pt>
    <dgm:pt modelId="{2E3E5582-9AD7-44C7-9AB1-8625D3E68433}" type="parTrans" cxnId="{4FC95E99-D63A-48F9-8D49-77A08F72B14F}">
      <dgm:prSet/>
      <dgm:spPr/>
      <dgm:t>
        <a:bodyPr/>
        <a:lstStyle/>
        <a:p>
          <a:endParaRPr lang="en-US"/>
        </a:p>
      </dgm:t>
    </dgm:pt>
    <dgm:pt modelId="{D5ACD550-9C81-45CC-A585-9CB771E46DE9}" type="sibTrans" cxnId="{4FC95E99-D63A-48F9-8D49-77A08F72B14F}">
      <dgm:prSet/>
      <dgm:spPr/>
      <dgm:t>
        <a:bodyPr/>
        <a:lstStyle/>
        <a:p>
          <a:endParaRPr lang="en-US"/>
        </a:p>
      </dgm:t>
    </dgm:pt>
    <dgm:pt modelId="{6D6517E3-087D-4B62-BA38-020854ACA1C3}">
      <dgm:prSet/>
      <dgm:spPr/>
      <dgm:t>
        <a:bodyPr/>
        <a:lstStyle/>
        <a:p>
          <a:r>
            <a:rPr lang="en-US"/>
            <a:t>Uniform Physical Conditions Standards</a:t>
          </a:r>
        </a:p>
      </dgm:t>
    </dgm:pt>
    <dgm:pt modelId="{95A6A3D6-E20B-45AE-9671-202FC7731A05}" type="parTrans" cxnId="{4A1E12D7-1A4C-4A2F-86BA-E61A6CE6D1B7}">
      <dgm:prSet/>
      <dgm:spPr/>
      <dgm:t>
        <a:bodyPr/>
        <a:lstStyle/>
        <a:p>
          <a:endParaRPr lang="en-US"/>
        </a:p>
      </dgm:t>
    </dgm:pt>
    <dgm:pt modelId="{7827B7B8-6358-4772-A8EF-6181A0FA969E}" type="sibTrans" cxnId="{4A1E12D7-1A4C-4A2F-86BA-E61A6CE6D1B7}">
      <dgm:prSet/>
      <dgm:spPr/>
      <dgm:t>
        <a:bodyPr/>
        <a:lstStyle/>
        <a:p>
          <a:endParaRPr lang="en-US"/>
        </a:p>
      </dgm:t>
    </dgm:pt>
    <dgm:pt modelId="{87509B11-D796-4A33-95B7-6791C5F7D995}">
      <dgm:prSet/>
      <dgm:spPr/>
      <dgm:t>
        <a:bodyPr/>
        <a:lstStyle/>
        <a:p>
          <a:r>
            <a:rPr lang="en-US"/>
            <a:t>ICDBG</a:t>
          </a:r>
        </a:p>
      </dgm:t>
    </dgm:pt>
    <dgm:pt modelId="{31C4F79B-86F7-45F2-8017-6511400BAF9C}" type="parTrans" cxnId="{CB45228D-A84A-4C14-B47F-F022DB7DB987}">
      <dgm:prSet/>
      <dgm:spPr/>
      <dgm:t>
        <a:bodyPr/>
        <a:lstStyle/>
        <a:p>
          <a:endParaRPr lang="en-US"/>
        </a:p>
      </dgm:t>
    </dgm:pt>
    <dgm:pt modelId="{3096AEBD-A7B9-4AAE-8FEC-8701ADC17039}" type="sibTrans" cxnId="{CB45228D-A84A-4C14-B47F-F022DB7DB987}">
      <dgm:prSet/>
      <dgm:spPr/>
      <dgm:t>
        <a:bodyPr/>
        <a:lstStyle/>
        <a:p>
          <a:endParaRPr lang="en-US"/>
        </a:p>
      </dgm:t>
    </dgm:pt>
    <dgm:pt modelId="{19659D98-8A49-48F0-ABFA-E7B9766558DF}">
      <dgm:prSet/>
      <dgm:spPr/>
      <dgm:t>
        <a:bodyPr/>
        <a:lstStyle/>
        <a:p>
          <a:r>
            <a:rPr lang="en-US"/>
            <a:t>Executive Director</a:t>
          </a:r>
        </a:p>
      </dgm:t>
    </dgm:pt>
    <dgm:pt modelId="{A0961C52-8B6B-4BBF-8C08-274AAE5A94A4}" type="parTrans" cxnId="{968A345D-6F52-4C3A-9943-12217EF60B07}">
      <dgm:prSet/>
      <dgm:spPr/>
      <dgm:t>
        <a:bodyPr/>
        <a:lstStyle/>
        <a:p>
          <a:endParaRPr lang="en-US"/>
        </a:p>
      </dgm:t>
    </dgm:pt>
    <dgm:pt modelId="{473824D0-3E58-4DEA-A65B-7C845AB42BC6}" type="sibTrans" cxnId="{968A345D-6F52-4C3A-9943-12217EF60B07}">
      <dgm:prSet/>
      <dgm:spPr/>
      <dgm:t>
        <a:bodyPr/>
        <a:lstStyle/>
        <a:p>
          <a:endParaRPr lang="en-US"/>
        </a:p>
      </dgm:t>
    </dgm:pt>
    <dgm:pt modelId="{5FF3D2C3-FC87-4E80-A563-44E8B37475CF}" type="pres">
      <dgm:prSet presAssocID="{5987545B-B194-4666-83F4-3F7FAEBCA7EB}" presName="diagram" presStyleCnt="0">
        <dgm:presLayoutVars>
          <dgm:dir/>
          <dgm:resizeHandles val="exact"/>
        </dgm:presLayoutVars>
      </dgm:prSet>
      <dgm:spPr/>
    </dgm:pt>
    <dgm:pt modelId="{9F51FD2B-898A-4E39-A850-F3EAA7E113FA}" type="pres">
      <dgm:prSet presAssocID="{0D180214-CA1B-44EC-8340-F34B9C686F3C}" presName="node" presStyleLbl="node1" presStyleIdx="0" presStyleCnt="20">
        <dgm:presLayoutVars>
          <dgm:bulletEnabled val="1"/>
        </dgm:presLayoutVars>
      </dgm:prSet>
      <dgm:spPr/>
    </dgm:pt>
    <dgm:pt modelId="{81DA031D-8664-45A2-A13C-419002366758}" type="pres">
      <dgm:prSet presAssocID="{B6F80D09-8885-4C20-89CF-E4670931839B}" presName="sibTrans" presStyleCnt="0"/>
      <dgm:spPr/>
    </dgm:pt>
    <dgm:pt modelId="{DC9644DA-1F40-48EF-9D75-257330A15DF5}" type="pres">
      <dgm:prSet presAssocID="{47595EDB-3350-43B4-9029-B890DD409588}" presName="node" presStyleLbl="node1" presStyleIdx="1" presStyleCnt="20">
        <dgm:presLayoutVars>
          <dgm:bulletEnabled val="1"/>
        </dgm:presLayoutVars>
      </dgm:prSet>
      <dgm:spPr/>
    </dgm:pt>
    <dgm:pt modelId="{D58C0295-F4B8-423A-9B0C-6806FEE9FBD1}" type="pres">
      <dgm:prSet presAssocID="{C9C97D9D-7CEE-4C40-997D-D6E8F739DF5E}" presName="sibTrans" presStyleCnt="0"/>
      <dgm:spPr/>
    </dgm:pt>
    <dgm:pt modelId="{DA6588DB-46E6-4BCB-ABD9-558F24B0D250}" type="pres">
      <dgm:prSet presAssocID="{59C4B521-68CA-4453-A5E8-5ECAF24C0796}" presName="node" presStyleLbl="node1" presStyleIdx="2" presStyleCnt="20">
        <dgm:presLayoutVars>
          <dgm:bulletEnabled val="1"/>
        </dgm:presLayoutVars>
      </dgm:prSet>
      <dgm:spPr/>
    </dgm:pt>
    <dgm:pt modelId="{7C688B30-2B36-4AC9-B583-3B0C51177D8F}" type="pres">
      <dgm:prSet presAssocID="{9E6643A5-25D7-4A2A-AF6F-E3B4ED4E7DEB}" presName="sibTrans" presStyleCnt="0"/>
      <dgm:spPr/>
    </dgm:pt>
    <dgm:pt modelId="{A4A3C8CC-1296-47DF-8A77-6F00AF8C6285}" type="pres">
      <dgm:prSet presAssocID="{0FB918D0-2B7C-4989-B568-D9D83C3D9823}" presName="node" presStyleLbl="node1" presStyleIdx="3" presStyleCnt="20">
        <dgm:presLayoutVars>
          <dgm:bulletEnabled val="1"/>
        </dgm:presLayoutVars>
      </dgm:prSet>
      <dgm:spPr/>
    </dgm:pt>
    <dgm:pt modelId="{911A380C-96B8-4E5C-A405-9FD9B97BD48C}" type="pres">
      <dgm:prSet presAssocID="{CFF6F835-D6BF-49F7-8077-458DE38A06F5}" presName="sibTrans" presStyleCnt="0"/>
      <dgm:spPr/>
    </dgm:pt>
    <dgm:pt modelId="{3ADFFF72-4C68-4A44-8863-653B73353F50}" type="pres">
      <dgm:prSet presAssocID="{4E18E5E6-1308-4999-B611-A2C5A18A7252}" presName="node" presStyleLbl="node1" presStyleIdx="4" presStyleCnt="20">
        <dgm:presLayoutVars>
          <dgm:bulletEnabled val="1"/>
        </dgm:presLayoutVars>
      </dgm:prSet>
      <dgm:spPr/>
    </dgm:pt>
    <dgm:pt modelId="{C55F3F41-5C2D-490A-9144-66097E8ADB0F}" type="pres">
      <dgm:prSet presAssocID="{C943A559-DD04-4D75-89BB-7F54D6A23860}" presName="sibTrans" presStyleCnt="0"/>
      <dgm:spPr/>
    </dgm:pt>
    <dgm:pt modelId="{226343A8-CFFB-4B88-AC5C-814D3EA9208E}" type="pres">
      <dgm:prSet presAssocID="{D40223E1-6A2E-4D44-8384-A720A488B19A}" presName="node" presStyleLbl="node1" presStyleIdx="5" presStyleCnt="20">
        <dgm:presLayoutVars>
          <dgm:bulletEnabled val="1"/>
        </dgm:presLayoutVars>
      </dgm:prSet>
      <dgm:spPr/>
    </dgm:pt>
    <dgm:pt modelId="{922D1327-6158-4D46-98C7-2C32AA000B0C}" type="pres">
      <dgm:prSet presAssocID="{A9C34111-7E2E-4426-B117-1EE37D2BD5AA}" presName="sibTrans" presStyleCnt="0"/>
      <dgm:spPr/>
    </dgm:pt>
    <dgm:pt modelId="{2B89B5BC-1757-4588-8AD7-356CB41FC9E6}" type="pres">
      <dgm:prSet presAssocID="{595EA878-FC43-4123-8A22-7A84F6CD5E73}" presName="node" presStyleLbl="node1" presStyleIdx="6" presStyleCnt="20">
        <dgm:presLayoutVars>
          <dgm:bulletEnabled val="1"/>
        </dgm:presLayoutVars>
      </dgm:prSet>
      <dgm:spPr/>
    </dgm:pt>
    <dgm:pt modelId="{C7D2F1C7-35FE-4CFD-8BCB-4A00BA691777}" type="pres">
      <dgm:prSet presAssocID="{BDE40B07-FB1B-4E21-881B-039BACC547BE}" presName="sibTrans" presStyleCnt="0"/>
      <dgm:spPr/>
    </dgm:pt>
    <dgm:pt modelId="{D73F278B-D994-456B-B3F3-16E83F44073A}" type="pres">
      <dgm:prSet presAssocID="{32E5C231-7DD1-4573-845C-3A48B32E54A1}" presName="node" presStyleLbl="node1" presStyleIdx="7" presStyleCnt="20">
        <dgm:presLayoutVars>
          <dgm:bulletEnabled val="1"/>
        </dgm:presLayoutVars>
      </dgm:prSet>
      <dgm:spPr/>
    </dgm:pt>
    <dgm:pt modelId="{65DC807F-3632-40A4-8800-60908B30EE6E}" type="pres">
      <dgm:prSet presAssocID="{E01A30CD-C288-471C-87BF-82B148CA2FEF}" presName="sibTrans" presStyleCnt="0"/>
      <dgm:spPr/>
    </dgm:pt>
    <dgm:pt modelId="{350405BA-A578-4956-BDE2-59B0A90E89F4}" type="pres">
      <dgm:prSet presAssocID="{5CF81C71-AC2B-4DBB-AD98-64B522F169C1}" presName="node" presStyleLbl="node1" presStyleIdx="8" presStyleCnt="20">
        <dgm:presLayoutVars>
          <dgm:bulletEnabled val="1"/>
        </dgm:presLayoutVars>
      </dgm:prSet>
      <dgm:spPr/>
    </dgm:pt>
    <dgm:pt modelId="{5C8C3975-448B-447E-9611-D90A8C62C481}" type="pres">
      <dgm:prSet presAssocID="{9FCBAB42-223F-4AE0-9F49-B7C69DFB7433}" presName="sibTrans" presStyleCnt="0"/>
      <dgm:spPr/>
    </dgm:pt>
    <dgm:pt modelId="{B922A557-6E67-4566-BCC5-CD3F6B339508}" type="pres">
      <dgm:prSet presAssocID="{9D952176-2654-4BBD-9831-DCDA528A71FB}" presName="node" presStyleLbl="node1" presStyleIdx="9" presStyleCnt="20">
        <dgm:presLayoutVars>
          <dgm:bulletEnabled val="1"/>
        </dgm:presLayoutVars>
      </dgm:prSet>
      <dgm:spPr/>
    </dgm:pt>
    <dgm:pt modelId="{31DC75FC-1DB5-4B50-B55D-2F1B372292BA}" type="pres">
      <dgm:prSet presAssocID="{D0707AB4-9CFE-433C-85F4-FD85FEAFA5DC}" presName="sibTrans" presStyleCnt="0"/>
      <dgm:spPr/>
    </dgm:pt>
    <dgm:pt modelId="{776B4B8B-2479-4876-97FF-B18454242363}" type="pres">
      <dgm:prSet presAssocID="{1DB70FFD-4E7A-4617-9775-171C18FB2521}" presName="node" presStyleLbl="node1" presStyleIdx="10" presStyleCnt="20">
        <dgm:presLayoutVars>
          <dgm:bulletEnabled val="1"/>
        </dgm:presLayoutVars>
      </dgm:prSet>
      <dgm:spPr/>
    </dgm:pt>
    <dgm:pt modelId="{BF62ACE4-4A1F-4919-8589-BDE0555D0CFD}" type="pres">
      <dgm:prSet presAssocID="{BECAE285-420E-4640-B92F-4F273AB173F0}" presName="sibTrans" presStyleCnt="0"/>
      <dgm:spPr/>
    </dgm:pt>
    <dgm:pt modelId="{8E6FA0D5-0687-4392-BB5C-9B95CE2DF802}" type="pres">
      <dgm:prSet presAssocID="{9FA76DC4-C1C3-4948-9504-990D54A555E2}" presName="node" presStyleLbl="node1" presStyleIdx="11" presStyleCnt="20">
        <dgm:presLayoutVars>
          <dgm:bulletEnabled val="1"/>
        </dgm:presLayoutVars>
      </dgm:prSet>
      <dgm:spPr/>
    </dgm:pt>
    <dgm:pt modelId="{AA81764F-3CC6-43EA-9C55-38EF75FE139B}" type="pres">
      <dgm:prSet presAssocID="{C1F0869D-1C9D-469B-97EE-CFE1FB8A360E}" presName="sibTrans" presStyleCnt="0"/>
      <dgm:spPr/>
    </dgm:pt>
    <dgm:pt modelId="{2E45F0FE-D661-44EF-AA4C-482C0C2C6EEB}" type="pres">
      <dgm:prSet presAssocID="{B93EE6DE-85D3-44B2-8B3A-DF6AA8893F67}" presName="node" presStyleLbl="node1" presStyleIdx="12" presStyleCnt="20">
        <dgm:presLayoutVars>
          <dgm:bulletEnabled val="1"/>
        </dgm:presLayoutVars>
      </dgm:prSet>
      <dgm:spPr/>
    </dgm:pt>
    <dgm:pt modelId="{FBF4DC57-C2DC-4193-8C0C-A2C3F473D7AA}" type="pres">
      <dgm:prSet presAssocID="{03A5C590-CBC1-498B-8387-3C5853047E62}" presName="sibTrans" presStyleCnt="0"/>
      <dgm:spPr/>
    </dgm:pt>
    <dgm:pt modelId="{DAF49AE0-8F05-4E82-A9C1-5B7F2B11FE36}" type="pres">
      <dgm:prSet presAssocID="{BB327FE3-F280-4DC5-8CDB-E8EF53CA12C4}" presName="node" presStyleLbl="node1" presStyleIdx="13" presStyleCnt="20">
        <dgm:presLayoutVars>
          <dgm:bulletEnabled val="1"/>
        </dgm:presLayoutVars>
      </dgm:prSet>
      <dgm:spPr/>
    </dgm:pt>
    <dgm:pt modelId="{EBB93901-907E-4072-90FC-DA1B06D6FCEE}" type="pres">
      <dgm:prSet presAssocID="{E99DFFC6-ED40-4BBE-9838-8454D7796086}" presName="sibTrans" presStyleCnt="0"/>
      <dgm:spPr/>
    </dgm:pt>
    <dgm:pt modelId="{23BF9295-4598-4FF5-972E-28CCCB4C03FE}" type="pres">
      <dgm:prSet presAssocID="{E7CA1462-1A26-448A-B4C5-26BF4177E3D6}" presName="node" presStyleLbl="node1" presStyleIdx="14" presStyleCnt="20">
        <dgm:presLayoutVars>
          <dgm:bulletEnabled val="1"/>
        </dgm:presLayoutVars>
      </dgm:prSet>
      <dgm:spPr/>
    </dgm:pt>
    <dgm:pt modelId="{9A638ABA-E25F-4876-8DBD-918E5F0ADF50}" type="pres">
      <dgm:prSet presAssocID="{BC3CD762-68B6-49E1-8943-09D07C9277D9}" presName="sibTrans" presStyleCnt="0"/>
      <dgm:spPr/>
    </dgm:pt>
    <dgm:pt modelId="{30B7C0A6-D71C-4973-AB73-610DE4B207BE}" type="pres">
      <dgm:prSet presAssocID="{006AC9E3-177B-4269-A8D3-A43F88B7ACF8}" presName="node" presStyleLbl="node1" presStyleIdx="15" presStyleCnt="20">
        <dgm:presLayoutVars>
          <dgm:bulletEnabled val="1"/>
        </dgm:presLayoutVars>
      </dgm:prSet>
      <dgm:spPr/>
    </dgm:pt>
    <dgm:pt modelId="{9F329C11-1C37-4736-A1BE-51179A956DFD}" type="pres">
      <dgm:prSet presAssocID="{BE48EAD8-93F9-4C7A-8B21-0E3AB4D4AC0F}" presName="sibTrans" presStyleCnt="0"/>
      <dgm:spPr/>
    </dgm:pt>
    <dgm:pt modelId="{9899CE25-4524-4DFC-80E3-4F2EB6F4E616}" type="pres">
      <dgm:prSet presAssocID="{9FFF3B75-8828-4929-8034-574118733B04}" presName="node" presStyleLbl="node1" presStyleIdx="16" presStyleCnt="20">
        <dgm:presLayoutVars>
          <dgm:bulletEnabled val="1"/>
        </dgm:presLayoutVars>
      </dgm:prSet>
      <dgm:spPr/>
    </dgm:pt>
    <dgm:pt modelId="{CF334248-EC68-4E60-AEAA-B58DB6E055D6}" type="pres">
      <dgm:prSet presAssocID="{D5ACD550-9C81-45CC-A585-9CB771E46DE9}" presName="sibTrans" presStyleCnt="0"/>
      <dgm:spPr/>
    </dgm:pt>
    <dgm:pt modelId="{A53AC9FC-073C-41CA-80BE-521108BDF0A8}" type="pres">
      <dgm:prSet presAssocID="{6D6517E3-087D-4B62-BA38-020854ACA1C3}" presName="node" presStyleLbl="node1" presStyleIdx="17" presStyleCnt="20">
        <dgm:presLayoutVars>
          <dgm:bulletEnabled val="1"/>
        </dgm:presLayoutVars>
      </dgm:prSet>
      <dgm:spPr/>
    </dgm:pt>
    <dgm:pt modelId="{67C451F8-AD30-4F54-AC8A-F60FBC73C1D3}" type="pres">
      <dgm:prSet presAssocID="{7827B7B8-6358-4772-A8EF-6181A0FA969E}" presName="sibTrans" presStyleCnt="0"/>
      <dgm:spPr/>
    </dgm:pt>
    <dgm:pt modelId="{8B5795DE-02EA-46B9-BCE9-9A61F570F835}" type="pres">
      <dgm:prSet presAssocID="{87509B11-D796-4A33-95B7-6791C5F7D995}" presName="node" presStyleLbl="node1" presStyleIdx="18" presStyleCnt="20">
        <dgm:presLayoutVars>
          <dgm:bulletEnabled val="1"/>
        </dgm:presLayoutVars>
      </dgm:prSet>
      <dgm:spPr/>
    </dgm:pt>
    <dgm:pt modelId="{19A3FB8A-9AC5-463F-8B0C-A7B7EC3C79EF}" type="pres">
      <dgm:prSet presAssocID="{3096AEBD-A7B9-4AAE-8FEC-8701ADC17039}" presName="sibTrans" presStyleCnt="0"/>
      <dgm:spPr/>
    </dgm:pt>
    <dgm:pt modelId="{2F46280A-0AEC-407B-84E5-51373F1BFF51}" type="pres">
      <dgm:prSet presAssocID="{19659D98-8A49-48F0-ABFA-E7B9766558DF}" presName="node" presStyleLbl="node1" presStyleIdx="19" presStyleCnt="20">
        <dgm:presLayoutVars>
          <dgm:bulletEnabled val="1"/>
        </dgm:presLayoutVars>
      </dgm:prSet>
      <dgm:spPr/>
    </dgm:pt>
  </dgm:ptLst>
  <dgm:cxnLst>
    <dgm:cxn modelId="{61596101-8E1C-4FF7-AA3F-FC2F71F7F570}" srcId="{5987545B-B194-4666-83F4-3F7FAEBCA7EB}" destId="{1DB70FFD-4E7A-4617-9775-171C18FB2521}" srcOrd="10" destOrd="0" parTransId="{3116C8CF-9BB1-47D9-931A-B4E19CDA4D88}" sibTransId="{BECAE285-420E-4640-B92F-4F273AB173F0}"/>
    <dgm:cxn modelId="{236FE101-EF0D-4D59-A7E3-0CC512FF5882}" type="presOf" srcId="{9FA76DC4-C1C3-4948-9504-990D54A555E2}" destId="{8E6FA0D5-0687-4392-BB5C-9B95CE2DF802}" srcOrd="0" destOrd="0" presId="urn:microsoft.com/office/officeart/2005/8/layout/default"/>
    <dgm:cxn modelId="{60E74D0A-7EAB-43B2-BBAC-1E3C6B718736}" srcId="{5987545B-B194-4666-83F4-3F7FAEBCA7EB}" destId="{595EA878-FC43-4123-8A22-7A84F6CD5E73}" srcOrd="6" destOrd="0" parTransId="{254BBF16-0C9B-4F47-BABF-AB874FB6CD48}" sibTransId="{BDE40B07-FB1B-4E21-881B-039BACC547BE}"/>
    <dgm:cxn modelId="{F9ED2016-14FF-4149-869A-9EE00075080B}" srcId="{5987545B-B194-4666-83F4-3F7FAEBCA7EB}" destId="{B93EE6DE-85D3-44B2-8B3A-DF6AA8893F67}" srcOrd="12" destOrd="0" parTransId="{6ACAEC45-9C6D-44FA-B651-15EEEF3470AF}" sibTransId="{03A5C590-CBC1-498B-8387-3C5853047E62}"/>
    <dgm:cxn modelId="{7497231C-701E-40A8-A9B9-4ED6E598C777}" srcId="{5987545B-B194-4666-83F4-3F7FAEBCA7EB}" destId="{5CF81C71-AC2B-4DBB-AD98-64B522F169C1}" srcOrd="8" destOrd="0" parTransId="{CDB06941-9B19-4050-B2B8-ED2D925DB9D1}" sibTransId="{9FCBAB42-223F-4AE0-9F49-B7C69DFB7433}"/>
    <dgm:cxn modelId="{B276CF21-1058-4173-B76F-B76682285FBC}" type="presOf" srcId="{5CF81C71-AC2B-4DBB-AD98-64B522F169C1}" destId="{350405BA-A578-4956-BDE2-59B0A90E89F4}" srcOrd="0" destOrd="0" presId="urn:microsoft.com/office/officeart/2005/8/layout/default"/>
    <dgm:cxn modelId="{57FEEF3F-61A7-4006-B62A-E05E6390CF23}" srcId="{5987545B-B194-4666-83F4-3F7FAEBCA7EB}" destId="{006AC9E3-177B-4269-A8D3-A43F88B7ACF8}" srcOrd="15" destOrd="0" parTransId="{638D99F2-6A01-42BD-BDCE-0D649271AB1C}" sibTransId="{BE48EAD8-93F9-4C7A-8B21-0E3AB4D4AC0F}"/>
    <dgm:cxn modelId="{968A345D-6F52-4C3A-9943-12217EF60B07}" srcId="{5987545B-B194-4666-83F4-3F7FAEBCA7EB}" destId="{19659D98-8A49-48F0-ABFA-E7B9766558DF}" srcOrd="19" destOrd="0" parTransId="{A0961C52-8B6B-4BBF-8C08-274AAE5A94A4}" sibTransId="{473824D0-3E58-4DEA-A65B-7C845AB42BC6}"/>
    <dgm:cxn modelId="{F2F15162-9142-4657-9262-BAC14D2997DB}" srcId="{5987545B-B194-4666-83F4-3F7FAEBCA7EB}" destId="{0D180214-CA1B-44EC-8340-F34B9C686F3C}" srcOrd="0" destOrd="0" parTransId="{E0CBFDE1-2637-4394-BA88-C5DC7721C18F}" sibTransId="{B6F80D09-8885-4C20-89CF-E4670931839B}"/>
    <dgm:cxn modelId="{734CDA65-E932-4071-9B95-AA0EFBBC9AFC}" type="presOf" srcId="{BB327FE3-F280-4DC5-8CDB-E8EF53CA12C4}" destId="{DAF49AE0-8F05-4E82-A9C1-5B7F2B11FE36}" srcOrd="0" destOrd="0" presId="urn:microsoft.com/office/officeart/2005/8/layout/default"/>
    <dgm:cxn modelId="{2B16396C-0900-4933-B8FB-D1FA16E3ED6F}" srcId="{5987545B-B194-4666-83F4-3F7FAEBCA7EB}" destId="{32E5C231-7DD1-4573-845C-3A48B32E54A1}" srcOrd="7" destOrd="0" parTransId="{11BA2D90-3505-4A4E-92F3-AC51F842D6A0}" sibTransId="{E01A30CD-C288-471C-87BF-82B148CA2FEF}"/>
    <dgm:cxn modelId="{F8CC2451-68DF-4135-A68F-790467BC17FC}" srcId="{5987545B-B194-4666-83F4-3F7FAEBCA7EB}" destId="{59C4B521-68CA-4453-A5E8-5ECAF24C0796}" srcOrd="2" destOrd="0" parTransId="{AFBC9EFD-86B0-4BC6-850E-9931CB37A0F4}" sibTransId="{9E6643A5-25D7-4A2A-AF6F-E3B4ED4E7DEB}"/>
    <dgm:cxn modelId="{A3A64051-CD54-4D7D-879F-5F46E6999523}" type="presOf" srcId="{595EA878-FC43-4123-8A22-7A84F6CD5E73}" destId="{2B89B5BC-1757-4588-8AD7-356CB41FC9E6}" srcOrd="0" destOrd="0" presId="urn:microsoft.com/office/officeart/2005/8/layout/default"/>
    <dgm:cxn modelId="{E79CF371-B8B0-40AF-AECB-925F00189C8F}" type="presOf" srcId="{006AC9E3-177B-4269-A8D3-A43F88B7ACF8}" destId="{30B7C0A6-D71C-4973-AB73-610DE4B207BE}" srcOrd="0" destOrd="0" presId="urn:microsoft.com/office/officeart/2005/8/layout/default"/>
    <dgm:cxn modelId="{19AF1F74-1903-4C6E-AB88-2E1CCF6AEF9D}" type="presOf" srcId="{D40223E1-6A2E-4D44-8384-A720A488B19A}" destId="{226343A8-CFFB-4B88-AC5C-814D3EA9208E}" srcOrd="0" destOrd="0" presId="urn:microsoft.com/office/officeart/2005/8/layout/default"/>
    <dgm:cxn modelId="{A3B30179-12C9-447E-B918-75B48176DB53}" type="presOf" srcId="{0D180214-CA1B-44EC-8340-F34B9C686F3C}" destId="{9F51FD2B-898A-4E39-A850-F3EAA7E113FA}" srcOrd="0" destOrd="0" presId="urn:microsoft.com/office/officeart/2005/8/layout/default"/>
    <dgm:cxn modelId="{1EE9F97E-BD53-4409-AA4C-AA0DB3436608}" type="presOf" srcId="{5987545B-B194-4666-83F4-3F7FAEBCA7EB}" destId="{5FF3D2C3-FC87-4E80-A563-44E8B37475CF}" srcOrd="0" destOrd="0" presId="urn:microsoft.com/office/officeart/2005/8/layout/default"/>
    <dgm:cxn modelId="{CB45228D-A84A-4C14-B47F-F022DB7DB987}" srcId="{5987545B-B194-4666-83F4-3F7FAEBCA7EB}" destId="{87509B11-D796-4A33-95B7-6791C5F7D995}" srcOrd="18" destOrd="0" parTransId="{31C4F79B-86F7-45F2-8017-6511400BAF9C}" sibTransId="{3096AEBD-A7B9-4AAE-8FEC-8701ADC17039}"/>
    <dgm:cxn modelId="{9E1BB58F-212F-41D0-BBB7-B780B2FD66E3}" srcId="{5987545B-B194-4666-83F4-3F7FAEBCA7EB}" destId="{D40223E1-6A2E-4D44-8384-A720A488B19A}" srcOrd="5" destOrd="0" parTransId="{C8F0BC6D-CC82-4F35-9489-38C537AD640C}" sibTransId="{A9C34111-7E2E-4426-B117-1EE37D2BD5AA}"/>
    <dgm:cxn modelId="{7FB4DA8F-DC8B-411B-BE7D-724D2F0B576C}" type="presOf" srcId="{59C4B521-68CA-4453-A5E8-5ECAF24C0796}" destId="{DA6588DB-46E6-4BCB-ABD9-558F24B0D250}" srcOrd="0" destOrd="0" presId="urn:microsoft.com/office/officeart/2005/8/layout/default"/>
    <dgm:cxn modelId="{B0BE7C90-3AAD-4F5F-93C9-5AD465186E65}" type="presOf" srcId="{1DB70FFD-4E7A-4617-9775-171C18FB2521}" destId="{776B4B8B-2479-4876-97FF-B18454242363}" srcOrd="0" destOrd="0" presId="urn:microsoft.com/office/officeart/2005/8/layout/default"/>
    <dgm:cxn modelId="{9EF76F94-99B6-4242-9FD3-489FD9532F88}" type="presOf" srcId="{B93EE6DE-85D3-44B2-8B3A-DF6AA8893F67}" destId="{2E45F0FE-D661-44EF-AA4C-482C0C2C6EEB}" srcOrd="0" destOrd="0" presId="urn:microsoft.com/office/officeart/2005/8/layout/default"/>
    <dgm:cxn modelId="{4FC95E99-D63A-48F9-8D49-77A08F72B14F}" srcId="{5987545B-B194-4666-83F4-3F7FAEBCA7EB}" destId="{9FFF3B75-8828-4929-8034-574118733B04}" srcOrd="16" destOrd="0" parTransId="{2E3E5582-9AD7-44C7-9AB1-8625D3E68433}" sibTransId="{D5ACD550-9C81-45CC-A585-9CB771E46DE9}"/>
    <dgm:cxn modelId="{D099BFA4-F3D7-4815-AC54-2445EFC3E279}" type="presOf" srcId="{19659D98-8A49-48F0-ABFA-E7B9766558DF}" destId="{2F46280A-0AEC-407B-84E5-51373F1BFF51}" srcOrd="0" destOrd="0" presId="urn:microsoft.com/office/officeart/2005/8/layout/default"/>
    <dgm:cxn modelId="{BF2B0AA5-444E-4450-9074-36491F921D9B}" type="presOf" srcId="{0FB918D0-2B7C-4989-B568-D9D83C3D9823}" destId="{A4A3C8CC-1296-47DF-8A77-6F00AF8C6285}" srcOrd="0" destOrd="0" presId="urn:microsoft.com/office/officeart/2005/8/layout/default"/>
    <dgm:cxn modelId="{707C75A6-E51B-4CBE-9804-488B769F3FD8}" type="presOf" srcId="{4E18E5E6-1308-4999-B611-A2C5A18A7252}" destId="{3ADFFF72-4C68-4A44-8863-653B73353F50}" srcOrd="0" destOrd="0" presId="urn:microsoft.com/office/officeart/2005/8/layout/default"/>
    <dgm:cxn modelId="{499CBDA7-607F-41B3-B1DD-CD05526B4C2C}" srcId="{5987545B-B194-4666-83F4-3F7FAEBCA7EB}" destId="{0FB918D0-2B7C-4989-B568-D9D83C3D9823}" srcOrd="3" destOrd="0" parTransId="{65B455E7-7022-4AD7-8332-E2ED0F59AE57}" sibTransId="{CFF6F835-D6BF-49F7-8077-458DE38A06F5}"/>
    <dgm:cxn modelId="{697B9CAF-ECE8-4C99-BFFC-4D4E18EB910D}" type="presOf" srcId="{6D6517E3-087D-4B62-BA38-020854ACA1C3}" destId="{A53AC9FC-073C-41CA-80BE-521108BDF0A8}" srcOrd="0" destOrd="0" presId="urn:microsoft.com/office/officeart/2005/8/layout/default"/>
    <dgm:cxn modelId="{95E299B5-075F-4FBF-A660-FBE5C6C1081F}" srcId="{5987545B-B194-4666-83F4-3F7FAEBCA7EB}" destId="{E7CA1462-1A26-448A-B4C5-26BF4177E3D6}" srcOrd="14" destOrd="0" parTransId="{F98E9CE5-EE04-4BF7-8A95-4FA1BAE8E10F}" sibTransId="{BC3CD762-68B6-49E1-8943-09D07C9277D9}"/>
    <dgm:cxn modelId="{E59E22B6-2182-4338-97A9-8B0053734580}" srcId="{5987545B-B194-4666-83F4-3F7FAEBCA7EB}" destId="{9D952176-2654-4BBD-9831-DCDA528A71FB}" srcOrd="9" destOrd="0" parTransId="{9B171666-9164-44A1-86D3-A90D7CFE7041}" sibTransId="{D0707AB4-9CFE-433C-85F4-FD85FEAFA5DC}"/>
    <dgm:cxn modelId="{763311BF-200B-469E-ABB4-A582DD5A2815}" type="presOf" srcId="{32E5C231-7DD1-4573-845C-3A48B32E54A1}" destId="{D73F278B-D994-456B-B3F3-16E83F44073A}" srcOrd="0" destOrd="0" presId="urn:microsoft.com/office/officeart/2005/8/layout/default"/>
    <dgm:cxn modelId="{E80F1CC4-ABB8-4CA6-A56D-5C7A494A5717}" type="presOf" srcId="{E7CA1462-1A26-448A-B4C5-26BF4177E3D6}" destId="{23BF9295-4598-4FF5-972E-28CCCB4C03FE}" srcOrd="0" destOrd="0" presId="urn:microsoft.com/office/officeart/2005/8/layout/default"/>
    <dgm:cxn modelId="{997496C9-6EEB-4FCB-A9C0-B69571EE2AC2}" srcId="{5987545B-B194-4666-83F4-3F7FAEBCA7EB}" destId="{4E18E5E6-1308-4999-B611-A2C5A18A7252}" srcOrd="4" destOrd="0" parTransId="{9AB33E77-8E85-47C9-8F64-44CA9954791F}" sibTransId="{C943A559-DD04-4D75-89BB-7F54D6A23860}"/>
    <dgm:cxn modelId="{4A1E12D7-1A4C-4A2F-86BA-E61A6CE6D1B7}" srcId="{5987545B-B194-4666-83F4-3F7FAEBCA7EB}" destId="{6D6517E3-087D-4B62-BA38-020854ACA1C3}" srcOrd="17" destOrd="0" parTransId="{95A6A3D6-E20B-45AE-9671-202FC7731A05}" sibTransId="{7827B7B8-6358-4772-A8EF-6181A0FA969E}"/>
    <dgm:cxn modelId="{573490D8-6323-42B0-B15D-2D4A73BCA32A}" type="presOf" srcId="{47595EDB-3350-43B4-9029-B890DD409588}" destId="{DC9644DA-1F40-48EF-9D75-257330A15DF5}" srcOrd="0" destOrd="0" presId="urn:microsoft.com/office/officeart/2005/8/layout/default"/>
    <dgm:cxn modelId="{B1D11CD9-7B35-46F0-9E35-F7C3D39100A7}" type="presOf" srcId="{9D952176-2654-4BBD-9831-DCDA528A71FB}" destId="{B922A557-6E67-4566-BCC5-CD3F6B339508}" srcOrd="0" destOrd="0" presId="urn:microsoft.com/office/officeart/2005/8/layout/default"/>
    <dgm:cxn modelId="{7B16E7DD-265B-4503-983E-52D05EEC42FA}" srcId="{5987545B-B194-4666-83F4-3F7FAEBCA7EB}" destId="{47595EDB-3350-43B4-9029-B890DD409588}" srcOrd="1" destOrd="0" parTransId="{5EBAEEDF-9F9F-4C08-B718-886A39C4A4E7}" sibTransId="{C9C97D9D-7CEE-4C40-997D-D6E8F739DF5E}"/>
    <dgm:cxn modelId="{C0952AE3-A557-4738-B8CB-07F1BA86CC08}" srcId="{5987545B-B194-4666-83F4-3F7FAEBCA7EB}" destId="{9FA76DC4-C1C3-4948-9504-990D54A555E2}" srcOrd="11" destOrd="0" parTransId="{856EC09C-9939-43D4-8DF1-11F02C80EAA6}" sibTransId="{C1F0869D-1C9D-469B-97EE-CFE1FB8A360E}"/>
    <dgm:cxn modelId="{C92121E6-1282-4D7D-B4C6-06689429543F}" srcId="{5987545B-B194-4666-83F4-3F7FAEBCA7EB}" destId="{BB327FE3-F280-4DC5-8CDB-E8EF53CA12C4}" srcOrd="13" destOrd="0" parTransId="{5C4C381D-ADDA-4D4A-91D4-3BF4022FD3CA}" sibTransId="{E99DFFC6-ED40-4BBE-9838-8454D7796086}"/>
    <dgm:cxn modelId="{8326C9EB-010B-4E82-BC77-D487F1361846}" type="presOf" srcId="{9FFF3B75-8828-4929-8034-574118733B04}" destId="{9899CE25-4524-4DFC-80E3-4F2EB6F4E616}" srcOrd="0" destOrd="0" presId="urn:microsoft.com/office/officeart/2005/8/layout/default"/>
    <dgm:cxn modelId="{D6086AED-7076-42FD-ABBD-1CC2AB8290F3}" type="presOf" srcId="{87509B11-D796-4A33-95B7-6791C5F7D995}" destId="{8B5795DE-02EA-46B9-BCE9-9A61F570F835}" srcOrd="0" destOrd="0" presId="urn:microsoft.com/office/officeart/2005/8/layout/default"/>
    <dgm:cxn modelId="{9DF04BFF-84BC-4981-B834-36DEE1742094}" type="presParOf" srcId="{5FF3D2C3-FC87-4E80-A563-44E8B37475CF}" destId="{9F51FD2B-898A-4E39-A850-F3EAA7E113FA}" srcOrd="0" destOrd="0" presId="urn:microsoft.com/office/officeart/2005/8/layout/default"/>
    <dgm:cxn modelId="{E24860F2-CE02-490E-A690-BEC867D7122D}" type="presParOf" srcId="{5FF3D2C3-FC87-4E80-A563-44E8B37475CF}" destId="{81DA031D-8664-45A2-A13C-419002366758}" srcOrd="1" destOrd="0" presId="urn:microsoft.com/office/officeart/2005/8/layout/default"/>
    <dgm:cxn modelId="{A91A1634-0895-46B2-B6AE-789323B4BCFA}" type="presParOf" srcId="{5FF3D2C3-FC87-4E80-A563-44E8B37475CF}" destId="{DC9644DA-1F40-48EF-9D75-257330A15DF5}" srcOrd="2" destOrd="0" presId="urn:microsoft.com/office/officeart/2005/8/layout/default"/>
    <dgm:cxn modelId="{4228D14D-4E79-4557-AFCA-5DE677CCF7FA}" type="presParOf" srcId="{5FF3D2C3-FC87-4E80-A563-44E8B37475CF}" destId="{D58C0295-F4B8-423A-9B0C-6806FEE9FBD1}" srcOrd="3" destOrd="0" presId="urn:microsoft.com/office/officeart/2005/8/layout/default"/>
    <dgm:cxn modelId="{E0FF50C0-B4B5-4C8C-ADE2-5AD18A0309D1}" type="presParOf" srcId="{5FF3D2C3-FC87-4E80-A563-44E8B37475CF}" destId="{DA6588DB-46E6-4BCB-ABD9-558F24B0D250}" srcOrd="4" destOrd="0" presId="urn:microsoft.com/office/officeart/2005/8/layout/default"/>
    <dgm:cxn modelId="{8A0CFE11-6AE8-4E82-8D04-D95537AB36FA}" type="presParOf" srcId="{5FF3D2C3-FC87-4E80-A563-44E8B37475CF}" destId="{7C688B30-2B36-4AC9-B583-3B0C51177D8F}" srcOrd="5" destOrd="0" presId="urn:microsoft.com/office/officeart/2005/8/layout/default"/>
    <dgm:cxn modelId="{743FBC76-06AD-436A-A03D-F209CF0FAFA1}" type="presParOf" srcId="{5FF3D2C3-FC87-4E80-A563-44E8B37475CF}" destId="{A4A3C8CC-1296-47DF-8A77-6F00AF8C6285}" srcOrd="6" destOrd="0" presId="urn:microsoft.com/office/officeart/2005/8/layout/default"/>
    <dgm:cxn modelId="{70404B44-765F-468C-8909-685240E48E40}" type="presParOf" srcId="{5FF3D2C3-FC87-4E80-A563-44E8B37475CF}" destId="{911A380C-96B8-4E5C-A405-9FD9B97BD48C}" srcOrd="7" destOrd="0" presId="urn:microsoft.com/office/officeart/2005/8/layout/default"/>
    <dgm:cxn modelId="{D36381D3-88BF-45A9-870E-30C1AB499747}" type="presParOf" srcId="{5FF3D2C3-FC87-4E80-A563-44E8B37475CF}" destId="{3ADFFF72-4C68-4A44-8863-653B73353F50}" srcOrd="8" destOrd="0" presId="urn:microsoft.com/office/officeart/2005/8/layout/default"/>
    <dgm:cxn modelId="{38B64C3A-B782-428C-9333-F3CA16C03A93}" type="presParOf" srcId="{5FF3D2C3-FC87-4E80-A563-44E8B37475CF}" destId="{C55F3F41-5C2D-490A-9144-66097E8ADB0F}" srcOrd="9" destOrd="0" presId="urn:microsoft.com/office/officeart/2005/8/layout/default"/>
    <dgm:cxn modelId="{18562136-FC0D-448F-AFA9-7E29FB2A1DAA}" type="presParOf" srcId="{5FF3D2C3-FC87-4E80-A563-44E8B37475CF}" destId="{226343A8-CFFB-4B88-AC5C-814D3EA9208E}" srcOrd="10" destOrd="0" presId="urn:microsoft.com/office/officeart/2005/8/layout/default"/>
    <dgm:cxn modelId="{B90374C8-20FA-40B8-81A7-B0DD7A1182D8}" type="presParOf" srcId="{5FF3D2C3-FC87-4E80-A563-44E8B37475CF}" destId="{922D1327-6158-4D46-98C7-2C32AA000B0C}" srcOrd="11" destOrd="0" presId="urn:microsoft.com/office/officeart/2005/8/layout/default"/>
    <dgm:cxn modelId="{2D9A93A8-A558-4585-8A01-ABD06303FD61}" type="presParOf" srcId="{5FF3D2C3-FC87-4E80-A563-44E8B37475CF}" destId="{2B89B5BC-1757-4588-8AD7-356CB41FC9E6}" srcOrd="12" destOrd="0" presId="urn:microsoft.com/office/officeart/2005/8/layout/default"/>
    <dgm:cxn modelId="{6B9A60DA-D869-4832-B045-0272A06B1386}" type="presParOf" srcId="{5FF3D2C3-FC87-4E80-A563-44E8B37475CF}" destId="{C7D2F1C7-35FE-4CFD-8BCB-4A00BA691777}" srcOrd="13" destOrd="0" presId="urn:microsoft.com/office/officeart/2005/8/layout/default"/>
    <dgm:cxn modelId="{ED5B6602-BEE4-4426-9D06-B602FFBEAC75}" type="presParOf" srcId="{5FF3D2C3-FC87-4E80-A563-44E8B37475CF}" destId="{D73F278B-D994-456B-B3F3-16E83F44073A}" srcOrd="14" destOrd="0" presId="urn:microsoft.com/office/officeart/2005/8/layout/default"/>
    <dgm:cxn modelId="{426EC463-CFA2-42C3-B0DE-7BA44CED07E9}" type="presParOf" srcId="{5FF3D2C3-FC87-4E80-A563-44E8B37475CF}" destId="{65DC807F-3632-40A4-8800-60908B30EE6E}" srcOrd="15" destOrd="0" presId="urn:microsoft.com/office/officeart/2005/8/layout/default"/>
    <dgm:cxn modelId="{D36FBEA7-B5DC-4CC1-8A22-7AB16C7DDC00}" type="presParOf" srcId="{5FF3D2C3-FC87-4E80-A563-44E8B37475CF}" destId="{350405BA-A578-4956-BDE2-59B0A90E89F4}" srcOrd="16" destOrd="0" presId="urn:microsoft.com/office/officeart/2005/8/layout/default"/>
    <dgm:cxn modelId="{AA538E92-F780-4CF3-8BC8-7264FD045363}" type="presParOf" srcId="{5FF3D2C3-FC87-4E80-A563-44E8B37475CF}" destId="{5C8C3975-448B-447E-9611-D90A8C62C481}" srcOrd="17" destOrd="0" presId="urn:microsoft.com/office/officeart/2005/8/layout/default"/>
    <dgm:cxn modelId="{56AFC2CF-C963-4696-91FD-6D700AE8D1C4}" type="presParOf" srcId="{5FF3D2C3-FC87-4E80-A563-44E8B37475CF}" destId="{B922A557-6E67-4566-BCC5-CD3F6B339508}" srcOrd="18" destOrd="0" presId="urn:microsoft.com/office/officeart/2005/8/layout/default"/>
    <dgm:cxn modelId="{D6ABA18C-3436-49E5-8898-2E2754E4F33E}" type="presParOf" srcId="{5FF3D2C3-FC87-4E80-A563-44E8B37475CF}" destId="{31DC75FC-1DB5-4B50-B55D-2F1B372292BA}" srcOrd="19" destOrd="0" presId="urn:microsoft.com/office/officeart/2005/8/layout/default"/>
    <dgm:cxn modelId="{04E3E77F-96A3-42F3-B501-6B46EA11976F}" type="presParOf" srcId="{5FF3D2C3-FC87-4E80-A563-44E8B37475CF}" destId="{776B4B8B-2479-4876-97FF-B18454242363}" srcOrd="20" destOrd="0" presId="urn:microsoft.com/office/officeart/2005/8/layout/default"/>
    <dgm:cxn modelId="{FB23B265-4564-48BE-8EEE-2AAA3954FFB8}" type="presParOf" srcId="{5FF3D2C3-FC87-4E80-A563-44E8B37475CF}" destId="{BF62ACE4-4A1F-4919-8589-BDE0555D0CFD}" srcOrd="21" destOrd="0" presId="urn:microsoft.com/office/officeart/2005/8/layout/default"/>
    <dgm:cxn modelId="{CE7D9D36-CE9B-4242-9FD6-13EE07EFE052}" type="presParOf" srcId="{5FF3D2C3-FC87-4E80-A563-44E8B37475CF}" destId="{8E6FA0D5-0687-4392-BB5C-9B95CE2DF802}" srcOrd="22" destOrd="0" presId="urn:microsoft.com/office/officeart/2005/8/layout/default"/>
    <dgm:cxn modelId="{9CE07453-1E95-47F5-963A-C3D7D25B1C49}" type="presParOf" srcId="{5FF3D2C3-FC87-4E80-A563-44E8B37475CF}" destId="{AA81764F-3CC6-43EA-9C55-38EF75FE139B}" srcOrd="23" destOrd="0" presId="urn:microsoft.com/office/officeart/2005/8/layout/default"/>
    <dgm:cxn modelId="{5FC9D27F-81FC-4FD4-AAD0-FB23DBC7AC76}" type="presParOf" srcId="{5FF3D2C3-FC87-4E80-A563-44E8B37475CF}" destId="{2E45F0FE-D661-44EF-AA4C-482C0C2C6EEB}" srcOrd="24" destOrd="0" presId="urn:microsoft.com/office/officeart/2005/8/layout/default"/>
    <dgm:cxn modelId="{0F83A3B6-5255-4BB9-9BEC-12ADD104DE36}" type="presParOf" srcId="{5FF3D2C3-FC87-4E80-A563-44E8B37475CF}" destId="{FBF4DC57-C2DC-4193-8C0C-A2C3F473D7AA}" srcOrd="25" destOrd="0" presId="urn:microsoft.com/office/officeart/2005/8/layout/default"/>
    <dgm:cxn modelId="{7BCA5A83-7E46-454E-B7F3-B788FD48BC60}" type="presParOf" srcId="{5FF3D2C3-FC87-4E80-A563-44E8B37475CF}" destId="{DAF49AE0-8F05-4E82-A9C1-5B7F2B11FE36}" srcOrd="26" destOrd="0" presId="urn:microsoft.com/office/officeart/2005/8/layout/default"/>
    <dgm:cxn modelId="{C08877FF-E0BF-4EC7-891D-2FD3CF523626}" type="presParOf" srcId="{5FF3D2C3-FC87-4E80-A563-44E8B37475CF}" destId="{EBB93901-907E-4072-90FC-DA1B06D6FCEE}" srcOrd="27" destOrd="0" presId="urn:microsoft.com/office/officeart/2005/8/layout/default"/>
    <dgm:cxn modelId="{443546B7-DD42-4AC0-9470-6D32F585D7C0}" type="presParOf" srcId="{5FF3D2C3-FC87-4E80-A563-44E8B37475CF}" destId="{23BF9295-4598-4FF5-972E-28CCCB4C03FE}" srcOrd="28" destOrd="0" presId="urn:microsoft.com/office/officeart/2005/8/layout/default"/>
    <dgm:cxn modelId="{84DFFC04-5FA4-429A-A5B8-F56EC954EE8C}" type="presParOf" srcId="{5FF3D2C3-FC87-4E80-A563-44E8B37475CF}" destId="{9A638ABA-E25F-4876-8DBD-918E5F0ADF50}" srcOrd="29" destOrd="0" presId="urn:microsoft.com/office/officeart/2005/8/layout/default"/>
    <dgm:cxn modelId="{8FD729EA-3AE0-41B0-B18F-66677E1E84DB}" type="presParOf" srcId="{5FF3D2C3-FC87-4E80-A563-44E8B37475CF}" destId="{30B7C0A6-D71C-4973-AB73-610DE4B207BE}" srcOrd="30" destOrd="0" presId="urn:microsoft.com/office/officeart/2005/8/layout/default"/>
    <dgm:cxn modelId="{EE8D3D6E-87AD-4C55-BDE9-16BA0BA77B8D}" type="presParOf" srcId="{5FF3D2C3-FC87-4E80-A563-44E8B37475CF}" destId="{9F329C11-1C37-4736-A1BE-51179A956DFD}" srcOrd="31" destOrd="0" presId="urn:microsoft.com/office/officeart/2005/8/layout/default"/>
    <dgm:cxn modelId="{613C1239-9C5E-406A-A979-B3669552A9A2}" type="presParOf" srcId="{5FF3D2C3-FC87-4E80-A563-44E8B37475CF}" destId="{9899CE25-4524-4DFC-80E3-4F2EB6F4E616}" srcOrd="32" destOrd="0" presId="urn:microsoft.com/office/officeart/2005/8/layout/default"/>
    <dgm:cxn modelId="{9DA68901-EA82-4922-846E-39C684FA960C}" type="presParOf" srcId="{5FF3D2C3-FC87-4E80-A563-44E8B37475CF}" destId="{CF334248-EC68-4E60-AEAA-B58DB6E055D6}" srcOrd="33" destOrd="0" presId="urn:microsoft.com/office/officeart/2005/8/layout/default"/>
    <dgm:cxn modelId="{00BCBA14-B81C-466D-93AD-250F983D8E91}" type="presParOf" srcId="{5FF3D2C3-FC87-4E80-A563-44E8B37475CF}" destId="{A53AC9FC-073C-41CA-80BE-521108BDF0A8}" srcOrd="34" destOrd="0" presId="urn:microsoft.com/office/officeart/2005/8/layout/default"/>
    <dgm:cxn modelId="{5EFEC1BD-530B-427D-B9E9-96E5585A6E66}" type="presParOf" srcId="{5FF3D2C3-FC87-4E80-A563-44E8B37475CF}" destId="{67C451F8-AD30-4F54-AC8A-F60FBC73C1D3}" srcOrd="35" destOrd="0" presId="urn:microsoft.com/office/officeart/2005/8/layout/default"/>
    <dgm:cxn modelId="{F132D1D3-0128-447A-9D57-B7277AC0015E}" type="presParOf" srcId="{5FF3D2C3-FC87-4E80-A563-44E8B37475CF}" destId="{8B5795DE-02EA-46B9-BCE9-9A61F570F835}" srcOrd="36" destOrd="0" presId="urn:microsoft.com/office/officeart/2005/8/layout/default"/>
    <dgm:cxn modelId="{9762A0DC-E60A-4325-BA25-F74FF21B9568}" type="presParOf" srcId="{5FF3D2C3-FC87-4E80-A563-44E8B37475CF}" destId="{19A3FB8A-9AC5-463F-8B0C-A7B7EC3C79EF}" srcOrd="37" destOrd="0" presId="urn:microsoft.com/office/officeart/2005/8/layout/default"/>
    <dgm:cxn modelId="{0323CB84-EB57-45E0-AD04-5415157FD1A7}" type="presParOf" srcId="{5FF3D2C3-FC87-4E80-A563-44E8B37475CF}" destId="{2F46280A-0AEC-407B-84E5-51373F1BFF51}" srcOrd="3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CCC2AA-B92E-4D5D-8F4C-89CAB42A2111}"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D0A3CCB-373D-4DD6-92AF-EF2EA4CB5F9C}">
      <dgm:prSet custT="1"/>
      <dgm:spPr/>
      <dgm:t>
        <a:bodyPr/>
        <a:lstStyle/>
        <a:p>
          <a:r>
            <a:rPr lang="en-US" sz="1400" dirty="0"/>
            <a:t>Contamination from methamphetamine use in managed housing continues to be an acute issue across Indian Country, but there has been little scientific research done to understand and evaluate the health risks associated with exposure to such contamination. The Salish and Kootenai Housing Authority (SKHA) requested Training &amp; Technical Assistance (T&amp;TA) from HUD Office of Native American Programs (ONAP) to conduct research to evaluate the scientific basis for the spectrum of current standards for safe or acceptable levels of use-related methamphetamine contamination in managed housing in part to facilitate their own development and adoption of new meth standards and practices, but also to create a technical resource to assist other Tribally Designated Housing Entities across Indian Country. </a:t>
          </a:r>
        </a:p>
      </dgm:t>
    </dgm:pt>
    <dgm:pt modelId="{253B371A-6CE3-4C36-A349-C16CF88895D5}" type="parTrans" cxnId="{2319783C-DAC3-497A-A91D-91E56C8856F5}">
      <dgm:prSet/>
      <dgm:spPr/>
      <dgm:t>
        <a:bodyPr/>
        <a:lstStyle/>
        <a:p>
          <a:endParaRPr lang="en-US"/>
        </a:p>
      </dgm:t>
    </dgm:pt>
    <dgm:pt modelId="{25B506F3-0253-4270-B585-7A4533DF41B3}" type="sibTrans" cxnId="{2319783C-DAC3-497A-A91D-91E56C8856F5}">
      <dgm:prSet/>
      <dgm:spPr/>
      <dgm:t>
        <a:bodyPr/>
        <a:lstStyle/>
        <a:p>
          <a:endParaRPr lang="en-US"/>
        </a:p>
      </dgm:t>
    </dgm:pt>
    <dgm:pt modelId="{C5558D8A-D2B7-4089-9702-32424213F9F6}">
      <dgm:prSet custT="1"/>
      <dgm:spPr/>
      <dgm:t>
        <a:bodyPr/>
        <a:lstStyle/>
        <a:p>
          <a:r>
            <a:rPr lang="en-US" sz="1400" dirty="0"/>
            <a:t>The Use-Related Methamphetamine Contamination in Managed Housing: Current Knowledge and Standards and Future Policy Directions report is a product of the T&amp;TA request to HUD ONAP that was requested by the SKHA, coordinated by National American Indian Housing Council (NAIHC) and conducted by Big Water Consulting and Seven Sisters Community Development Group. </a:t>
          </a:r>
        </a:p>
      </dgm:t>
    </dgm:pt>
    <dgm:pt modelId="{46531738-5390-4B34-86F8-118ED8DC4F33}" type="parTrans" cxnId="{265A3D4A-8BCC-45CE-908C-08DADFA718BC}">
      <dgm:prSet/>
      <dgm:spPr/>
      <dgm:t>
        <a:bodyPr/>
        <a:lstStyle/>
        <a:p>
          <a:endParaRPr lang="en-US"/>
        </a:p>
      </dgm:t>
    </dgm:pt>
    <dgm:pt modelId="{04BFD1C7-4ABA-4ABB-B7DE-20EAD9527696}" type="sibTrans" cxnId="{265A3D4A-8BCC-45CE-908C-08DADFA718BC}">
      <dgm:prSet/>
      <dgm:spPr/>
      <dgm:t>
        <a:bodyPr/>
        <a:lstStyle/>
        <a:p>
          <a:endParaRPr lang="en-US"/>
        </a:p>
      </dgm:t>
    </dgm:pt>
    <dgm:pt modelId="{E0D20268-D65B-425F-A046-0110F98ADC49}">
      <dgm:prSet custT="1"/>
      <dgm:spPr/>
      <dgm:t>
        <a:bodyPr/>
        <a:lstStyle/>
        <a:p>
          <a:r>
            <a:rPr lang="en-US" sz="1400" b="1" dirty="0">
              <a:hlinkClick xmlns:r="http://schemas.openxmlformats.org/officeDocument/2006/relationships" r:id="rId1"/>
            </a:rPr>
            <a:t>Full SKHA Statement Here</a:t>
          </a:r>
          <a:endParaRPr lang="en-US" sz="1400" dirty="0"/>
        </a:p>
      </dgm:t>
    </dgm:pt>
    <dgm:pt modelId="{2E4C2670-052B-4E66-8CF9-191BACBF4981}" type="parTrans" cxnId="{196494AC-1C74-4965-A01F-AD11A9724A90}">
      <dgm:prSet/>
      <dgm:spPr/>
      <dgm:t>
        <a:bodyPr/>
        <a:lstStyle/>
        <a:p>
          <a:endParaRPr lang="en-US"/>
        </a:p>
      </dgm:t>
    </dgm:pt>
    <dgm:pt modelId="{802ADA0B-BA43-429F-9BDC-CF08741EA08F}" type="sibTrans" cxnId="{196494AC-1C74-4965-A01F-AD11A9724A90}">
      <dgm:prSet/>
      <dgm:spPr/>
      <dgm:t>
        <a:bodyPr/>
        <a:lstStyle/>
        <a:p>
          <a:endParaRPr lang="en-US"/>
        </a:p>
      </dgm:t>
    </dgm:pt>
    <dgm:pt modelId="{DB0D7F3B-AA80-4BC4-94DE-8BD58BEBA006}" type="pres">
      <dgm:prSet presAssocID="{B8CCC2AA-B92E-4D5D-8F4C-89CAB42A2111}" presName="linear" presStyleCnt="0">
        <dgm:presLayoutVars>
          <dgm:animLvl val="lvl"/>
          <dgm:resizeHandles val="exact"/>
        </dgm:presLayoutVars>
      </dgm:prSet>
      <dgm:spPr/>
    </dgm:pt>
    <dgm:pt modelId="{FD1BBBD4-860A-461D-BC66-02F82F41FB5E}" type="pres">
      <dgm:prSet presAssocID="{8D0A3CCB-373D-4DD6-92AF-EF2EA4CB5F9C}" presName="parentText" presStyleLbl="node1" presStyleIdx="0" presStyleCnt="3" custScaleY="147822" custLinFactY="-311" custLinFactNeighborX="136" custLinFactNeighborY="-100000">
        <dgm:presLayoutVars>
          <dgm:chMax val="0"/>
          <dgm:bulletEnabled val="1"/>
        </dgm:presLayoutVars>
      </dgm:prSet>
      <dgm:spPr/>
    </dgm:pt>
    <dgm:pt modelId="{99E90C0A-6E8F-4340-9DB0-D7405E0415B2}" type="pres">
      <dgm:prSet presAssocID="{25B506F3-0253-4270-B585-7A4533DF41B3}" presName="spacer" presStyleCnt="0"/>
      <dgm:spPr/>
    </dgm:pt>
    <dgm:pt modelId="{523B9DE7-03E6-4E3D-9F50-79E0F332F167}" type="pres">
      <dgm:prSet presAssocID="{C5558D8A-D2B7-4089-9702-32424213F9F6}" presName="parentText" presStyleLbl="node1" presStyleIdx="1" presStyleCnt="3">
        <dgm:presLayoutVars>
          <dgm:chMax val="0"/>
          <dgm:bulletEnabled val="1"/>
        </dgm:presLayoutVars>
      </dgm:prSet>
      <dgm:spPr/>
    </dgm:pt>
    <dgm:pt modelId="{080FB115-831F-4E23-A73C-0588770B4BB7}" type="pres">
      <dgm:prSet presAssocID="{04BFD1C7-4ABA-4ABB-B7DE-20EAD9527696}" presName="spacer" presStyleCnt="0"/>
      <dgm:spPr/>
    </dgm:pt>
    <dgm:pt modelId="{595F0BE9-884F-4CE5-A440-4686E950D9E0}" type="pres">
      <dgm:prSet presAssocID="{E0D20268-D65B-425F-A046-0110F98ADC49}" presName="parentText" presStyleLbl="node1" presStyleIdx="2" presStyleCnt="3" custLinFactNeighborY="15347">
        <dgm:presLayoutVars>
          <dgm:chMax val="0"/>
          <dgm:bulletEnabled val="1"/>
        </dgm:presLayoutVars>
      </dgm:prSet>
      <dgm:spPr/>
    </dgm:pt>
  </dgm:ptLst>
  <dgm:cxnLst>
    <dgm:cxn modelId="{2319783C-DAC3-497A-A91D-91E56C8856F5}" srcId="{B8CCC2AA-B92E-4D5D-8F4C-89CAB42A2111}" destId="{8D0A3CCB-373D-4DD6-92AF-EF2EA4CB5F9C}" srcOrd="0" destOrd="0" parTransId="{253B371A-6CE3-4C36-A349-C16CF88895D5}" sibTransId="{25B506F3-0253-4270-B585-7A4533DF41B3}"/>
    <dgm:cxn modelId="{265A3D4A-8BCC-45CE-908C-08DADFA718BC}" srcId="{B8CCC2AA-B92E-4D5D-8F4C-89CAB42A2111}" destId="{C5558D8A-D2B7-4089-9702-32424213F9F6}" srcOrd="1" destOrd="0" parTransId="{46531738-5390-4B34-86F8-118ED8DC4F33}" sibTransId="{04BFD1C7-4ABA-4ABB-B7DE-20EAD9527696}"/>
    <dgm:cxn modelId="{28284A50-8BAD-468B-9EBB-B1F1DAFAFDC8}" type="presOf" srcId="{E0D20268-D65B-425F-A046-0110F98ADC49}" destId="{595F0BE9-884F-4CE5-A440-4686E950D9E0}" srcOrd="0" destOrd="0" presId="urn:microsoft.com/office/officeart/2005/8/layout/vList2"/>
    <dgm:cxn modelId="{07F62F54-D5FD-4110-8F40-60D72AF1D207}" type="presOf" srcId="{B8CCC2AA-B92E-4D5D-8F4C-89CAB42A2111}" destId="{DB0D7F3B-AA80-4BC4-94DE-8BD58BEBA006}" srcOrd="0" destOrd="0" presId="urn:microsoft.com/office/officeart/2005/8/layout/vList2"/>
    <dgm:cxn modelId="{26DABF74-2AC7-45C1-ADB9-9B96DD324340}" type="presOf" srcId="{8D0A3CCB-373D-4DD6-92AF-EF2EA4CB5F9C}" destId="{FD1BBBD4-860A-461D-BC66-02F82F41FB5E}" srcOrd="0" destOrd="0" presId="urn:microsoft.com/office/officeart/2005/8/layout/vList2"/>
    <dgm:cxn modelId="{196494AC-1C74-4965-A01F-AD11A9724A90}" srcId="{B8CCC2AA-B92E-4D5D-8F4C-89CAB42A2111}" destId="{E0D20268-D65B-425F-A046-0110F98ADC49}" srcOrd="2" destOrd="0" parTransId="{2E4C2670-052B-4E66-8CF9-191BACBF4981}" sibTransId="{802ADA0B-BA43-429F-9BDC-CF08741EA08F}"/>
    <dgm:cxn modelId="{1E3B31CC-E614-429A-8B4D-ABB25D4545CC}" type="presOf" srcId="{C5558D8A-D2B7-4089-9702-32424213F9F6}" destId="{523B9DE7-03E6-4E3D-9F50-79E0F332F167}" srcOrd="0" destOrd="0" presId="urn:microsoft.com/office/officeart/2005/8/layout/vList2"/>
    <dgm:cxn modelId="{AE850B2E-692E-4F8C-8650-6A210CEA0D95}" type="presParOf" srcId="{DB0D7F3B-AA80-4BC4-94DE-8BD58BEBA006}" destId="{FD1BBBD4-860A-461D-BC66-02F82F41FB5E}" srcOrd="0" destOrd="0" presId="urn:microsoft.com/office/officeart/2005/8/layout/vList2"/>
    <dgm:cxn modelId="{20E19557-1AF2-4BE3-8F00-C656DCB72CF8}" type="presParOf" srcId="{DB0D7F3B-AA80-4BC4-94DE-8BD58BEBA006}" destId="{99E90C0A-6E8F-4340-9DB0-D7405E0415B2}" srcOrd="1" destOrd="0" presId="urn:microsoft.com/office/officeart/2005/8/layout/vList2"/>
    <dgm:cxn modelId="{84BF88B6-2B07-438D-82CC-467EE8EA01BD}" type="presParOf" srcId="{DB0D7F3B-AA80-4BC4-94DE-8BD58BEBA006}" destId="{523B9DE7-03E6-4E3D-9F50-79E0F332F167}" srcOrd="2" destOrd="0" presId="urn:microsoft.com/office/officeart/2005/8/layout/vList2"/>
    <dgm:cxn modelId="{BD68219B-CC40-4E9D-BD64-BE7673A5449C}" type="presParOf" srcId="{DB0D7F3B-AA80-4BC4-94DE-8BD58BEBA006}" destId="{080FB115-831F-4E23-A73C-0588770B4BB7}" srcOrd="3" destOrd="0" presId="urn:microsoft.com/office/officeart/2005/8/layout/vList2"/>
    <dgm:cxn modelId="{DDFFFE2F-C652-4086-AC8C-505AD7ADF969}" type="presParOf" srcId="{DB0D7F3B-AA80-4BC4-94DE-8BD58BEBA006}" destId="{595F0BE9-884F-4CE5-A440-4686E950D9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2AEE1E-E80D-404E-B939-5B9D61ED672F}"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769AC888-C86D-48B3-91D9-BF75351D7EA3}">
      <dgm:prSet phldrT="[Text]" custT="1"/>
      <dgm:spPr>
        <a:solidFill>
          <a:schemeClr val="accent2">
            <a:lumMod val="75000"/>
          </a:schemeClr>
        </a:solidFill>
      </dgm:spPr>
      <dgm:t>
        <a:bodyPr/>
        <a:lstStyle/>
        <a:p>
          <a:pPr algn="r"/>
          <a:r>
            <a:rPr lang="en-US" sz="1800" b="1" dirty="0">
              <a:latin typeface="Tw Cen MT" panose="020B0602020104020603" pitchFamily="34" charset="0"/>
            </a:rPr>
            <a:t>General Housing Management Specialist</a:t>
          </a:r>
        </a:p>
      </dgm:t>
    </dgm:pt>
    <dgm:pt modelId="{C3400718-76AF-4601-A850-76D1663ADBEC}" type="parTrans" cxnId="{867B570F-C88C-4BB4-8392-9172C8DA749A}">
      <dgm:prSet/>
      <dgm:spPr/>
      <dgm:t>
        <a:bodyPr/>
        <a:lstStyle/>
        <a:p>
          <a:endParaRPr lang="en-US"/>
        </a:p>
      </dgm:t>
    </dgm:pt>
    <dgm:pt modelId="{E94B80D0-E84E-4173-99E2-0FE3830EC66C}" type="sibTrans" cxnId="{867B570F-C88C-4BB4-8392-9172C8DA749A}">
      <dgm:prSet/>
      <dgm:spPr/>
      <dgm:t>
        <a:bodyPr/>
        <a:lstStyle/>
        <a:p>
          <a:endParaRPr lang="en-US"/>
        </a:p>
      </dgm:t>
    </dgm:pt>
    <dgm:pt modelId="{20E747F3-8AE9-4A21-B502-329C89D01BDD}">
      <dgm:prSet phldrT="[Text]" custT="1"/>
      <dgm:spPr>
        <a:solidFill>
          <a:schemeClr val="accent2">
            <a:lumMod val="75000"/>
          </a:schemeClr>
        </a:solidFill>
      </dgm:spPr>
      <dgm:t>
        <a:bodyPr/>
        <a:lstStyle/>
        <a:p>
          <a:pPr algn="l"/>
          <a:r>
            <a:rPr lang="en-US" sz="1800" dirty="0">
              <a:latin typeface="Tw Cen MT" panose="020B0602020104020603" pitchFamily="34" charset="0"/>
            </a:rPr>
            <a:t>Indian Housing Management</a:t>
          </a:r>
        </a:p>
      </dgm:t>
    </dgm:pt>
    <dgm:pt modelId="{95726606-B21D-4B87-B552-67404305E183}" type="parTrans" cxnId="{0B1E2DD7-D602-4432-9342-1D9C4658FE1E}">
      <dgm:prSet/>
      <dgm:spPr/>
      <dgm:t>
        <a:bodyPr/>
        <a:lstStyle/>
        <a:p>
          <a:endParaRPr lang="en-US"/>
        </a:p>
      </dgm:t>
    </dgm:pt>
    <dgm:pt modelId="{5E88C261-A67E-4EE3-9EFE-B49FD5F21C3F}" type="sibTrans" cxnId="{0B1E2DD7-D602-4432-9342-1D9C4658FE1E}">
      <dgm:prSet/>
      <dgm:spPr/>
      <dgm:t>
        <a:bodyPr/>
        <a:lstStyle/>
        <a:p>
          <a:endParaRPr lang="en-US"/>
        </a:p>
      </dgm:t>
    </dgm:pt>
    <dgm:pt modelId="{871B5092-6E60-45AF-A4A8-D1B3DC572CFF}">
      <dgm:prSet phldrT="[Text]" custT="1"/>
      <dgm:spPr>
        <a:solidFill>
          <a:schemeClr val="accent2">
            <a:lumMod val="75000"/>
          </a:schemeClr>
        </a:solidFill>
      </dgm:spPr>
      <dgm:t>
        <a:bodyPr/>
        <a:lstStyle/>
        <a:p>
          <a:pPr algn="l"/>
          <a:r>
            <a:rPr lang="en-US" sz="1800" dirty="0">
              <a:latin typeface="Tw Cen MT" panose="020B0602020104020603" pitchFamily="34" charset="0"/>
            </a:rPr>
            <a:t>Supervisory Management</a:t>
          </a:r>
        </a:p>
      </dgm:t>
    </dgm:pt>
    <dgm:pt modelId="{E40C601C-38D7-43AE-86D6-7C2274E8916E}" type="parTrans" cxnId="{96270E86-2357-4F99-B145-91BD45DBCCC4}">
      <dgm:prSet/>
      <dgm:spPr/>
      <dgm:t>
        <a:bodyPr/>
        <a:lstStyle/>
        <a:p>
          <a:endParaRPr lang="en-US"/>
        </a:p>
      </dgm:t>
    </dgm:pt>
    <dgm:pt modelId="{0D0DC9AE-3401-4DC3-A273-8626987DBDC4}" type="sibTrans" cxnId="{96270E86-2357-4F99-B145-91BD45DBCCC4}">
      <dgm:prSet/>
      <dgm:spPr/>
      <dgm:t>
        <a:bodyPr/>
        <a:lstStyle/>
        <a:p>
          <a:endParaRPr lang="en-US"/>
        </a:p>
      </dgm:t>
    </dgm:pt>
    <dgm:pt modelId="{17B5704F-24FA-40C0-891C-8DCAFB463C2A}">
      <dgm:prSet phldrT="[Text]" custT="1"/>
      <dgm:spPr>
        <a:solidFill>
          <a:srgbClr val="085296"/>
        </a:solidFill>
      </dgm:spPr>
      <dgm:t>
        <a:bodyPr/>
        <a:lstStyle/>
        <a:p>
          <a:pPr algn="r"/>
          <a:r>
            <a:rPr lang="en-US" sz="1800" b="1" dirty="0">
              <a:latin typeface="Tw Cen MT" panose="020B0602020104020603" pitchFamily="34" charset="0"/>
            </a:rPr>
            <a:t>Financial Management Specialist</a:t>
          </a:r>
        </a:p>
      </dgm:t>
    </dgm:pt>
    <dgm:pt modelId="{90304CFE-B535-492E-B03C-4AE42FFF7AFA}" type="parTrans" cxnId="{2C06A1C1-A704-470B-B84E-6DEE6BFE74D1}">
      <dgm:prSet/>
      <dgm:spPr/>
      <dgm:t>
        <a:bodyPr/>
        <a:lstStyle/>
        <a:p>
          <a:endParaRPr lang="en-US"/>
        </a:p>
      </dgm:t>
    </dgm:pt>
    <dgm:pt modelId="{706CE973-1F71-4856-97D3-DC56BD6B794D}" type="sibTrans" cxnId="{2C06A1C1-A704-470B-B84E-6DEE6BFE74D1}">
      <dgm:prSet/>
      <dgm:spPr/>
      <dgm:t>
        <a:bodyPr/>
        <a:lstStyle/>
        <a:p>
          <a:endParaRPr lang="en-US"/>
        </a:p>
      </dgm:t>
    </dgm:pt>
    <dgm:pt modelId="{AA070A44-A74C-4E2E-977F-61ADA82E9B56}">
      <dgm:prSet phldrT="[Text]" custT="1"/>
      <dgm:spPr>
        <a:solidFill>
          <a:srgbClr val="085296"/>
        </a:solidFill>
      </dgm:spPr>
      <dgm:t>
        <a:bodyPr/>
        <a:lstStyle/>
        <a:p>
          <a:pPr algn="l"/>
          <a:r>
            <a:rPr lang="en-US" sz="1800" dirty="0">
              <a:latin typeface="Tw Cen MT" panose="020B0602020104020603" pitchFamily="34" charset="0"/>
            </a:rPr>
            <a:t>Financial Management</a:t>
          </a:r>
        </a:p>
      </dgm:t>
    </dgm:pt>
    <dgm:pt modelId="{AED0F577-7D97-4472-B351-3064D0637DD4}" type="parTrans" cxnId="{A590141C-E6FE-4FAA-91B2-47C7AC01FE91}">
      <dgm:prSet/>
      <dgm:spPr/>
      <dgm:t>
        <a:bodyPr/>
        <a:lstStyle/>
        <a:p>
          <a:endParaRPr lang="en-US"/>
        </a:p>
      </dgm:t>
    </dgm:pt>
    <dgm:pt modelId="{35778605-038F-4581-B7AD-9830ADBF03F6}" type="sibTrans" cxnId="{A590141C-E6FE-4FAA-91B2-47C7AC01FE91}">
      <dgm:prSet/>
      <dgm:spPr/>
      <dgm:t>
        <a:bodyPr/>
        <a:lstStyle/>
        <a:p>
          <a:endParaRPr lang="en-US"/>
        </a:p>
      </dgm:t>
    </dgm:pt>
    <dgm:pt modelId="{15DD1186-45E9-4162-877A-60C7C3214F62}">
      <dgm:prSet phldrT="[Text]" custT="1"/>
      <dgm:spPr>
        <a:solidFill>
          <a:srgbClr val="085296"/>
        </a:solidFill>
      </dgm:spPr>
      <dgm:t>
        <a:bodyPr/>
        <a:lstStyle/>
        <a:p>
          <a:pPr algn="l"/>
          <a:r>
            <a:rPr lang="en-US" sz="1800" dirty="0">
              <a:latin typeface="Tw Cen MT" panose="020B0602020104020603" pitchFamily="34" charset="0"/>
            </a:rPr>
            <a:t>Basic Accounting</a:t>
          </a:r>
        </a:p>
      </dgm:t>
    </dgm:pt>
    <dgm:pt modelId="{016420B6-1593-4FA4-A8B4-50F759B2E7CF}" type="parTrans" cxnId="{5FF51627-0239-49A8-8B8F-6E0F2F1C28DE}">
      <dgm:prSet/>
      <dgm:spPr/>
      <dgm:t>
        <a:bodyPr/>
        <a:lstStyle/>
        <a:p>
          <a:endParaRPr lang="en-US"/>
        </a:p>
      </dgm:t>
    </dgm:pt>
    <dgm:pt modelId="{C7145B65-1572-46BC-B456-1B0B84A52C9E}" type="sibTrans" cxnId="{5FF51627-0239-49A8-8B8F-6E0F2F1C28DE}">
      <dgm:prSet/>
      <dgm:spPr/>
      <dgm:t>
        <a:bodyPr/>
        <a:lstStyle/>
        <a:p>
          <a:endParaRPr lang="en-US"/>
        </a:p>
      </dgm:t>
    </dgm:pt>
    <dgm:pt modelId="{64238107-1D05-40A9-B899-D6DBACC7AFA6}">
      <dgm:prSet phldrT="[Text]" custT="1"/>
      <dgm:spPr>
        <a:solidFill>
          <a:srgbClr val="C00000"/>
        </a:solidFill>
      </dgm:spPr>
      <dgm:t>
        <a:bodyPr/>
        <a:lstStyle/>
        <a:p>
          <a:pPr algn="r"/>
          <a:r>
            <a:rPr lang="en-US" sz="1800" b="1" dirty="0">
              <a:latin typeface="Tw Cen MT" panose="020B0602020104020603" pitchFamily="34" charset="0"/>
            </a:rPr>
            <a:t>Occupancy Management Specialist</a:t>
          </a:r>
        </a:p>
      </dgm:t>
    </dgm:pt>
    <dgm:pt modelId="{6E89601C-F3C7-4161-A8F8-2853EAE48BE1}" type="parTrans" cxnId="{F7B927D9-E257-4162-A01D-5BD946E4783B}">
      <dgm:prSet/>
      <dgm:spPr/>
      <dgm:t>
        <a:bodyPr/>
        <a:lstStyle/>
        <a:p>
          <a:endParaRPr lang="en-US"/>
        </a:p>
      </dgm:t>
    </dgm:pt>
    <dgm:pt modelId="{C08A26CB-5D85-4C83-82FD-CE8BF991E67B}" type="sibTrans" cxnId="{F7B927D9-E257-4162-A01D-5BD946E4783B}">
      <dgm:prSet/>
      <dgm:spPr/>
      <dgm:t>
        <a:bodyPr/>
        <a:lstStyle/>
        <a:p>
          <a:endParaRPr lang="en-US"/>
        </a:p>
      </dgm:t>
    </dgm:pt>
    <dgm:pt modelId="{A5907D23-CA38-4637-B122-CE9F34A6802D}">
      <dgm:prSet phldrT="[Text]" custT="1"/>
      <dgm:spPr>
        <a:solidFill>
          <a:srgbClr val="C00000"/>
        </a:solidFill>
      </dgm:spPr>
      <dgm:t>
        <a:bodyPr/>
        <a:lstStyle/>
        <a:p>
          <a:pPr algn="l"/>
          <a:r>
            <a:rPr lang="en-US" sz="1800" dirty="0">
              <a:latin typeface="Tw Cen MT" panose="020B0602020104020603" pitchFamily="34" charset="0"/>
            </a:rPr>
            <a:t>Admissions &amp; Occupancy</a:t>
          </a:r>
        </a:p>
      </dgm:t>
    </dgm:pt>
    <dgm:pt modelId="{161B74A5-EED8-4EA8-AB35-09809D689C24}" type="parTrans" cxnId="{F8058253-5D57-42AC-9910-5D84AB967348}">
      <dgm:prSet/>
      <dgm:spPr/>
      <dgm:t>
        <a:bodyPr/>
        <a:lstStyle/>
        <a:p>
          <a:endParaRPr lang="en-US"/>
        </a:p>
      </dgm:t>
    </dgm:pt>
    <dgm:pt modelId="{0BD142C9-FF6A-41A7-8632-C7AD8E90F612}" type="sibTrans" cxnId="{F8058253-5D57-42AC-9910-5D84AB967348}">
      <dgm:prSet/>
      <dgm:spPr/>
      <dgm:t>
        <a:bodyPr/>
        <a:lstStyle/>
        <a:p>
          <a:endParaRPr lang="en-US"/>
        </a:p>
      </dgm:t>
    </dgm:pt>
    <dgm:pt modelId="{5EA4A3D5-13EE-4D80-99F9-FA0F01FF9A12}">
      <dgm:prSet phldrT="[Text]" custT="1"/>
      <dgm:spPr>
        <a:solidFill>
          <a:srgbClr val="C00000"/>
        </a:solidFill>
      </dgm:spPr>
      <dgm:t>
        <a:bodyPr/>
        <a:lstStyle/>
        <a:p>
          <a:pPr algn="l"/>
          <a:r>
            <a:rPr lang="en-US" sz="1800" dirty="0">
              <a:latin typeface="Tw Cen MT" panose="020B0602020104020603" pitchFamily="34" charset="0"/>
            </a:rPr>
            <a:t>Resident Services</a:t>
          </a:r>
        </a:p>
      </dgm:t>
    </dgm:pt>
    <dgm:pt modelId="{08EB1D73-AFCA-426F-8471-F628418D14A4}" type="parTrans" cxnId="{CE5C2679-9913-44B5-BDE0-47D220BF0E59}">
      <dgm:prSet/>
      <dgm:spPr/>
      <dgm:t>
        <a:bodyPr/>
        <a:lstStyle/>
        <a:p>
          <a:endParaRPr lang="en-US"/>
        </a:p>
      </dgm:t>
    </dgm:pt>
    <dgm:pt modelId="{A38A8D0B-8235-4723-8F9C-5268838FF191}" type="sibTrans" cxnId="{CE5C2679-9913-44B5-BDE0-47D220BF0E59}">
      <dgm:prSet/>
      <dgm:spPr/>
      <dgm:t>
        <a:bodyPr/>
        <a:lstStyle/>
        <a:p>
          <a:endParaRPr lang="en-US"/>
        </a:p>
      </dgm:t>
    </dgm:pt>
    <dgm:pt modelId="{320922CB-C096-4418-A9A2-7B51CCFF1B1B}">
      <dgm:prSet phldrT="[Text]" custT="1"/>
      <dgm:spPr>
        <a:solidFill>
          <a:schemeClr val="accent2">
            <a:lumMod val="75000"/>
          </a:schemeClr>
        </a:solidFill>
      </dgm:spPr>
      <dgm:t>
        <a:bodyPr/>
        <a:lstStyle/>
        <a:p>
          <a:pPr algn="l"/>
          <a:r>
            <a:rPr lang="en-US" sz="1800" dirty="0">
              <a:latin typeface="Tw Cen MT" panose="020B0602020104020603" pitchFamily="34" charset="0"/>
            </a:rPr>
            <a:t>Property Maintenance Management</a:t>
          </a:r>
          <a:endParaRPr lang="en-US" sz="2000" dirty="0">
            <a:latin typeface="Tw Cen MT" panose="020B0602020104020603" pitchFamily="34" charset="0"/>
          </a:endParaRPr>
        </a:p>
      </dgm:t>
    </dgm:pt>
    <dgm:pt modelId="{150B7DDF-99C3-4F1A-BF93-6D2FC99E8EF2}" type="parTrans" cxnId="{3EBE8BE7-F142-4FDB-AD83-A1AF3A0329D4}">
      <dgm:prSet/>
      <dgm:spPr/>
      <dgm:t>
        <a:bodyPr/>
        <a:lstStyle/>
        <a:p>
          <a:endParaRPr lang="en-US"/>
        </a:p>
      </dgm:t>
    </dgm:pt>
    <dgm:pt modelId="{39E9B248-9069-4490-8697-1F8FEDCB0982}" type="sibTrans" cxnId="{3EBE8BE7-F142-4FDB-AD83-A1AF3A0329D4}">
      <dgm:prSet/>
      <dgm:spPr/>
      <dgm:t>
        <a:bodyPr/>
        <a:lstStyle/>
        <a:p>
          <a:endParaRPr lang="en-US"/>
        </a:p>
      </dgm:t>
    </dgm:pt>
    <dgm:pt modelId="{3CE79FB8-774F-4A07-8690-E1870553350F}">
      <dgm:prSet phldrT="[Text]" custT="1"/>
      <dgm:spPr>
        <a:solidFill>
          <a:srgbClr val="085296"/>
        </a:solidFill>
      </dgm:spPr>
      <dgm:t>
        <a:bodyPr/>
        <a:lstStyle/>
        <a:p>
          <a:pPr algn="l"/>
          <a:r>
            <a:rPr lang="en-US" sz="1800" dirty="0">
              <a:latin typeface="Tw Cen MT" panose="020B0602020104020603" pitchFamily="34" charset="0"/>
            </a:rPr>
            <a:t>Acquisition Basics</a:t>
          </a:r>
        </a:p>
      </dgm:t>
    </dgm:pt>
    <dgm:pt modelId="{9FD23C84-0C3A-46A8-BB9E-5B4847209C68}" type="parTrans" cxnId="{70975DB8-D0AB-432F-9DD9-ED3C2B1C711C}">
      <dgm:prSet/>
      <dgm:spPr/>
      <dgm:t>
        <a:bodyPr/>
        <a:lstStyle/>
        <a:p>
          <a:endParaRPr lang="en-US"/>
        </a:p>
      </dgm:t>
    </dgm:pt>
    <dgm:pt modelId="{33BFB441-9F19-4BF1-81CE-C9AD9E86A7E2}" type="sibTrans" cxnId="{70975DB8-D0AB-432F-9DD9-ED3C2B1C711C}">
      <dgm:prSet/>
      <dgm:spPr/>
      <dgm:t>
        <a:bodyPr/>
        <a:lstStyle/>
        <a:p>
          <a:endParaRPr lang="en-US"/>
        </a:p>
      </dgm:t>
    </dgm:pt>
    <dgm:pt modelId="{3EA6C6A3-81D4-4B8D-938C-3579350FF7AA}">
      <dgm:prSet phldrT="[Text]" custT="1"/>
      <dgm:spPr>
        <a:solidFill>
          <a:srgbClr val="C00000"/>
        </a:solidFill>
      </dgm:spPr>
      <dgm:t>
        <a:bodyPr/>
        <a:lstStyle/>
        <a:p>
          <a:pPr algn="l"/>
          <a:r>
            <a:rPr lang="en-US" sz="1800" dirty="0">
              <a:latin typeface="Tw Cen MT" panose="020B0602020104020603" pitchFamily="34" charset="0"/>
            </a:rPr>
            <a:t>NTCCP: NAHASDA &amp; LIHTC Certification or Pathways Home</a:t>
          </a:r>
        </a:p>
      </dgm:t>
    </dgm:pt>
    <dgm:pt modelId="{329FB77B-C434-4713-AADA-6394A90E496B}" type="parTrans" cxnId="{2FDDDE3E-20A7-400B-968A-72E7086A00A6}">
      <dgm:prSet/>
      <dgm:spPr/>
      <dgm:t>
        <a:bodyPr/>
        <a:lstStyle/>
        <a:p>
          <a:endParaRPr lang="en-US"/>
        </a:p>
      </dgm:t>
    </dgm:pt>
    <dgm:pt modelId="{EAD12E81-737A-4B27-883E-D253175C6CE8}" type="sibTrans" cxnId="{2FDDDE3E-20A7-400B-968A-72E7086A00A6}">
      <dgm:prSet/>
      <dgm:spPr/>
      <dgm:t>
        <a:bodyPr/>
        <a:lstStyle/>
        <a:p>
          <a:endParaRPr lang="en-US"/>
        </a:p>
      </dgm:t>
    </dgm:pt>
    <dgm:pt modelId="{7E013BF4-9090-4111-B969-4BCB34A6BEB7}">
      <dgm:prSet custT="1"/>
      <dgm:spPr>
        <a:solidFill>
          <a:srgbClr val="203864"/>
        </a:solidFill>
      </dgm:spPr>
      <dgm:t>
        <a:bodyPr/>
        <a:lstStyle/>
        <a:p>
          <a:pPr algn="r"/>
          <a:r>
            <a:rPr lang="en-US" sz="1800" b="1" dirty="0">
              <a:latin typeface="Tw Cen MT" panose="020B0602020104020603" pitchFamily="34" charset="0"/>
            </a:rPr>
            <a:t>Development Management Specialist</a:t>
          </a:r>
        </a:p>
      </dgm:t>
    </dgm:pt>
    <dgm:pt modelId="{A528C8F5-0A42-4053-B0FA-147C7C1B0CC6}" type="parTrans" cxnId="{B814AE0A-97C5-4261-AEAF-587BFA68FAC9}">
      <dgm:prSet/>
      <dgm:spPr/>
      <dgm:t>
        <a:bodyPr/>
        <a:lstStyle/>
        <a:p>
          <a:endParaRPr lang="en-US"/>
        </a:p>
      </dgm:t>
    </dgm:pt>
    <dgm:pt modelId="{BB4B6AD8-7C54-46C6-8CDB-476AE178CADD}" type="sibTrans" cxnId="{B814AE0A-97C5-4261-AEAF-587BFA68FAC9}">
      <dgm:prSet/>
      <dgm:spPr/>
      <dgm:t>
        <a:bodyPr/>
        <a:lstStyle/>
        <a:p>
          <a:endParaRPr lang="en-US"/>
        </a:p>
      </dgm:t>
    </dgm:pt>
    <dgm:pt modelId="{8281211E-CEF5-4536-B7EE-C7F172BCFAD9}">
      <dgm:prSet custT="1"/>
      <dgm:spPr>
        <a:solidFill>
          <a:srgbClr val="203864"/>
        </a:solidFill>
      </dgm:spPr>
      <dgm:t>
        <a:bodyPr/>
        <a:lstStyle/>
        <a:p>
          <a:pPr algn="l"/>
          <a:r>
            <a:rPr lang="en-US" sz="1800" dirty="0">
              <a:latin typeface="Tw Cen MT" panose="020B0602020104020603" pitchFamily="34" charset="0"/>
            </a:rPr>
            <a:t>Project Management</a:t>
          </a:r>
        </a:p>
      </dgm:t>
    </dgm:pt>
    <dgm:pt modelId="{C2A921DE-64AC-4A31-B5CB-F4F3433F2B00}" type="parTrans" cxnId="{5DDAA2C2-D366-48C4-A0A4-A0BC72FC993D}">
      <dgm:prSet/>
      <dgm:spPr/>
      <dgm:t>
        <a:bodyPr/>
        <a:lstStyle/>
        <a:p>
          <a:endParaRPr lang="en-US"/>
        </a:p>
      </dgm:t>
    </dgm:pt>
    <dgm:pt modelId="{DFE0E7C6-7649-4FA8-8F6B-A2D9A3BF1228}" type="sibTrans" cxnId="{5DDAA2C2-D366-48C4-A0A4-A0BC72FC993D}">
      <dgm:prSet/>
      <dgm:spPr/>
      <dgm:t>
        <a:bodyPr/>
        <a:lstStyle/>
        <a:p>
          <a:endParaRPr lang="en-US"/>
        </a:p>
      </dgm:t>
    </dgm:pt>
    <dgm:pt modelId="{A145F635-48A9-48EE-B702-DDF21EF158AF}">
      <dgm:prSet custT="1"/>
      <dgm:spPr>
        <a:solidFill>
          <a:srgbClr val="203864"/>
        </a:solidFill>
      </dgm:spPr>
      <dgm:t>
        <a:bodyPr/>
        <a:lstStyle/>
        <a:p>
          <a:pPr algn="l"/>
          <a:r>
            <a:rPr lang="en-US" sz="1800" dirty="0">
              <a:latin typeface="Tw Cen MT" panose="020B0602020104020603" pitchFamily="34" charset="0"/>
            </a:rPr>
            <a:t>Environmental Compliance</a:t>
          </a:r>
        </a:p>
      </dgm:t>
    </dgm:pt>
    <dgm:pt modelId="{8F023444-70B3-4062-AFF9-A87355CDE90C}" type="parTrans" cxnId="{B96D7502-70D4-4E11-A39E-1B39CC403A8D}">
      <dgm:prSet/>
      <dgm:spPr/>
      <dgm:t>
        <a:bodyPr/>
        <a:lstStyle/>
        <a:p>
          <a:endParaRPr lang="en-US"/>
        </a:p>
      </dgm:t>
    </dgm:pt>
    <dgm:pt modelId="{FF474320-163F-42FF-9523-7A2D75F05CB8}" type="sibTrans" cxnId="{B96D7502-70D4-4E11-A39E-1B39CC403A8D}">
      <dgm:prSet/>
      <dgm:spPr/>
      <dgm:t>
        <a:bodyPr/>
        <a:lstStyle/>
        <a:p>
          <a:endParaRPr lang="en-US"/>
        </a:p>
      </dgm:t>
    </dgm:pt>
    <dgm:pt modelId="{CCA6204A-6832-492F-8647-7DDC1214BFC6}">
      <dgm:prSet custT="1"/>
      <dgm:spPr>
        <a:solidFill>
          <a:srgbClr val="203864"/>
        </a:solidFill>
      </dgm:spPr>
      <dgm:t>
        <a:bodyPr/>
        <a:lstStyle/>
        <a:p>
          <a:pPr algn="l"/>
          <a:r>
            <a:rPr lang="en-US" sz="1800" dirty="0">
              <a:latin typeface="Tw Cen MT" panose="020B0602020104020603" pitchFamily="34" charset="0"/>
            </a:rPr>
            <a:t>Acquisition Basics </a:t>
          </a:r>
        </a:p>
      </dgm:t>
    </dgm:pt>
    <dgm:pt modelId="{C924C786-6F8A-4CBB-BD5A-490C8ACB294A}" type="parTrans" cxnId="{3CBCAE79-511C-4961-9C80-611B957ADF85}">
      <dgm:prSet/>
      <dgm:spPr/>
      <dgm:t>
        <a:bodyPr/>
        <a:lstStyle/>
        <a:p>
          <a:endParaRPr lang="en-US"/>
        </a:p>
      </dgm:t>
    </dgm:pt>
    <dgm:pt modelId="{CFC8C24A-A84E-4EF4-8AE4-8DCB80EEECBB}" type="sibTrans" cxnId="{3CBCAE79-511C-4961-9C80-611B957ADF85}">
      <dgm:prSet/>
      <dgm:spPr/>
      <dgm:t>
        <a:bodyPr/>
        <a:lstStyle/>
        <a:p>
          <a:endParaRPr lang="en-US"/>
        </a:p>
      </dgm:t>
    </dgm:pt>
    <dgm:pt modelId="{46D4AA51-14B2-43DB-9C76-44ED4ECB4E8B}" type="pres">
      <dgm:prSet presAssocID="{752AEE1E-E80D-404E-B939-5B9D61ED672F}" presName="linear" presStyleCnt="0">
        <dgm:presLayoutVars>
          <dgm:dir/>
          <dgm:resizeHandles val="exact"/>
        </dgm:presLayoutVars>
      </dgm:prSet>
      <dgm:spPr/>
    </dgm:pt>
    <dgm:pt modelId="{494575B7-3654-45C9-9ACD-360EE97F81B5}" type="pres">
      <dgm:prSet presAssocID="{769AC888-C86D-48B3-91D9-BF75351D7EA3}" presName="comp" presStyleCnt="0"/>
      <dgm:spPr/>
    </dgm:pt>
    <dgm:pt modelId="{F3F09B3D-93F3-4309-838D-DFC7A940B207}" type="pres">
      <dgm:prSet presAssocID="{769AC888-C86D-48B3-91D9-BF75351D7EA3}" presName="box" presStyleLbl="node1" presStyleIdx="0" presStyleCnt="4" custLinFactNeighborX="115" custLinFactNeighborY="14181"/>
      <dgm:spPr/>
    </dgm:pt>
    <dgm:pt modelId="{EFA41769-008C-4E34-A1AC-1809FE559616}" type="pres">
      <dgm:prSet presAssocID="{769AC888-C86D-48B3-91D9-BF75351D7EA3}" presName="img" presStyleLbl="fgImgPlace1" presStyleIdx="0" presStyleCnt="4" custLinFactNeighborX="-838" custLinFactNeighborY="19592"/>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47F09857-8D81-4FDA-AE38-3D20CC7A2CEB}" type="pres">
      <dgm:prSet presAssocID="{769AC888-C86D-48B3-91D9-BF75351D7EA3}" presName="text" presStyleLbl="node1" presStyleIdx="0" presStyleCnt="4">
        <dgm:presLayoutVars>
          <dgm:bulletEnabled val="1"/>
        </dgm:presLayoutVars>
      </dgm:prSet>
      <dgm:spPr/>
    </dgm:pt>
    <dgm:pt modelId="{DA511F08-AE51-413B-B6D6-6D0D30EEFC5E}" type="pres">
      <dgm:prSet presAssocID="{E94B80D0-E84E-4173-99E2-0FE3830EC66C}" presName="spacer" presStyleCnt="0"/>
      <dgm:spPr/>
    </dgm:pt>
    <dgm:pt modelId="{D289C1E9-BB84-4950-B6E3-BBFEB09BEB80}" type="pres">
      <dgm:prSet presAssocID="{17B5704F-24FA-40C0-891C-8DCAFB463C2A}" presName="comp" presStyleCnt="0"/>
      <dgm:spPr/>
    </dgm:pt>
    <dgm:pt modelId="{5AE9485B-455E-4567-8269-3E4F27864BBA}" type="pres">
      <dgm:prSet presAssocID="{17B5704F-24FA-40C0-891C-8DCAFB463C2A}" presName="box" presStyleLbl="node1" presStyleIdx="1" presStyleCnt="4" custLinFactNeighborY="6717"/>
      <dgm:spPr/>
    </dgm:pt>
    <dgm:pt modelId="{CA75D92B-3E78-4E2E-AFE6-101DEC1195AF}" type="pres">
      <dgm:prSet presAssocID="{17B5704F-24FA-40C0-891C-8DCAFB463C2A}" presName="img" presStyleLbl="fgImgPlace1" presStyleIdx="1" presStyleCnt="4" custLinFactNeighborX="-838" custLinFactNeighborY="8397"/>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9FD23E9-39F2-4FF2-B591-CCC118AE88A7}" type="pres">
      <dgm:prSet presAssocID="{17B5704F-24FA-40C0-891C-8DCAFB463C2A}" presName="text" presStyleLbl="node1" presStyleIdx="1" presStyleCnt="4">
        <dgm:presLayoutVars>
          <dgm:bulletEnabled val="1"/>
        </dgm:presLayoutVars>
      </dgm:prSet>
      <dgm:spPr/>
    </dgm:pt>
    <dgm:pt modelId="{5BBAA454-C7A2-4871-820E-8E54DA645A56}" type="pres">
      <dgm:prSet presAssocID="{706CE973-1F71-4856-97D3-DC56BD6B794D}" presName="spacer" presStyleCnt="0"/>
      <dgm:spPr/>
    </dgm:pt>
    <dgm:pt modelId="{30CC7077-04CE-4BF2-9638-A2A8359C9977}" type="pres">
      <dgm:prSet presAssocID="{64238107-1D05-40A9-B899-D6DBACC7AFA6}" presName="comp" presStyleCnt="0"/>
      <dgm:spPr/>
    </dgm:pt>
    <dgm:pt modelId="{02C36F00-37C2-45C6-AA2B-41883891EE60}" type="pres">
      <dgm:prSet presAssocID="{64238107-1D05-40A9-B899-D6DBACC7AFA6}" presName="box" presStyleLbl="node1" presStyleIdx="2" presStyleCnt="4" custScaleY="103154" custLinFactNeighborX="115" custLinFactNeighborY="-2239"/>
      <dgm:spPr/>
    </dgm:pt>
    <dgm:pt modelId="{E899775A-D451-4FF6-BC4D-55C79DA1CCE7}" type="pres">
      <dgm:prSet presAssocID="{64238107-1D05-40A9-B899-D6DBACC7AFA6}" presName="img" presStyleLbl="fgImgPlace1" presStyleIdx="2" presStyleCnt="4" custLinFactNeighborX="-838" custLinFactNeighborY="-2799"/>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83B49EF3-0E7D-48F0-8F7F-70503526D144}" type="pres">
      <dgm:prSet presAssocID="{64238107-1D05-40A9-B899-D6DBACC7AFA6}" presName="text" presStyleLbl="node1" presStyleIdx="2" presStyleCnt="4">
        <dgm:presLayoutVars>
          <dgm:bulletEnabled val="1"/>
        </dgm:presLayoutVars>
      </dgm:prSet>
      <dgm:spPr/>
    </dgm:pt>
    <dgm:pt modelId="{844B4978-4F74-4FEE-9B97-A1BFEB006865}" type="pres">
      <dgm:prSet presAssocID="{C08A26CB-5D85-4C83-82FD-CE8BF991E67B}" presName="spacer" presStyleCnt="0"/>
      <dgm:spPr/>
    </dgm:pt>
    <dgm:pt modelId="{862F19E9-1741-4D2C-88C9-DC542FDA6A70}" type="pres">
      <dgm:prSet presAssocID="{7E013BF4-9090-4111-B969-4BCB34A6BEB7}" presName="comp" presStyleCnt="0"/>
      <dgm:spPr/>
    </dgm:pt>
    <dgm:pt modelId="{054B04B1-DD44-406F-B865-FC09988FD67F}" type="pres">
      <dgm:prSet presAssocID="{7E013BF4-9090-4111-B969-4BCB34A6BEB7}" presName="box" presStyleLbl="node1" presStyleIdx="3" presStyleCnt="4" custLinFactNeighborX="115" custLinFactNeighborY="-10449"/>
      <dgm:spPr/>
    </dgm:pt>
    <dgm:pt modelId="{E52D3EBE-8905-4CBB-958C-F04236A9B2A9}" type="pres">
      <dgm:prSet presAssocID="{7E013BF4-9090-4111-B969-4BCB34A6BEB7}" presName="img" presStyleLbl="fgImgPlace1" presStyleIdx="3" presStyleCnt="4" custLinFactNeighborX="-838" custLinFactNeighborY="-9330"/>
      <dgm:spPr>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dgm:spPr>
    </dgm:pt>
    <dgm:pt modelId="{0C953128-0C2A-459E-B073-3C2D313F33C1}" type="pres">
      <dgm:prSet presAssocID="{7E013BF4-9090-4111-B969-4BCB34A6BEB7}" presName="text" presStyleLbl="node1" presStyleIdx="3" presStyleCnt="4">
        <dgm:presLayoutVars>
          <dgm:bulletEnabled val="1"/>
        </dgm:presLayoutVars>
      </dgm:prSet>
      <dgm:spPr/>
    </dgm:pt>
  </dgm:ptLst>
  <dgm:cxnLst>
    <dgm:cxn modelId="{B96D7502-70D4-4E11-A39E-1B39CC403A8D}" srcId="{7E013BF4-9090-4111-B969-4BCB34A6BEB7}" destId="{A145F635-48A9-48EE-B702-DDF21EF158AF}" srcOrd="1" destOrd="0" parTransId="{8F023444-70B3-4062-AFF9-A87355CDE90C}" sibTransId="{FF474320-163F-42FF-9523-7A2D75F05CB8}"/>
    <dgm:cxn modelId="{DAE3C002-843A-434D-8C6D-C9C9EDBB7992}" type="presOf" srcId="{320922CB-C096-4418-A9A2-7B51CCFF1B1B}" destId="{47F09857-8D81-4FDA-AE38-3D20CC7A2CEB}" srcOrd="1" destOrd="3" presId="urn:microsoft.com/office/officeart/2005/8/layout/vList4"/>
    <dgm:cxn modelId="{2C954803-03A3-46DF-A663-47625966742C}" type="presOf" srcId="{CCA6204A-6832-492F-8647-7DDC1214BFC6}" destId="{054B04B1-DD44-406F-B865-FC09988FD67F}" srcOrd="0" destOrd="3" presId="urn:microsoft.com/office/officeart/2005/8/layout/vList4"/>
    <dgm:cxn modelId="{C4E19B04-C490-4CB0-BA93-C3FC45787F38}" type="presOf" srcId="{320922CB-C096-4418-A9A2-7B51CCFF1B1B}" destId="{F3F09B3D-93F3-4309-838D-DFC7A940B207}" srcOrd="0" destOrd="3" presId="urn:microsoft.com/office/officeart/2005/8/layout/vList4"/>
    <dgm:cxn modelId="{B814AE0A-97C5-4261-AEAF-587BFA68FAC9}" srcId="{752AEE1E-E80D-404E-B939-5B9D61ED672F}" destId="{7E013BF4-9090-4111-B969-4BCB34A6BEB7}" srcOrd="3" destOrd="0" parTransId="{A528C8F5-0A42-4053-B0FA-147C7C1B0CC6}" sibTransId="{BB4B6AD8-7C54-46C6-8CDB-476AE178CADD}"/>
    <dgm:cxn modelId="{867B570F-C88C-4BB4-8392-9172C8DA749A}" srcId="{752AEE1E-E80D-404E-B939-5B9D61ED672F}" destId="{769AC888-C86D-48B3-91D9-BF75351D7EA3}" srcOrd="0" destOrd="0" parTransId="{C3400718-76AF-4601-A850-76D1663ADBEC}" sibTransId="{E94B80D0-E84E-4173-99E2-0FE3830EC66C}"/>
    <dgm:cxn modelId="{43FBE013-6BF4-45C6-8FA7-623360C36B5A}" type="presOf" srcId="{3EA6C6A3-81D4-4B8D-938C-3579350FF7AA}" destId="{02C36F00-37C2-45C6-AA2B-41883891EE60}" srcOrd="0" destOrd="3" presId="urn:microsoft.com/office/officeart/2005/8/layout/vList4"/>
    <dgm:cxn modelId="{231B4D1A-525E-4156-A6EA-BF3F9B502371}" type="presOf" srcId="{64238107-1D05-40A9-B899-D6DBACC7AFA6}" destId="{83B49EF3-0E7D-48F0-8F7F-70503526D144}" srcOrd="1" destOrd="0" presId="urn:microsoft.com/office/officeart/2005/8/layout/vList4"/>
    <dgm:cxn modelId="{A590141C-E6FE-4FAA-91B2-47C7AC01FE91}" srcId="{17B5704F-24FA-40C0-891C-8DCAFB463C2A}" destId="{AA070A44-A74C-4E2E-977F-61ADA82E9B56}" srcOrd="0" destOrd="0" parTransId="{AED0F577-7D97-4472-B351-3064D0637DD4}" sibTransId="{35778605-038F-4581-B7AD-9830ADBF03F6}"/>
    <dgm:cxn modelId="{2D4E411C-DF6E-4F6A-952C-05C172168EDC}" type="presOf" srcId="{15DD1186-45E9-4162-877A-60C7C3214F62}" destId="{D9FD23E9-39F2-4FF2-B591-CCC118AE88A7}" srcOrd="1" destOrd="2" presId="urn:microsoft.com/office/officeart/2005/8/layout/vList4"/>
    <dgm:cxn modelId="{5C61AC1E-38E9-4E99-9516-90F34D2207C0}" type="presOf" srcId="{752AEE1E-E80D-404E-B939-5B9D61ED672F}" destId="{46D4AA51-14B2-43DB-9C76-44ED4ECB4E8B}" srcOrd="0" destOrd="0" presId="urn:microsoft.com/office/officeart/2005/8/layout/vList4"/>
    <dgm:cxn modelId="{5FF51627-0239-49A8-8B8F-6E0F2F1C28DE}" srcId="{17B5704F-24FA-40C0-891C-8DCAFB463C2A}" destId="{15DD1186-45E9-4162-877A-60C7C3214F62}" srcOrd="1" destOrd="0" parTransId="{016420B6-1593-4FA4-A8B4-50F759B2E7CF}" sibTransId="{C7145B65-1572-46BC-B456-1B0B84A52C9E}"/>
    <dgm:cxn modelId="{83AE992E-80B7-4DBD-99C6-52BF25743607}" type="presOf" srcId="{15DD1186-45E9-4162-877A-60C7C3214F62}" destId="{5AE9485B-455E-4567-8269-3E4F27864BBA}" srcOrd="0" destOrd="2" presId="urn:microsoft.com/office/officeart/2005/8/layout/vList4"/>
    <dgm:cxn modelId="{4B86A033-192D-4A80-AECC-5BED505413D3}" type="presOf" srcId="{769AC888-C86D-48B3-91D9-BF75351D7EA3}" destId="{47F09857-8D81-4FDA-AE38-3D20CC7A2CEB}" srcOrd="1" destOrd="0" presId="urn:microsoft.com/office/officeart/2005/8/layout/vList4"/>
    <dgm:cxn modelId="{675A643D-BACB-4C8C-B5AF-EB76AC09DEC3}" type="presOf" srcId="{8281211E-CEF5-4536-B7EE-C7F172BCFAD9}" destId="{054B04B1-DD44-406F-B865-FC09988FD67F}" srcOrd="0" destOrd="1" presId="urn:microsoft.com/office/officeart/2005/8/layout/vList4"/>
    <dgm:cxn modelId="{1915383E-A7AE-4F1B-82A7-632BD2A43CD6}" type="presOf" srcId="{769AC888-C86D-48B3-91D9-BF75351D7EA3}" destId="{F3F09B3D-93F3-4309-838D-DFC7A940B207}" srcOrd="0" destOrd="0" presId="urn:microsoft.com/office/officeart/2005/8/layout/vList4"/>
    <dgm:cxn modelId="{2FDDDE3E-20A7-400B-968A-72E7086A00A6}" srcId="{64238107-1D05-40A9-B899-D6DBACC7AFA6}" destId="{3EA6C6A3-81D4-4B8D-938C-3579350FF7AA}" srcOrd="2" destOrd="0" parTransId="{329FB77B-C434-4713-AADA-6394A90E496B}" sibTransId="{EAD12E81-737A-4B27-883E-D253175C6CE8}"/>
    <dgm:cxn modelId="{5396F561-78A8-4776-B624-34B8466163CB}" type="presOf" srcId="{871B5092-6E60-45AF-A4A8-D1B3DC572CFF}" destId="{47F09857-8D81-4FDA-AE38-3D20CC7A2CEB}" srcOrd="1" destOrd="2" presId="urn:microsoft.com/office/officeart/2005/8/layout/vList4"/>
    <dgm:cxn modelId="{847EAF42-38BD-487B-97A7-3952B500251B}" type="presOf" srcId="{3EA6C6A3-81D4-4B8D-938C-3579350FF7AA}" destId="{83B49EF3-0E7D-48F0-8F7F-70503526D144}" srcOrd="1" destOrd="3" presId="urn:microsoft.com/office/officeart/2005/8/layout/vList4"/>
    <dgm:cxn modelId="{1C89174B-4684-42C8-AD36-74645D72AA39}" type="presOf" srcId="{A5907D23-CA38-4637-B122-CE9F34A6802D}" destId="{02C36F00-37C2-45C6-AA2B-41883891EE60}" srcOrd="0" destOrd="1" presId="urn:microsoft.com/office/officeart/2005/8/layout/vList4"/>
    <dgm:cxn modelId="{CE70CC72-062A-4879-BB17-37F768CE14D1}" type="presOf" srcId="{17B5704F-24FA-40C0-891C-8DCAFB463C2A}" destId="{5AE9485B-455E-4567-8269-3E4F27864BBA}" srcOrd="0" destOrd="0" presId="urn:microsoft.com/office/officeart/2005/8/layout/vList4"/>
    <dgm:cxn modelId="{F8058253-5D57-42AC-9910-5D84AB967348}" srcId="{64238107-1D05-40A9-B899-D6DBACC7AFA6}" destId="{A5907D23-CA38-4637-B122-CE9F34A6802D}" srcOrd="0" destOrd="0" parTransId="{161B74A5-EED8-4EA8-AB35-09809D689C24}" sibTransId="{0BD142C9-FF6A-41A7-8632-C7AD8E90F612}"/>
    <dgm:cxn modelId="{CE5C2679-9913-44B5-BDE0-47D220BF0E59}" srcId="{64238107-1D05-40A9-B899-D6DBACC7AFA6}" destId="{5EA4A3D5-13EE-4D80-99F9-FA0F01FF9A12}" srcOrd="1" destOrd="0" parTransId="{08EB1D73-AFCA-426F-8471-F628418D14A4}" sibTransId="{A38A8D0B-8235-4723-8F9C-5268838FF191}"/>
    <dgm:cxn modelId="{3CBCAE79-511C-4961-9C80-611B957ADF85}" srcId="{7E013BF4-9090-4111-B969-4BCB34A6BEB7}" destId="{CCA6204A-6832-492F-8647-7DDC1214BFC6}" srcOrd="2" destOrd="0" parTransId="{C924C786-6F8A-4CBB-BD5A-490C8ACB294A}" sibTransId="{CFC8C24A-A84E-4EF4-8AE4-8DCB80EEECBB}"/>
    <dgm:cxn modelId="{7530207A-39A8-466C-9101-DF924BC3F78A}" type="presOf" srcId="{A5907D23-CA38-4637-B122-CE9F34A6802D}" destId="{83B49EF3-0E7D-48F0-8F7F-70503526D144}" srcOrd="1" destOrd="1" presId="urn:microsoft.com/office/officeart/2005/8/layout/vList4"/>
    <dgm:cxn modelId="{9B64697F-9685-4CD0-94FA-56A0E0509302}" type="presOf" srcId="{AA070A44-A74C-4E2E-977F-61ADA82E9B56}" destId="{D9FD23E9-39F2-4FF2-B591-CCC118AE88A7}" srcOrd="1" destOrd="1" presId="urn:microsoft.com/office/officeart/2005/8/layout/vList4"/>
    <dgm:cxn modelId="{96270E86-2357-4F99-B145-91BD45DBCCC4}" srcId="{769AC888-C86D-48B3-91D9-BF75351D7EA3}" destId="{871B5092-6E60-45AF-A4A8-D1B3DC572CFF}" srcOrd="1" destOrd="0" parTransId="{E40C601C-38D7-43AE-86D6-7C2274E8916E}" sibTransId="{0D0DC9AE-3401-4DC3-A273-8626987DBDC4}"/>
    <dgm:cxn modelId="{1E533998-5EE6-4A15-A9AD-0BCEE39C11CB}" type="presOf" srcId="{A145F635-48A9-48EE-B702-DDF21EF158AF}" destId="{054B04B1-DD44-406F-B865-FC09988FD67F}" srcOrd="0" destOrd="2" presId="urn:microsoft.com/office/officeart/2005/8/layout/vList4"/>
    <dgm:cxn modelId="{F95461A0-2064-4402-956F-E779E4E5D3DA}" type="presOf" srcId="{5EA4A3D5-13EE-4D80-99F9-FA0F01FF9A12}" destId="{83B49EF3-0E7D-48F0-8F7F-70503526D144}" srcOrd="1" destOrd="2" presId="urn:microsoft.com/office/officeart/2005/8/layout/vList4"/>
    <dgm:cxn modelId="{8C014CA2-4C36-4AC8-B9E8-31DE21236045}" type="presOf" srcId="{8281211E-CEF5-4536-B7EE-C7F172BCFAD9}" destId="{0C953128-0C2A-459E-B073-3C2D313F33C1}" srcOrd="1" destOrd="1" presId="urn:microsoft.com/office/officeart/2005/8/layout/vList4"/>
    <dgm:cxn modelId="{70975DB8-D0AB-432F-9DD9-ED3C2B1C711C}" srcId="{17B5704F-24FA-40C0-891C-8DCAFB463C2A}" destId="{3CE79FB8-774F-4A07-8690-E1870553350F}" srcOrd="2" destOrd="0" parTransId="{9FD23C84-0C3A-46A8-BB9E-5B4847209C68}" sibTransId="{33BFB441-9F19-4BF1-81CE-C9AD9E86A7E2}"/>
    <dgm:cxn modelId="{ED433FBD-78F8-4EFA-BE27-0663EED5A1FC}" type="presOf" srcId="{17B5704F-24FA-40C0-891C-8DCAFB463C2A}" destId="{D9FD23E9-39F2-4FF2-B591-CCC118AE88A7}" srcOrd="1" destOrd="0" presId="urn:microsoft.com/office/officeart/2005/8/layout/vList4"/>
    <dgm:cxn modelId="{D25130C0-87B5-4581-ADEC-F2B5EA5B2EFA}" type="presOf" srcId="{64238107-1D05-40A9-B899-D6DBACC7AFA6}" destId="{02C36F00-37C2-45C6-AA2B-41883891EE60}" srcOrd="0" destOrd="0" presId="urn:microsoft.com/office/officeart/2005/8/layout/vList4"/>
    <dgm:cxn modelId="{2C06A1C1-A704-470B-B84E-6DEE6BFE74D1}" srcId="{752AEE1E-E80D-404E-B939-5B9D61ED672F}" destId="{17B5704F-24FA-40C0-891C-8DCAFB463C2A}" srcOrd="1" destOrd="0" parTransId="{90304CFE-B535-492E-B03C-4AE42FFF7AFA}" sibTransId="{706CE973-1F71-4856-97D3-DC56BD6B794D}"/>
    <dgm:cxn modelId="{5DDAA2C2-D366-48C4-A0A4-A0BC72FC993D}" srcId="{7E013BF4-9090-4111-B969-4BCB34A6BEB7}" destId="{8281211E-CEF5-4536-B7EE-C7F172BCFAD9}" srcOrd="0" destOrd="0" parTransId="{C2A921DE-64AC-4A31-B5CB-F4F3433F2B00}" sibTransId="{DFE0E7C6-7649-4FA8-8F6B-A2D9A3BF1228}"/>
    <dgm:cxn modelId="{09EF66CA-CA19-4422-95BA-04B4C5C153AF}" type="presOf" srcId="{7E013BF4-9090-4111-B969-4BCB34A6BEB7}" destId="{054B04B1-DD44-406F-B865-FC09988FD67F}" srcOrd="0" destOrd="0" presId="urn:microsoft.com/office/officeart/2005/8/layout/vList4"/>
    <dgm:cxn modelId="{1A84B3CC-0DF9-4141-A002-4AE8A3078BB8}" type="presOf" srcId="{3CE79FB8-774F-4A07-8690-E1870553350F}" destId="{5AE9485B-455E-4567-8269-3E4F27864BBA}" srcOrd="0" destOrd="3" presId="urn:microsoft.com/office/officeart/2005/8/layout/vList4"/>
    <dgm:cxn modelId="{28D0A6CD-10D6-46B8-A66A-58F1827F18AA}" type="presOf" srcId="{AA070A44-A74C-4E2E-977F-61ADA82E9B56}" destId="{5AE9485B-455E-4567-8269-3E4F27864BBA}" srcOrd="0" destOrd="1" presId="urn:microsoft.com/office/officeart/2005/8/layout/vList4"/>
    <dgm:cxn modelId="{96F65ACE-8F3D-432A-9CE3-FF3D9D17C21B}" type="presOf" srcId="{20E747F3-8AE9-4A21-B502-329C89D01BDD}" destId="{47F09857-8D81-4FDA-AE38-3D20CC7A2CEB}" srcOrd="1" destOrd="1" presId="urn:microsoft.com/office/officeart/2005/8/layout/vList4"/>
    <dgm:cxn modelId="{0B1E2DD7-D602-4432-9342-1D9C4658FE1E}" srcId="{769AC888-C86D-48B3-91D9-BF75351D7EA3}" destId="{20E747F3-8AE9-4A21-B502-329C89D01BDD}" srcOrd="0" destOrd="0" parTransId="{95726606-B21D-4B87-B552-67404305E183}" sibTransId="{5E88C261-A67E-4EE3-9EFE-B49FD5F21C3F}"/>
    <dgm:cxn modelId="{F7B927D9-E257-4162-A01D-5BD946E4783B}" srcId="{752AEE1E-E80D-404E-B939-5B9D61ED672F}" destId="{64238107-1D05-40A9-B899-D6DBACC7AFA6}" srcOrd="2" destOrd="0" parTransId="{6E89601C-F3C7-4161-A8F8-2853EAE48BE1}" sibTransId="{C08A26CB-5D85-4C83-82FD-CE8BF991E67B}"/>
    <dgm:cxn modelId="{1F57DAD9-9655-463B-8631-2B3F7D07D6A8}" type="presOf" srcId="{CCA6204A-6832-492F-8647-7DDC1214BFC6}" destId="{0C953128-0C2A-459E-B073-3C2D313F33C1}" srcOrd="1" destOrd="3" presId="urn:microsoft.com/office/officeart/2005/8/layout/vList4"/>
    <dgm:cxn modelId="{122979E2-1763-49BD-8079-450C3CCB4A2A}" type="presOf" srcId="{3CE79FB8-774F-4A07-8690-E1870553350F}" destId="{D9FD23E9-39F2-4FF2-B591-CCC118AE88A7}" srcOrd="1" destOrd="3" presId="urn:microsoft.com/office/officeart/2005/8/layout/vList4"/>
    <dgm:cxn modelId="{454643E4-88BD-4E21-B433-96480DE6F9DE}" type="presOf" srcId="{20E747F3-8AE9-4A21-B502-329C89D01BDD}" destId="{F3F09B3D-93F3-4309-838D-DFC7A940B207}" srcOrd="0" destOrd="1" presId="urn:microsoft.com/office/officeart/2005/8/layout/vList4"/>
    <dgm:cxn modelId="{2146EEE6-A2BA-4E8B-98F3-D946636F2D1D}" type="presOf" srcId="{871B5092-6E60-45AF-A4A8-D1B3DC572CFF}" destId="{F3F09B3D-93F3-4309-838D-DFC7A940B207}" srcOrd="0" destOrd="2" presId="urn:microsoft.com/office/officeart/2005/8/layout/vList4"/>
    <dgm:cxn modelId="{3EBE8BE7-F142-4FDB-AD83-A1AF3A0329D4}" srcId="{769AC888-C86D-48B3-91D9-BF75351D7EA3}" destId="{320922CB-C096-4418-A9A2-7B51CCFF1B1B}" srcOrd="2" destOrd="0" parTransId="{150B7DDF-99C3-4F1A-BF93-6D2FC99E8EF2}" sibTransId="{39E9B248-9069-4490-8697-1F8FEDCB0982}"/>
    <dgm:cxn modelId="{DCD320E8-A70B-4E93-B40C-36D253B3378F}" type="presOf" srcId="{7E013BF4-9090-4111-B969-4BCB34A6BEB7}" destId="{0C953128-0C2A-459E-B073-3C2D313F33C1}" srcOrd="1" destOrd="0" presId="urn:microsoft.com/office/officeart/2005/8/layout/vList4"/>
    <dgm:cxn modelId="{39B5A0F1-C4AE-4291-A7A8-57A4189BF463}" type="presOf" srcId="{A145F635-48A9-48EE-B702-DDF21EF158AF}" destId="{0C953128-0C2A-459E-B073-3C2D313F33C1}" srcOrd="1" destOrd="2" presId="urn:microsoft.com/office/officeart/2005/8/layout/vList4"/>
    <dgm:cxn modelId="{DE9D07F3-CB56-4ABA-A9E1-3A2892C1C64E}" type="presOf" srcId="{5EA4A3D5-13EE-4D80-99F9-FA0F01FF9A12}" destId="{02C36F00-37C2-45C6-AA2B-41883891EE60}" srcOrd="0" destOrd="2" presId="urn:microsoft.com/office/officeart/2005/8/layout/vList4"/>
    <dgm:cxn modelId="{DB7BF532-5BE7-4943-815F-24ED80B31ED8}" type="presParOf" srcId="{46D4AA51-14B2-43DB-9C76-44ED4ECB4E8B}" destId="{494575B7-3654-45C9-9ACD-360EE97F81B5}" srcOrd="0" destOrd="0" presId="urn:microsoft.com/office/officeart/2005/8/layout/vList4"/>
    <dgm:cxn modelId="{BB42BED3-02A2-4884-B5B5-67DFDD1C20D7}" type="presParOf" srcId="{494575B7-3654-45C9-9ACD-360EE97F81B5}" destId="{F3F09B3D-93F3-4309-838D-DFC7A940B207}" srcOrd="0" destOrd="0" presId="urn:microsoft.com/office/officeart/2005/8/layout/vList4"/>
    <dgm:cxn modelId="{112F0DB5-DAA4-4CA0-B6B4-75401A936EFC}" type="presParOf" srcId="{494575B7-3654-45C9-9ACD-360EE97F81B5}" destId="{EFA41769-008C-4E34-A1AC-1809FE559616}" srcOrd="1" destOrd="0" presId="urn:microsoft.com/office/officeart/2005/8/layout/vList4"/>
    <dgm:cxn modelId="{0562E959-0364-406A-8B48-EDC2C2B67BC0}" type="presParOf" srcId="{494575B7-3654-45C9-9ACD-360EE97F81B5}" destId="{47F09857-8D81-4FDA-AE38-3D20CC7A2CEB}" srcOrd="2" destOrd="0" presId="urn:microsoft.com/office/officeart/2005/8/layout/vList4"/>
    <dgm:cxn modelId="{C02D3F04-606E-44CF-B0E4-A653FD6DA4AF}" type="presParOf" srcId="{46D4AA51-14B2-43DB-9C76-44ED4ECB4E8B}" destId="{DA511F08-AE51-413B-B6D6-6D0D30EEFC5E}" srcOrd="1" destOrd="0" presId="urn:microsoft.com/office/officeart/2005/8/layout/vList4"/>
    <dgm:cxn modelId="{F7A1D886-A65C-4A6C-B99F-7171A16032A1}" type="presParOf" srcId="{46D4AA51-14B2-43DB-9C76-44ED4ECB4E8B}" destId="{D289C1E9-BB84-4950-B6E3-BBFEB09BEB80}" srcOrd="2" destOrd="0" presId="urn:microsoft.com/office/officeart/2005/8/layout/vList4"/>
    <dgm:cxn modelId="{E5FDE9F0-53DB-4347-AD8E-FD37E115F008}" type="presParOf" srcId="{D289C1E9-BB84-4950-B6E3-BBFEB09BEB80}" destId="{5AE9485B-455E-4567-8269-3E4F27864BBA}" srcOrd="0" destOrd="0" presId="urn:microsoft.com/office/officeart/2005/8/layout/vList4"/>
    <dgm:cxn modelId="{195FEAD0-3DF7-4E52-A0F3-4E7885BB2216}" type="presParOf" srcId="{D289C1E9-BB84-4950-B6E3-BBFEB09BEB80}" destId="{CA75D92B-3E78-4E2E-AFE6-101DEC1195AF}" srcOrd="1" destOrd="0" presId="urn:microsoft.com/office/officeart/2005/8/layout/vList4"/>
    <dgm:cxn modelId="{6B29E25F-7932-437E-BC6E-F99472C9BBAF}" type="presParOf" srcId="{D289C1E9-BB84-4950-B6E3-BBFEB09BEB80}" destId="{D9FD23E9-39F2-4FF2-B591-CCC118AE88A7}" srcOrd="2" destOrd="0" presId="urn:microsoft.com/office/officeart/2005/8/layout/vList4"/>
    <dgm:cxn modelId="{2B2F2817-2091-4B8B-8BE9-C9010CC266AF}" type="presParOf" srcId="{46D4AA51-14B2-43DB-9C76-44ED4ECB4E8B}" destId="{5BBAA454-C7A2-4871-820E-8E54DA645A56}" srcOrd="3" destOrd="0" presId="urn:microsoft.com/office/officeart/2005/8/layout/vList4"/>
    <dgm:cxn modelId="{2D9AB2E8-BF8C-4D51-8080-0F8250B3D218}" type="presParOf" srcId="{46D4AA51-14B2-43DB-9C76-44ED4ECB4E8B}" destId="{30CC7077-04CE-4BF2-9638-A2A8359C9977}" srcOrd="4" destOrd="0" presId="urn:microsoft.com/office/officeart/2005/8/layout/vList4"/>
    <dgm:cxn modelId="{71D7F84E-7D3F-4437-8A1F-039CA636F4C7}" type="presParOf" srcId="{30CC7077-04CE-4BF2-9638-A2A8359C9977}" destId="{02C36F00-37C2-45C6-AA2B-41883891EE60}" srcOrd="0" destOrd="0" presId="urn:microsoft.com/office/officeart/2005/8/layout/vList4"/>
    <dgm:cxn modelId="{3F98FDBB-A525-4F23-8FBC-AA1045497A9F}" type="presParOf" srcId="{30CC7077-04CE-4BF2-9638-A2A8359C9977}" destId="{E899775A-D451-4FF6-BC4D-55C79DA1CCE7}" srcOrd="1" destOrd="0" presId="urn:microsoft.com/office/officeart/2005/8/layout/vList4"/>
    <dgm:cxn modelId="{FB193F57-6619-4246-BA4A-53B2E73A21D4}" type="presParOf" srcId="{30CC7077-04CE-4BF2-9638-A2A8359C9977}" destId="{83B49EF3-0E7D-48F0-8F7F-70503526D144}" srcOrd="2" destOrd="0" presId="urn:microsoft.com/office/officeart/2005/8/layout/vList4"/>
    <dgm:cxn modelId="{0172374A-F29D-48FC-A5DC-15BBD3338ED2}" type="presParOf" srcId="{46D4AA51-14B2-43DB-9C76-44ED4ECB4E8B}" destId="{844B4978-4F74-4FEE-9B97-A1BFEB006865}" srcOrd="5" destOrd="0" presId="urn:microsoft.com/office/officeart/2005/8/layout/vList4"/>
    <dgm:cxn modelId="{B4927905-106E-4321-9E22-5AA61D63B3DD}" type="presParOf" srcId="{46D4AA51-14B2-43DB-9C76-44ED4ECB4E8B}" destId="{862F19E9-1741-4D2C-88C9-DC542FDA6A70}" srcOrd="6" destOrd="0" presId="urn:microsoft.com/office/officeart/2005/8/layout/vList4"/>
    <dgm:cxn modelId="{D468216F-40E3-4AAB-8A08-004BB3DD9928}" type="presParOf" srcId="{862F19E9-1741-4D2C-88C9-DC542FDA6A70}" destId="{054B04B1-DD44-406F-B865-FC09988FD67F}" srcOrd="0" destOrd="0" presId="urn:microsoft.com/office/officeart/2005/8/layout/vList4"/>
    <dgm:cxn modelId="{E90FD1A5-F271-4A14-90A6-D40E099245E4}" type="presParOf" srcId="{862F19E9-1741-4D2C-88C9-DC542FDA6A70}" destId="{E52D3EBE-8905-4CBB-958C-F04236A9B2A9}" srcOrd="1" destOrd="0" presId="urn:microsoft.com/office/officeart/2005/8/layout/vList4"/>
    <dgm:cxn modelId="{A447837A-86BA-45A1-A5D5-250300B43F6F}" type="presParOf" srcId="{862F19E9-1741-4D2C-88C9-DC542FDA6A70}" destId="{0C953128-0C2A-459E-B073-3C2D313F33C1}"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4D767D-5C1E-45E3-A961-C94D5335EAE8}" type="doc">
      <dgm:prSet loTypeId="urn:microsoft.com/office/officeart/2008/layout/PictureAccentList" loCatId="list" qsTypeId="urn:microsoft.com/office/officeart/2005/8/quickstyle/simple1" qsCatId="simple" csTypeId="urn:microsoft.com/office/officeart/2005/8/colors/colorful3" csCatId="colorful" phldr="1"/>
      <dgm:spPr/>
      <dgm:t>
        <a:bodyPr/>
        <a:lstStyle/>
        <a:p>
          <a:endParaRPr lang="en-US"/>
        </a:p>
      </dgm:t>
    </dgm:pt>
    <dgm:pt modelId="{0B84736B-1631-4EF4-BB3D-077D14EC32F7}">
      <dgm:prSet phldrT="[Text]"/>
      <dgm:spPr>
        <a:solidFill>
          <a:schemeClr val="accent2">
            <a:lumMod val="75000"/>
          </a:schemeClr>
        </a:solidFill>
      </dgm:spPr>
      <dgm:t>
        <a:bodyPr/>
        <a:lstStyle/>
        <a:p>
          <a:r>
            <a:rPr lang="en-US" cap="none" spc="0" baseline="0" dirty="0">
              <a:latin typeface="Viner Hand ITC" panose="03070502030502020203" pitchFamily="66" charset="0"/>
            </a:rPr>
            <a:t>Professional Indian Housing Manager </a:t>
          </a:r>
        </a:p>
      </dgm:t>
    </dgm:pt>
    <dgm:pt modelId="{B05ED1D4-3167-4975-B3EB-4F9CBDBB32BF}" type="parTrans" cxnId="{62DA8354-CA03-44E1-82F7-7A943F64EF2C}">
      <dgm:prSet/>
      <dgm:spPr/>
      <dgm:t>
        <a:bodyPr/>
        <a:lstStyle/>
        <a:p>
          <a:endParaRPr lang="en-US"/>
        </a:p>
      </dgm:t>
    </dgm:pt>
    <dgm:pt modelId="{7DAB1FFA-3EA6-446A-AF72-30BC3808AA0C}" type="sibTrans" cxnId="{62DA8354-CA03-44E1-82F7-7A943F64EF2C}">
      <dgm:prSet/>
      <dgm:spPr/>
      <dgm:t>
        <a:bodyPr/>
        <a:lstStyle/>
        <a:p>
          <a:endParaRPr lang="en-US"/>
        </a:p>
      </dgm:t>
    </dgm:pt>
    <dgm:pt modelId="{1EBF7E23-03D2-45E0-BEB7-C8B0B97A24C9}">
      <dgm:prSet phldrT="[Text]" custT="1"/>
      <dgm:spPr>
        <a:solidFill>
          <a:schemeClr val="accent1">
            <a:lumMod val="50000"/>
          </a:schemeClr>
        </a:solidFill>
      </dgm:spPr>
      <dgm:t>
        <a:bodyPr/>
        <a:lstStyle/>
        <a:p>
          <a:pPr>
            <a:buFont typeface="Arial" panose="020B0604020202020204" pitchFamily="34" charset="0"/>
            <a:buChar char="•"/>
          </a:pPr>
          <a:r>
            <a:rPr lang="en-US" sz="2000" dirty="0">
              <a:latin typeface="Tw Cen MT" panose="020B0602020104020603" pitchFamily="34" charset="0"/>
            </a:rPr>
            <a:t>Indian Housing Management</a:t>
          </a:r>
        </a:p>
        <a:p>
          <a:pPr>
            <a:buFont typeface="Arial" panose="020B0604020202020204" pitchFamily="34" charset="0"/>
            <a:buChar char="•"/>
          </a:pPr>
          <a:r>
            <a:rPr lang="en-US" sz="2000" dirty="0">
              <a:latin typeface="Tw Cen MT" panose="020B0602020104020603" pitchFamily="34" charset="0"/>
            </a:rPr>
            <a:t>Supervisory Management</a:t>
          </a:r>
          <a:endParaRPr lang="en-US" sz="1800" dirty="0">
            <a:latin typeface="Tw Cen MT" panose="020B0602020104020603" pitchFamily="34" charset="0"/>
          </a:endParaRPr>
        </a:p>
      </dgm:t>
    </dgm:pt>
    <dgm:pt modelId="{D7FC13D3-D7FC-4D4C-92C4-377E8AE76E6A}" type="parTrans" cxnId="{81B7B555-A0ED-4E9D-AC62-9CC2415C90CD}">
      <dgm:prSet/>
      <dgm:spPr/>
      <dgm:t>
        <a:bodyPr/>
        <a:lstStyle/>
        <a:p>
          <a:endParaRPr lang="en-US"/>
        </a:p>
      </dgm:t>
    </dgm:pt>
    <dgm:pt modelId="{EF9FB2FF-046E-4AAE-AB48-42553BF7DE11}" type="sibTrans" cxnId="{81B7B555-A0ED-4E9D-AC62-9CC2415C90CD}">
      <dgm:prSet/>
      <dgm:spPr/>
      <dgm:t>
        <a:bodyPr/>
        <a:lstStyle/>
        <a:p>
          <a:endParaRPr lang="en-US"/>
        </a:p>
      </dgm:t>
    </dgm:pt>
    <dgm:pt modelId="{8BA6F233-6EEA-4751-AA20-C35BF1787BCC}">
      <dgm:prSet phldrT="[Text]" custT="1"/>
      <dgm:spPr/>
      <dgm:t>
        <a:bodyPr/>
        <a:lstStyle/>
        <a:p>
          <a:r>
            <a:rPr lang="en-US" sz="2000" dirty="0">
              <a:latin typeface="Tw Cen MT" panose="020B0602020104020603" pitchFamily="34" charset="0"/>
            </a:rPr>
            <a:t>Property Maintenance Management</a:t>
          </a:r>
        </a:p>
        <a:p>
          <a:r>
            <a:rPr lang="en-US" sz="2000" dirty="0">
              <a:latin typeface="Tw Cen MT" panose="020B0602020104020603" pitchFamily="34" charset="0"/>
            </a:rPr>
            <a:t>Project Management</a:t>
          </a:r>
        </a:p>
      </dgm:t>
    </dgm:pt>
    <dgm:pt modelId="{3BADDEDA-9E8E-4B2E-A357-C0B3DB5BE0F0}" type="parTrans" cxnId="{8BA79A44-C197-4CF7-8345-415C9188D28C}">
      <dgm:prSet/>
      <dgm:spPr/>
      <dgm:t>
        <a:bodyPr/>
        <a:lstStyle/>
        <a:p>
          <a:endParaRPr lang="en-US"/>
        </a:p>
      </dgm:t>
    </dgm:pt>
    <dgm:pt modelId="{BBAA46D4-A83C-40BC-B9E8-513FAEEFE1EF}" type="sibTrans" cxnId="{8BA79A44-C197-4CF7-8345-415C9188D28C}">
      <dgm:prSet/>
      <dgm:spPr/>
      <dgm:t>
        <a:bodyPr/>
        <a:lstStyle/>
        <a:p>
          <a:endParaRPr lang="en-US"/>
        </a:p>
      </dgm:t>
    </dgm:pt>
    <dgm:pt modelId="{2C566E93-4FBD-470F-8109-7257D90F3038}">
      <dgm:prSet phldrT="[Text]" custT="1"/>
      <dgm:spPr/>
      <dgm:t>
        <a:bodyPr/>
        <a:lstStyle/>
        <a:p>
          <a:r>
            <a:rPr lang="en-US" sz="2000" dirty="0">
              <a:latin typeface="Tw Cen MT" panose="020B0602020104020603" pitchFamily="34" charset="0"/>
            </a:rPr>
            <a:t>Financial Management</a:t>
          </a:r>
        </a:p>
        <a:p>
          <a:r>
            <a:rPr lang="en-US" sz="2000" dirty="0">
              <a:latin typeface="Tw Cen MT" panose="020B0602020104020603" pitchFamily="34" charset="0"/>
            </a:rPr>
            <a:t>Acquisition Basics</a:t>
          </a:r>
        </a:p>
      </dgm:t>
    </dgm:pt>
    <dgm:pt modelId="{80804B67-0427-404B-9315-AEEFD677B109}" type="parTrans" cxnId="{9AA98829-277D-4A20-ABAB-242D24DF12AA}">
      <dgm:prSet/>
      <dgm:spPr/>
      <dgm:t>
        <a:bodyPr/>
        <a:lstStyle/>
        <a:p>
          <a:endParaRPr lang="en-US"/>
        </a:p>
      </dgm:t>
    </dgm:pt>
    <dgm:pt modelId="{0F3CFF82-C4A1-4B31-AEF9-E8BF462E3E1F}" type="sibTrans" cxnId="{9AA98829-277D-4A20-ABAB-242D24DF12AA}">
      <dgm:prSet/>
      <dgm:spPr/>
      <dgm:t>
        <a:bodyPr/>
        <a:lstStyle/>
        <a:p>
          <a:endParaRPr lang="en-US"/>
        </a:p>
      </dgm:t>
    </dgm:pt>
    <dgm:pt modelId="{68AF4CFD-8462-4898-B3E9-645669A15340}">
      <dgm:prSet phldrT="[Text]"/>
      <dgm:spPr/>
      <dgm:t>
        <a:bodyPr/>
        <a:lstStyle/>
        <a:p>
          <a:r>
            <a:rPr lang="en-US" dirty="0">
              <a:latin typeface="Tw Cen MT" panose="020B0602020104020603" pitchFamily="34" charset="0"/>
            </a:rPr>
            <a:t>Admissions &amp; Occupancy</a:t>
          </a:r>
        </a:p>
        <a:p>
          <a:r>
            <a:rPr lang="en-US" dirty="0">
              <a:latin typeface="Tw Cen MT" panose="020B0602020104020603" pitchFamily="34" charset="0"/>
            </a:rPr>
            <a:t>Resident Services</a:t>
          </a:r>
        </a:p>
      </dgm:t>
    </dgm:pt>
    <dgm:pt modelId="{AE0BF4CF-B1C4-4216-8AC8-512636F2B579}" type="parTrans" cxnId="{5A147C5E-6371-4ACA-97FC-B41DF417F583}">
      <dgm:prSet/>
      <dgm:spPr/>
      <dgm:t>
        <a:bodyPr/>
        <a:lstStyle/>
        <a:p>
          <a:endParaRPr lang="en-US"/>
        </a:p>
      </dgm:t>
    </dgm:pt>
    <dgm:pt modelId="{63084179-D675-4D43-98C3-78BCCBC49421}" type="sibTrans" cxnId="{5A147C5E-6371-4ACA-97FC-B41DF417F583}">
      <dgm:prSet/>
      <dgm:spPr/>
      <dgm:t>
        <a:bodyPr/>
        <a:lstStyle/>
        <a:p>
          <a:endParaRPr lang="en-US"/>
        </a:p>
      </dgm:t>
    </dgm:pt>
    <dgm:pt modelId="{B7AB6156-8C25-4EC7-88A9-6FDCE19F3A88}" type="pres">
      <dgm:prSet presAssocID="{284D767D-5C1E-45E3-A961-C94D5335EAE8}" presName="layout" presStyleCnt="0">
        <dgm:presLayoutVars>
          <dgm:chMax/>
          <dgm:chPref/>
          <dgm:dir/>
          <dgm:animOne val="branch"/>
          <dgm:animLvl val="lvl"/>
          <dgm:resizeHandles/>
        </dgm:presLayoutVars>
      </dgm:prSet>
      <dgm:spPr/>
    </dgm:pt>
    <dgm:pt modelId="{109C8C80-056C-4EDE-B3ED-5A673AEBF039}" type="pres">
      <dgm:prSet presAssocID="{0B84736B-1631-4EF4-BB3D-077D14EC32F7}" presName="root" presStyleCnt="0">
        <dgm:presLayoutVars>
          <dgm:chMax/>
          <dgm:chPref val="4"/>
        </dgm:presLayoutVars>
      </dgm:prSet>
      <dgm:spPr/>
    </dgm:pt>
    <dgm:pt modelId="{C95BBA60-8DD1-4E7C-808E-5370C38E3E74}" type="pres">
      <dgm:prSet presAssocID="{0B84736B-1631-4EF4-BB3D-077D14EC32F7}" presName="rootComposite" presStyleCnt="0">
        <dgm:presLayoutVars/>
      </dgm:prSet>
      <dgm:spPr/>
    </dgm:pt>
    <dgm:pt modelId="{E8C7AB29-062E-4967-8942-6179CFF005AB}" type="pres">
      <dgm:prSet presAssocID="{0B84736B-1631-4EF4-BB3D-077D14EC32F7}" presName="rootText" presStyleLbl="node0" presStyleIdx="0" presStyleCnt="1">
        <dgm:presLayoutVars>
          <dgm:chMax/>
          <dgm:chPref val="4"/>
        </dgm:presLayoutVars>
      </dgm:prSet>
      <dgm:spPr/>
    </dgm:pt>
    <dgm:pt modelId="{E430A3FF-55F7-4DE4-9349-DF02D963BFEF}" type="pres">
      <dgm:prSet presAssocID="{0B84736B-1631-4EF4-BB3D-077D14EC32F7}" presName="childShape" presStyleCnt="0">
        <dgm:presLayoutVars>
          <dgm:chMax val="0"/>
          <dgm:chPref val="0"/>
        </dgm:presLayoutVars>
      </dgm:prSet>
      <dgm:spPr/>
    </dgm:pt>
    <dgm:pt modelId="{A539F93E-EF20-4EC6-B1A0-8D75179A5B17}" type="pres">
      <dgm:prSet presAssocID="{1EBF7E23-03D2-45E0-BEB7-C8B0B97A24C9}" presName="childComposite" presStyleCnt="0">
        <dgm:presLayoutVars>
          <dgm:chMax val="0"/>
          <dgm:chPref val="0"/>
        </dgm:presLayoutVars>
      </dgm:prSet>
      <dgm:spPr/>
    </dgm:pt>
    <dgm:pt modelId="{DE25B2B5-68F2-4B80-B1B1-FC51B6787F21}" type="pres">
      <dgm:prSet presAssocID="{1EBF7E23-03D2-45E0-BEB7-C8B0B97A24C9}" presName="Image"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B70919C-6419-467F-98D9-AE62143AF60C}" type="pres">
      <dgm:prSet presAssocID="{1EBF7E23-03D2-45E0-BEB7-C8B0B97A24C9}" presName="childText" presStyleLbl="lnNode1" presStyleIdx="0" presStyleCnt="4">
        <dgm:presLayoutVars>
          <dgm:chMax val="0"/>
          <dgm:chPref val="0"/>
          <dgm:bulletEnabled val="1"/>
        </dgm:presLayoutVars>
      </dgm:prSet>
      <dgm:spPr/>
    </dgm:pt>
    <dgm:pt modelId="{0C050390-BAAD-415B-864D-B286514FF7FC}" type="pres">
      <dgm:prSet presAssocID="{8BA6F233-6EEA-4751-AA20-C35BF1787BCC}" presName="childComposite" presStyleCnt="0">
        <dgm:presLayoutVars>
          <dgm:chMax val="0"/>
          <dgm:chPref val="0"/>
        </dgm:presLayoutVars>
      </dgm:prSet>
      <dgm:spPr/>
    </dgm:pt>
    <dgm:pt modelId="{B008C467-82AE-4EDB-8591-C97CB1F3D98A}" type="pres">
      <dgm:prSet presAssocID="{8BA6F233-6EEA-4751-AA20-C35BF1787BCC}" presName="Image"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3CD44894-A6D5-44E8-9148-618F6E5EA2B7}" type="pres">
      <dgm:prSet presAssocID="{8BA6F233-6EEA-4751-AA20-C35BF1787BCC}" presName="childText" presStyleLbl="lnNode1" presStyleIdx="1" presStyleCnt="4">
        <dgm:presLayoutVars>
          <dgm:chMax val="0"/>
          <dgm:chPref val="0"/>
          <dgm:bulletEnabled val="1"/>
        </dgm:presLayoutVars>
      </dgm:prSet>
      <dgm:spPr/>
    </dgm:pt>
    <dgm:pt modelId="{6F7E3908-0BDC-48A3-A912-7EB112BFA7E5}" type="pres">
      <dgm:prSet presAssocID="{2C566E93-4FBD-470F-8109-7257D90F3038}" presName="childComposite" presStyleCnt="0">
        <dgm:presLayoutVars>
          <dgm:chMax val="0"/>
          <dgm:chPref val="0"/>
        </dgm:presLayoutVars>
      </dgm:prSet>
      <dgm:spPr/>
    </dgm:pt>
    <dgm:pt modelId="{54DD2993-4DFA-465A-97EA-921791852CE9}" type="pres">
      <dgm:prSet presAssocID="{2C566E93-4FBD-470F-8109-7257D90F3038}" presName="Image"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7E4BD758-A09E-4F0D-ACBE-8C8DF484CD98}" type="pres">
      <dgm:prSet presAssocID="{2C566E93-4FBD-470F-8109-7257D90F3038}" presName="childText" presStyleLbl="lnNode1" presStyleIdx="2" presStyleCnt="4">
        <dgm:presLayoutVars>
          <dgm:chMax val="0"/>
          <dgm:chPref val="0"/>
          <dgm:bulletEnabled val="1"/>
        </dgm:presLayoutVars>
      </dgm:prSet>
      <dgm:spPr/>
    </dgm:pt>
    <dgm:pt modelId="{D9EAAD37-488D-4208-85C4-406707453F73}" type="pres">
      <dgm:prSet presAssocID="{68AF4CFD-8462-4898-B3E9-645669A15340}" presName="childComposite" presStyleCnt="0">
        <dgm:presLayoutVars>
          <dgm:chMax val="0"/>
          <dgm:chPref val="0"/>
        </dgm:presLayoutVars>
      </dgm:prSet>
      <dgm:spPr/>
    </dgm:pt>
    <dgm:pt modelId="{A7A198E6-6F8B-4839-95B3-2BA6CCC1FEA0}" type="pres">
      <dgm:prSet presAssocID="{68AF4CFD-8462-4898-B3E9-645669A15340}" presName="Image" presStyleLbl="nod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4EF88A6B-EE85-472B-839E-A7E78BF5490A}" type="pres">
      <dgm:prSet presAssocID="{68AF4CFD-8462-4898-B3E9-645669A15340}" presName="childText" presStyleLbl="lnNode1" presStyleIdx="3" presStyleCnt="4">
        <dgm:presLayoutVars>
          <dgm:chMax val="0"/>
          <dgm:chPref val="0"/>
          <dgm:bulletEnabled val="1"/>
        </dgm:presLayoutVars>
      </dgm:prSet>
      <dgm:spPr/>
    </dgm:pt>
  </dgm:ptLst>
  <dgm:cxnLst>
    <dgm:cxn modelId="{6810A60D-27F7-4368-B293-B91AF6DC43FB}" type="presOf" srcId="{68AF4CFD-8462-4898-B3E9-645669A15340}" destId="{4EF88A6B-EE85-472B-839E-A7E78BF5490A}" srcOrd="0" destOrd="0" presId="urn:microsoft.com/office/officeart/2008/layout/PictureAccentList"/>
    <dgm:cxn modelId="{9AA98829-277D-4A20-ABAB-242D24DF12AA}" srcId="{0B84736B-1631-4EF4-BB3D-077D14EC32F7}" destId="{2C566E93-4FBD-470F-8109-7257D90F3038}" srcOrd="2" destOrd="0" parTransId="{80804B67-0427-404B-9315-AEEFD677B109}" sibTransId="{0F3CFF82-C4A1-4B31-AEF9-E8BF462E3E1F}"/>
    <dgm:cxn modelId="{5A147C5E-6371-4ACA-97FC-B41DF417F583}" srcId="{0B84736B-1631-4EF4-BB3D-077D14EC32F7}" destId="{68AF4CFD-8462-4898-B3E9-645669A15340}" srcOrd="3" destOrd="0" parTransId="{AE0BF4CF-B1C4-4216-8AC8-512636F2B579}" sibTransId="{63084179-D675-4D43-98C3-78BCCBC49421}"/>
    <dgm:cxn modelId="{C4D6BD61-4D5C-48DE-8B5F-7AECC2C7D535}" type="presOf" srcId="{2C566E93-4FBD-470F-8109-7257D90F3038}" destId="{7E4BD758-A09E-4F0D-ACBE-8C8DF484CD98}" srcOrd="0" destOrd="0" presId="urn:microsoft.com/office/officeart/2008/layout/PictureAccentList"/>
    <dgm:cxn modelId="{8BA79A44-C197-4CF7-8345-415C9188D28C}" srcId="{0B84736B-1631-4EF4-BB3D-077D14EC32F7}" destId="{8BA6F233-6EEA-4751-AA20-C35BF1787BCC}" srcOrd="1" destOrd="0" parTransId="{3BADDEDA-9E8E-4B2E-A357-C0B3DB5BE0F0}" sibTransId="{BBAA46D4-A83C-40BC-B9E8-513FAEEFE1EF}"/>
    <dgm:cxn modelId="{0FE5EC64-D1C9-4EF6-8F3E-27B09262A125}" type="presOf" srcId="{284D767D-5C1E-45E3-A961-C94D5335EAE8}" destId="{B7AB6156-8C25-4EC7-88A9-6FDCE19F3A88}" srcOrd="0" destOrd="0" presId="urn:microsoft.com/office/officeart/2008/layout/PictureAccentList"/>
    <dgm:cxn modelId="{62DA8354-CA03-44E1-82F7-7A943F64EF2C}" srcId="{284D767D-5C1E-45E3-A961-C94D5335EAE8}" destId="{0B84736B-1631-4EF4-BB3D-077D14EC32F7}" srcOrd="0" destOrd="0" parTransId="{B05ED1D4-3167-4975-B3EB-4F9CBDBB32BF}" sibTransId="{7DAB1FFA-3EA6-446A-AF72-30BC3808AA0C}"/>
    <dgm:cxn modelId="{81B7B555-A0ED-4E9D-AC62-9CC2415C90CD}" srcId="{0B84736B-1631-4EF4-BB3D-077D14EC32F7}" destId="{1EBF7E23-03D2-45E0-BEB7-C8B0B97A24C9}" srcOrd="0" destOrd="0" parTransId="{D7FC13D3-D7FC-4D4C-92C4-377E8AE76E6A}" sibTransId="{EF9FB2FF-046E-4AAE-AB48-42553BF7DE11}"/>
    <dgm:cxn modelId="{F602ABAC-2BBA-4976-83FA-B946D00E7DCC}" type="presOf" srcId="{1EBF7E23-03D2-45E0-BEB7-C8B0B97A24C9}" destId="{5B70919C-6419-467F-98D9-AE62143AF60C}" srcOrd="0" destOrd="0" presId="urn:microsoft.com/office/officeart/2008/layout/PictureAccentList"/>
    <dgm:cxn modelId="{A864DCB4-477C-4D28-B486-8484CF758F4B}" type="presOf" srcId="{0B84736B-1631-4EF4-BB3D-077D14EC32F7}" destId="{E8C7AB29-062E-4967-8942-6179CFF005AB}" srcOrd="0" destOrd="0" presId="urn:microsoft.com/office/officeart/2008/layout/PictureAccentList"/>
    <dgm:cxn modelId="{3B41B9DA-1B39-45BE-8477-B977FD44918C}" type="presOf" srcId="{8BA6F233-6EEA-4751-AA20-C35BF1787BCC}" destId="{3CD44894-A6D5-44E8-9148-618F6E5EA2B7}" srcOrd="0" destOrd="0" presId="urn:microsoft.com/office/officeart/2008/layout/PictureAccentList"/>
    <dgm:cxn modelId="{E89922E8-E477-49D3-96A4-C8D0ED3FD7F8}" type="presParOf" srcId="{B7AB6156-8C25-4EC7-88A9-6FDCE19F3A88}" destId="{109C8C80-056C-4EDE-B3ED-5A673AEBF039}" srcOrd="0" destOrd="0" presId="urn:microsoft.com/office/officeart/2008/layout/PictureAccentList"/>
    <dgm:cxn modelId="{3C83A5CA-E7E0-4A6A-8B0C-B8FB9D08E984}" type="presParOf" srcId="{109C8C80-056C-4EDE-B3ED-5A673AEBF039}" destId="{C95BBA60-8DD1-4E7C-808E-5370C38E3E74}" srcOrd="0" destOrd="0" presId="urn:microsoft.com/office/officeart/2008/layout/PictureAccentList"/>
    <dgm:cxn modelId="{C9D0DA25-96D1-4399-A347-91509B7E94AD}" type="presParOf" srcId="{C95BBA60-8DD1-4E7C-808E-5370C38E3E74}" destId="{E8C7AB29-062E-4967-8942-6179CFF005AB}" srcOrd="0" destOrd="0" presId="urn:microsoft.com/office/officeart/2008/layout/PictureAccentList"/>
    <dgm:cxn modelId="{423BE618-767A-4634-97A1-0C8960E65C15}" type="presParOf" srcId="{109C8C80-056C-4EDE-B3ED-5A673AEBF039}" destId="{E430A3FF-55F7-4DE4-9349-DF02D963BFEF}" srcOrd="1" destOrd="0" presId="urn:microsoft.com/office/officeart/2008/layout/PictureAccentList"/>
    <dgm:cxn modelId="{C67E5F3E-B2E8-4929-A0F5-1B486AEA0467}" type="presParOf" srcId="{E430A3FF-55F7-4DE4-9349-DF02D963BFEF}" destId="{A539F93E-EF20-4EC6-B1A0-8D75179A5B17}" srcOrd="0" destOrd="0" presId="urn:microsoft.com/office/officeart/2008/layout/PictureAccentList"/>
    <dgm:cxn modelId="{3F6E6271-B46F-4C00-9868-7F837234D1C3}" type="presParOf" srcId="{A539F93E-EF20-4EC6-B1A0-8D75179A5B17}" destId="{DE25B2B5-68F2-4B80-B1B1-FC51B6787F21}" srcOrd="0" destOrd="0" presId="urn:microsoft.com/office/officeart/2008/layout/PictureAccentList"/>
    <dgm:cxn modelId="{4F38C730-BCB1-4D35-8FD7-71218741910F}" type="presParOf" srcId="{A539F93E-EF20-4EC6-B1A0-8D75179A5B17}" destId="{5B70919C-6419-467F-98D9-AE62143AF60C}" srcOrd="1" destOrd="0" presId="urn:microsoft.com/office/officeart/2008/layout/PictureAccentList"/>
    <dgm:cxn modelId="{C93FF5B0-C09E-4552-914B-AE172D4ADCEC}" type="presParOf" srcId="{E430A3FF-55F7-4DE4-9349-DF02D963BFEF}" destId="{0C050390-BAAD-415B-864D-B286514FF7FC}" srcOrd="1" destOrd="0" presId="urn:microsoft.com/office/officeart/2008/layout/PictureAccentList"/>
    <dgm:cxn modelId="{3D18C7FB-C698-497A-AD06-58ED1B630158}" type="presParOf" srcId="{0C050390-BAAD-415B-864D-B286514FF7FC}" destId="{B008C467-82AE-4EDB-8591-C97CB1F3D98A}" srcOrd="0" destOrd="0" presId="urn:microsoft.com/office/officeart/2008/layout/PictureAccentList"/>
    <dgm:cxn modelId="{B735753B-418A-4B51-809B-E2212D03D398}" type="presParOf" srcId="{0C050390-BAAD-415B-864D-B286514FF7FC}" destId="{3CD44894-A6D5-44E8-9148-618F6E5EA2B7}" srcOrd="1" destOrd="0" presId="urn:microsoft.com/office/officeart/2008/layout/PictureAccentList"/>
    <dgm:cxn modelId="{D0AB81F5-7056-4551-869C-4293AE590FDF}" type="presParOf" srcId="{E430A3FF-55F7-4DE4-9349-DF02D963BFEF}" destId="{6F7E3908-0BDC-48A3-A912-7EB112BFA7E5}" srcOrd="2" destOrd="0" presId="urn:microsoft.com/office/officeart/2008/layout/PictureAccentList"/>
    <dgm:cxn modelId="{952827A8-EC9D-42E3-9830-AB73E32D1E64}" type="presParOf" srcId="{6F7E3908-0BDC-48A3-A912-7EB112BFA7E5}" destId="{54DD2993-4DFA-465A-97EA-921791852CE9}" srcOrd="0" destOrd="0" presId="urn:microsoft.com/office/officeart/2008/layout/PictureAccentList"/>
    <dgm:cxn modelId="{0A4611AC-80F2-4B5F-9013-F65AE6626E4C}" type="presParOf" srcId="{6F7E3908-0BDC-48A3-A912-7EB112BFA7E5}" destId="{7E4BD758-A09E-4F0D-ACBE-8C8DF484CD98}" srcOrd="1" destOrd="0" presId="urn:microsoft.com/office/officeart/2008/layout/PictureAccentList"/>
    <dgm:cxn modelId="{984E85B8-EF8C-41D0-B1CB-5808A39F56FD}" type="presParOf" srcId="{E430A3FF-55F7-4DE4-9349-DF02D963BFEF}" destId="{D9EAAD37-488D-4208-85C4-406707453F73}" srcOrd="3" destOrd="0" presId="urn:microsoft.com/office/officeart/2008/layout/PictureAccentList"/>
    <dgm:cxn modelId="{81B7EC71-9529-4B6F-AC98-5388CF7A8821}" type="presParOf" srcId="{D9EAAD37-488D-4208-85C4-406707453F73}" destId="{A7A198E6-6F8B-4839-95B3-2BA6CCC1FEA0}" srcOrd="0" destOrd="0" presId="urn:microsoft.com/office/officeart/2008/layout/PictureAccentList"/>
    <dgm:cxn modelId="{B0D8A0CC-CE3F-4433-A08C-AA7A42E06431}" type="presParOf" srcId="{D9EAAD37-488D-4208-85C4-406707453F73}" destId="{4EF88A6B-EE85-472B-839E-A7E78BF5490A}"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31239D-1179-434F-9D80-8DB1A29BB200}"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5F04CB7-AE2A-43F4-B1D5-747F88408E0B}">
      <dgm:prSet custT="1"/>
      <dgm:spPr/>
      <dgm:t>
        <a:bodyPr/>
        <a:lstStyle/>
        <a:p>
          <a:pPr>
            <a:lnSpc>
              <a:spcPct val="100000"/>
            </a:lnSpc>
            <a:defRPr cap="all"/>
          </a:pPr>
          <a:r>
            <a:rPr lang="en-US" sz="1400" dirty="0"/>
            <a:t>Contact Erla Sagg at </a:t>
          </a:r>
          <a:r>
            <a:rPr lang="en-US" sz="1400" dirty="0">
              <a:hlinkClick xmlns:r="http://schemas.openxmlformats.org/officeDocument/2006/relationships" r:id="rId1"/>
            </a:rPr>
            <a:t>esagg@naihc.net</a:t>
          </a:r>
          <a:r>
            <a:rPr lang="en-US" sz="1400" dirty="0"/>
            <a:t> for Sponsorship Opportunities, Exhibitor booth spaces, and other information</a:t>
          </a:r>
        </a:p>
      </dgm:t>
    </dgm:pt>
    <dgm:pt modelId="{9354D39E-C084-43C1-BD82-2F394B10BEDB}" type="parTrans" cxnId="{9B092A17-3BBE-4F5B-9F3A-626DD0932185}">
      <dgm:prSet/>
      <dgm:spPr/>
      <dgm:t>
        <a:bodyPr/>
        <a:lstStyle/>
        <a:p>
          <a:endParaRPr lang="en-US"/>
        </a:p>
      </dgm:t>
    </dgm:pt>
    <dgm:pt modelId="{5A7AFE7C-D6C3-4247-98A3-D037AEBF898A}" type="sibTrans" cxnId="{9B092A17-3BBE-4F5B-9F3A-626DD0932185}">
      <dgm:prSet/>
      <dgm:spPr/>
      <dgm:t>
        <a:bodyPr/>
        <a:lstStyle/>
        <a:p>
          <a:endParaRPr lang="en-US"/>
        </a:p>
      </dgm:t>
    </dgm:pt>
    <dgm:pt modelId="{92879B87-27BB-4B77-875E-DF404DBF7240}">
      <dgm:prSet custT="1"/>
      <dgm:spPr/>
      <dgm:t>
        <a:bodyPr/>
        <a:lstStyle/>
        <a:p>
          <a:pPr>
            <a:lnSpc>
              <a:spcPct val="100000"/>
            </a:lnSpc>
            <a:defRPr cap="all"/>
          </a:pPr>
          <a:r>
            <a:rPr lang="en-US" sz="1400" dirty="0"/>
            <a:t>Hotel Room Block Deadline: May 1, 2024</a:t>
          </a:r>
        </a:p>
      </dgm:t>
    </dgm:pt>
    <dgm:pt modelId="{B0DCC9D8-5FB6-4791-8145-4E805C556158}" type="parTrans" cxnId="{B97C5CCC-B0BB-477D-8D8B-E37789532BBA}">
      <dgm:prSet/>
      <dgm:spPr/>
      <dgm:t>
        <a:bodyPr/>
        <a:lstStyle/>
        <a:p>
          <a:endParaRPr lang="en-US"/>
        </a:p>
      </dgm:t>
    </dgm:pt>
    <dgm:pt modelId="{270DF90E-2B1C-4058-9D1A-70FB8B6934BB}" type="sibTrans" cxnId="{B97C5CCC-B0BB-477D-8D8B-E37789532BBA}">
      <dgm:prSet/>
      <dgm:spPr/>
      <dgm:t>
        <a:bodyPr/>
        <a:lstStyle/>
        <a:p>
          <a:endParaRPr lang="en-US"/>
        </a:p>
      </dgm:t>
    </dgm:pt>
    <dgm:pt modelId="{D5BBFC2F-5679-423A-BBD8-20826111C589}">
      <dgm:prSet custT="1"/>
      <dgm:spPr/>
      <dgm:t>
        <a:bodyPr/>
        <a:lstStyle/>
        <a:p>
          <a:pPr>
            <a:lnSpc>
              <a:spcPct val="100000"/>
            </a:lnSpc>
            <a:defRPr cap="all"/>
          </a:pPr>
          <a:r>
            <a:rPr lang="en-US" sz="1400" dirty="0"/>
            <a:t>Early Bird Registration ends:</a:t>
          </a:r>
        </a:p>
      </dgm:t>
    </dgm:pt>
    <dgm:pt modelId="{488C849F-7AED-4B21-BB52-FB2FBB414B6E}" type="parTrans" cxnId="{8DB54233-9872-4430-81E7-6E36C4BAD9AF}">
      <dgm:prSet/>
      <dgm:spPr/>
      <dgm:t>
        <a:bodyPr/>
        <a:lstStyle/>
        <a:p>
          <a:endParaRPr lang="en-US"/>
        </a:p>
      </dgm:t>
    </dgm:pt>
    <dgm:pt modelId="{7102A284-8239-407A-A77F-6D6644198F85}" type="sibTrans" cxnId="{8DB54233-9872-4430-81E7-6E36C4BAD9AF}">
      <dgm:prSet/>
      <dgm:spPr/>
      <dgm:t>
        <a:bodyPr/>
        <a:lstStyle/>
        <a:p>
          <a:endParaRPr lang="en-US"/>
        </a:p>
      </dgm:t>
    </dgm:pt>
    <dgm:pt modelId="{9960802F-B5B2-4A17-9500-B36CD0D90373}">
      <dgm:prSet custT="1"/>
      <dgm:spPr/>
      <dgm:t>
        <a:bodyPr/>
        <a:lstStyle/>
        <a:p>
          <a:pPr>
            <a:lnSpc>
              <a:spcPct val="100000"/>
            </a:lnSpc>
            <a:defRPr cap="all"/>
          </a:pPr>
          <a:r>
            <a:rPr lang="en-US" sz="1400" dirty="0"/>
            <a:t>More Information: </a:t>
          </a:r>
          <a:r>
            <a:rPr lang="en-US" sz="1400" dirty="0">
              <a:hlinkClick xmlns:r="http://schemas.openxmlformats.org/officeDocument/2006/relationships" r:id="rId2"/>
            </a:rPr>
            <a:t>https://naihc.net/annual-convention/</a:t>
          </a:r>
          <a:endParaRPr lang="en-US" sz="1400" dirty="0"/>
        </a:p>
      </dgm:t>
    </dgm:pt>
    <dgm:pt modelId="{6702C7D1-FA8F-4E11-B1CA-F33508E4A634}" type="parTrans" cxnId="{04AF3086-F135-43B0-AB63-C69636064CD2}">
      <dgm:prSet/>
      <dgm:spPr/>
      <dgm:t>
        <a:bodyPr/>
        <a:lstStyle/>
        <a:p>
          <a:endParaRPr lang="en-US"/>
        </a:p>
      </dgm:t>
    </dgm:pt>
    <dgm:pt modelId="{D2903811-8A02-4B04-90BF-51E0F2D16C04}" type="sibTrans" cxnId="{04AF3086-F135-43B0-AB63-C69636064CD2}">
      <dgm:prSet/>
      <dgm:spPr/>
      <dgm:t>
        <a:bodyPr/>
        <a:lstStyle/>
        <a:p>
          <a:endParaRPr lang="en-US"/>
        </a:p>
      </dgm:t>
    </dgm:pt>
    <dgm:pt modelId="{13DFCFBE-D5C9-4272-B50F-39C7FE84909C}" type="pres">
      <dgm:prSet presAssocID="{DC31239D-1179-434F-9D80-8DB1A29BB200}" presName="root" presStyleCnt="0">
        <dgm:presLayoutVars>
          <dgm:dir/>
          <dgm:resizeHandles val="exact"/>
        </dgm:presLayoutVars>
      </dgm:prSet>
      <dgm:spPr/>
    </dgm:pt>
    <dgm:pt modelId="{F4EC60A3-7131-48FD-AF46-1D4F3AD5620F}" type="pres">
      <dgm:prSet presAssocID="{9960802F-B5B2-4A17-9500-B36CD0D90373}" presName="compNode" presStyleCnt="0"/>
      <dgm:spPr/>
    </dgm:pt>
    <dgm:pt modelId="{AB8BDC7C-E173-4B8D-A180-B457184623C9}" type="pres">
      <dgm:prSet presAssocID="{9960802F-B5B2-4A17-9500-B36CD0D90373}" presName="iconBgRect" presStyleLbl="bgShp" presStyleIdx="0" presStyleCnt="4"/>
      <dgm:spPr/>
    </dgm:pt>
    <dgm:pt modelId="{10B125AE-153A-4B53-90C6-D94021BB7267}" type="pres">
      <dgm:prSet presAssocID="{9960802F-B5B2-4A17-9500-B36CD0D90373}" presName="iconRect" presStyleLbl="node1" presStyleIdx="0"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142FF6AE-F87E-4F6F-8323-585FDEAD3CB3}" type="pres">
      <dgm:prSet presAssocID="{9960802F-B5B2-4A17-9500-B36CD0D90373}" presName="spaceRect" presStyleCnt="0"/>
      <dgm:spPr/>
    </dgm:pt>
    <dgm:pt modelId="{D2D38629-35E0-41B6-8467-735EE81631F6}" type="pres">
      <dgm:prSet presAssocID="{9960802F-B5B2-4A17-9500-B36CD0D90373}" presName="textRect" presStyleLbl="revTx" presStyleIdx="0" presStyleCnt="4">
        <dgm:presLayoutVars>
          <dgm:chMax val="1"/>
          <dgm:chPref val="1"/>
        </dgm:presLayoutVars>
      </dgm:prSet>
      <dgm:spPr/>
    </dgm:pt>
    <dgm:pt modelId="{56055EDB-B27A-4BA3-9873-84795BE8ABB4}" type="pres">
      <dgm:prSet presAssocID="{D2903811-8A02-4B04-90BF-51E0F2D16C04}" presName="sibTrans" presStyleCnt="0"/>
      <dgm:spPr/>
    </dgm:pt>
    <dgm:pt modelId="{AD8E38A8-06BE-45B9-8D03-42BBCA99376A}" type="pres">
      <dgm:prSet presAssocID="{95F04CB7-AE2A-43F4-B1D5-747F88408E0B}" presName="compNode" presStyleCnt="0"/>
      <dgm:spPr/>
    </dgm:pt>
    <dgm:pt modelId="{78F1F3A7-B3D4-4624-86CE-EF9AE8F0C060}" type="pres">
      <dgm:prSet presAssocID="{95F04CB7-AE2A-43F4-B1D5-747F88408E0B}" presName="iconBgRect" presStyleLbl="bgShp" presStyleIdx="1" presStyleCnt="4"/>
      <dgm:spPr/>
    </dgm:pt>
    <dgm:pt modelId="{9680C66B-3A93-477C-93D6-EC8A35119D3F}" type="pres">
      <dgm:prSet presAssocID="{95F04CB7-AE2A-43F4-B1D5-747F88408E0B}" presName="iconRect" presStyleLbl="node1" presStyleIdx="1"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E4552713-3784-4E20-9BE2-14728442B5FB}" type="pres">
      <dgm:prSet presAssocID="{95F04CB7-AE2A-43F4-B1D5-747F88408E0B}" presName="spaceRect" presStyleCnt="0"/>
      <dgm:spPr/>
    </dgm:pt>
    <dgm:pt modelId="{FFCA45AD-EB13-4B3A-88CD-ECEF8ED7510F}" type="pres">
      <dgm:prSet presAssocID="{95F04CB7-AE2A-43F4-B1D5-747F88408E0B}" presName="textRect" presStyleLbl="revTx" presStyleIdx="1" presStyleCnt="4" custScaleX="133540">
        <dgm:presLayoutVars>
          <dgm:chMax val="1"/>
          <dgm:chPref val="1"/>
        </dgm:presLayoutVars>
      </dgm:prSet>
      <dgm:spPr/>
    </dgm:pt>
    <dgm:pt modelId="{83A0D843-035C-472B-BB7A-0A1F3FD6327A}" type="pres">
      <dgm:prSet presAssocID="{5A7AFE7C-D6C3-4247-98A3-D037AEBF898A}" presName="sibTrans" presStyleCnt="0"/>
      <dgm:spPr/>
    </dgm:pt>
    <dgm:pt modelId="{7C7188ED-D308-4BCF-AD0F-CF517B290714}" type="pres">
      <dgm:prSet presAssocID="{92879B87-27BB-4B77-875E-DF404DBF7240}" presName="compNode" presStyleCnt="0"/>
      <dgm:spPr/>
    </dgm:pt>
    <dgm:pt modelId="{08D46225-2CF5-44CE-8B65-B2DB072933AA}" type="pres">
      <dgm:prSet presAssocID="{92879B87-27BB-4B77-875E-DF404DBF7240}" presName="iconBgRect" presStyleLbl="bgShp" presStyleIdx="2" presStyleCnt="4"/>
      <dgm:spPr/>
    </dgm:pt>
    <dgm:pt modelId="{9386158F-3876-48FC-8CD4-014E6A418752}" type="pres">
      <dgm:prSet presAssocID="{92879B87-27BB-4B77-875E-DF404DBF7240}" presName="iconRect" presStyleLbl="node1" presStyleIdx="2"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arrow"/>
        </a:ext>
      </dgm:extLst>
    </dgm:pt>
    <dgm:pt modelId="{4CDB1955-C492-48D8-B057-6EE3141AC51F}" type="pres">
      <dgm:prSet presAssocID="{92879B87-27BB-4B77-875E-DF404DBF7240}" presName="spaceRect" presStyleCnt="0"/>
      <dgm:spPr/>
    </dgm:pt>
    <dgm:pt modelId="{E6CCF588-DCFF-4401-BA95-5B42F4A93EC9}" type="pres">
      <dgm:prSet presAssocID="{92879B87-27BB-4B77-875E-DF404DBF7240}" presName="textRect" presStyleLbl="revTx" presStyleIdx="2" presStyleCnt="4">
        <dgm:presLayoutVars>
          <dgm:chMax val="1"/>
          <dgm:chPref val="1"/>
        </dgm:presLayoutVars>
      </dgm:prSet>
      <dgm:spPr/>
    </dgm:pt>
    <dgm:pt modelId="{8E7BB8E1-50F4-4916-BA79-B5507184ABFC}" type="pres">
      <dgm:prSet presAssocID="{270DF90E-2B1C-4058-9D1A-70FB8B6934BB}" presName="sibTrans" presStyleCnt="0"/>
      <dgm:spPr/>
    </dgm:pt>
    <dgm:pt modelId="{08547D16-7487-463A-8DFF-ECC86B84718E}" type="pres">
      <dgm:prSet presAssocID="{D5BBFC2F-5679-423A-BBD8-20826111C589}" presName="compNode" presStyleCnt="0"/>
      <dgm:spPr/>
    </dgm:pt>
    <dgm:pt modelId="{7AEF436E-EAC9-4040-A516-A4252A7BAA57}" type="pres">
      <dgm:prSet presAssocID="{D5BBFC2F-5679-423A-BBD8-20826111C589}" presName="iconBgRect" presStyleLbl="bgShp" presStyleIdx="3" presStyleCnt="4"/>
      <dgm:spPr/>
    </dgm:pt>
    <dgm:pt modelId="{EC002C6B-28A3-4193-ACD1-EEA68404FFDF}" type="pres">
      <dgm:prSet presAssocID="{D5BBFC2F-5679-423A-BBD8-20826111C589}" presName="iconRect" presStyleLbl="node1" presStyleIdx="3"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0BCF5599-9788-44C2-8346-07F9AFE3D1D1}" type="pres">
      <dgm:prSet presAssocID="{D5BBFC2F-5679-423A-BBD8-20826111C589}" presName="spaceRect" presStyleCnt="0"/>
      <dgm:spPr/>
    </dgm:pt>
    <dgm:pt modelId="{79AA8A51-F4FA-4F74-9E5F-DEEA51D2F586}" type="pres">
      <dgm:prSet presAssocID="{D5BBFC2F-5679-423A-BBD8-20826111C589}" presName="textRect" presStyleLbl="revTx" presStyleIdx="3" presStyleCnt="4">
        <dgm:presLayoutVars>
          <dgm:chMax val="1"/>
          <dgm:chPref val="1"/>
        </dgm:presLayoutVars>
      </dgm:prSet>
      <dgm:spPr/>
    </dgm:pt>
  </dgm:ptLst>
  <dgm:cxnLst>
    <dgm:cxn modelId="{727F8F12-BA02-4827-93B1-50166858D291}" type="presOf" srcId="{9960802F-B5B2-4A17-9500-B36CD0D90373}" destId="{D2D38629-35E0-41B6-8467-735EE81631F6}" srcOrd="0" destOrd="0" presId="urn:microsoft.com/office/officeart/2018/5/layout/IconCircleLabelList"/>
    <dgm:cxn modelId="{9B092A17-3BBE-4F5B-9F3A-626DD0932185}" srcId="{DC31239D-1179-434F-9D80-8DB1A29BB200}" destId="{95F04CB7-AE2A-43F4-B1D5-747F88408E0B}" srcOrd="1" destOrd="0" parTransId="{9354D39E-C084-43C1-BD82-2F394B10BEDB}" sibTransId="{5A7AFE7C-D6C3-4247-98A3-D037AEBF898A}"/>
    <dgm:cxn modelId="{8DB54233-9872-4430-81E7-6E36C4BAD9AF}" srcId="{DC31239D-1179-434F-9D80-8DB1A29BB200}" destId="{D5BBFC2F-5679-423A-BBD8-20826111C589}" srcOrd="3" destOrd="0" parTransId="{488C849F-7AED-4B21-BB52-FB2FBB414B6E}" sibTransId="{7102A284-8239-407A-A77F-6D6644198F85}"/>
    <dgm:cxn modelId="{272E2877-E6F5-417F-AE72-165935F5CCC4}" type="presOf" srcId="{DC31239D-1179-434F-9D80-8DB1A29BB200}" destId="{13DFCFBE-D5C9-4272-B50F-39C7FE84909C}" srcOrd="0" destOrd="0" presId="urn:microsoft.com/office/officeart/2018/5/layout/IconCircleLabelList"/>
    <dgm:cxn modelId="{04AF3086-F135-43B0-AB63-C69636064CD2}" srcId="{DC31239D-1179-434F-9D80-8DB1A29BB200}" destId="{9960802F-B5B2-4A17-9500-B36CD0D90373}" srcOrd="0" destOrd="0" parTransId="{6702C7D1-FA8F-4E11-B1CA-F33508E4A634}" sibTransId="{D2903811-8A02-4B04-90BF-51E0F2D16C04}"/>
    <dgm:cxn modelId="{DD4AA0A7-C72D-46C2-8FF6-E08FC157BE72}" type="presOf" srcId="{92879B87-27BB-4B77-875E-DF404DBF7240}" destId="{E6CCF588-DCFF-4401-BA95-5B42F4A93EC9}" srcOrd="0" destOrd="0" presId="urn:microsoft.com/office/officeart/2018/5/layout/IconCircleLabelList"/>
    <dgm:cxn modelId="{EB7754B1-350F-4F18-8F8F-3EE4DE9781A8}" type="presOf" srcId="{95F04CB7-AE2A-43F4-B1D5-747F88408E0B}" destId="{FFCA45AD-EB13-4B3A-88CD-ECEF8ED7510F}" srcOrd="0" destOrd="0" presId="urn:microsoft.com/office/officeart/2018/5/layout/IconCircleLabelList"/>
    <dgm:cxn modelId="{B97C5CCC-B0BB-477D-8D8B-E37789532BBA}" srcId="{DC31239D-1179-434F-9D80-8DB1A29BB200}" destId="{92879B87-27BB-4B77-875E-DF404DBF7240}" srcOrd="2" destOrd="0" parTransId="{B0DCC9D8-5FB6-4791-8145-4E805C556158}" sibTransId="{270DF90E-2B1C-4058-9D1A-70FB8B6934BB}"/>
    <dgm:cxn modelId="{F820A5D6-CEB1-4DD6-A46D-106F5293D498}" type="presOf" srcId="{D5BBFC2F-5679-423A-BBD8-20826111C589}" destId="{79AA8A51-F4FA-4F74-9E5F-DEEA51D2F586}" srcOrd="0" destOrd="0" presId="urn:microsoft.com/office/officeart/2018/5/layout/IconCircleLabelList"/>
    <dgm:cxn modelId="{C76DFFED-2F39-4283-A3A4-12F2408B40FE}" type="presParOf" srcId="{13DFCFBE-D5C9-4272-B50F-39C7FE84909C}" destId="{F4EC60A3-7131-48FD-AF46-1D4F3AD5620F}" srcOrd="0" destOrd="0" presId="urn:microsoft.com/office/officeart/2018/5/layout/IconCircleLabelList"/>
    <dgm:cxn modelId="{D6775EF4-8929-4AE3-916B-FD0630696BF0}" type="presParOf" srcId="{F4EC60A3-7131-48FD-AF46-1D4F3AD5620F}" destId="{AB8BDC7C-E173-4B8D-A180-B457184623C9}" srcOrd="0" destOrd="0" presId="urn:microsoft.com/office/officeart/2018/5/layout/IconCircleLabelList"/>
    <dgm:cxn modelId="{D288F9FA-A5EF-44C0-9028-110B7047C070}" type="presParOf" srcId="{F4EC60A3-7131-48FD-AF46-1D4F3AD5620F}" destId="{10B125AE-153A-4B53-90C6-D94021BB7267}" srcOrd="1" destOrd="0" presId="urn:microsoft.com/office/officeart/2018/5/layout/IconCircleLabelList"/>
    <dgm:cxn modelId="{F691753F-29A4-489A-A643-91BC8041B0BC}" type="presParOf" srcId="{F4EC60A3-7131-48FD-AF46-1D4F3AD5620F}" destId="{142FF6AE-F87E-4F6F-8323-585FDEAD3CB3}" srcOrd="2" destOrd="0" presId="urn:microsoft.com/office/officeart/2018/5/layout/IconCircleLabelList"/>
    <dgm:cxn modelId="{978EE524-BD8E-4234-AD3F-4090F6F31BCD}" type="presParOf" srcId="{F4EC60A3-7131-48FD-AF46-1D4F3AD5620F}" destId="{D2D38629-35E0-41B6-8467-735EE81631F6}" srcOrd="3" destOrd="0" presId="urn:microsoft.com/office/officeart/2018/5/layout/IconCircleLabelList"/>
    <dgm:cxn modelId="{23D8AF9C-AC9A-486C-B834-65C90682C869}" type="presParOf" srcId="{13DFCFBE-D5C9-4272-B50F-39C7FE84909C}" destId="{56055EDB-B27A-4BA3-9873-84795BE8ABB4}" srcOrd="1" destOrd="0" presId="urn:microsoft.com/office/officeart/2018/5/layout/IconCircleLabelList"/>
    <dgm:cxn modelId="{841BEE18-332D-4B08-B63D-81F44BDEE341}" type="presParOf" srcId="{13DFCFBE-D5C9-4272-B50F-39C7FE84909C}" destId="{AD8E38A8-06BE-45B9-8D03-42BBCA99376A}" srcOrd="2" destOrd="0" presId="urn:microsoft.com/office/officeart/2018/5/layout/IconCircleLabelList"/>
    <dgm:cxn modelId="{FFC5EE7B-B4D2-4F09-91E1-E5AB9721687B}" type="presParOf" srcId="{AD8E38A8-06BE-45B9-8D03-42BBCA99376A}" destId="{78F1F3A7-B3D4-4624-86CE-EF9AE8F0C060}" srcOrd="0" destOrd="0" presId="urn:microsoft.com/office/officeart/2018/5/layout/IconCircleLabelList"/>
    <dgm:cxn modelId="{1A4AB718-8223-4E8C-850B-2B5C9DDF704A}" type="presParOf" srcId="{AD8E38A8-06BE-45B9-8D03-42BBCA99376A}" destId="{9680C66B-3A93-477C-93D6-EC8A35119D3F}" srcOrd="1" destOrd="0" presId="urn:microsoft.com/office/officeart/2018/5/layout/IconCircleLabelList"/>
    <dgm:cxn modelId="{E92DAA00-16C0-4D09-9D98-7C10E079A606}" type="presParOf" srcId="{AD8E38A8-06BE-45B9-8D03-42BBCA99376A}" destId="{E4552713-3784-4E20-9BE2-14728442B5FB}" srcOrd="2" destOrd="0" presId="urn:microsoft.com/office/officeart/2018/5/layout/IconCircleLabelList"/>
    <dgm:cxn modelId="{397D97B0-C0DC-4D08-A3A3-CD71E98BE558}" type="presParOf" srcId="{AD8E38A8-06BE-45B9-8D03-42BBCA99376A}" destId="{FFCA45AD-EB13-4B3A-88CD-ECEF8ED7510F}" srcOrd="3" destOrd="0" presId="urn:microsoft.com/office/officeart/2018/5/layout/IconCircleLabelList"/>
    <dgm:cxn modelId="{98083E6C-99EC-4569-8F33-6808D0FD2AF5}" type="presParOf" srcId="{13DFCFBE-D5C9-4272-B50F-39C7FE84909C}" destId="{83A0D843-035C-472B-BB7A-0A1F3FD6327A}" srcOrd="3" destOrd="0" presId="urn:microsoft.com/office/officeart/2018/5/layout/IconCircleLabelList"/>
    <dgm:cxn modelId="{83457847-C96C-4B34-806F-4AD9ADE0CE15}" type="presParOf" srcId="{13DFCFBE-D5C9-4272-B50F-39C7FE84909C}" destId="{7C7188ED-D308-4BCF-AD0F-CF517B290714}" srcOrd="4" destOrd="0" presId="urn:microsoft.com/office/officeart/2018/5/layout/IconCircleLabelList"/>
    <dgm:cxn modelId="{F0FA7432-2F0F-44DE-9609-C2F388E290F3}" type="presParOf" srcId="{7C7188ED-D308-4BCF-AD0F-CF517B290714}" destId="{08D46225-2CF5-44CE-8B65-B2DB072933AA}" srcOrd="0" destOrd="0" presId="urn:microsoft.com/office/officeart/2018/5/layout/IconCircleLabelList"/>
    <dgm:cxn modelId="{C40C46B3-D2BF-49F1-9D73-B7F4F0CA14CD}" type="presParOf" srcId="{7C7188ED-D308-4BCF-AD0F-CF517B290714}" destId="{9386158F-3876-48FC-8CD4-014E6A418752}" srcOrd="1" destOrd="0" presId="urn:microsoft.com/office/officeart/2018/5/layout/IconCircleLabelList"/>
    <dgm:cxn modelId="{F9311B73-8DCA-4CB9-94C4-BC444BB38A9C}" type="presParOf" srcId="{7C7188ED-D308-4BCF-AD0F-CF517B290714}" destId="{4CDB1955-C492-48D8-B057-6EE3141AC51F}" srcOrd="2" destOrd="0" presId="urn:microsoft.com/office/officeart/2018/5/layout/IconCircleLabelList"/>
    <dgm:cxn modelId="{2E21F161-0123-43FF-BB2A-BB0273F4F2B5}" type="presParOf" srcId="{7C7188ED-D308-4BCF-AD0F-CF517B290714}" destId="{E6CCF588-DCFF-4401-BA95-5B42F4A93EC9}" srcOrd="3" destOrd="0" presId="urn:microsoft.com/office/officeart/2018/5/layout/IconCircleLabelList"/>
    <dgm:cxn modelId="{5043DA96-E939-4446-8480-6D89755ABF61}" type="presParOf" srcId="{13DFCFBE-D5C9-4272-B50F-39C7FE84909C}" destId="{8E7BB8E1-50F4-4916-BA79-B5507184ABFC}" srcOrd="5" destOrd="0" presId="urn:microsoft.com/office/officeart/2018/5/layout/IconCircleLabelList"/>
    <dgm:cxn modelId="{855F42A7-6717-42B0-BC5E-8EC58AD3BEE7}" type="presParOf" srcId="{13DFCFBE-D5C9-4272-B50F-39C7FE84909C}" destId="{08547D16-7487-463A-8DFF-ECC86B84718E}" srcOrd="6" destOrd="0" presId="urn:microsoft.com/office/officeart/2018/5/layout/IconCircleLabelList"/>
    <dgm:cxn modelId="{EA7981DD-C925-425E-977F-68748E148246}" type="presParOf" srcId="{08547D16-7487-463A-8DFF-ECC86B84718E}" destId="{7AEF436E-EAC9-4040-A516-A4252A7BAA57}" srcOrd="0" destOrd="0" presId="urn:microsoft.com/office/officeart/2018/5/layout/IconCircleLabelList"/>
    <dgm:cxn modelId="{875270C6-6D62-4046-8E2D-3C21ED6498D6}" type="presParOf" srcId="{08547D16-7487-463A-8DFF-ECC86B84718E}" destId="{EC002C6B-28A3-4193-ACD1-EEA68404FFDF}" srcOrd="1" destOrd="0" presId="urn:microsoft.com/office/officeart/2018/5/layout/IconCircleLabelList"/>
    <dgm:cxn modelId="{C2601038-A055-4178-BB82-1D73FD5D7F00}" type="presParOf" srcId="{08547D16-7487-463A-8DFF-ECC86B84718E}" destId="{0BCF5599-9788-44C2-8346-07F9AFE3D1D1}" srcOrd="2" destOrd="0" presId="urn:microsoft.com/office/officeart/2018/5/layout/IconCircleLabelList"/>
    <dgm:cxn modelId="{2DE09B9A-369E-4FE1-9130-C1690F537892}" type="presParOf" srcId="{08547D16-7487-463A-8DFF-ECC86B84718E}" destId="{79AA8A51-F4FA-4F74-9E5F-DEEA51D2F58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45AAD-5ACD-42B5-AB89-7E0F81E4DA54}">
      <dsp:nvSpPr>
        <dsp:cNvPr id="0" name=""/>
        <dsp:cNvSpPr/>
      </dsp:nvSpPr>
      <dsp:spPr>
        <a:xfrm>
          <a:off x="0" y="0"/>
          <a:ext cx="8823960" cy="80921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Founded in 1974 at a 501(C)(3)  Corporation</a:t>
          </a:r>
          <a:endParaRPr lang="en-US" sz="3100" kern="1200"/>
        </a:p>
      </dsp:txBody>
      <dsp:txXfrm>
        <a:off x="23701" y="23701"/>
        <a:ext cx="7882378" cy="761810"/>
      </dsp:txXfrm>
    </dsp:sp>
    <dsp:sp modelId="{353C0925-CC1A-4FAB-AF7E-D9068A550710}">
      <dsp:nvSpPr>
        <dsp:cNvPr id="0" name=""/>
        <dsp:cNvSpPr/>
      </dsp:nvSpPr>
      <dsp:spPr>
        <a:xfrm>
          <a:off x="739006" y="956341"/>
          <a:ext cx="8823960" cy="80921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275 Voting Members representing 474 Tribes</a:t>
          </a:r>
          <a:endParaRPr lang="en-US" sz="3100" kern="1200"/>
        </a:p>
      </dsp:txBody>
      <dsp:txXfrm>
        <a:off x="762707" y="980042"/>
        <a:ext cx="7511563" cy="761810"/>
      </dsp:txXfrm>
    </dsp:sp>
    <dsp:sp modelId="{7457D56F-392E-4A98-8E03-90749760676F}">
      <dsp:nvSpPr>
        <dsp:cNvPr id="0" name=""/>
        <dsp:cNvSpPr/>
      </dsp:nvSpPr>
      <dsp:spPr>
        <a:xfrm>
          <a:off x="1466983" y="1912683"/>
          <a:ext cx="8823960" cy="809212"/>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13 Associate Members</a:t>
          </a:r>
          <a:endParaRPr lang="en-US" sz="3100" kern="1200"/>
        </a:p>
      </dsp:txBody>
      <dsp:txXfrm>
        <a:off x="1490684" y="1936384"/>
        <a:ext cx="7522593" cy="761810"/>
      </dsp:txXfrm>
    </dsp:sp>
    <dsp:sp modelId="{34607197-BFA7-4C4C-B609-7936D80A11D8}">
      <dsp:nvSpPr>
        <dsp:cNvPr id="0" name=""/>
        <dsp:cNvSpPr/>
      </dsp:nvSpPr>
      <dsp:spPr>
        <a:xfrm>
          <a:off x="2205989" y="2869025"/>
          <a:ext cx="8823960" cy="80921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Headquarters in Washington, DC</a:t>
          </a:r>
          <a:endParaRPr lang="en-US" sz="3100" kern="1200"/>
        </a:p>
      </dsp:txBody>
      <dsp:txXfrm>
        <a:off x="2229690" y="2892726"/>
        <a:ext cx="7511563" cy="761810"/>
      </dsp:txXfrm>
    </dsp:sp>
    <dsp:sp modelId="{88EB0A40-474A-4406-94EE-CA919FD68639}">
      <dsp:nvSpPr>
        <dsp:cNvPr id="0" name=""/>
        <dsp:cNvSpPr/>
      </dsp:nvSpPr>
      <dsp:spPr>
        <a:xfrm>
          <a:off x="8297971" y="619783"/>
          <a:ext cx="525988" cy="525988"/>
        </a:xfrm>
        <a:prstGeom prst="downArrow">
          <a:avLst>
            <a:gd name="adj1" fmla="val 55000"/>
            <a:gd name="adj2" fmla="val 45000"/>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416318" y="619783"/>
        <a:ext cx="289294" cy="395806"/>
      </dsp:txXfrm>
    </dsp:sp>
    <dsp:sp modelId="{49BE40FE-23FA-4B5F-B72E-C45C278D8361}">
      <dsp:nvSpPr>
        <dsp:cNvPr id="0" name=""/>
        <dsp:cNvSpPr/>
      </dsp:nvSpPr>
      <dsp:spPr>
        <a:xfrm>
          <a:off x="9036978" y="1576124"/>
          <a:ext cx="525988" cy="525988"/>
        </a:xfrm>
        <a:prstGeom prst="downArrow">
          <a:avLst>
            <a:gd name="adj1" fmla="val 55000"/>
            <a:gd name="adj2" fmla="val 45000"/>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155325" y="1576124"/>
        <a:ext cx="289294" cy="395806"/>
      </dsp:txXfrm>
    </dsp:sp>
    <dsp:sp modelId="{D7D80CE6-1D2E-49A2-8870-A54499C055EC}">
      <dsp:nvSpPr>
        <dsp:cNvPr id="0" name=""/>
        <dsp:cNvSpPr/>
      </dsp:nvSpPr>
      <dsp:spPr>
        <a:xfrm>
          <a:off x="9764955" y="2532466"/>
          <a:ext cx="525988" cy="525988"/>
        </a:xfrm>
        <a:prstGeom prst="downArrow">
          <a:avLst>
            <a:gd name="adj1" fmla="val 55000"/>
            <a:gd name="adj2" fmla="val 45000"/>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883302" y="2532466"/>
        <a:ext cx="289294" cy="395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1E11C-E455-494D-B968-B6959D7A313A}">
      <dsp:nvSpPr>
        <dsp:cNvPr id="0" name=""/>
        <dsp:cNvSpPr/>
      </dsp:nvSpPr>
      <dsp:spPr>
        <a:xfrm>
          <a:off x="0" y="0"/>
          <a:ext cx="2810147" cy="4142845"/>
        </a:xfrm>
        <a:prstGeom prst="roundRect">
          <a:avLst>
            <a:gd name="adj" fmla="val 10000"/>
          </a:avLst>
        </a:prstGeom>
        <a:solidFill>
          <a:srgbClr val="44546A">
            <a:lumMod val="5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 lastClr="FFFFFF"/>
              </a:solidFill>
              <a:latin typeface="Calibri" panose="020F0502020204030204"/>
              <a:ea typeface="+mn-ea"/>
              <a:cs typeface="+mn-cs"/>
            </a:rPr>
            <a:t>Advocacy</a:t>
          </a:r>
        </a:p>
      </dsp:txBody>
      <dsp:txXfrm>
        <a:off x="48536" y="1705674"/>
        <a:ext cx="2713075" cy="1560066"/>
      </dsp:txXfrm>
    </dsp:sp>
    <dsp:sp modelId="{E54457FE-3532-42AC-B121-46B7E59BB8BD}">
      <dsp:nvSpPr>
        <dsp:cNvPr id="0" name=""/>
        <dsp:cNvSpPr/>
      </dsp:nvSpPr>
      <dsp:spPr>
        <a:xfrm>
          <a:off x="717096" y="248570"/>
          <a:ext cx="1379567" cy="137956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03DC875-B801-4A31-92C9-6B72F2AC731C}">
      <dsp:nvSpPr>
        <dsp:cNvPr id="0" name=""/>
        <dsp:cNvSpPr/>
      </dsp:nvSpPr>
      <dsp:spPr>
        <a:xfrm>
          <a:off x="2896257" y="0"/>
          <a:ext cx="2810147" cy="4142845"/>
        </a:xfrm>
        <a:prstGeom prst="roundRect">
          <a:avLst>
            <a:gd name="adj" fmla="val 10000"/>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 lastClr="FFFFFF"/>
              </a:solidFill>
              <a:latin typeface="Calibri" panose="020F0502020204030204"/>
              <a:ea typeface="+mn-ea"/>
              <a:cs typeface="+mn-cs"/>
            </a:rPr>
            <a:t>Membership</a:t>
          </a:r>
        </a:p>
      </dsp:txBody>
      <dsp:txXfrm>
        <a:off x="2944793" y="1705674"/>
        <a:ext cx="2713075" cy="1560066"/>
      </dsp:txXfrm>
    </dsp:sp>
    <dsp:sp modelId="{4365FD54-FA33-40FA-81F0-5E6BBCE92FF4}">
      <dsp:nvSpPr>
        <dsp:cNvPr id="0" name=""/>
        <dsp:cNvSpPr/>
      </dsp:nvSpPr>
      <dsp:spPr>
        <a:xfrm>
          <a:off x="3611547" y="248570"/>
          <a:ext cx="1379567" cy="137956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78AE0A6-6394-4980-9899-5CC25E2B765D}">
      <dsp:nvSpPr>
        <dsp:cNvPr id="0" name=""/>
        <dsp:cNvSpPr/>
      </dsp:nvSpPr>
      <dsp:spPr>
        <a:xfrm>
          <a:off x="5790709" y="0"/>
          <a:ext cx="2810147" cy="4142845"/>
        </a:xfrm>
        <a:prstGeom prst="roundRect">
          <a:avLst>
            <a:gd name="adj" fmla="val 10000"/>
          </a:avLst>
        </a:prstGeom>
        <a:solidFill>
          <a:schemeClr val="accent5"/>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rPr>
            <a:t>Training &amp; On-site Technical Assistance</a:t>
          </a:r>
        </a:p>
      </dsp:txBody>
      <dsp:txXfrm>
        <a:off x="5839245" y="1705674"/>
        <a:ext cx="2713075" cy="1560066"/>
      </dsp:txXfrm>
    </dsp:sp>
    <dsp:sp modelId="{E6EA1D39-D5C1-4CE7-83FC-FD4B6B9BB8A6}">
      <dsp:nvSpPr>
        <dsp:cNvPr id="0" name=""/>
        <dsp:cNvSpPr/>
      </dsp:nvSpPr>
      <dsp:spPr>
        <a:xfrm>
          <a:off x="6505999" y="248570"/>
          <a:ext cx="1379567" cy="137956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D330F811-D718-422D-AA35-42263A7DF800}">
      <dsp:nvSpPr>
        <dsp:cNvPr id="0" name=""/>
        <dsp:cNvSpPr/>
      </dsp:nvSpPr>
      <dsp:spPr>
        <a:xfrm>
          <a:off x="344106" y="3314276"/>
          <a:ext cx="7914449" cy="621426"/>
        </a:xfrm>
        <a:prstGeom prst="leftRightArrow">
          <a:avLst/>
        </a:prstGeom>
        <a:solidFill>
          <a:srgbClr val="A5A5A5">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053CA-5E44-4C64-88D5-8365CD5BA195}">
      <dsp:nvSpPr>
        <dsp:cNvPr id="0" name=""/>
        <dsp:cNvSpPr/>
      </dsp:nvSpPr>
      <dsp:spPr>
        <a:xfrm>
          <a:off x="826146" y="0"/>
          <a:ext cx="1509048" cy="14781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60645BC-F468-4140-B3E7-146E8097D388}">
      <dsp:nvSpPr>
        <dsp:cNvPr id="0" name=""/>
        <dsp:cNvSpPr/>
      </dsp:nvSpPr>
      <dsp:spPr>
        <a:xfrm>
          <a:off x="826146" y="1632932"/>
          <a:ext cx="4311566" cy="63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SEC. 703. TRAINING AND TECHNICAL ASSISTANCE.</a:t>
          </a:r>
        </a:p>
      </dsp:txBody>
      <dsp:txXfrm>
        <a:off x="826146" y="1632932"/>
        <a:ext cx="4311566" cy="633496"/>
      </dsp:txXfrm>
    </dsp:sp>
    <dsp:sp modelId="{FD057250-F0A7-4BFE-B330-8BF0E88F5E8A}">
      <dsp:nvSpPr>
        <dsp:cNvPr id="0" name=""/>
        <dsp:cNvSpPr/>
      </dsp:nvSpPr>
      <dsp:spPr>
        <a:xfrm>
          <a:off x="826146" y="2338417"/>
          <a:ext cx="4311566" cy="133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There are authorized to be appropriated for assistance for a national organization representing Native American housing interests for providing training and technical assistance to Indian housing authorities and tribally designated housing entities such sums as may be necessary.</a:t>
          </a:r>
        </a:p>
      </dsp:txBody>
      <dsp:txXfrm>
        <a:off x="826146" y="2338417"/>
        <a:ext cx="4311566" cy="1339820"/>
      </dsp:txXfrm>
    </dsp:sp>
    <dsp:sp modelId="{3E21E9B5-F057-4053-8EEF-0A10B4A84040}">
      <dsp:nvSpPr>
        <dsp:cNvPr id="0" name=""/>
        <dsp:cNvSpPr/>
      </dsp:nvSpPr>
      <dsp:spPr>
        <a:xfrm>
          <a:off x="5892237" y="0"/>
          <a:ext cx="1509048" cy="14781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6DAE6C-9E91-4057-BC8C-7C59CE12EDEF}">
      <dsp:nvSpPr>
        <dsp:cNvPr id="0" name=""/>
        <dsp:cNvSpPr/>
      </dsp:nvSpPr>
      <dsp:spPr>
        <a:xfrm>
          <a:off x="5892237" y="1632932"/>
          <a:ext cx="4311566" cy="63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Community Compass Eligible Activities</a:t>
          </a:r>
        </a:p>
      </dsp:txBody>
      <dsp:txXfrm>
        <a:off x="5892237" y="1632932"/>
        <a:ext cx="4311566" cy="633496"/>
      </dsp:txXfrm>
    </dsp:sp>
    <dsp:sp modelId="{AF7623FA-ACEF-4CE0-B9D9-AF49BAB4CF5C}">
      <dsp:nvSpPr>
        <dsp:cNvPr id="0" name=""/>
        <dsp:cNvSpPr/>
      </dsp:nvSpPr>
      <dsp:spPr>
        <a:xfrm>
          <a:off x="5892237" y="2338417"/>
          <a:ext cx="4311566" cy="133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n-US" sz="1700" kern="1200" dirty="0"/>
            <a:t>Needs Assessments</a:t>
          </a:r>
        </a:p>
        <a:p>
          <a:pPr marL="0" lvl="0" indent="0" algn="l" defTabSz="755650">
            <a:lnSpc>
              <a:spcPct val="90000"/>
            </a:lnSpc>
            <a:spcBef>
              <a:spcPct val="0"/>
            </a:spcBef>
            <a:spcAft>
              <a:spcPct val="35000"/>
            </a:spcAft>
            <a:buFont typeface="Courier New" panose="02070309020205020404" pitchFamily="49" charset="0"/>
            <a:buNone/>
          </a:pPr>
          <a:r>
            <a:rPr lang="en-US" sz="1700" kern="1200" dirty="0"/>
            <a:t>Direct TA &amp; Capacity Building Engagements</a:t>
          </a:r>
        </a:p>
        <a:p>
          <a:pPr marL="0" lvl="0" indent="0" algn="l" defTabSz="755650">
            <a:lnSpc>
              <a:spcPct val="90000"/>
            </a:lnSpc>
            <a:spcBef>
              <a:spcPct val="0"/>
            </a:spcBef>
            <a:spcAft>
              <a:spcPct val="35000"/>
            </a:spcAft>
            <a:buFont typeface="Courier New" panose="02070309020205020404" pitchFamily="49" charset="0"/>
            <a:buNone/>
          </a:pPr>
          <a:r>
            <a:rPr lang="en-US" sz="1700" kern="1200" dirty="0"/>
            <a:t>Self Directed and Group Learning</a:t>
          </a:r>
        </a:p>
        <a:p>
          <a:pPr marL="0" lvl="0" indent="0" algn="l" defTabSz="755650">
            <a:lnSpc>
              <a:spcPct val="90000"/>
            </a:lnSpc>
            <a:spcBef>
              <a:spcPct val="0"/>
            </a:spcBef>
            <a:spcAft>
              <a:spcPct val="35000"/>
            </a:spcAft>
            <a:buFont typeface="Courier New" panose="02070309020205020404" pitchFamily="49" charset="0"/>
            <a:buNone/>
          </a:pPr>
          <a:r>
            <a:rPr lang="en-US" sz="1700" kern="1200" dirty="0"/>
            <a:t>Data analysis, reporting, and performance measurement</a:t>
          </a:r>
        </a:p>
      </dsp:txBody>
      <dsp:txXfrm>
        <a:off x="5892237" y="2338417"/>
        <a:ext cx="4311566" cy="13398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1FD2B-898A-4E39-A850-F3EAA7E113FA}">
      <dsp:nvSpPr>
        <dsp:cNvPr id="0" name=""/>
        <dsp:cNvSpPr/>
      </dsp:nvSpPr>
      <dsp:spPr>
        <a:xfrm>
          <a:off x="9694" y="390360"/>
          <a:ext cx="1448758" cy="86925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“Resiliency” Best Practice Toolkit</a:t>
          </a:r>
        </a:p>
      </dsp:txBody>
      <dsp:txXfrm>
        <a:off x="9694" y="390360"/>
        <a:ext cx="1448758" cy="869254"/>
      </dsp:txXfrm>
    </dsp:sp>
    <dsp:sp modelId="{DC9644DA-1F40-48EF-9D75-257330A15DF5}">
      <dsp:nvSpPr>
        <dsp:cNvPr id="0" name=""/>
        <dsp:cNvSpPr/>
      </dsp:nvSpPr>
      <dsp:spPr>
        <a:xfrm>
          <a:off x="1603328" y="390360"/>
          <a:ext cx="1448758" cy="86925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IHP/APR</a:t>
          </a:r>
        </a:p>
      </dsp:txBody>
      <dsp:txXfrm>
        <a:off x="1603328" y="390360"/>
        <a:ext cx="1448758" cy="869254"/>
      </dsp:txXfrm>
    </dsp:sp>
    <dsp:sp modelId="{DA6588DB-46E6-4BCB-ABD9-558F24B0D250}">
      <dsp:nvSpPr>
        <dsp:cNvPr id="0" name=""/>
        <dsp:cNvSpPr/>
      </dsp:nvSpPr>
      <dsp:spPr>
        <a:xfrm>
          <a:off x="3196962" y="390360"/>
          <a:ext cx="1448758" cy="86925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Construction – Force Account</a:t>
          </a:r>
        </a:p>
      </dsp:txBody>
      <dsp:txXfrm>
        <a:off x="3196962" y="390360"/>
        <a:ext cx="1448758" cy="869254"/>
      </dsp:txXfrm>
    </dsp:sp>
    <dsp:sp modelId="{A4A3C8CC-1296-47DF-8A77-6F00AF8C6285}">
      <dsp:nvSpPr>
        <dsp:cNvPr id="0" name=""/>
        <dsp:cNvSpPr/>
      </dsp:nvSpPr>
      <dsp:spPr>
        <a:xfrm>
          <a:off x="4790595" y="390360"/>
          <a:ext cx="1448758" cy="86925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Effective Housing Decision Making</a:t>
          </a:r>
        </a:p>
      </dsp:txBody>
      <dsp:txXfrm>
        <a:off x="4790595" y="390360"/>
        <a:ext cx="1448758" cy="869254"/>
      </dsp:txXfrm>
    </dsp:sp>
    <dsp:sp modelId="{3ADFFF72-4C68-4A44-8863-653B73353F50}">
      <dsp:nvSpPr>
        <dsp:cNvPr id="0" name=""/>
        <dsp:cNvSpPr/>
      </dsp:nvSpPr>
      <dsp:spPr>
        <a:xfrm>
          <a:off x="6384229" y="390360"/>
          <a:ext cx="1448758" cy="86925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2 CFR Part 200</a:t>
          </a:r>
        </a:p>
      </dsp:txBody>
      <dsp:txXfrm>
        <a:off x="6384229" y="390360"/>
        <a:ext cx="1448758" cy="869254"/>
      </dsp:txXfrm>
    </dsp:sp>
    <dsp:sp modelId="{226343A8-CFFB-4B88-AC5C-814D3EA9208E}">
      <dsp:nvSpPr>
        <dsp:cNvPr id="0" name=""/>
        <dsp:cNvSpPr/>
      </dsp:nvSpPr>
      <dsp:spPr>
        <a:xfrm>
          <a:off x="7977863" y="390360"/>
          <a:ext cx="1448758" cy="86925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Board of Commissioners</a:t>
          </a:r>
        </a:p>
      </dsp:txBody>
      <dsp:txXfrm>
        <a:off x="7977863" y="390360"/>
        <a:ext cx="1448758" cy="869254"/>
      </dsp:txXfrm>
    </dsp:sp>
    <dsp:sp modelId="{2B89B5BC-1757-4588-8AD7-356CB41FC9E6}">
      <dsp:nvSpPr>
        <dsp:cNvPr id="0" name=""/>
        <dsp:cNvSpPr/>
      </dsp:nvSpPr>
      <dsp:spPr>
        <a:xfrm>
          <a:off x="9571497" y="390360"/>
          <a:ext cx="1448758" cy="86925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Tribal Council Roles &amp; Responsibilities</a:t>
          </a:r>
        </a:p>
      </dsp:txBody>
      <dsp:txXfrm>
        <a:off x="9571497" y="390360"/>
        <a:ext cx="1448758" cy="869254"/>
      </dsp:txXfrm>
    </dsp:sp>
    <dsp:sp modelId="{D73F278B-D994-456B-B3F3-16E83F44073A}">
      <dsp:nvSpPr>
        <dsp:cNvPr id="0" name=""/>
        <dsp:cNvSpPr/>
      </dsp:nvSpPr>
      <dsp:spPr>
        <a:xfrm>
          <a:off x="9694" y="1404491"/>
          <a:ext cx="1448758" cy="86925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Housing Policy</a:t>
          </a:r>
        </a:p>
      </dsp:txBody>
      <dsp:txXfrm>
        <a:off x="9694" y="1404491"/>
        <a:ext cx="1448758" cy="869254"/>
      </dsp:txXfrm>
    </dsp:sp>
    <dsp:sp modelId="{350405BA-A578-4956-BDE2-59B0A90E89F4}">
      <dsp:nvSpPr>
        <dsp:cNvPr id="0" name=""/>
        <dsp:cNvSpPr/>
      </dsp:nvSpPr>
      <dsp:spPr>
        <a:xfrm>
          <a:off x="1603328" y="1404491"/>
          <a:ext cx="1448758" cy="86925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Non-Discriminatory Laws in Housing</a:t>
          </a:r>
        </a:p>
      </dsp:txBody>
      <dsp:txXfrm>
        <a:off x="1603328" y="1404491"/>
        <a:ext cx="1448758" cy="869254"/>
      </dsp:txXfrm>
    </dsp:sp>
    <dsp:sp modelId="{B922A557-6E67-4566-BCC5-CD3F6B339508}">
      <dsp:nvSpPr>
        <dsp:cNvPr id="0" name=""/>
        <dsp:cNvSpPr/>
      </dsp:nvSpPr>
      <dsp:spPr>
        <a:xfrm>
          <a:off x="3196962" y="1404491"/>
          <a:ext cx="1448758" cy="86925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Methamphetamine/Remediation of Units</a:t>
          </a:r>
        </a:p>
      </dsp:txBody>
      <dsp:txXfrm>
        <a:off x="3196962" y="1404491"/>
        <a:ext cx="1448758" cy="869254"/>
      </dsp:txXfrm>
    </dsp:sp>
    <dsp:sp modelId="{776B4B8B-2479-4876-97FF-B18454242363}">
      <dsp:nvSpPr>
        <dsp:cNvPr id="0" name=""/>
        <dsp:cNvSpPr/>
      </dsp:nvSpPr>
      <dsp:spPr>
        <a:xfrm>
          <a:off x="4790595" y="1404491"/>
          <a:ext cx="1448758" cy="86925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Self-Monitoring</a:t>
          </a:r>
        </a:p>
      </dsp:txBody>
      <dsp:txXfrm>
        <a:off x="4790595" y="1404491"/>
        <a:ext cx="1448758" cy="869254"/>
      </dsp:txXfrm>
    </dsp:sp>
    <dsp:sp modelId="{8E6FA0D5-0687-4392-BB5C-9B95CE2DF802}">
      <dsp:nvSpPr>
        <dsp:cNvPr id="0" name=""/>
        <dsp:cNvSpPr/>
      </dsp:nvSpPr>
      <dsp:spPr>
        <a:xfrm>
          <a:off x="6384229" y="1404491"/>
          <a:ext cx="1448758" cy="86925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Tribal HUD VASH</a:t>
          </a:r>
        </a:p>
      </dsp:txBody>
      <dsp:txXfrm>
        <a:off x="6384229" y="1404491"/>
        <a:ext cx="1448758" cy="869254"/>
      </dsp:txXfrm>
    </dsp:sp>
    <dsp:sp modelId="{2E45F0FE-D661-44EF-AA4C-482C0C2C6EEB}">
      <dsp:nvSpPr>
        <dsp:cNvPr id="0" name=""/>
        <dsp:cNvSpPr/>
      </dsp:nvSpPr>
      <dsp:spPr>
        <a:xfrm>
          <a:off x="7977863" y="1404491"/>
          <a:ext cx="1448758" cy="86925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Financial Management</a:t>
          </a:r>
        </a:p>
      </dsp:txBody>
      <dsp:txXfrm>
        <a:off x="7977863" y="1404491"/>
        <a:ext cx="1448758" cy="869254"/>
      </dsp:txXfrm>
    </dsp:sp>
    <dsp:sp modelId="{DAF49AE0-8F05-4E82-A9C1-5B7F2B11FE36}">
      <dsp:nvSpPr>
        <dsp:cNvPr id="0" name=""/>
        <dsp:cNvSpPr/>
      </dsp:nvSpPr>
      <dsp:spPr>
        <a:xfrm>
          <a:off x="9571497" y="1404491"/>
          <a:ext cx="1448758" cy="86925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Grants Evaluation</a:t>
          </a:r>
        </a:p>
      </dsp:txBody>
      <dsp:txXfrm>
        <a:off x="9571497" y="1404491"/>
        <a:ext cx="1448758" cy="869254"/>
      </dsp:txXfrm>
    </dsp:sp>
    <dsp:sp modelId="{23BF9295-4598-4FF5-972E-28CCCB4C03FE}">
      <dsp:nvSpPr>
        <dsp:cNvPr id="0" name=""/>
        <dsp:cNvSpPr/>
      </dsp:nvSpPr>
      <dsp:spPr>
        <a:xfrm>
          <a:off x="806511" y="2418622"/>
          <a:ext cx="1448758" cy="86925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Procurement and Contract Administration</a:t>
          </a:r>
        </a:p>
      </dsp:txBody>
      <dsp:txXfrm>
        <a:off x="806511" y="2418622"/>
        <a:ext cx="1448758" cy="869254"/>
      </dsp:txXfrm>
    </dsp:sp>
    <dsp:sp modelId="{30B7C0A6-D71C-4973-AB73-610DE4B207BE}">
      <dsp:nvSpPr>
        <dsp:cNvPr id="0" name=""/>
        <dsp:cNvSpPr/>
      </dsp:nvSpPr>
      <dsp:spPr>
        <a:xfrm>
          <a:off x="2400145" y="2418622"/>
          <a:ext cx="1448758" cy="869254"/>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Conveyance Process</a:t>
          </a:r>
        </a:p>
      </dsp:txBody>
      <dsp:txXfrm>
        <a:off x="2400145" y="2418622"/>
        <a:ext cx="1448758" cy="869254"/>
      </dsp:txXfrm>
    </dsp:sp>
    <dsp:sp modelId="{9899CE25-4524-4DFC-80E3-4F2EB6F4E616}">
      <dsp:nvSpPr>
        <dsp:cNvPr id="0" name=""/>
        <dsp:cNvSpPr/>
      </dsp:nvSpPr>
      <dsp:spPr>
        <a:xfrm>
          <a:off x="3993779" y="2418622"/>
          <a:ext cx="1448758" cy="869254"/>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Indian Housing Law</a:t>
          </a:r>
        </a:p>
      </dsp:txBody>
      <dsp:txXfrm>
        <a:off x="3993779" y="2418622"/>
        <a:ext cx="1448758" cy="869254"/>
      </dsp:txXfrm>
    </dsp:sp>
    <dsp:sp modelId="{A53AC9FC-073C-41CA-80BE-521108BDF0A8}">
      <dsp:nvSpPr>
        <dsp:cNvPr id="0" name=""/>
        <dsp:cNvSpPr/>
      </dsp:nvSpPr>
      <dsp:spPr>
        <a:xfrm>
          <a:off x="5587412" y="2418622"/>
          <a:ext cx="1448758" cy="869254"/>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Uniform Physical Conditions Standards</a:t>
          </a:r>
        </a:p>
      </dsp:txBody>
      <dsp:txXfrm>
        <a:off x="5587412" y="2418622"/>
        <a:ext cx="1448758" cy="869254"/>
      </dsp:txXfrm>
    </dsp:sp>
    <dsp:sp modelId="{8B5795DE-02EA-46B9-BCE9-9A61F570F835}">
      <dsp:nvSpPr>
        <dsp:cNvPr id="0" name=""/>
        <dsp:cNvSpPr/>
      </dsp:nvSpPr>
      <dsp:spPr>
        <a:xfrm>
          <a:off x="7181046" y="2418622"/>
          <a:ext cx="1448758" cy="869254"/>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ICDBG</a:t>
          </a:r>
        </a:p>
      </dsp:txBody>
      <dsp:txXfrm>
        <a:off x="7181046" y="2418622"/>
        <a:ext cx="1448758" cy="869254"/>
      </dsp:txXfrm>
    </dsp:sp>
    <dsp:sp modelId="{2F46280A-0AEC-407B-84E5-51373F1BFF51}">
      <dsp:nvSpPr>
        <dsp:cNvPr id="0" name=""/>
        <dsp:cNvSpPr/>
      </dsp:nvSpPr>
      <dsp:spPr>
        <a:xfrm>
          <a:off x="8774680" y="2418622"/>
          <a:ext cx="1448758" cy="869254"/>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a:t>Executive Director</a:t>
          </a:r>
        </a:p>
      </dsp:txBody>
      <dsp:txXfrm>
        <a:off x="8774680" y="2418622"/>
        <a:ext cx="1448758" cy="869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BBBD4-860A-461D-BC66-02F82F41FB5E}">
      <dsp:nvSpPr>
        <dsp:cNvPr id="0" name=""/>
        <dsp:cNvSpPr/>
      </dsp:nvSpPr>
      <dsp:spPr>
        <a:xfrm>
          <a:off x="0" y="0"/>
          <a:ext cx="6992296" cy="1902806"/>
        </a:xfrm>
        <a:prstGeom prst="round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Contamination from methamphetamine use in managed housing continues to be an acute issue across Indian Country, but there has been little scientific research done to understand and evaluate the health risks associated with exposure to such contamination. The Salish and Kootenai Housing Authority (SKHA) requested Training &amp; Technical Assistance (T&amp;TA) from HUD Office of Native American Programs (ONAP) to conduct research to evaluate the scientific basis for the spectrum of current standards for safe or acceptable levels of use-related methamphetamine contamination in managed housing in part to facilitate their own development and adoption of new meth standards and practices, but also to create a technical resource to assist other Tribally Designated Housing Entities across Indian Country. </a:t>
          </a:r>
        </a:p>
      </dsp:txBody>
      <dsp:txXfrm>
        <a:off x="92887" y="92887"/>
        <a:ext cx="6806522" cy="1717032"/>
      </dsp:txXfrm>
    </dsp:sp>
    <dsp:sp modelId="{523B9DE7-03E6-4E3D-9F50-79E0F332F167}">
      <dsp:nvSpPr>
        <dsp:cNvPr id="0" name=""/>
        <dsp:cNvSpPr/>
      </dsp:nvSpPr>
      <dsp:spPr>
        <a:xfrm>
          <a:off x="0" y="1912485"/>
          <a:ext cx="6992296" cy="1287228"/>
        </a:xfrm>
        <a:prstGeom prst="roundRect">
          <a:avLst/>
        </a:prstGeom>
        <a:solidFill>
          <a:schemeClr val="accent4">
            <a:hueOff val="-3614724"/>
            <a:satOff val="16430"/>
            <a:lumOff val="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The Use-Related Methamphetamine Contamination in Managed Housing: Current Knowledge and Standards and Future Policy Directions report is a product of the T&amp;TA request to HUD ONAP that was requested by the SKHA, coordinated by National American Indian Housing Council (NAIHC) and conducted by Big Water Consulting and Seven Sisters Community Development Group. </a:t>
          </a:r>
        </a:p>
      </dsp:txBody>
      <dsp:txXfrm>
        <a:off x="62837" y="1975322"/>
        <a:ext cx="6866622" cy="1161554"/>
      </dsp:txXfrm>
    </dsp:sp>
    <dsp:sp modelId="{595F0BE9-884F-4CE5-A440-4686E950D9E0}">
      <dsp:nvSpPr>
        <dsp:cNvPr id="0" name=""/>
        <dsp:cNvSpPr/>
      </dsp:nvSpPr>
      <dsp:spPr>
        <a:xfrm>
          <a:off x="0" y="3209393"/>
          <a:ext cx="6992296" cy="1287228"/>
        </a:xfrm>
        <a:prstGeom prst="roundRect">
          <a:avLst/>
        </a:prstGeom>
        <a:solidFill>
          <a:schemeClr val="accent4">
            <a:hueOff val="-7229448"/>
            <a:satOff val="32859"/>
            <a:lumOff val="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hlinkClick xmlns:r="http://schemas.openxmlformats.org/officeDocument/2006/relationships" r:id="rId1"/>
            </a:rPr>
            <a:t>Full SKHA Statement Here</a:t>
          </a:r>
          <a:endParaRPr lang="en-US" sz="1400" kern="1200" dirty="0"/>
        </a:p>
      </dsp:txBody>
      <dsp:txXfrm>
        <a:off x="62837" y="3272230"/>
        <a:ext cx="6866622" cy="11615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09B3D-93F3-4309-838D-DFC7A940B207}">
      <dsp:nvSpPr>
        <dsp:cNvPr id="0" name=""/>
        <dsp:cNvSpPr/>
      </dsp:nvSpPr>
      <dsp:spPr>
        <a:xfrm>
          <a:off x="0" y="177284"/>
          <a:ext cx="8128000" cy="125015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en-US" sz="1800" b="1" kern="1200" dirty="0">
              <a:latin typeface="Tw Cen MT" panose="020B0602020104020603" pitchFamily="34" charset="0"/>
            </a:rPr>
            <a:t>General Housing Management Specialist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Indian Housing Management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Supervisory Management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Property Maintenance Management</a:t>
          </a:r>
          <a:endParaRPr lang="en-US" sz="2000" kern="1200" dirty="0">
            <a:latin typeface="Tw Cen MT" panose="020B0602020104020603" pitchFamily="34" charset="0"/>
          </a:endParaRPr>
        </a:p>
      </dsp:txBody>
      <dsp:txXfrm>
        <a:off x="1750615" y="177284"/>
        <a:ext cx="6377384" cy="1250156"/>
      </dsp:txXfrm>
    </dsp:sp>
    <dsp:sp modelId="{EFA41769-008C-4E34-A1AC-1809FE559616}">
      <dsp:nvSpPr>
        <dsp:cNvPr id="0" name=""/>
        <dsp:cNvSpPr/>
      </dsp:nvSpPr>
      <dsp:spPr>
        <a:xfrm>
          <a:off x="111393" y="320960"/>
          <a:ext cx="1625600" cy="100012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9485B-455E-4567-8269-3E4F27864BBA}">
      <dsp:nvSpPr>
        <dsp:cNvPr id="0" name=""/>
        <dsp:cNvSpPr/>
      </dsp:nvSpPr>
      <dsp:spPr>
        <a:xfrm>
          <a:off x="0" y="1459144"/>
          <a:ext cx="8128000" cy="1250156"/>
        </a:xfrm>
        <a:prstGeom prst="roundRect">
          <a:avLst>
            <a:gd name="adj" fmla="val 10000"/>
          </a:avLst>
        </a:prstGeom>
        <a:solidFill>
          <a:srgbClr val="0852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en-US" sz="1800" b="1" kern="1200" dirty="0">
              <a:latin typeface="Tw Cen MT" panose="020B0602020104020603" pitchFamily="34" charset="0"/>
            </a:rPr>
            <a:t>Financial Management Specialist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Financial Management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Basic Accounting</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Acquisition Basics</a:t>
          </a:r>
        </a:p>
      </dsp:txBody>
      <dsp:txXfrm>
        <a:off x="1750615" y="1459144"/>
        <a:ext cx="6377384" cy="1250156"/>
      </dsp:txXfrm>
    </dsp:sp>
    <dsp:sp modelId="{CA75D92B-3E78-4E2E-AFE6-101DEC1195AF}">
      <dsp:nvSpPr>
        <dsp:cNvPr id="0" name=""/>
        <dsp:cNvSpPr/>
      </dsp:nvSpPr>
      <dsp:spPr>
        <a:xfrm>
          <a:off x="111393" y="1584168"/>
          <a:ext cx="1625600" cy="100012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C36F00-37C2-45C6-AA2B-41883891EE60}">
      <dsp:nvSpPr>
        <dsp:cNvPr id="0" name=""/>
        <dsp:cNvSpPr/>
      </dsp:nvSpPr>
      <dsp:spPr>
        <a:xfrm>
          <a:off x="0" y="2722352"/>
          <a:ext cx="8128000" cy="128958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en-US" sz="1800" b="1" kern="1200" dirty="0">
              <a:latin typeface="Tw Cen MT" panose="020B0602020104020603" pitchFamily="34" charset="0"/>
            </a:rPr>
            <a:t>Occupancy Management Specialist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Admissions &amp; Occupancy</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Resident Services</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NTCCP: NAHASDA &amp; LIHTC Certification or Pathways Home</a:t>
          </a:r>
        </a:p>
      </dsp:txBody>
      <dsp:txXfrm>
        <a:off x="1750615" y="2722352"/>
        <a:ext cx="6377384" cy="1289586"/>
      </dsp:txXfrm>
    </dsp:sp>
    <dsp:sp modelId="{E899775A-D451-4FF6-BC4D-55C79DA1CCE7}">
      <dsp:nvSpPr>
        <dsp:cNvPr id="0" name=""/>
        <dsp:cNvSpPr/>
      </dsp:nvSpPr>
      <dsp:spPr>
        <a:xfrm>
          <a:off x="111393" y="2867081"/>
          <a:ext cx="1625600" cy="100012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4B04B1-DD44-406F-B865-FC09988FD67F}">
      <dsp:nvSpPr>
        <dsp:cNvPr id="0" name=""/>
        <dsp:cNvSpPr/>
      </dsp:nvSpPr>
      <dsp:spPr>
        <a:xfrm>
          <a:off x="0" y="4034316"/>
          <a:ext cx="8128000" cy="1250156"/>
        </a:xfrm>
        <a:prstGeom prst="roundRect">
          <a:avLst>
            <a:gd name="adj" fmla="val 10000"/>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en-US" sz="1800" b="1" kern="1200" dirty="0">
              <a:latin typeface="Tw Cen MT" panose="020B0602020104020603" pitchFamily="34" charset="0"/>
            </a:rPr>
            <a:t>Development Management Specialist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Project Management</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Environmental Compliance</a:t>
          </a:r>
        </a:p>
        <a:p>
          <a:pPr marL="171450" lvl="1" indent="-171450" algn="l" defTabSz="800100">
            <a:lnSpc>
              <a:spcPct val="90000"/>
            </a:lnSpc>
            <a:spcBef>
              <a:spcPct val="0"/>
            </a:spcBef>
            <a:spcAft>
              <a:spcPct val="15000"/>
            </a:spcAft>
            <a:buChar char="•"/>
          </a:pPr>
          <a:r>
            <a:rPr lang="en-US" sz="1800" kern="1200" dirty="0">
              <a:latin typeface="Tw Cen MT" panose="020B0602020104020603" pitchFamily="34" charset="0"/>
            </a:rPr>
            <a:t>Acquisition Basics </a:t>
          </a:r>
        </a:p>
      </dsp:txBody>
      <dsp:txXfrm>
        <a:off x="1750615" y="4034316"/>
        <a:ext cx="6377384" cy="1250156"/>
      </dsp:txXfrm>
    </dsp:sp>
    <dsp:sp modelId="{E52D3EBE-8905-4CBB-958C-F04236A9B2A9}">
      <dsp:nvSpPr>
        <dsp:cNvPr id="0" name=""/>
        <dsp:cNvSpPr/>
      </dsp:nvSpPr>
      <dsp:spPr>
        <a:xfrm>
          <a:off x="111393" y="4196649"/>
          <a:ext cx="1625600" cy="100012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7AB29-062E-4967-8942-6179CFF005AB}">
      <dsp:nvSpPr>
        <dsp:cNvPr id="0" name=""/>
        <dsp:cNvSpPr/>
      </dsp:nvSpPr>
      <dsp:spPr>
        <a:xfrm>
          <a:off x="1131093" y="1283"/>
          <a:ext cx="5865812" cy="97763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cap="none" spc="0" baseline="0" dirty="0">
              <a:latin typeface="Viner Hand ITC" panose="03070502030502020203" pitchFamily="66" charset="0"/>
            </a:rPr>
            <a:t>Professional Indian Housing Manager </a:t>
          </a:r>
        </a:p>
      </dsp:txBody>
      <dsp:txXfrm>
        <a:off x="1159727" y="29917"/>
        <a:ext cx="5808544" cy="920367"/>
      </dsp:txXfrm>
    </dsp:sp>
    <dsp:sp modelId="{DE25B2B5-68F2-4B80-B1B1-FC51B6787F21}">
      <dsp:nvSpPr>
        <dsp:cNvPr id="0" name=""/>
        <dsp:cNvSpPr/>
      </dsp:nvSpPr>
      <dsp:spPr>
        <a:xfrm>
          <a:off x="1131093" y="1154893"/>
          <a:ext cx="977635" cy="977635"/>
        </a:xfrm>
        <a:prstGeom prst="roundRect">
          <a:avLst>
            <a:gd name="adj" fmla="val 166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0919C-6419-467F-98D9-AE62143AF60C}">
      <dsp:nvSpPr>
        <dsp:cNvPr id="0" name=""/>
        <dsp:cNvSpPr/>
      </dsp:nvSpPr>
      <dsp:spPr>
        <a:xfrm>
          <a:off x="2167387" y="1154893"/>
          <a:ext cx="4829518" cy="977635"/>
        </a:xfrm>
        <a:prstGeom prst="roundRect">
          <a:avLst>
            <a:gd name="adj" fmla="val 1667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latin typeface="Tw Cen MT" panose="020B0602020104020603" pitchFamily="34" charset="0"/>
            </a:rPr>
            <a:t>Indian Housing Management</a:t>
          </a:r>
        </a:p>
        <a:p>
          <a:pPr marL="0" lvl="0" indent="0" algn="ctr" defTabSz="889000">
            <a:lnSpc>
              <a:spcPct val="90000"/>
            </a:lnSpc>
            <a:spcBef>
              <a:spcPct val="0"/>
            </a:spcBef>
            <a:spcAft>
              <a:spcPct val="35000"/>
            </a:spcAft>
            <a:buFont typeface="Arial" panose="020B0604020202020204" pitchFamily="34" charset="0"/>
            <a:buNone/>
          </a:pPr>
          <a:r>
            <a:rPr lang="en-US" sz="2000" kern="1200" dirty="0">
              <a:latin typeface="Tw Cen MT" panose="020B0602020104020603" pitchFamily="34" charset="0"/>
            </a:rPr>
            <a:t>Supervisory Management</a:t>
          </a:r>
          <a:endParaRPr lang="en-US" sz="1800" kern="1200" dirty="0">
            <a:latin typeface="Tw Cen MT" panose="020B0602020104020603" pitchFamily="34" charset="0"/>
          </a:endParaRPr>
        </a:p>
      </dsp:txBody>
      <dsp:txXfrm>
        <a:off x="2215120" y="1202626"/>
        <a:ext cx="4734052" cy="882169"/>
      </dsp:txXfrm>
    </dsp:sp>
    <dsp:sp modelId="{B008C467-82AE-4EDB-8591-C97CB1F3D98A}">
      <dsp:nvSpPr>
        <dsp:cNvPr id="0" name=""/>
        <dsp:cNvSpPr/>
      </dsp:nvSpPr>
      <dsp:spPr>
        <a:xfrm>
          <a:off x="1131093" y="2249844"/>
          <a:ext cx="977635" cy="977635"/>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44894-A6D5-44E8-9148-618F6E5EA2B7}">
      <dsp:nvSpPr>
        <dsp:cNvPr id="0" name=""/>
        <dsp:cNvSpPr/>
      </dsp:nvSpPr>
      <dsp:spPr>
        <a:xfrm>
          <a:off x="2167387" y="2249844"/>
          <a:ext cx="4829518" cy="977635"/>
        </a:xfrm>
        <a:prstGeom prst="roundRect">
          <a:avLst>
            <a:gd name="adj" fmla="val 1667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w Cen MT" panose="020B0602020104020603" pitchFamily="34" charset="0"/>
            </a:rPr>
            <a:t>Property Maintenance Management</a:t>
          </a:r>
        </a:p>
        <a:p>
          <a:pPr marL="0" lvl="0" indent="0" algn="ctr" defTabSz="889000">
            <a:lnSpc>
              <a:spcPct val="90000"/>
            </a:lnSpc>
            <a:spcBef>
              <a:spcPct val="0"/>
            </a:spcBef>
            <a:spcAft>
              <a:spcPct val="35000"/>
            </a:spcAft>
            <a:buNone/>
          </a:pPr>
          <a:r>
            <a:rPr lang="en-US" sz="2000" kern="1200" dirty="0">
              <a:latin typeface="Tw Cen MT" panose="020B0602020104020603" pitchFamily="34" charset="0"/>
            </a:rPr>
            <a:t>Project Management</a:t>
          </a:r>
        </a:p>
      </dsp:txBody>
      <dsp:txXfrm>
        <a:off x="2215120" y="2297577"/>
        <a:ext cx="4734052" cy="882169"/>
      </dsp:txXfrm>
    </dsp:sp>
    <dsp:sp modelId="{54DD2993-4DFA-465A-97EA-921791852CE9}">
      <dsp:nvSpPr>
        <dsp:cNvPr id="0" name=""/>
        <dsp:cNvSpPr/>
      </dsp:nvSpPr>
      <dsp:spPr>
        <a:xfrm>
          <a:off x="1131093" y="3344796"/>
          <a:ext cx="977635" cy="97763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BD758-A09E-4F0D-ACBE-8C8DF484CD98}">
      <dsp:nvSpPr>
        <dsp:cNvPr id="0" name=""/>
        <dsp:cNvSpPr/>
      </dsp:nvSpPr>
      <dsp:spPr>
        <a:xfrm>
          <a:off x="2167387" y="3344796"/>
          <a:ext cx="4829518" cy="977635"/>
        </a:xfrm>
        <a:prstGeom prst="roundRect">
          <a:avLst>
            <a:gd name="adj" fmla="val 1667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w Cen MT" panose="020B0602020104020603" pitchFamily="34" charset="0"/>
            </a:rPr>
            <a:t>Financial Management</a:t>
          </a:r>
        </a:p>
        <a:p>
          <a:pPr marL="0" lvl="0" indent="0" algn="ctr" defTabSz="889000">
            <a:lnSpc>
              <a:spcPct val="90000"/>
            </a:lnSpc>
            <a:spcBef>
              <a:spcPct val="0"/>
            </a:spcBef>
            <a:spcAft>
              <a:spcPct val="35000"/>
            </a:spcAft>
            <a:buNone/>
          </a:pPr>
          <a:r>
            <a:rPr lang="en-US" sz="2000" kern="1200" dirty="0">
              <a:latin typeface="Tw Cen MT" panose="020B0602020104020603" pitchFamily="34" charset="0"/>
            </a:rPr>
            <a:t>Acquisition Basics</a:t>
          </a:r>
        </a:p>
      </dsp:txBody>
      <dsp:txXfrm>
        <a:off x="2215120" y="3392529"/>
        <a:ext cx="4734052" cy="882169"/>
      </dsp:txXfrm>
    </dsp:sp>
    <dsp:sp modelId="{A7A198E6-6F8B-4839-95B3-2BA6CCC1FEA0}">
      <dsp:nvSpPr>
        <dsp:cNvPr id="0" name=""/>
        <dsp:cNvSpPr/>
      </dsp:nvSpPr>
      <dsp:spPr>
        <a:xfrm>
          <a:off x="1131093" y="4439748"/>
          <a:ext cx="977635" cy="977635"/>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F88A6B-EE85-472B-839E-A7E78BF5490A}">
      <dsp:nvSpPr>
        <dsp:cNvPr id="0" name=""/>
        <dsp:cNvSpPr/>
      </dsp:nvSpPr>
      <dsp:spPr>
        <a:xfrm>
          <a:off x="2167387" y="4439748"/>
          <a:ext cx="4829518" cy="977635"/>
        </a:xfrm>
        <a:prstGeom prst="roundRect">
          <a:avLst>
            <a:gd name="adj" fmla="val 1667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w Cen MT" panose="020B0602020104020603" pitchFamily="34" charset="0"/>
            </a:rPr>
            <a:t>Admissions &amp; Occupancy</a:t>
          </a:r>
        </a:p>
        <a:p>
          <a:pPr marL="0" lvl="0" indent="0" algn="ctr" defTabSz="889000">
            <a:lnSpc>
              <a:spcPct val="90000"/>
            </a:lnSpc>
            <a:spcBef>
              <a:spcPct val="0"/>
            </a:spcBef>
            <a:spcAft>
              <a:spcPct val="35000"/>
            </a:spcAft>
            <a:buNone/>
          </a:pPr>
          <a:r>
            <a:rPr lang="en-US" sz="2000" kern="1200" dirty="0">
              <a:latin typeface="Tw Cen MT" panose="020B0602020104020603" pitchFamily="34" charset="0"/>
            </a:rPr>
            <a:t>Resident Services</a:t>
          </a:r>
        </a:p>
      </dsp:txBody>
      <dsp:txXfrm>
        <a:off x="2215120" y="4487481"/>
        <a:ext cx="4734052" cy="8821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BDC7C-E173-4B8D-A180-B457184623C9}">
      <dsp:nvSpPr>
        <dsp:cNvPr id="0" name=""/>
        <dsp:cNvSpPr/>
      </dsp:nvSpPr>
      <dsp:spPr>
        <a:xfrm>
          <a:off x="793639" y="629275"/>
          <a:ext cx="1271585" cy="12715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125AE-153A-4B53-90C6-D94021BB7267}">
      <dsp:nvSpPr>
        <dsp:cNvPr id="0" name=""/>
        <dsp:cNvSpPr/>
      </dsp:nvSpPr>
      <dsp:spPr>
        <a:xfrm>
          <a:off x="1064633" y="900269"/>
          <a:ext cx="729598" cy="7295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2D38629-35E0-41B6-8467-735EE81631F6}">
      <dsp:nvSpPr>
        <dsp:cNvPr id="0" name=""/>
        <dsp:cNvSpPr/>
      </dsp:nvSpPr>
      <dsp:spPr>
        <a:xfrm>
          <a:off x="387149" y="2296929"/>
          <a:ext cx="2084566"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More Information: </a:t>
          </a:r>
          <a:r>
            <a:rPr lang="en-US" sz="1400" kern="1200" dirty="0">
              <a:hlinkClick xmlns:r="http://schemas.openxmlformats.org/officeDocument/2006/relationships" r:id="rId3"/>
            </a:rPr>
            <a:t>https://naihc.net/annual-convention/</a:t>
          </a:r>
          <a:endParaRPr lang="en-US" sz="1400" kern="1200" dirty="0"/>
        </a:p>
      </dsp:txBody>
      <dsp:txXfrm>
        <a:off x="387149" y="2296929"/>
        <a:ext cx="2084566" cy="1035000"/>
      </dsp:txXfrm>
    </dsp:sp>
    <dsp:sp modelId="{78F1F3A7-B3D4-4624-86CE-EF9AE8F0C060}">
      <dsp:nvSpPr>
        <dsp:cNvPr id="0" name=""/>
        <dsp:cNvSpPr/>
      </dsp:nvSpPr>
      <dsp:spPr>
        <a:xfrm>
          <a:off x="3592586" y="629275"/>
          <a:ext cx="1271585" cy="12715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0C66B-3A93-477C-93D6-EC8A35119D3F}">
      <dsp:nvSpPr>
        <dsp:cNvPr id="0" name=""/>
        <dsp:cNvSpPr/>
      </dsp:nvSpPr>
      <dsp:spPr>
        <a:xfrm>
          <a:off x="3863580" y="900269"/>
          <a:ext cx="729598" cy="72959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CA45AD-EB13-4B3A-88CD-ECEF8ED7510F}">
      <dsp:nvSpPr>
        <dsp:cNvPr id="0" name=""/>
        <dsp:cNvSpPr/>
      </dsp:nvSpPr>
      <dsp:spPr>
        <a:xfrm>
          <a:off x="2836514" y="2296929"/>
          <a:ext cx="2783729"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Contact Erla Sagg at </a:t>
          </a:r>
          <a:r>
            <a:rPr lang="en-US" sz="1400" kern="1200" dirty="0">
              <a:hlinkClick xmlns:r="http://schemas.openxmlformats.org/officeDocument/2006/relationships" r:id="rId6"/>
            </a:rPr>
            <a:t>esagg@naihc.net</a:t>
          </a:r>
          <a:r>
            <a:rPr lang="en-US" sz="1400" kern="1200" dirty="0"/>
            <a:t> for Sponsorship Opportunities, Exhibitor booth spaces, and other information</a:t>
          </a:r>
        </a:p>
      </dsp:txBody>
      <dsp:txXfrm>
        <a:off x="2836514" y="2296929"/>
        <a:ext cx="2783729" cy="1035000"/>
      </dsp:txXfrm>
    </dsp:sp>
    <dsp:sp modelId="{08D46225-2CF5-44CE-8B65-B2DB072933AA}">
      <dsp:nvSpPr>
        <dsp:cNvPr id="0" name=""/>
        <dsp:cNvSpPr/>
      </dsp:nvSpPr>
      <dsp:spPr>
        <a:xfrm>
          <a:off x="6391534" y="629275"/>
          <a:ext cx="1271585" cy="12715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6158F-3876-48FC-8CD4-014E6A418752}">
      <dsp:nvSpPr>
        <dsp:cNvPr id="0" name=""/>
        <dsp:cNvSpPr/>
      </dsp:nvSpPr>
      <dsp:spPr>
        <a:xfrm>
          <a:off x="6662527" y="900269"/>
          <a:ext cx="729598" cy="7295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CCF588-DCFF-4401-BA95-5B42F4A93EC9}">
      <dsp:nvSpPr>
        <dsp:cNvPr id="0" name=""/>
        <dsp:cNvSpPr/>
      </dsp:nvSpPr>
      <dsp:spPr>
        <a:xfrm>
          <a:off x="5985043" y="2296929"/>
          <a:ext cx="2084566"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Hotel Room Block Deadline: May 1, 2024</a:t>
          </a:r>
        </a:p>
      </dsp:txBody>
      <dsp:txXfrm>
        <a:off x="5985043" y="2296929"/>
        <a:ext cx="2084566" cy="1035000"/>
      </dsp:txXfrm>
    </dsp:sp>
    <dsp:sp modelId="{7AEF436E-EAC9-4040-A516-A4252A7BAA57}">
      <dsp:nvSpPr>
        <dsp:cNvPr id="0" name=""/>
        <dsp:cNvSpPr/>
      </dsp:nvSpPr>
      <dsp:spPr>
        <a:xfrm>
          <a:off x="8840899" y="629275"/>
          <a:ext cx="1271585" cy="12715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02C6B-28A3-4193-ACD1-EEA68404FFDF}">
      <dsp:nvSpPr>
        <dsp:cNvPr id="0" name=""/>
        <dsp:cNvSpPr/>
      </dsp:nvSpPr>
      <dsp:spPr>
        <a:xfrm>
          <a:off x="9111893" y="900269"/>
          <a:ext cx="729598" cy="7295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AA8A51-F4FA-4F74-9E5F-DEEA51D2F586}">
      <dsp:nvSpPr>
        <dsp:cNvPr id="0" name=""/>
        <dsp:cNvSpPr/>
      </dsp:nvSpPr>
      <dsp:spPr>
        <a:xfrm>
          <a:off x="8434409" y="2296929"/>
          <a:ext cx="2084566"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Early Bird Registration ends:</a:t>
          </a:r>
        </a:p>
      </dsp:txBody>
      <dsp:txXfrm>
        <a:off x="8434409" y="2296929"/>
        <a:ext cx="2084566" cy="1035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4106F-5B3B-42E5-AEB4-E91127AEEAFF}"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45025-A2D0-431E-ACCF-D8474482E817}" type="slidenum">
              <a:rPr lang="en-US" smtClean="0"/>
              <a:t>‹#›</a:t>
            </a:fld>
            <a:endParaRPr lang="en-US"/>
          </a:p>
        </p:txBody>
      </p:sp>
    </p:spTree>
    <p:extLst>
      <p:ext uri="{BB962C8B-B14F-4D97-AF65-F5344CB8AC3E}">
        <p14:creationId xmlns:p14="http://schemas.microsoft.com/office/powerpoint/2010/main" val="173123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 – remote, in person, and PSH site visits in Duluth, Denver &amp; Neah Bay, Makah,</a:t>
            </a:r>
          </a:p>
          <a:p>
            <a:r>
              <a:rPr lang="en-US" dirty="0"/>
              <a:t> •	Gila River</a:t>
            </a:r>
          </a:p>
          <a:p>
            <a:r>
              <a:rPr lang="en-US" dirty="0"/>
              <a:t>•	Sault Ste. Marie</a:t>
            </a:r>
          </a:p>
          <a:p>
            <a:r>
              <a:rPr lang="en-US" dirty="0"/>
              <a:t>•	Cook Inlet</a:t>
            </a:r>
          </a:p>
          <a:p>
            <a:r>
              <a:rPr lang="en-US" dirty="0"/>
              <a:t>•	Nez Perce</a:t>
            </a:r>
          </a:p>
          <a:p>
            <a:r>
              <a:rPr lang="en-US" dirty="0"/>
              <a:t>•	NARA/NAYA</a:t>
            </a:r>
          </a:p>
          <a:p>
            <a:r>
              <a:rPr lang="en-US" dirty="0"/>
              <a:t>•	NADC</a:t>
            </a:r>
          </a:p>
          <a:p>
            <a:r>
              <a:rPr lang="en-US" dirty="0"/>
              <a:t>•	Sisseton Wahpeton</a:t>
            </a:r>
          </a:p>
          <a:p>
            <a:r>
              <a:rPr lang="en-US" dirty="0"/>
              <a:t>•	Red Lake Shelter</a:t>
            </a:r>
          </a:p>
          <a:p>
            <a:r>
              <a:rPr lang="en-US" dirty="0"/>
              <a:t>•	Ho-Chunk</a:t>
            </a:r>
          </a:p>
          <a:p>
            <a:r>
              <a:rPr lang="en-US" dirty="0"/>
              <a:t>•	Oneida Nation </a:t>
            </a:r>
          </a:p>
          <a:p>
            <a:endParaRPr lang="en-US" dirty="0"/>
          </a:p>
        </p:txBody>
      </p:sp>
      <p:sp>
        <p:nvSpPr>
          <p:cNvPr id="4" name="Slide Number Placeholder 3"/>
          <p:cNvSpPr>
            <a:spLocks noGrp="1"/>
          </p:cNvSpPr>
          <p:nvPr>
            <p:ph type="sldNum" sz="quarter" idx="5"/>
          </p:nvPr>
        </p:nvSpPr>
        <p:spPr/>
        <p:txBody>
          <a:bodyPr/>
          <a:lstStyle/>
          <a:p>
            <a:fld id="{D8C45025-A2D0-431E-ACCF-D8474482E817}" type="slidenum">
              <a:rPr lang="en-US" smtClean="0"/>
              <a:t>16</a:t>
            </a:fld>
            <a:endParaRPr lang="en-US"/>
          </a:p>
        </p:txBody>
      </p:sp>
    </p:spTree>
    <p:extLst>
      <p:ext uri="{BB962C8B-B14F-4D97-AF65-F5344CB8AC3E}">
        <p14:creationId xmlns:p14="http://schemas.microsoft.com/office/powerpoint/2010/main" val="217970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45025-A2D0-431E-ACCF-D8474482E817}" type="slidenum">
              <a:rPr lang="en-US" smtClean="0"/>
              <a:t>17</a:t>
            </a:fld>
            <a:endParaRPr lang="en-US"/>
          </a:p>
        </p:txBody>
      </p:sp>
    </p:spTree>
    <p:extLst>
      <p:ext uri="{BB962C8B-B14F-4D97-AF65-F5344CB8AC3E}">
        <p14:creationId xmlns:p14="http://schemas.microsoft.com/office/powerpoint/2010/main" val="3329536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Rentwise</a:t>
            </a:r>
            <a:endParaRPr lang="en-US" dirty="0"/>
          </a:p>
        </p:txBody>
      </p:sp>
      <p:sp>
        <p:nvSpPr>
          <p:cNvPr id="4" name="Slide Number Placeholder 3"/>
          <p:cNvSpPr>
            <a:spLocks noGrp="1"/>
          </p:cNvSpPr>
          <p:nvPr>
            <p:ph type="sldNum" sz="quarter" idx="5"/>
          </p:nvPr>
        </p:nvSpPr>
        <p:spPr/>
        <p:txBody>
          <a:bodyPr/>
          <a:lstStyle/>
          <a:p>
            <a:fld id="{D8C45025-A2D0-431E-ACCF-D8474482E817}" type="slidenum">
              <a:rPr lang="en-US" smtClean="0"/>
              <a:t>19</a:t>
            </a:fld>
            <a:endParaRPr lang="en-US"/>
          </a:p>
        </p:txBody>
      </p:sp>
    </p:spTree>
    <p:extLst>
      <p:ext uri="{BB962C8B-B14F-4D97-AF65-F5344CB8AC3E}">
        <p14:creationId xmlns:p14="http://schemas.microsoft.com/office/powerpoint/2010/main" val="78445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45025-A2D0-431E-ACCF-D8474482E817}" type="slidenum">
              <a:rPr lang="en-US" smtClean="0"/>
              <a:t>20</a:t>
            </a:fld>
            <a:endParaRPr lang="en-US"/>
          </a:p>
        </p:txBody>
      </p:sp>
    </p:spTree>
    <p:extLst>
      <p:ext uri="{BB962C8B-B14F-4D97-AF65-F5344CB8AC3E}">
        <p14:creationId xmlns:p14="http://schemas.microsoft.com/office/powerpoint/2010/main" val="15014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American Indian Housing Council is pleased to launch – A new way to train. The Leadership Institute Program. eLearning.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FBFB1-0F2E-4A38-8A83-DF56303BC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7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American Indian Housing Council is pleased to launch – A new way to train. The Leadership Institute Program. eLearning.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FBFB1-0F2E-4A38-8A83-DF56303BC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463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FBFB1-0F2E-4A38-8A83-DF56303BC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FBFB1-0F2E-4A38-8A83-DF56303BC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34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A0F7-DF88-4781-A717-A5D6E4807C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D0037C-42B7-4CB0-A6DE-AFBE6526B1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C838F5-8C6D-43A9-B4B8-A6509D264C59}"/>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5B43B18C-2FF1-41B6-A3DF-9916A2F4C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D199C-5AF4-4ED1-875F-C59A7DF522E9}"/>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401958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ABDF-6A4D-4AA1-AE6E-FC9D19CE29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9A222-F0E5-4234-9CB5-418B2D4447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5F032-A872-416E-97D8-22D9E9F44372}"/>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798BFAB4-E1D3-45B4-B09D-EDD96FC23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D94F3-D3DA-429E-9FAA-82B6A873820F}"/>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3548985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1D1F99-CF01-4CC6-94B6-14225E067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FE6523-6CE0-4826-A15B-7EFC92207E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6609-2427-4DB1-BEB4-B97D30BA6C01}"/>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0FE8AFE4-769F-4F64-A452-103931B53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364FA-7976-45B2-B3E1-AFDDF4F69149}"/>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236004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EDFC985-9254-492A-85C1-E8A5EF6D1ED4}" type="datetimeFigureOut">
              <a:rPr lang="en-US" smtClean="0"/>
              <a:t>3/14/2024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8A5AB14C-89E4-4B3C-AB54-3C927A5C8A9B}" type="slidenum">
              <a:rPr lang="en-US" smtClean="0"/>
              <a:t>‹#›</a:t>
            </a:fld>
            <a:endParaRPr lang="en-US" dirty="0"/>
          </a:p>
        </p:txBody>
      </p:sp>
    </p:spTree>
    <p:extLst>
      <p:ext uri="{BB962C8B-B14F-4D97-AF65-F5344CB8AC3E}">
        <p14:creationId xmlns:p14="http://schemas.microsoft.com/office/powerpoint/2010/main" val="105921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2522939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EDFC985-9254-492A-85C1-E8A5EF6D1ED4}" type="datetimeFigureOut">
              <a:rPr lang="en-US" smtClean="0"/>
              <a:t>3/14/2024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8A5AB14C-89E4-4B3C-AB54-3C927A5C8A9B}" type="slidenum">
              <a:rPr lang="en-US" smtClean="0"/>
              <a:t>‹#›</a:t>
            </a:fld>
            <a:endParaRPr lang="en-US" dirty="0"/>
          </a:p>
        </p:txBody>
      </p:sp>
    </p:spTree>
    <p:extLst>
      <p:ext uri="{BB962C8B-B14F-4D97-AF65-F5344CB8AC3E}">
        <p14:creationId xmlns:p14="http://schemas.microsoft.com/office/powerpoint/2010/main" val="122050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13533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2460688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5AB14C-89E4-4B3C-AB54-3C927A5C8A9B}"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44400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1269231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EDFC985-9254-492A-85C1-E8A5EF6D1ED4}" type="datetimeFigureOut">
              <a:rPr lang="en-US" smtClean="0"/>
              <a:t>3/14/2024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8A5AB14C-89E4-4B3C-AB54-3C927A5C8A9B}" type="slidenum">
              <a:rPr lang="en-US" smtClean="0"/>
              <a:t>‹#›</a:t>
            </a:fld>
            <a:endParaRPr lang="en-US" dirty="0"/>
          </a:p>
        </p:txBody>
      </p:sp>
    </p:spTree>
    <p:extLst>
      <p:ext uri="{BB962C8B-B14F-4D97-AF65-F5344CB8AC3E}">
        <p14:creationId xmlns:p14="http://schemas.microsoft.com/office/powerpoint/2010/main" val="214829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6DF7-705C-4A99-B2C4-92263A4D0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1C5CC9-B5DA-4482-B0E0-F77FFA0B8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F532E-7179-4592-98DA-F61393FB9D99}"/>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29851F7D-1FD2-46BE-898E-36BEFAE41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27F97-6F05-42A5-9A46-E921FE0C513D}"/>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4406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4090430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429699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EDFC985-9254-492A-85C1-E8A5EF6D1ED4}" type="datetimeFigureOut">
              <a:rPr lang="en-US" smtClean="0"/>
              <a:t>3/14/2024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8A5AB14C-89E4-4B3C-AB54-3C927A5C8A9B}" type="slidenum">
              <a:rPr lang="en-US" smtClean="0"/>
              <a:t>‹#›</a:t>
            </a:fld>
            <a:endParaRPr lang="en-US" dirty="0"/>
          </a:p>
        </p:txBody>
      </p:sp>
    </p:spTree>
    <p:extLst>
      <p:ext uri="{BB962C8B-B14F-4D97-AF65-F5344CB8AC3E}">
        <p14:creationId xmlns:p14="http://schemas.microsoft.com/office/powerpoint/2010/main" val="3764983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7906-45D0-4D37-A8ED-B29E9D95E7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F1C98-D384-4869-8DDD-B614560BEC68}"/>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7248C-E896-4888-91F2-2F2BC87DFBA9}"/>
              </a:ext>
            </a:extLst>
          </p:cNvPr>
          <p:cNvSpPr>
            <a:spLocks noGrp="1"/>
          </p:cNvSpPr>
          <p:nvPr>
            <p:ph type="dt" sz="half" idx="10"/>
          </p:nvPr>
        </p:nvSpPr>
        <p:spPr/>
        <p:txBody>
          <a:bodyPr/>
          <a:lstStyle/>
          <a:p>
            <a:fld id="{3EDFC985-9254-492A-85C1-E8A5EF6D1ED4}" type="datetimeFigureOut">
              <a:rPr lang="en-US" smtClean="0"/>
              <a:t>3/14/2024</a:t>
            </a:fld>
            <a:endParaRPr lang="en-US" dirty="0"/>
          </a:p>
        </p:txBody>
      </p:sp>
      <p:sp>
        <p:nvSpPr>
          <p:cNvPr id="5" name="Footer Placeholder 4">
            <a:extLst>
              <a:ext uri="{FF2B5EF4-FFF2-40B4-BE49-F238E27FC236}">
                <a16:creationId xmlns:a16="http://schemas.microsoft.com/office/drawing/2014/main" id="{660BCB4F-A01A-4D28-8B51-FA28CD5BD73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1AF2CC-3AA8-4526-8E00-454F1DD9EAEA}"/>
              </a:ext>
            </a:extLst>
          </p:cNvPr>
          <p:cNvSpPr>
            <a:spLocks noGrp="1"/>
          </p:cNvSpPr>
          <p:nvPr>
            <p:ph type="sldNum" sz="quarter" idx="12"/>
          </p:nvPr>
        </p:nvSpPr>
        <p:spPr/>
        <p:txBody>
          <a:bodyPr/>
          <a:lstStyle/>
          <a:p>
            <a:fld id="{8A5AB14C-89E4-4B3C-AB54-3C927A5C8A9B}" type="slidenum">
              <a:rPr lang="en-US" smtClean="0"/>
              <a:t>‹#›</a:t>
            </a:fld>
            <a:endParaRPr lang="en-US" dirty="0"/>
          </a:p>
        </p:txBody>
      </p:sp>
    </p:spTree>
    <p:extLst>
      <p:ext uri="{BB962C8B-B14F-4D97-AF65-F5344CB8AC3E}">
        <p14:creationId xmlns:p14="http://schemas.microsoft.com/office/powerpoint/2010/main" val="41020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5D14-6EC8-4297-A259-E702DAF6B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EB5C63-9DFA-4709-91E3-6D66211A86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0050DF-A89B-4E09-8BDB-B3E84187FF92}"/>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D19B66A2-1B89-4B45-A5FB-D683A706C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DE944-2427-4CED-B71E-8426BF3B6490}"/>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165654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7018-00EA-4A68-93EC-E9DEFD9C9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28943-DEDE-4233-B743-C3B80B6F4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B6518E-ACCF-4D69-809A-F36C892AE3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929B17-972D-4328-BB1C-F1AC5E13C24E}"/>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6" name="Footer Placeholder 5">
            <a:extLst>
              <a:ext uri="{FF2B5EF4-FFF2-40B4-BE49-F238E27FC236}">
                <a16:creationId xmlns:a16="http://schemas.microsoft.com/office/drawing/2014/main" id="{7D8F68B8-1576-42DF-91AD-5FF0DD9C4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FF545-E56A-4390-B64C-C295CEBB107E}"/>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47469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85B8-6F03-478D-92D7-9C8A0CB8FB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4E33F-C94C-4C5F-B653-628C1EE149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D6805-389D-4A96-849B-1AB7AA75E1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C7E55-54BB-4071-A2C5-7567638E2C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0DC5F-B8B3-4C35-AB02-F0B47AEC2F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0E74A5-1419-4FF4-9CA8-6AE91026DD17}"/>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8" name="Footer Placeholder 7">
            <a:extLst>
              <a:ext uri="{FF2B5EF4-FFF2-40B4-BE49-F238E27FC236}">
                <a16:creationId xmlns:a16="http://schemas.microsoft.com/office/drawing/2014/main" id="{67B989E3-7DDE-4CE9-8975-581356454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B074AE-93B0-486D-BAFA-BC0D032B08CE}"/>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67270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B40C-F4C5-4162-81F3-1999F0EA7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E69D54-AB15-4CAB-9F88-BA38D6AA185C}"/>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4" name="Footer Placeholder 3">
            <a:extLst>
              <a:ext uri="{FF2B5EF4-FFF2-40B4-BE49-F238E27FC236}">
                <a16:creationId xmlns:a16="http://schemas.microsoft.com/office/drawing/2014/main" id="{BDBEBDC1-EE5D-4B89-AF95-B8816093EA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B58B99-61AC-412C-BB31-1765B847398D}"/>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245121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2C6B3-A4FD-4DA5-9608-9CE3151DC66C}"/>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3" name="Footer Placeholder 2">
            <a:extLst>
              <a:ext uri="{FF2B5EF4-FFF2-40B4-BE49-F238E27FC236}">
                <a16:creationId xmlns:a16="http://schemas.microsoft.com/office/drawing/2014/main" id="{C69898CA-36AA-4578-909A-D01E7D34B1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E635B-992A-48D4-8F1B-2F482B8859DA}"/>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346269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87E9-FD15-45E6-A847-1927B1B32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7CA820-C0D7-4254-9E5A-16EDCE1DE4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F90FBE-C1AC-4284-AA9E-DC5869655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70FCB-6D6C-49C6-B486-40B61C86E085}"/>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6" name="Footer Placeholder 5">
            <a:extLst>
              <a:ext uri="{FF2B5EF4-FFF2-40B4-BE49-F238E27FC236}">
                <a16:creationId xmlns:a16="http://schemas.microsoft.com/office/drawing/2014/main" id="{9F46A239-5301-427C-82EA-7054C41D0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B88A7-2BC3-4628-B4A4-5257B6BE69E2}"/>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141785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B400-6206-419C-9C79-7EBC70269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F908FB-2CFD-461B-948B-61790B0C4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080F2-A59E-4AD7-A077-9B2A56377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BAEFB-2588-489A-9D44-C2BADDD7C26F}"/>
              </a:ext>
            </a:extLst>
          </p:cNvPr>
          <p:cNvSpPr>
            <a:spLocks noGrp="1"/>
          </p:cNvSpPr>
          <p:nvPr>
            <p:ph type="dt" sz="half" idx="10"/>
          </p:nvPr>
        </p:nvSpPr>
        <p:spPr/>
        <p:txBody>
          <a:bodyPr/>
          <a:lstStyle/>
          <a:p>
            <a:fld id="{394AD0CE-9EC9-4CF1-949F-446EDD1257B8}" type="datetimeFigureOut">
              <a:rPr lang="en-US" smtClean="0"/>
              <a:t>3/14/2024</a:t>
            </a:fld>
            <a:endParaRPr lang="en-US"/>
          </a:p>
        </p:txBody>
      </p:sp>
      <p:sp>
        <p:nvSpPr>
          <p:cNvPr id="6" name="Footer Placeholder 5">
            <a:extLst>
              <a:ext uri="{FF2B5EF4-FFF2-40B4-BE49-F238E27FC236}">
                <a16:creationId xmlns:a16="http://schemas.microsoft.com/office/drawing/2014/main" id="{049D3B5F-661E-4F70-9FE8-196DF0724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D9430-8388-4E8E-BFA2-42E66346FD68}"/>
              </a:ext>
            </a:extLst>
          </p:cNvPr>
          <p:cNvSpPr>
            <a:spLocks noGrp="1"/>
          </p:cNvSpPr>
          <p:nvPr>
            <p:ph type="sldNum" sz="quarter" idx="12"/>
          </p:nvPr>
        </p:nvSpPr>
        <p:spPr/>
        <p:txBody>
          <a:bodyPr/>
          <a:lstStyle/>
          <a:p>
            <a:fld id="{465E3EE7-7AAD-4C36-B0CC-24D8B9F54919}" type="slidenum">
              <a:rPr lang="en-US" smtClean="0"/>
              <a:t>‹#›</a:t>
            </a:fld>
            <a:endParaRPr lang="en-US"/>
          </a:p>
        </p:txBody>
      </p:sp>
    </p:spTree>
    <p:extLst>
      <p:ext uri="{BB962C8B-B14F-4D97-AF65-F5344CB8AC3E}">
        <p14:creationId xmlns:p14="http://schemas.microsoft.com/office/powerpoint/2010/main" val="14660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087CD-22EE-4AE1-8678-F948B4892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1925C8-0F09-43C0-8B46-12A2564D0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705C5-61BF-4B0C-BF16-571C002C0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AD0CE-9EC9-4CF1-949F-446EDD1257B8}" type="datetimeFigureOut">
              <a:rPr lang="en-US" smtClean="0"/>
              <a:t>3/14/2024</a:t>
            </a:fld>
            <a:endParaRPr lang="en-US"/>
          </a:p>
        </p:txBody>
      </p:sp>
      <p:sp>
        <p:nvSpPr>
          <p:cNvPr id="5" name="Footer Placeholder 4">
            <a:extLst>
              <a:ext uri="{FF2B5EF4-FFF2-40B4-BE49-F238E27FC236}">
                <a16:creationId xmlns:a16="http://schemas.microsoft.com/office/drawing/2014/main" id="{2B28C949-1A03-4301-ABB7-AA928F9F2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052E7-1B7F-4EDA-99AF-A2EF4F26C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E3EE7-7AAD-4C36-B0CC-24D8B9F54919}" type="slidenum">
              <a:rPr lang="en-US" smtClean="0"/>
              <a:t>‹#›</a:t>
            </a:fld>
            <a:endParaRPr lang="en-US"/>
          </a:p>
        </p:txBody>
      </p:sp>
    </p:spTree>
    <p:extLst>
      <p:ext uri="{BB962C8B-B14F-4D97-AF65-F5344CB8AC3E}">
        <p14:creationId xmlns:p14="http://schemas.microsoft.com/office/powerpoint/2010/main" val="14984783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a:defRPr/>
            </a:pPr>
            <a:fld id="{9521D5A2-BDC4-4CB2-843F-F53B8AE9D9E7}" type="datetimeFigureOut">
              <a:rPr lang="en-US" smtClean="0"/>
              <a:pPr>
                <a:defRPr/>
              </a:pPr>
              <a:t>3/14/2024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a:defRPr/>
            </a:pPr>
            <a:fld id="{2DAD7C7C-8F05-4F9B-95AB-7AC3A5E9ECA4}" type="slidenum">
              <a:rPr lang="en-US" smtClean="0"/>
              <a:pPr>
                <a:defRPr/>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730037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66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about:blan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Layout" Target="../diagrams/layout7.xml"/><Relationship Id="rId7" Type="http://schemas.openxmlformats.org/officeDocument/2006/relationships/image" Target="../media/image37.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34.jpg"/><Relationship Id="rId3" Type="http://schemas.openxmlformats.org/officeDocument/2006/relationships/image" Target="../media/image41.png"/><Relationship Id="rId7" Type="http://schemas.openxmlformats.org/officeDocument/2006/relationships/image" Target="../media/image31.jpg"/><Relationship Id="rId12" Type="http://schemas.openxmlformats.org/officeDocument/2006/relationships/image" Target="../media/image45.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2.JPG"/><Relationship Id="rId11" Type="http://schemas.openxmlformats.org/officeDocument/2006/relationships/image" Target="../media/image35.jpg"/><Relationship Id="rId5" Type="http://schemas.openxmlformats.org/officeDocument/2006/relationships/image" Target="../media/image43.png"/><Relationship Id="rId10" Type="http://schemas.openxmlformats.org/officeDocument/2006/relationships/image" Target="../media/image44.jpg"/><Relationship Id="rId4" Type="http://schemas.openxmlformats.org/officeDocument/2006/relationships/image" Target="../media/image42.png"/><Relationship Id="rId9" Type="http://schemas.openxmlformats.org/officeDocument/2006/relationships/image" Target="../media/image36.jpg"/><Relationship Id="rId1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D7C13F-A74A-458C-BD0A-E94D29F59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text and stars&#10;&#10;Description automatically generated">
            <a:extLst>
              <a:ext uri="{FF2B5EF4-FFF2-40B4-BE49-F238E27FC236}">
                <a16:creationId xmlns:a16="http://schemas.microsoft.com/office/drawing/2014/main" id="{DCF0E21C-6F84-9D06-6614-7E2A0365D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33" y="1208531"/>
            <a:ext cx="4832699" cy="4735069"/>
          </a:xfrm>
          <a:prstGeom prst="rect">
            <a:avLst/>
          </a:prstGeom>
        </p:spPr>
      </p:pic>
      <p:sp>
        <p:nvSpPr>
          <p:cNvPr id="17" name="Rectangle 16">
            <a:extLst>
              <a:ext uri="{FF2B5EF4-FFF2-40B4-BE49-F238E27FC236}">
                <a16:creationId xmlns:a16="http://schemas.microsoft.com/office/drawing/2014/main" id="{4EA0D2BB-E66C-43E1-9553-F0782C709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9EC3813-106A-02BE-8305-8C948B826E3A}"/>
              </a:ext>
            </a:extLst>
          </p:cNvPr>
          <p:cNvSpPr>
            <a:spLocks noGrp="1"/>
          </p:cNvSpPr>
          <p:nvPr>
            <p:ph type="ctrTitle"/>
          </p:nvPr>
        </p:nvSpPr>
        <p:spPr>
          <a:xfrm>
            <a:off x="7295271" y="2514297"/>
            <a:ext cx="4115917" cy="2085869"/>
          </a:xfrm>
        </p:spPr>
        <p:txBody>
          <a:bodyPr>
            <a:normAutofit/>
          </a:bodyPr>
          <a:lstStyle/>
          <a:p>
            <a:pPr>
              <a:lnSpc>
                <a:spcPct val="90000"/>
              </a:lnSpc>
            </a:pPr>
            <a:r>
              <a:rPr lang="en-US" dirty="0">
                <a:solidFill>
                  <a:srgbClr val="FFFFFF"/>
                </a:solidFill>
              </a:rPr>
              <a:t>Training and Technical Assistance Department</a:t>
            </a:r>
          </a:p>
        </p:txBody>
      </p:sp>
    </p:spTree>
    <p:extLst>
      <p:ext uri="{BB962C8B-B14F-4D97-AF65-F5344CB8AC3E}">
        <p14:creationId xmlns:p14="http://schemas.microsoft.com/office/powerpoint/2010/main" val="3016050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E387-9ADB-8F7A-0B80-0819D22DE940}"/>
              </a:ext>
            </a:extLst>
          </p:cNvPr>
          <p:cNvSpPr>
            <a:spLocks noGrp="1"/>
          </p:cNvSpPr>
          <p:nvPr>
            <p:ph type="title"/>
          </p:nvPr>
        </p:nvSpPr>
        <p:spPr>
          <a:xfrm>
            <a:off x="581192" y="702156"/>
            <a:ext cx="11029616" cy="1013800"/>
          </a:xfrm>
        </p:spPr>
        <p:txBody>
          <a:bodyPr>
            <a:normAutofit/>
          </a:bodyPr>
          <a:lstStyle/>
          <a:p>
            <a:r>
              <a:rPr lang="en-US">
                <a:solidFill>
                  <a:srgbClr val="FFFEFF"/>
                </a:solidFill>
              </a:rPr>
              <a:t>Regional HUD ONAP Trainings</a:t>
            </a:r>
          </a:p>
        </p:txBody>
      </p:sp>
      <p:graphicFrame>
        <p:nvGraphicFramePr>
          <p:cNvPr id="5" name="Content Placeholder 2">
            <a:extLst>
              <a:ext uri="{FF2B5EF4-FFF2-40B4-BE49-F238E27FC236}">
                <a16:creationId xmlns:a16="http://schemas.microsoft.com/office/drawing/2014/main" id="{498FA1D2-957A-F9D3-8704-6DD3CCE62EB9}"/>
              </a:ext>
            </a:extLst>
          </p:cNvPr>
          <p:cNvGraphicFramePr>
            <a:graphicFrameLocks noGrp="1"/>
          </p:cNvGraphicFramePr>
          <p:nvPr>
            <p:ph idx="1"/>
            <p:extLst>
              <p:ext uri="{D42A27DB-BD31-4B8C-83A1-F6EECF244321}">
                <p14:modId xmlns:p14="http://schemas.microsoft.com/office/powerpoint/2010/main" val="414946763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425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p:txBody>
          <a:bodyPr>
            <a:normAutofit/>
          </a:bodyPr>
          <a:lstStyle/>
          <a:p>
            <a:pPr algn="ctr"/>
            <a:r>
              <a:rPr lang="en-US" sz="5400" dirty="0">
                <a:latin typeface="Gill Sans Nova Cond" panose="020B0606020104020203" pitchFamily="34" charset="0"/>
              </a:rPr>
              <a:t>TA Contacts by ONAP Area Office</a:t>
            </a:r>
          </a:p>
        </p:txBody>
      </p:sp>
      <p:pic>
        <p:nvPicPr>
          <p:cNvPr id="3" name="Content Placeholder 2">
            <a:extLst>
              <a:ext uri="{FF2B5EF4-FFF2-40B4-BE49-F238E27FC236}">
                <a16:creationId xmlns:a16="http://schemas.microsoft.com/office/drawing/2014/main" id="{B0E09E9C-7818-4B8B-92EA-50520230A609}"/>
              </a:ext>
            </a:extLst>
          </p:cNvPr>
          <p:cNvPicPr>
            <a:picLocks noGrp="1" noChangeAspect="1"/>
          </p:cNvPicPr>
          <p:nvPr>
            <p:ph idx="1"/>
          </p:nvPr>
        </p:nvPicPr>
        <p:blipFill>
          <a:blip r:embed="rId2"/>
          <a:stretch>
            <a:fillRect/>
          </a:stretch>
        </p:blipFill>
        <p:spPr>
          <a:xfrm>
            <a:off x="2725513" y="2181225"/>
            <a:ext cx="6740973" cy="3678238"/>
          </a:xfrm>
        </p:spPr>
      </p:pic>
      <p:cxnSp>
        <p:nvCxnSpPr>
          <p:cNvPr id="7" name="Straight Arrow Connector 6">
            <a:extLst>
              <a:ext uri="{FF2B5EF4-FFF2-40B4-BE49-F238E27FC236}">
                <a16:creationId xmlns:a16="http://schemas.microsoft.com/office/drawing/2014/main" id="{3BC61107-FB4A-378B-CFA5-BE1954585CAD}"/>
              </a:ext>
            </a:extLst>
          </p:cNvPr>
          <p:cNvCxnSpPr/>
          <p:nvPr/>
        </p:nvCxnSpPr>
        <p:spPr>
          <a:xfrm>
            <a:off x="1438275" y="3571875"/>
            <a:ext cx="1152525"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5448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A81853-BCE1-4B7C-922E-A502B7B5F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53F3F5-328C-4AC3-B3C4-6A9D4C3D3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41ADC3-E505-FEE6-FD69-7AE6FC25D152}"/>
              </a:ext>
            </a:extLst>
          </p:cNvPr>
          <p:cNvSpPr>
            <a:spLocks noGrp="1"/>
          </p:cNvSpPr>
          <p:nvPr>
            <p:ph type="ctrTitle"/>
          </p:nvPr>
        </p:nvSpPr>
        <p:spPr>
          <a:xfrm>
            <a:off x="4241830" y="863695"/>
            <a:ext cx="7498617" cy="4947169"/>
          </a:xfrm>
        </p:spPr>
        <p:txBody>
          <a:bodyPr anchor="ctr">
            <a:normAutofit/>
          </a:bodyPr>
          <a:lstStyle/>
          <a:p>
            <a:r>
              <a:rPr lang="en-US" sz="4400">
                <a:solidFill>
                  <a:srgbClr val="FFFFFF"/>
                </a:solidFill>
              </a:rPr>
              <a:t>TA Projects </a:t>
            </a:r>
          </a:p>
        </p:txBody>
      </p:sp>
      <p:sp>
        <p:nvSpPr>
          <p:cNvPr id="3" name="Subtitle 2">
            <a:extLst>
              <a:ext uri="{FF2B5EF4-FFF2-40B4-BE49-F238E27FC236}">
                <a16:creationId xmlns:a16="http://schemas.microsoft.com/office/drawing/2014/main" id="{1EEA2377-9DB4-72FA-289C-5C6E3C664502}"/>
              </a:ext>
            </a:extLst>
          </p:cNvPr>
          <p:cNvSpPr>
            <a:spLocks noGrp="1"/>
          </p:cNvSpPr>
          <p:nvPr>
            <p:ph type="subTitle" idx="1"/>
          </p:nvPr>
        </p:nvSpPr>
        <p:spPr>
          <a:xfrm>
            <a:off x="768268" y="863695"/>
            <a:ext cx="3059854" cy="4947170"/>
          </a:xfrm>
        </p:spPr>
        <p:txBody>
          <a:bodyPr anchor="ctr">
            <a:normAutofit/>
          </a:bodyPr>
          <a:lstStyle/>
          <a:p>
            <a:pPr algn="ctr"/>
            <a:r>
              <a:rPr lang="en-US" sz="2800"/>
              <a:t>A Glimpse into some of naihc’s successful technical assistance assignments</a:t>
            </a:r>
          </a:p>
        </p:txBody>
      </p:sp>
      <p:sp>
        <p:nvSpPr>
          <p:cNvPr id="12" name="Rectangle 11">
            <a:extLst>
              <a:ext uri="{FF2B5EF4-FFF2-40B4-BE49-F238E27FC236}">
                <a16:creationId xmlns:a16="http://schemas.microsoft.com/office/drawing/2014/main" id="{60ECACBD-42EC-44A4-B0DE-2DEDB73E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BB5757-5277-4AC5-8E2C-46B13387B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3643"/>
            <a:ext cx="7503637"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826573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4FEAE0B-4258-9DBC-94BF-D173DE134194}"/>
              </a:ext>
            </a:extLst>
          </p:cNvPr>
          <p:cNvPicPr>
            <a:picLocks noGrp="1" noChangeAspect="1"/>
          </p:cNvPicPr>
          <p:nvPr>
            <p:ph idx="1"/>
          </p:nvPr>
        </p:nvPicPr>
        <p:blipFill rotWithShape="1">
          <a:blip r:embed="rId2"/>
          <a:srcRect l="7180" r="14228" b="2"/>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5381AF1-E785-38D1-4F3E-D6E5C6B42E8A}"/>
              </a:ext>
            </a:extLst>
          </p:cNvPr>
          <p:cNvSpPr>
            <a:spLocks noGrp="1"/>
          </p:cNvSpPr>
          <p:nvPr>
            <p:ph type="title"/>
          </p:nvPr>
        </p:nvSpPr>
        <p:spPr>
          <a:xfrm>
            <a:off x="8353019" y="2386065"/>
            <a:ext cx="3081576" cy="2085869"/>
          </a:xfrm>
        </p:spPr>
        <p:txBody>
          <a:bodyPr vert="horz" lIns="91440" tIns="45720" rIns="91440" bIns="45720" rtlCol="0" anchor="b">
            <a:normAutofit fontScale="90000"/>
          </a:bodyPr>
          <a:lstStyle/>
          <a:p>
            <a:r>
              <a:rPr lang="en-US" sz="3600" dirty="0">
                <a:solidFill>
                  <a:srgbClr val="FFFFFF"/>
                </a:solidFill>
              </a:rPr>
              <a:t>Washington coastal leadership cohort</a:t>
            </a:r>
          </a:p>
        </p:txBody>
      </p:sp>
      <p:grpSp>
        <p:nvGrpSpPr>
          <p:cNvPr id="21" name="Group 2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370917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0CC8D560-7D8D-4328-BF6D-992C83ECB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1" name="Rectangle 20">
            <a:extLst>
              <a:ext uri="{FF2B5EF4-FFF2-40B4-BE49-F238E27FC236}">
                <a16:creationId xmlns:a16="http://schemas.microsoft.com/office/drawing/2014/main" id="{AE1578EE-AC37-4C94-98C6-4B322C670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descr="A group of people standing on top of a dirt field&#10;&#10;Description generated with very high confidence">
            <a:extLst>
              <a:ext uri="{FF2B5EF4-FFF2-40B4-BE49-F238E27FC236}">
                <a16:creationId xmlns:a16="http://schemas.microsoft.com/office/drawing/2014/main" id="{7379DDA1-3161-3B0E-AF7E-F5871FF4B32F}"/>
              </a:ext>
            </a:extLst>
          </p:cNvPr>
          <p:cNvPicPr>
            <a:picLocks noChangeAspect="1"/>
          </p:cNvPicPr>
          <p:nvPr/>
        </p:nvPicPr>
        <p:blipFill rotWithShape="1">
          <a:blip r:embed="rId2"/>
          <a:srcRect l="2518" r="7667" b="-3"/>
          <a:stretch/>
        </p:blipFill>
        <p:spPr>
          <a:xfrm>
            <a:off x="446540" y="638176"/>
            <a:ext cx="3702877" cy="2743614"/>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85EE4880-FA39-C3A5-F352-03B4C85760F3}"/>
              </a:ext>
            </a:extLst>
          </p:cNvPr>
          <p:cNvPicPr>
            <a:picLocks noChangeAspect="1"/>
          </p:cNvPicPr>
          <p:nvPr/>
        </p:nvPicPr>
        <p:blipFill rotWithShape="1">
          <a:blip r:embed="rId3"/>
          <a:srcRect l="74" r="23332" b="-3"/>
          <a:stretch/>
        </p:blipFill>
        <p:spPr>
          <a:xfrm>
            <a:off x="4241386" y="638176"/>
            <a:ext cx="3702877" cy="2743613"/>
          </a:xfrm>
          <a:prstGeom prst="rect">
            <a:avLst/>
          </a:prstGeom>
        </p:spPr>
      </p:pic>
      <p:sp>
        <p:nvSpPr>
          <p:cNvPr id="23" name="Rectangle 22">
            <a:extLst>
              <a:ext uri="{FF2B5EF4-FFF2-40B4-BE49-F238E27FC236}">
                <a16:creationId xmlns:a16="http://schemas.microsoft.com/office/drawing/2014/main" id="{0055CAD6-F214-46F5-8689-93CBDA71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40" y="638175"/>
            <a:ext cx="3709227"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a:xfrm>
            <a:off x="8296274" y="1656292"/>
            <a:ext cx="3150659" cy="2085869"/>
          </a:xfrm>
        </p:spPr>
        <p:txBody>
          <a:bodyPr vert="horz" lIns="91440" tIns="45720" rIns="91440" bIns="45720" rtlCol="0" anchor="b">
            <a:normAutofit/>
          </a:bodyPr>
          <a:lstStyle/>
          <a:p>
            <a:pPr>
              <a:lnSpc>
                <a:spcPct val="90000"/>
              </a:lnSpc>
            </a:pPr>
            <a:r>
              <a:rPr lang="en-US" sz="3600">
                <a:solidFill>
                  <a:srgbClr val="FFFFFF"/>
                </a:solidFill>
              </a:rPr>
              <a:t>Crow Tribe Apsaalooke Warriors Complex</a:t>
            </a:r>
          </a:p>
        </p:txBody>
      </p:sp>
      <p:pic>
        <p:nvPicPr>
          <p:cNvPr id="3" name="Picture 2" descr="A group of people holding a rope&#10;&#10;Description automatically generated">
            <a:extLst>
              <a:ext uri="{FF2B5EF4-FFF2-40B4-BE49-F238E27FC236}">
                <a16:creationId xmlns:a16="http://schemas.microsoft.com/office/drawing/2014/main" id="{C9CB972A-10CE-0A7C-7C6C-1879A14C137D}"/>
              </a:ext>
            </a:extLst>
          </p:cNvPr>
          <p:cNvPicPr>
            <a:picLocks noChangeAspect="1"/>
          </p:cNvPicPr>
          <p:nvPr/>
        </p:nvPicPr>
        <p:blipFill rotWithShape="1">
          <a:blip r:embed="rId4"/>
          <a:srcRect t="8351" r="-2" b="-2"/>
          <a:stretch/>
        </p:blipFill>
        <p:spPr>
          <a:xfrm>
            <a:off x="446527" y="3476212"/>
            <a:ext cx="7482158" cy="2914354"/>
          </a:xfrm>
          <a:prstGeom prst="rect">
            <a:avLst/>
          </a:prstGeom>
        </p:spPr>
      </p:pic>
    </p:spTree>
    <p:extLst>
      <p:ext uri="{BB962C8B-B14F-4D97-AF65-F5344CB8AC3E}">
        <p14:creationId xmlns:p14="http://schemas.microsoft.com/office/powerpoint/2010/main" val="2309919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8DDC8840-93D8-D6C1-0ED7-1B1DFA50E41E}"/>
              </a:ext>
            </a:extLst>
          </p:cNvPr>
          <p:cNvPicPr>
            <a:picLocks noChangeAspect="1"/>
          </p:cNvPicPr>
          <p:nvPr/>
        </p:nvPicPr>
        <p:blipFill rotWithShape="1">
          <a:blip r:embed="rId2"/>
          <a:srcRect l="21431" r="31404"/>
          <a:stretch/>
        </p:blipFill>
        <p:spPr>
          <a:xfrm>
            <a:off x="1" y="10"/>
            <a:ext cx="4637078" cy="6857530"/>
          </a:xfrm>
          <a:prstGeom prst="rect">
            <a:avLst/>
          </a:prstGeom>
        </p:spPr>
      </p:pic>
      <p:pic>
        <p:nvPicPr>
          <p:cNvPr id="4" name="Content Placeholder 3">
            <a:extLst>
              <a:ext uri="{FF2B5EF4-FFF2-40B4-BE49-F238E27FC236}">
                <a16:creationId xmlns:a16="http://schemas.microsoft.com/office/drawing/2014/main" id="{E2C985BD-4C6B-8C04-839B-FAD14A1E4DAB}"/>
              </a:ext>
            </a:extLst>
          </p:cNvPr>
          <p:cNvPicPr>
            <a:picLocks noGrp="1" noChangeAspect="1"/>
          </p:cNvPicPr>
          <p:nvPr>
            <p:ph idx="1"/>
          </p:nvPr>
        </p:nvPicPr>
        <p:blipFill rotWithShape="1">
          <a:blip r:embed="rId3"/>
          <a:srcRect t="1022"/>
          <a:stretch/>
        </p:blipFill>
        <p:spPr>
          <a:xfrm>
            <a:off x="4628829" y="10"/>
            <a:ext cx="7563171" cy="4266944"/>
          </a:xfrm>
          <a:prstGeom prst="rect">
            <a:avLst/>
          </a:prstGeom>
        </p:spPr>
      </p:pic>
      <p:sp>
        <p:nvSpPr>
          <p:cNvPr id="43" name="Rectangle 42">
            <a:extLst>
              <a:ext uri="{FF2B5EF4-FFF2-40B4-BE49-F238E27FC236}">
                <a16:creationId xmlns:a16="http://schemas.microsoft.com/office/drawing/2014/main" id="{0CC01A80-8E9F-4F66-B2B8-00B2426D6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0828825-8F6F-23B7-AB63-60A9E0275882}"/>
              </a:ext>
            </a:extLst>
          </p:cNvPr>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sz="2500"/>
              <a:t>SAIL RIVER HEIGHTS</a:t>
            </a:r>
            <a:br>
              <a:rPr lang="en-US" sz="2500"/>
            </a:br>
            <a:r>
              <a:rPr lang="en-US" sz="2500"/>
              <a:t>“MAKAH SELF-DETERMINATION AT WORK”</a:t>
            </a:r>
          </a:p>
        </p:txBody>
      </p:sp>
      <p:sp>
        <p:nvSpPr>
          <p:cNvPr id="7" name="TextBox 6">
            <a:extLst>
              <a:ext uri="{FF2B5EF4-FFF2-40B4-BE49-F238E27FC236}">
                <a16:creationId xmlns:a16="http://schemas.microsoft.com/office/drawing/2014/main" id="{B6201018-9BAA-052C-BD71-4F0C153E21DC}"/>
              </a:ext>
            </a:extLst>
          </p:cNvPr>
          <p:cNvSpPr txBox="1"/>
          <p:nvPr/>
        </p:nvSpPr>
        <p:spPr>
          <a:xfrm>
            <a:off x="5089842" y="5603909"/>
            <a:ext cx="6591957" cy="525793"/>
          </a:xfrm>
          <a:prstGeom prst="rect">
            <a:avLst/>
          </a:prstGeom>
        </p:spPr>
        <p:txBody>
          <a:bodyPr vert="horz" lIns="91440" tIns="45720" rIns="91440" bIns="45720" rtlCol="0" anchor="t">
            <a:normAutofit/>
          </a:bodyPr>
          <a:lstStyle/>
          <a:p>
            <a:pPr defTabSz="457200">
              <a:spcBef>
                <a:spcPct val="20000"/>
              </a:spcBef>
              <a:spcAft>
                <a:spcPts val="600"/>
              </a:spcAft>
              <a:buClr>
                <a:schemeClr val="accent2"/>
              </a:buClr>
              <a:buSzPct val="92000"/>
            </a:pPr>
            <a:r>
              <a:rPr lang="en-US" sz="1600" cap="all">
                <a:solidFill>
                  <a:schemeClr val="accent1">
                    <a:lumMod val="50000"/>
                    <a:lumOff val="50000"/>
                  </a:schemeClr>
                </a:solidFill>
              </a:rPr>
              <a:t>21 UNITS OF PERMANENT SUPPORTIVE HOUSING</a:t>
            </a:r>
          </a:p>
        </p:txBody>
      </p:sp>
      <p:sp>
        <p:nvSpPr>
          <p:cNvPr id="45" name="Rectangle 44">
            <a:extLst>
              <a:ext uri="{FF2B5EF4-FFF2-40B4-BE49-F238E27FC236}">
                <a16:creationId xmlns:a16="http://schemas.microsoft.com/office/drawing/2014/main" id="{E9200FA5-812A-42A6-94FA-F8F3EBE69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46">
            <a:extLst>
              <a:ext uri="{FF2B5EF4-FFF2-40B4-BE49-F238E27FC236}">
                <a16:creationId xmlns:a16="http://schemas.microsoft.com/office/drawing/2014/main" id="{BAE6DB54-4B59-49B8-980F-6224E1078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7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3FFF83-2241-469F-85CB-784EE709D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12188952" cy="6858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CEF87-056E-4E77-899B-9E9A04E9B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2054"/>
            <a:ext cx="6096000"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a:xfrm>
            <a:off x="535473" y="3352367"/>
            <a:ext cx="5139775" cy="897047"/>
          </a:xfrm>
        </p:spPr>
        <p:txBody>
          <a:bodyPr vert="horz" lIns="91440" tIns="45720" rIns="91440" bIns="45720" rtlCol="0" anchor="ctr">
            <a:noAutofit/>
          </a:bodyPr>
          <a:lstStyle/>
          <a:p>
            <a:pPr>
              <a:lnSpc>
                <a:spcPct val="90000"/>
              </a:lnSpc>
            </a:pPr>
            <a:r>
              <a:rPr lang="en-US" dirty="0">
                <a:solidFill>
                  <a:srgbClr val="FFFFFF"/>
                </a:solidFill>
              </a:rPr>
              <a:t>Tribal TA Cohort:  Addressing Homelessness in Tribal Areas</a:t>
            </a:r>
            <a:br>
              <a:rPr lang="en-US" dirty="0">
                <a:solidFill>
                  <a:srgbClr val="FFFFFF"/>
                </a:solidFill>
              </a:rPr>
            </a:br>
            <a:r>
              <a:rPr lang="en-US" dirty="0">
                <a:solidFill>
                  <a:srgbClr val="FFFFFF"/>
                </a:solidFill>
              </a:rPr>
              <a:t>2019 -2022</a:t>
            </a:r>
          </a:p>
        </p:txBody>
      </p:sp>
      <p:pic>
        <p:nvPicPr>
          <p:cNvPr id="10" name="Content Placeholder 3" descr="IMG_0879.JPG">
            <a:extLst>
              <a:ext uri="{FF2B5EF4-FFF2-40B4-BE49-F238E27FC236}">
                <a16:creationId xmlns:a16="http://schemas.microsoft.com/office/drawing/2014/main" id="{5E65EAAD-464F-487F-BEDE-3D8C2C00BCD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25" r="-125"/>
          <a:stretch/>
        </p:blipFill>
        <p:spPr>
          <a:xfrm>
            <a:off x="1709928" y="321734"/>
            <a:ext cx="2625851" cy="1912092"/>
          </a:xfrm>
          <a:prstGeom prst="rect">
            <a:avLst/>
          </a:prstGeom>
          <a:noFill/>
        </p:spPr>
      </p:pic>
      <p:sp>
        <p:nvSpPr>
          <p:cNvPr id="11" name="Rectangle 10">
            <a:extLst>
              <a:ext uri="{FF2B5EF4-FFF2-40B4-BE49-F238E27FC236}">
                <a16:creationId xmlns:a16="http://schemas.microsoft.com/office/drawing/2014/main" id="{7BE43BD8-D131-422E-A6DE-C3F1CFA70CCA}"/>
              </a:ext>
            </a:extLst>
          </p:cNvPr>
          <p:cNvSpPr/>
          <p:nvPr/>
        </p:nvSpPr>
        <p:spPr>
          <a:xfrm>
            <a:off x="581193" y="4949721"/>
            <a:ext cx="5147354" cy="1425677"/>
          </a:xfrm>
          <a:prstGeom prst="rect">
            <a:avLst/>
          </a:prstGeom>
        </p:spPr>
        <p:txBody>
          <a:bodyPr vert="horz" lIns="91440" tIns="45720" rIns="91440" bIns="45720" rtlCol="0" anchor="ctr">
            <a:normAutofit/>
          </a:bodyPr>
          <a:lstStyle/>
          <a:p>
            <a:pPr defTabSz="457200">
              <a:spcBef>
                <a:spcPct val="20000"/>
              </a:spcBef>
              <a:spcAft>
                <a:spcPts val="600"/>
              </a:spcAft>
              <a:buClr>
                <a:schemeClr val="accent2"/>
              </a:buClr>
              <a:buSzPct val="92000"/>
              <a:buFont typeface="Wingdings 2" panose="05020102010507070707" pitchFamily="18" charset="2"/>
              <a:buChar char=""/>
            </a:pPr>
            <a:r>
              <a:rPr lang="en-US" dirty="0">
                <a:solidFill>
                  <a:srgbClr val="FFFFFF"/>
                </a:solidFill>
              </a:rPr>
              <a:t>American Indian Community Housing Organization</a:t>
            </a:r>
          </a:p>
          <a:p>
            <a:pPr defTabSz="457200">
              <a:spcBef>
                <a:spcPct val="20000"/>
              </a:spcBef>
              <a:spcAft>
                <a:spcPts val="600"/>
              </a:spcAft>
              <a:buClr>
                <a:schemeClr val="accent2"/>
              </a:buClr>
              <a:buSzPct val="92000"/>
              <a:buFont typeface="Wingdings 2" panose="05020102010507070707" pitchFamily="18" charset="2"/>
              <a:buChar char=""/>
            </a:pPr>
            <a:r>
              <a:rPr lang="en-US" dirty="0" err="1">
                <a:solidFill>
                  <a:srgbClr val="FFFFFF"/>
                </a:solidFill>
              </a:rPr>
              <a:t>Gimaajii</a:t>
            </a:r>
            <a:r>
              <a:rPr lang="en-US" dirty="0">
                <a:solidFill>
                  <a:srgbClr val="FFFFFF"/>
                </a:solidFill>
              </a:rPr>
              <a:t>-Mino-</a:t>
            </a:r>
            <a:r>
              <a:rPr lang="en-US" dirty="0" err="1">
                <a:solidFill>
                  <a:srgbClr val="FFFFFF"/>
                </a:solidFill>
              </a:rPr>
              <a:t>Bimaadizimin</a:t>
            </a:r>
            <a:endParaRPr lang="en-US" dirty="0">
              <a:solidFill>
                <a:srgbClr val="FFFFFF"/>
              </a:solidFill>
            </a:endParaRPr>
          </a:p>
          <a:p>
            <a:pPr defTabSz="457200">
              <a:spcBef>
                <a:spcPct val="20000"/>
              </a:spcBef>
              <a:spcAft>
                <a:spcPts val="600"/>
              </a:spcAft>
              <a:buClr>
                <a:schemeClr val="accent2"/>
              </a:buClr>
              <a:buSzPct val="92000"/>
              <a:buFont typeface="Wingdings 2" panose="05020102010507070707" pitchFamily="18" charset="2"/>
              <a:buChar char=""/>
            </a:pPr>
            <a:r>
              <a:rPr lang="en-US" dirty="0">
                <a:solidFill>
                  <a:srgbClr val="FFFFFF"/>
                </a:solidFill>
              </a:rPr>
              <a:t>Duluth, MN</a:t>
            </a:r>
          </a:p>
        </p:txBody>
      </p:sp>
      <p:sp>
        <p:nvSpPr>
          <p:cNvPr id="20" name="Rectangle 19">
            <a:extLst>
              <a:ext uri="{FF2B5EF4-FFF2-40B4-BE49-F238E27FC236}">
                <a16:creationId xmlns:a16="http://schemas.microsoft.com/office/drawing/2014/main" id="{DD0C6C3A-73B1-4E33-AD0D-8BCD35B71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460"/>
            <a:ext cx="9144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A group of people posing for a photo&#10;&#10;Description automatically generated">
            <a:extLst>
              <a:ext uri="{FF2B5EF4-FFF2-40B4-BE49-F238E27FC236}">
                <a16:creationId xmlns:a16="http://schemas.microsoft.com/office/drawing/2014/main" id="{F631E102-4FD1-4801-AE80-9ECA04101E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635472" y="324931"/>
            <a:ext cx="5056678" cy="1908896"/>
          </a:xfrm>
          <a:prstGeom prst="rect">
            <a:avLst/>
          </a:prstGeom>
        </p:spPr>
      </p:pic>
      <p:sp>
        <p:nvSpPr>
          <p:cNvPr id="22" name="Rectangle 21">
            <a:extLst>
              <a:ext uri="{FF2B5EF4-FFF2-40B4-BE49-F238E27FC236}">
                <a16:creationId xmlns:a16="http://schemas.microsoft.com/office/drawing/2014/main" id="{303022F3-BFF5-4104-AE9A-399949DAF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560620"/>
            <a:ext cx="12188952"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descr="A picture containing person&#10;&#10;Description automatically generated">
            <a:extLst>
              <a:ext uri="{FF2B5EF4-FFF2-40B4-BE49-F238E27FC236}">
                <a16:creationId xmlns:a16="http://schemas.microsoft.com/office/drawing/2014/main" id="{B4A27E8D-88E8-4F9C-B20C-CE509405F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211" y="2978387"/>
            <a:ext cx="4739576" cy="3554682"/>
          </a:xfrm>
          <a:prstGeom prst="rect">
            <a:avLst/>
          </a:prstGeom>
        </p:spPr>
      </p:pic>
    </p:spTree>
    <p:extLst>
      <p:ext uri="{BB962C8B-B14F-4D97-AF65-F5344CB8AC3E}">
        <p14:creationId xmlns:p14="http://schemas.microsoft.com/office/powerpoint/2010/main" val="345306129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a:xfrm>
            <a:off x="581192" y="641653"/>
            <a:ext cx="11029616" cy="1095560"/>
          </a:xfrm>
        </p:spPr>
        <p:txBody>
          <a:bodyPr anchor="t">
            <a:normAutofit/>
          </a:bodyPr>
          <a:lstStyle/>
          <a:p>
            <a:r>
              <a:rPr lang="en-US" sz="4000" dirty="0">
                <a:solidFill>
                  <a:schemeClr val="accent2"/>
                </a:solidFill>
                <a:latin typeface="Gill Sans Nova Cond" panose="020B0606020104020203" pitchFamily="34" charset="0"/>
              </a:rPr>
              <a:t>Community Needs Assessments – Strategic Planning</a:t>
            </a:r>
          </a:p>
        </p:txBody>
      </p:sp>
      <p:sp>
        <p:nvSpPr>
          <p:cNvPr id="21" name="Rectangle 20">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Content Placeholder 6">
            <a:extLst>
              <a:ext uri="{FF2B5EF4-FFF2-40B4-BE49-F238E27FC236}">
                <a16:creationId xmlns:a16="http://schemas.microsoft.com/office/drawing/2014/main" id="{CA4F6FD7-75D5-40A3-9484-973E50F9C25A}"/>
              </a:ext>
            </a:extLst>
          </p:cNvPr>
          <p:cNvSpPr>
            <a:spLocks noGrp="1"/>
          </p:cNvSpPr>
          <p:nvPr>
            <p:ph idx="1"/>
          </p:nvPr>
        </p:nvSpPr>
        <p:spPr>
          <a:xfrm>
            <a:off x="581192" y="1879600"/>
            <a:ext cx="11029615" cy="3979200"/>
          </a:xfrm>
        </p:spPr>
        <p:txBody>
          <a:bodyPr>
            <a:normAutofit lnSpcReduction="10000"/>
          </a:bodyPr>
          <a:lstStyle/>
          <a:p>
            <a:pPr marL="0" indent="0">
              <a:lnSpc>
                <a:spcPct val="90000"/>
              </a:lnSpc>
              <a:buNone/>
              <a:defRPr/>
            </a:pPr>
            <a:r>
              <a:rPr lang="en-US" sz="3200" b="1" dirty="0">
                <a:solidFill>
                  <a:schemeClr val="accent2">
                    <a:lumMod val="50000"/>
                  </a:schemeClr>
                </a:solidFill>
                <a:latin typeface="Gill Sans Nova Cond" panose="020B0606020104020203" pitchFamily="34" charset="0"/>
              </a:rPr>
              <a:t>Shoshone-Bannock Tribes Planning Program: Tribal Housing Opportunities; Program Technical Assistance 2015 – 2017</a:t>
            </a:r>
          </a:p>
          <a:p>
            <a:pPr marL="0" indent="0">
              <a:lnSpc>
                <a:spcPct val="90000"/>
              </a:lnSpc>
              <a:buNone/>
              <a:defRPr/>
            </a:pPr>
            <a:r>
              <a:rPr lang="en-US" sz="2400" i="1" dirty="0">
                <a:solidFill>
                  <a:schemeClr val="accent2">
                    <a:lumMod val="50000"/>
                  </a:schemeClr>
                </a:solidFill>
                <a:latin typeface="Gill Sans Nova Cond" panose="020B0606020104020203" pitchFamily="34" charset="0"/>
              </a:rPr>
              <a:t>“At the conclusion of the data collection process we, as a collaborative team, were able to regroup and strategically plan the next steps for the next three years in order to bring some of the identified needs from the assessment to fruition. A three year strategic plan was put into place thus allowing for a clear, concise, and a direction with vision to take place. Working with neutral facilitators allowed the Shoshone-Bannock Tribes to see the vison of strategically planning development with a purpose and a goal. The Shoshone-Bannock Tribal Housing Opportunities Program is progressively moving forward with many facets of the strategic plan put into motion as a result from the Needs Assessment venture and technical assistance provided to us by NAIHC technical assistance team.”</a:t>
            </a:r>
          </a:p>
          <a:p>
            <a:pPr marL="0" indent="0">
              <a:lnSpc>
                <a:spcPct val="90000"/>
              </a:lnSpc>
              <a:buNone/>
              <a:defRPr/>
            </a:pPr>
            <a:r>
              <a:rPr lang="en-US" sz="2400" i="1" dirty="0">
                <a:solidFill>
                  <a:schemeClr val="accent2">
                    <a:lumMod val="50000"/>
                  </a:schemeClr>
                </a:solidFill>
                <a:latin typeface="Gill Sans Nova Cond" panose="020B0606020104020203" pitchFamily="34" charset="0"/>
              </a:rPr>
              <a:t>						</a:t>
            </a:r>
          </a:p>
          <a:p>
            <a:pPr marL="0" indent="0">
              <a:lnSpc>
                <a:spcPct val="90000"/>
              </a:lnSpc>
              <a:buNone/>
              <a:defRPr/>
            </a:pPr>
            <a:r>
              <a:rPr lang="en-US" sz="2400" dirty="0" err="1">
                <a:solidFill>
                  <a:schemeClr val="accent2">
                    <a:lumMod val="50000"/>
                  </a:schemeClr>
                </a:solidFill>
                <a:latin typeface="Gill Sans Nova Cond" panose="020B0606020104020203" pitchFamily="34" charset="0"/>
              </a:rPr>
              <a:t>Shalynn</a:t>
            </a:r>
            <a:r>
              <a:rPr lang="en-US" sz="2400" dirty="0">
                <a:solidFill>
                  <a:schemeClr val="accent2">
                    <a:lumMod val="50000"/>
                  </a:schemeClr>
                </a:solidFill>
                <a:latin typeface="Gill Sans Nova Cond" panose="020B0606020104020203" pitchFamily="34" charset="0"/>
              </a:rPr>
              <a:t> A. </a:t>
            </a:r>
            <a:r>
              <a:rPr lang="en-US" sz="2400" dirty="0" err="1">
                <a:solidFill>
                  <a:schemeClr val="accent2">
                    <a:lumMod val="50000"/>
                  </a:schemeClr>
                </a:solidFill>
                <a:latin typeface="Gill Sans Nova Cond" panose="020B0606020104020203" pitchFamily="34" charset="0"/>
              </a:rPr>
              <a:t>Perisol</a:t>
            </a:r>
            <a:r>
              <a:rPr lang="en-US" sz="2400" dirty="0">
                <a:solidFill>
                  <a:schemeClr val="accent2">
                    <a:lumMod val="50000"/>
                  </a:schemeClr>
                </a:solidFill>
                <a:latin typeface="Gill Sans Nova Cond" panose="020B0606020104020203" pitchFamily="34" charset="0"/>
              </a:rPr>
              <a:t>, MPA										Shoshone-Bannock Tribes Planning Program</a:t>
            </a:r>
          </a:p>
        </p:txBody>
      </p:sp>
    </p:spTree>
    <p:extLst>
      <p:ext uri="{BB962C8B-B14F-4D97-AF65-F5344CB8AC3E}">
        <p14:creationId xmlns:p14="http://schemas.microsoft.com/office/powerpoint/2010/main" val="317297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9" name="Rectangle 18">
            <a:extLst>
              <a:ext uri="{FF2B5EF4-FFF2-40B4-BE49-F238E27FC236}">
                <a16:creationId xmlns:a16="http://schemas.microsoft.com/office/drawing/2014/main" id="{464F52C5-CC90-4BFA-84AD-47DFD30D6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362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AE1578EE-AC37-4C94-98C6-4B322C670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C57518-603E-E48A-5364-D25357E161D7}"/>
              </a:ext>
            </a:extLst>
          </p:cNvPr>
          <p:cNvPicPr>
            <a:picLocks noChangeAspect="1"/>
          </p:cNvPicPr>
          <p:nvPr/>
        </p:nvPicPr>
        <p:blipFill>
          <a:blip r:embed="rId2"/>
          <a:stretch>
            <a:fillRect/>
          </a:stretch>
        </p:blipFill>
        <p:spPr>
          <a:xfrm>
            <a:off x="4541841" y="844402"/>
            <a:ext cx="3152065" cy="2033230"/>
          </a:xfrm>
          <a:prstGeom prst="rect">
            <a:avLst/>
          </a:prstGeom>
        </p:spPr>
      </p:pic>
      <p:pic>
        <p:nvPicPr>
          <p:cNvPr id="6" name="Picture 5">
            <a:extLst>
              <a:ext uri="{FF2B5EF4-FFF2-40B4-BE49-F238E27FC236}">
                <a16:creationId xmlns:a16="http://schemas.microsoft.com/office/drawing/2014/main" id="{125AF251-D6F6-3191-44F6-3013234A8276}"/>
              </a:ext>
            </a:extLst>
          </p:cNvPr>
          <p:cNvPicPr>
            <a:picLocks noChangeAspect="1"/>
          </p:cNvPicPr>
          <p:nvPr/>
        </p:nvPicPr>
        <p:blipFill>
          <a:blip r:embed="rId3"/>
          <a:stretch>
            <a:fillRect/>
          </a:stretch>
        </p:blipFill>
        <p:spPr>
          <a:xfrm>
            <a:off x="1157717" y="3674544"/>
            <a:ext cx="5882154" cy="2602855"/>
          </a:xfrm>
          <a:prstGeom prst="rect">
            <a:avLst/>
          </a:prstGeom>
        </p:spPr>
      </p:pic>
      <p:sp>
        <p:nvSpPr>
          <p:cNvPr id="23" name="Rectangle 22">
            <a:extLst>
              <a:ext uri="{FF2B5EF4-FFF2-40B4-BE49-F238E27FC236}">
                <a16:creationId xmlns:a16="http://schemas.microsoft.com/office/drawing/2014/main" id="{0055CAD6-F214-46F5-8689-93CBDA717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40" y="638175"/>
            <a:ext cx="3709227"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474809-908F-1566-9517-8B08DD652CEE}"/>
              </a:ext>
            </a:extLst>
          </p:cNvPr>
          <p:cNvSpPr>
            <a:spLocks noGrp="1"/>
          </p:cNvSpPr>
          <p:nvPr>
            <p:ph type="title"/>
          </p:nvPr>
        </p:nvSpPr>
        <p:spPr>
          <a:xfrm>
            <a:off x="8296274" y="1656292"/>
            <a:ext cx="3150659" cy="2085869"/>
          </a:xfrm>
        </p:spPr>
        <p:txBody>
          <a:bodyPr vert="horz" lIns="91440" tIns="45720" rIns="91440" bIns="45720" rtlCol="0" anchor="b">
            <a:normAutofit fontScale="90000"/>
          </a:bodyPr>
          <a:lstStyle/>
          <a:p>
            <a:r>
              <a:rPr lang="en-US" dirty="0">
                <a:solidFill>
                  <a:srgbClr val="FFFFFF"/>
                </a:solidFill>
              </a:rPr>
              <a:t>Funding Energy Efficiency/Renewable Energy</a:t>
            </a:r>
          </a:p>
        </p:txBody>
      </p:sp>
      <p:sp>
        <p:nvSpPr>
          <p:cNvPr id="3" name="Text Placeholder 2">
            <a:extLst>
              <a:ext uri="{FF2B5EF4-FFF2-40B4-BE49-F238E27FC236}">
                <a16:creationId xmlns:a16="http://schemas.microsoft.com/office/drawing/2014/main" id="{AA372341-9052-9F9A-B440-D67B33A1CCFE}"/>
              </a:ext>
            </a:extLst>
          </p:cNvPr>
          <p:cNvSpPr>
            <a:spLocks noGrp="1"/>
          </p:cNvSpPr>
          <p:nvPr>
            <p:ph type="body" idx="1"/>
          </p:nvPr>
        </p:nvSpPr>
        <p:spPr>
          <a:xfrm>
            <a:off x="8296274" y="3742162"/>
            <a:ext cx="3150659" cy="1733655"/>
          </a:xfrm>
        </p:spPr>
        <p:txBody>
          <a:bodyPr vert="horz" lIns="91440" tIns="45720" rIns="91440" bIns="45720" rtlCol="0" anchor="t">
            <a:normAutofit/>
          </a:bodyPr>
          <a:lstStyle/>
          <a:p>
            <a:r>
              <a:rPr lang="en-US" sz="1600" dirty="0">
                <a:solidFill>
                  <a:srgbClr val="FFFFFF">
                    <a:alpha val="70000"/>
                  </a:srgbClr>
                </a:solidFill>
              </a:rPr>
              <a:t>Spokane Tribe Children of the Sun Solar Initiative</a:t>
            </a:r>
          </a:p>
          <a:p>
            <a:endParaRPr lang="en-US" sz="1600" dirty="0">
              <a:solidFill>
                <a:srgbClr val="FFFFFF">
                  <a:alpha val="70000"/>
                </a:srgbClr>
              </a:solidFill>
            </a:endParaRPr>
          </a:p>
        </p:txBody>
      </p:sp>
      <p:pic>
        <p:nvPicPr>
          <p:cNvPr id="5" name="Picture 4">
            <a:extLst>
              <a:ext uri="{FF2B5EF4-FFF2-40B4-BE49-F238E27FC236}">
                <a16:creationId xmlns:a16="http://schemas.microsoft.com/office/drawing/2014/main" id="{E492A2FD-EFD7-0FE3-DC1A-0A1D7790044A}"/>
              </a:ext>
            </a:extLst>
          </p:cNvPr>
          <p:cNvPicPr>
            <a:picLocks noChangeAspect="1"/>
          </p:cNvPicPr>
          <p:nvPr/>
        </p:nvPicPr>
        <p:blipFill>
          <a:blip r:embed="rId4"/>
          <a:stretch>
            <a:fillRect/>
          </a:stretch>
        </p:blipFill>
        <p:spPr>
          <a:xfrm>
            <a:off x="446532" y="1050285"/>
            <a:ext cx="3360547" cy="1621464"/>
          </a:xfrm>
          <a:prstGeom prst="rect">
            <a:avLst/>
          </a:prstGeom>
        </p:spPr>
      </p:pic>
      <p:sp>
        <p:nvSpPr>
          <p:cNvPr id="25" name="Rectangle 24">
            <a:extLst>
              <a:ext uri="{FF2B5EF4-FFF2-40B4-BE49-F238E27FC236}">
                <a16:creationId xmlns:a16="http://schemas.microsoft.com/office/drawing/2014/main" id="{F2A33DE3-FEF0-4DFE-9792-F2E4F5A13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2" y="3387765"/>
            <a:ext cx="7497731" cy="8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F305D9-36FC-424E-A383-F1B407005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9412" y="638175"/>
            <a:ext cx="82296" cy="2790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B0BDF2-85B8-9148-4DEA-02E6C4D2671C}"/>
              </a:ext>
            </a:extLst>
          </p:cNvPr>
          <p:cNvSpPr txBox="1"/>
          <p:nvPr/>
        </p:nvSpPr>
        <p:spPr>
          <a:xfrm>
            <a:off x="410467" y="6211669"/>
            <a:ext cx="8790683" cy="553998"/>
          </a:xfrm>
          <a:prstGeom prst="rect">
            <a:avLst/>
          </a:prstGeom>
          <a:noFill/>
        </p:spPr>
        <p:txBody>
          <a:bodyPr wrap="square">
            <a:spAutoFit/>
          </a:bodyPr>
          <a:lstStyle/>
          <a:p>
            <a:r>
              <a:rPr lang="en-US" dirty="0"/>
              <a:t>Spokane Tribe Senior Housing</a:t>
            </a:r>
          </a:p>
          <a:p>
            <a:r>
              <a:rPr lang="en-US" sz="1200" dirty="0"/>
              <a:t>Photo courtesy Spokane Indian Housing Authority</a:t>
            </a:r>
          </a:p>
        </p:txBody>
      </p:sp>
      <p:sp>
        <p:nvSpPr>
          <p:cNvPr id="10" name="TextBox 9">
            <a:extLst>
              <a:ext uri="{FF2B5EF4-FFF2-40B4-BE49-F238E27FC236}">
                <a16:creationId xmlns:a16="http://schemas.microsoft.com/office/drawing/2014/main" id="{64602C34-EFF3-A144-857E-D7DE63F21821}"/>
              </a:ext>
            </a:extLst>
          </p:cNvPr>
          <p:cNvSpPr txBox="1"/>
          <p:nvPr/>
        </p:nvSpPr>
        <p:spPr>
          <a:xfrm>
            <a:off x="328931" y="2742840"/>
            <a:ext cx="6096000" cy="553998"/>
          </a:xfrm>
          <a:prstGeom prst="rect">
            <a:avLst/>
          </a:prstGeom>
          <a:noFill/>
        </p:spPr>
        <p:txBody>
          <a:bodyPr wrap="square">
            <a:spAutoFit/>
          </a:bodyPr>
          <a:lstStyle/>
          <a:p>
            <a:r>
              <a:rPr lang="en-US" dirty="0"/>
              <a:t>Spokane Sockeye Housing</a:t>
            </a:r>
          </a:p>
          <a:p>
            <a:r>
              <a:rPr lang="en-US" sz="1200" dirty="0"/>
              <a:t>Photo courtesy Spokane Indian Housing Authority</a:t>
            </a:r>
          </a:p>
        </p:txBody>
      </p:sp>
    </p:spTree>
    <p:extLst>
      <p:ext uri="{BB962C8B-B14F-4D97-AF65-F5344CB8AC3E}">
        <p14:creationId xmlns:p14="http://schemas.microsoft.com/office/powerpoint/2010/main" val="2690573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9" name="Rectangle 18">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a:xfrm>
            <a:off x="643468" y="1033389"/>
            <a:ext cx="4826256" cy="4825409"/>
          </a:xfrm>
        </p:spPr>
        <p:txBody>
          <a:bodyPr anchor="ctr">
            <a:normAutofit/>
          </a:bodyPr>
          <a:lstStyle/>
          <a:p>
            <a:r>
              <a:rPr lang="en-US" sz="5400">
                <a:solidFill>
                  <a:srgbClr val="FFFFFF"/>
                </a:solidFill>
                <a:latin typeface="Gill Sans Nova Cond" panose="020B0606020104020203" pitchFamily="34" charset="0"/>
              </a:rPr>
              <a:t>Responsible Renters Program</a:t>
            </a:r>
          </a:p>
        </p:txBody>
      </p:sp>
      <p:sp>
        <p:nvSpPr>
          <p:cNvPr id="21" name="Rectangle 20">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Content Placeholder 6">
            <a:extLst>
              <a:ext uri="{FF2B5EF4-FFF2-40B4-BE49-F238E27FC236}">
                <a16:creationId xmlns:a16="http://schemas.microsoft.com/office/drawing/2014/main" id="{9395C054-ECEF-49DA-B243-AAC0B4FEEB67}"/>
              </a:ext>
            </a:extLst>
          </p:cNvPr>
          <p:cNvSpPr>
            <a:spLocks noGrp="1"/>
          </p:cNvSpPr>
          <p:nvPr>
            <p:ph idx="1"/>
          </p:nvPr>
        </p:nvSpPr>
        <p:spPr>
          <a:xfrm>
            <a:off x="6755769" y="1033390"/>
            <a:ext cx="4855037" cy="4825409"/>
          </a:xfrm>
          <a:ln w="57150">
            <a:noFill/>
          </a:ln>
        </p:spPr>
        <p:txBody>
          <a:bodyPr anchor="ctr">
            <a:normAutofit/>
          </a:bodyPr>
          <a:lstStyle/>
          <a:p>
            <a:pPr marL="0" indent="0">
              <a:buNone/>
              <a:defRPr/>
            </a:pPr>
            <a:r>
              <a:rPr lang="en-US" sz="2000">
                <a:solidFill>
                  <a:schemeClr val="accent2">
                    <a:lumMod val="50000"/>
                  </a:schemeClr>
                </a:solidFill>
                <a:latin typeface="Gill Sans Nova" panose="020B0602020104020203" pitchFamily="34" charset="0"/>
              </a:rPr>
              <a:t>Instructor &amp; Participant workbook &amp; training materials</a:t>
            </a:r>
          </a:p>
          <a:p>
            <a:pPr lvl="1">
              <a:defRPr/>
            </a:pPr>
            <a:r>
              <a:rPr lang="en-US" sz="2000">
                <a:solidFill>
                  <a:schemeClr val="accent2">
                    <a:lumMod val="50000"/>
                  </a:schemeClr>
                </a:solidFill>
                <a:latin typeface="Gill Sans Nova" panose="020B0602020104020203" pitchFamily="34" charset="0"/>
              </a:rPr>
              <a:t>Credit counseling</a:t>
            </a:r>
          </a:p>
          <a:p>
            <a:pPr lvl="1">
              <a:defRPr/>
            </a:pPr>
            <a:r>
              <a:rPr lang="en-US" sz="2000">
                <a:solidFill>
                  <a:schemeClr val="accent2">
                    <a:lumMod val="50000"/>
                  </a:schemeClr>
                </a:solidFill>
                <a:latin typeface="Gill Sans Nova" panose="020B0602020104020203" pitchFamily="34" charset="0"/>
              </a:rPr>
              <a:t>Budgeting</a:t>
            </a:r>
          </a:p>
          <a:p>
            <a:pPr lvl="1">
              <a:defRPr/>
            </a:pPr>
            <a:r>
              <a:rPr lang="en-US" sz="2000">
                <a:solidFill>
                  <a:schemeClr val="accent2">
                    <a:lumMod val="50000"/>
                  </a:schemeClr>
                </a:solidFill>
                <a:latin typeface="Gill Sans Nova" panose="020B0602020104020203" pitchFamily="34" charset="0"/>
              </a:rPr>
              <a:t>Components of lease agreement</a:t>
            </a:r>
          </a:p>
          <a:p>
            <a:pPr lvl="1">
              <a:defRPr/>
            </a:pPr>
            <a:r>
              <a:rPr lang="en-US" sz="2000">
                <a:solidFill>
                  <a:schemeClr val="accent2">
                    <a:lumMod val="50000"/>
                  </a:schemeClr>
                </a:solidFill>
                <a:latin typeface="Gill Sans Nova" panose="020B0602020104020203" pitchFamily="34" charset="0"/>
              </a:rPr>
              <a:t>Positive communication skills</a:t>
            </a:r>
          </a:p>
          <a:p>
            <a:pPr lvl="1">
              <a:defRPr/>
            </a:pPr>
            <a:r>
              <a:rPr lang="en-US" sz="2000">
                <a:solidFill>
                  <a:schemeClr val="accent2">
                    <a:lumMod val="50000"/>
                  </a:schemeClr>
                </a:solidFill>
                <a:latin typeface="Gill Sans Nova" panose="020B0602020104020203" pitchFamily="34" charset="0"/>
              </a:rPr>
              <a:t>Cleanliness &amp; safety</a:t>
            </a:r>
          </a:p>
          <a:p>
            <a:pPr lvl="1">
              <a:defRPr/>
            </a:pPr>
            <a:r>
              <a:rPr lang="en-US" sz="2000">
                <a:solidFill>
                  <a:schemeClr val="accent2">
                    <a:lumMod val="50000"/>
                  </a:schemeClr>
                </a:solidFill>
                <a:latin typeface="Gill Sans Nova" panose="020B0602020104020203" pitchFamily="34" charset="0"/>
              </a:rPr>
              <a:t>Good neighbor</a:t>
            </a:r>
          </a:p>
          <a:p>
            <a:pPr lvl="1">
              <a:defRPr/>
            </a:pPr>
            <a:r>
              <a:rPr lang="en-US" sz="2000">
                <a:solidFill>
                  <a:schemeClr val="accent2">
                    <a:lumMod val="50000"/>
                  </a:schemeClr>
                </a:solidFill>
                <a:latin typeface="Gill Sans Nova" panose="020B0602020104020203" pitchFamily="34" charset="0"/>
              </a:rPr>
              <a:t>Proper procedures to end tenancy</a:t>
            </a:r>
          </a:p>
          <a:p>
            <a:pPr lvl="1">
              <a:defRPr/>
            </a:pPr>
            <a:r>
              <a:rPr lang="en-US" sz="2000">
                <a:solidFill>
                  <a:schemeClr val="accent2">
                    <a:lumMod val="50000"/>
                  </a:schemeClr>
                </a:solidFill>
                <a:latin typeface="Gill Sans Nova" panose="020B0602020104020203" pitchFamily="34" charset="0"/>
              </a:rPr>
              <a:t>Avoiding eviction</a:t>
            </a:r>
          </a:p>
          <a:p>
            <a:pPr marL="457189" lvl="1" indent="0">
              <a:buNone/>
              <a:defRPr/>
            </a:pPr>
            <a:endParaRPr lang="en-US" sz="2000">
              <a:solidFill>
                <a:schemeClr val="accent2">
                  <a:lumMod val="50000"/>
                </a:schemeClr>
              </a:solidFill>
              <a:latin typeface="Gill Sans Nova" panose="020B0602020104020203" pitchFamily="34" charset="0"/>
            </a:endParaRPr>
          </a:p>
          <a:p>
            <a:pPr marL="0" indent="0">
              <a:buNone/>
              <a:defRPr/>
            </a:pPr>
            <a:endParaRPr lang="en-US" sz="2000">
              <a:solidFill>
                <a:schemeClr val="accent2">
                  <a:lumMod val="50000"/>
                </a:schemeClr>
              </a:solidFill>
            </a:endParaRPr>
          </a:p>
        </p:txBody>
      </p:sp>
    </p:spTree>
    <p:extLst>
      <p:ext uri="{BB962C8B-B14F-4D97-AF65-F5344CB8AC3E}">
        <p14:creationId xmlns:p14="http://schemas.microsoft.com/office/powerpoint/2010/main" val="101657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756EF37-E949-5CBE-0D97-78BD2046A232}"/>
              </a:ext>
            </a:extLst>
          </p:cNvPr>
          <p:cNvPicPr>
            <a:picLocks noGrp="1" noChangeAspect="1"/>
          </p:cNvPicPr>
          <p:nvPr>
            <p:ph idx="4294967295"/>
          </p:nvPr>
        </p:nvPicPr>
        <p:blipFill>
          <a:blip r:embed="rId2"/>
          <a:stretch>
            <a:fillRect/>
          </a:stretch>
        </p:blipFill>
        <p:spPr>
          <a:xfrm>
            <a:off x="1221871" y="1208531"/>
            <a:ext cx="5937390" cy="4735069"/>
          </a:xfrm>
          <a:prstGeom prst="rect">
            <a:avLst/>
          </a:prstGeom>
        </p:spPr>
      </p:pic>
      <p:sp>
        <p:nvSpPr>
          <p:cNvPr id="16" name="Rectangle 15">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DCDC0C7-347B-3481-E6FC-1D6815787AFC}"/>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a:solidFill>
                  <a:srgbClr val="FFFFFF"/>
                </a:solidFill>
              </a:rPr>
              <a:t>Naihc staff</a:t>
            </a:r>
          </a:p>
        </p:txBody>
      </p:sp>
    </p:spTree>
    <p:extLst>
      <p:ext uri="{BB962C8B-B14F-4D97-AF65-F5344CB8AC3E}">
        <p14:creationId xmlns:p14="http://schemas.microsoft.com/office/powerpoint/2010/main" val="281242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4E51C-A523-42F8-9C19-ECC8D0FF1629}"/>
              </a:ext>
            </a:extLst>
          </p:cNvPr>
          <p:cNvSpPr>
            <a:spLocks noGrp="1"/>
          </p:cNvSpPr>
          <p:nvPr>
            <p:ph type="title"/>
          </p:nvPr>
        </p:nvSpPr>
        <p:spPr>
          <a:xfrm>
            <a:off x="850415" y="105597"/>
            <a:ext cx="10515600" cy="1325563"/>
          </a:xfrm>
        </p:spPr>
        <p:txBody>
          <a:bodyPr>
            <a:normAutofit/>
          </a:bodyPr>
          <a:lstStyle/>
          <a:p>
            <a:pPr algn="ctr"/>
            <a:r>
              <a:rPr lang="en-US" dirty="0">
                <a:latin typeface="Gill Sans Nova Cond" panose="020B0606020104020203" pitchFamily="34" charset="0"/>
              </a:rPr>
              <a:t>Salish &amp; Kootenai Methamphetamine Remediation Data Analysis</a:t>
            </a:r>
          </a:p>
        </p:txBody>
      </p:sp>
      <p:graphicFrame>
        <p:nvGraphicFramePr>
          <p:cNvPr id="19" name="Content Placeholder 6">
            <a:extLst>
              <a:ext uri="{FF2B5EF4-FFF2-40B4-BE49-F238E27FC236}">
                <a16:creationId xmlns:a16="http://schemas.microsoft.com/office/drawing/2014/main" id="{CBD23EFD-893D-2C3C-5A32-5A67F3F7F7A8}"/>
              </a:ext>
            </a:extLst>
          </p:cNvPr>
          <p:cNvGraphicFramePr>
            <a:graphicFrameLocks noGrp="1"/>
          </p:cNvGraphicFramePr>
          <p:nvPr>
            <p:ph idx="1"/>
            <p:extLst>
              <p:ext uri="{D42A27DB-BD31-4B8C-83A1-F6EECF244321}">
                <p14:modId xmlns:p14="http://schemas.microsoft.com/office/powerpoint/2010/main" val="3430927792"/>
              </p:ext>
            </p:extLst>
          </p:nvPr>
        </p:nvGraphicFramePr>
        <p:xfrm>
          <a:off x="4761554" y="1889891"/>
          <a:ext cx="6992296" cy="4496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
            <a:extLst>
              <a:ext uri="{FF2B5EF4-FFF2-40B4-BE49-F238E27FC236}">
                <a16:creationId xmlns:a16="http://schemas.microsoft.com/office/drawing/2014/main" id="{AC369314-D621-40E0-A2B0-05D3F98D6431}"/>
              </a:ext>
            </a:extLst>
          </p:cNvPr>
          <p:cNvSpPr>
            <a:spLocks noChangeArrowheads="1"/>
          </p:cNvSpPr>
          <p:nvPr/>
        </p:nvSpPr>
        <p:spPr bwMode="auto">
          <a:xfrm>
            <a:off x="838200" y="28781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descr="A house with a sign&#10;&#10;Description automatically generated with medium confidence">
            <a:extLst>
              <a:ext uri="{FF2B5EF4-FFF2-40B4-BE49-F238E27FC236}">
                <a16:creationId xmlns:a16="http://schemas.microsoft.com/office/drawing/2014/main" id="{12B5540C-FA86-4C6D-B30D-32F2C1CD7AE4}"/>
              </a:ext>
            </a:extLst>
          </p:cNvPr>
          <p:cNvPicPr>
            <a:picLocks noChangeAspect="1"/>
          </p:cNvPicPr>
          <p:nvPr/>
        </p:nvPicPr>
        <p:blipFill>
          <a:blip r:embed="rId8"/>
          <a:stretch>
            <a:fillRect/>
          </a:stretch>
        </p:blipFill>
        <p:spPr>
          <a:xfrm>
            <a:off x="1084488" y="1842211"/>
            <a:ext cx="3326249" cy="4308737"/>
          </a:xfrm>
          <a:prstGeom prst="rect">
            <a:avLst/>
          </a:prstGeom>
        </p:spPr>
      </p:pic>
      <p:sp>
        <p:nvSpPr>
          <p:cNvPr id="17" name="TextBox 16">
            <a:extLst>
              <a:ext uri="{FF2B5EF4-FFF2-40B4-BE49-F238E27FC236}">
                <a16:creationId xmlns:a16="http://schemas.microsoft.com/office/drawing/2014/main" id="{5C8C4A8A-C70C-4B79-8129-FF8F9A9DFF69}"/>
              </a:ext>
            </a:extLst>
          </p:cNvPr>
          <p:cNvSpPr txBox="1"/>
          <p:nvPr/>
        </p:nvSpPr>
        <p:spPr>
          <a:xfrm>
            <a:off x="754613" y="6150948"/>
            <a:ext cx="6513968" cy="369332"/>
          </a:xfrm>
          <a:prstGeom prst="rect">
            <a:avLst/>
          </a:prstGeom>
          <a:noFill/>
        </p:spPr>
        <p:txBody>
          <a:bodyPr wrap="square">
            <a:spAutoFit/>
          </a:bodyPr>
          <a:lstStyle/>
          <a:p>
            <a:r>
              <a:rPr lang="en-US" sz="1800" b="1" u="none" strike="noStrike" dirty="0">
                <a:solidFill>
                  <a:srgbClr val="FFFFFF"/>
                </a:solidFill>
                <a:effectLst/>
                <a:latin typeface="Gill Sans Nova Cond" panose="020B0606020104020203" pitchFamily="34" charset="0"/>
                <a:ea typeface="Calibri" panose="020F0502020204030204" pitchFamily="34" charset="0"/>
                <a:hlinkClick r:id="rId9"/>
              </a:rPr>
              <a:t>View full report here</a:t>
            </a:r>
            <a:endParaRPr lang="en-US" dirty="0">
              <a:latin typeface="Gill Sans Nova Cond" panose="020B0606020104020203" pitchFamily="34" charset="0"/>
            </a:endParaRPr>
          </a:p>
        </p:txBody>
      </p:sp>
    </p:spTree>
    <p:extLst>
      <p:ext uri="{BB962C8B-B14F-4D97-AF65-F5344CB8AC3E}">
        <p14:creationId xmlns:p14="http://schemas.microsoft.com/office/powerpoint/2010/main" val="87925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0C532D-8F18-4856-960D-FCC959291D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4371" cy="1870257"/>
          </a:xfrm>
          <a:prstGeom prst="rect">
            <a:avLst/>
          </a:prstGeom>
        </p:spPr>
      </p:pic>
      <p:sp>
        <p:nvSpPr>
          <p:cNvPr id="6" name="TextBox 5">
            <a:extLst>
              <a:ext uri="{FF2B5EF4-FFF2-40B4-BE49-F238E27FC236}">
                <a16:creationId xmlns:a16="http://schemas.microsoft.com/office/drawing/2014/main" id="{9D94696F-ADEC-4036-B14F-9F6E074906C9}"/>
              </a:ext>
            </a:extLst>
          </p:cNvPr>
          <p:cNvSpPr txBox="1"/>
          <p:nvPr/>
        </p:nvSpPr>
        <p:spPr>
          <a:xfrm>
            <a:off x="838454" y="4495799"/>
            <a:ext cx="10515091"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800" normalizeH="0" baseline="0" noProof="0" dirty="0">
                <a:ln>
                  <a:noFill/>
                </a:ln>
                <a:solidFill>
                  <a:prstClr val="white"/>
                </a:solidFill>
                <a:effectLst/>
                <a:uLnTx/>
                <a:uFillTx/>
                <a:latin typeface="Calibri Light" panose="020F0302020204030204"/>
                <a:ea typeface="+mn-ea"/>
                <a:cs typeface="+mn-cs"/>
              </a:rPr>
              <a:t>Leadership Institute</a:t>
            </a:r>
            <a:endParaRPr kumimoji="0" lang="en-US" sz="4000" b="0" i="0" u="none" strike="noStrike" kern="1200" cap="none" spc="30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small" spc="600" normalizeH="0" baseline="0" noProof="0" dirty="0">
              <a:ln>
                <a:noFill/>
              </a:ln>
              <a:solidFill>
                <a:prstClr val="black"/>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39B18DC0-078F-4626-8223-9CEE43D4DB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10218" y="1965028"/>
            <a:ext cx="1993931" cy="1999661"/>
          </a:xfrm>
          <a:prstGeom prst="rect">
            <a:avLst/>
          </a:prstGeom>
        </p:spPr>
      </p:pic>
    </p:spTree>
    <p:extLst>
      <p:ext uri="{BB962C8B-B14F-4D97-AF65-F5344CB8AC3E}">
        <p14:creationId xmlns:p14="http://schemas.microsoft.com/office/powerpoint/2010/main" val="1655528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6632EC9-4949-4C4F-B57A-511C2C925FD0}"/>
              </a:ext>
            </a:extLst>
          </p:cNvPr>
          <p:cNvSpPr txBox="1">
            <a:spLocks noChangeArrowheads="1"/>
          </p:cNvSpPr>
          <p:nvPr/>
        </p:nvSpPr>
        <p:spPr bwMode="auto">
          <a:xfrm>
            <a:off x="391551" y="260754"/>
            <a:ext cx="11408897" cy="53100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Leadership Institute.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Founded in 1999, the NAIHC Leadership Institute presents interactive, live training courses each year in exciting cities across the country. In addition to our </a:t>
            </a:r>
            <a:r>
              <a:rPr kumimoji="0" lang="en-US" altLang="en-US" sz="2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eLearning</a:t>
            </a:r>
            <a:r>
              <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 products, NAIHC will continue offering live trainings as an avenue for housing professionals to peer network and receive individualized assistance from our extensive network of consultants and subject matter experts.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Participants have the opportunity to earn a track certification in </a:t>
            </a:r>
            <a:r>
              <a:rPr kumimoji="0" lang="en-US" altLang="en-US" sz="2400" b="1" i="0" u="none" strike="noStrike" kern="1200" cap="none" spc="0" normalizeH="0" baseline="0" noProof="0" dirty="0">
                <a:ln>
                  <a:noFill/>
                </a:ln>
                <a:solidFill>
                  <a:srgbClr val="ED7D31"/>
                </a:solidFill>
                <a:effectLst/>
                <a:uLnTx/>
                <a:uFillTx/>
                <a:latin typeface="Tw Cen MT" panose="020B0602020104020603" pitchFamily="34" charset="0"/>
                <a:ea typeface="+mn-ea"/>
                <a:cs typeface="+mn-cs"/>
              </a:rPr>
              <a:t>General Housing Management, Financial Management, Occupancy Management or Development Management</a:t>
            </a:r>
            <a:r>
              <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 All course credit is applied towards NAIHC’s premier certification, the Professional Indian Housing Manager.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6" name="Picture 4">
            <a:extLst>
              <a:ext uri="{FF2B5EF4-FFF2-40B4-BE49-F238E27FC236}">
                <a16:creationId xmlns:a16="http://schemas.microsoft.com/office/drawing/2014/main" id="{9838FE46-D5E2-441A-AFD4-BAF13420C62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r="398"/>
          <a:stretch>
            <a:fillRect/>
          </a:stretch>
        </p:blipFill>
        <p:spPr bwMode="auto">
          <a:xfrm>
            <a:off x="7042710" y="5248677"/>
            <a:ext cx="4757738" cy="1196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2234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10000" r="-10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539EB9-7A24-4F79-8273-125470D12E80}"/>
              </a:ext>
            </a:extLst>
          </p:cNvPr>
          <p:cNvSpPr txBox="1"/>
          <p:nvPr/>
        </p:nvSpPr>
        <p:spPr>
          <a:xfrm>
            <a:off x="224040" y="65314"/>
            <a:ext cx="38721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Certification.</a:t>
            </a:r>
          </a:p>
        </p:txBody>
      </p:sp>
      <p:graphicFrame>
        <p:nvGraphicFramePr>
          <p:cNvPr id="8" name="Diagram 7">
            <a:extLst>
              <a:ext uri="{FF2B5EF4-FFF2-40B4-BE49-F238E27FC236}">
                <a16:creationId xmlns:a16="http://schemas.microsoft.com/office/drawing/2014/main" id="{8CF72F77-21C4-42BB-BBF0-AC7124F2A3E6}"/>
              </a:ext>
            </a:extLst>
          </p:cNvPr>
          <p:cNvGraphicFramePr/>
          <p:nvPr/>
        </p:nvGraphicFramePr>
        <p:xfrm>
          <a:off x="224040" y="111525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Box 2">
            <a:extLst>
              <a:ext uri="{FF2B5EF4-FFF2-40B4-BE49-F238E27FC236}">
                <a16:creationId xmlns:a16="http://schemas.microsoft.com/office/drawing/2014/main" id="{50D6290D-013B-4412-8FCD-C164007DEE9E}"/>
              </a:ext>
            </a:extLst>
          </p:cNvPr>
          <p:cNvSpPr txBox="1">
            <a:spLocks noChangeArrowheads="1"/>
          </p:cNvSpPr>
          <p:nvPr/>
        </p:nvSpPr>
        <p:spPr bwMode="auto">
          <a:xfrm>
            <a:off x="8665698" y="1299436"/>
            <a:ext cx="3414803" cy="5050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65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Total PIHM Certifications issued since 1999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38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Total Track Certifications issued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between 2018-2023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2000+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Total of LI Participants since 1999</a:t>
            </a:r>
            <a:endPar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7347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CA65DA8F-9C83-4838-96A1-4FDDD2A19716}"/>
              </a:ext>
            </a:extLst>
          </p:cNvPr>
          <p:cNvGraphicFramePr/>
          <p:nvPr/>
        </p:nvGraphicFramePr>
        <p:xfrm>
          <a:off x="-142032"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7F3334B3-7F13-4889-86E0-15A7E62E61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1283" y="393095"/>
            <a:ext cx="3575550" cy="238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26C0F4F-C76C-4ADF-8F93-CEED5AD18C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3474" y="3102896"/>
            <a:ext cx="2611166" cy="173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497F2D84-3715-4604-BD8B-0678D5C6B340}"/>
              </a:ext>
            </a:extLst>
          </p:cNvPr>
          <p:cNvPicPr>
            <a:picLocks noChangeAspect="1"/>
          </p:cNvPicPr>
          <p:nvPr/>
        </p:nvPicPr>
        <p:blipFill rotWithShape="1">
          <a:blip r:embed="rId9">
            <a:extLst>
              <a:ext uri="{28A0092B-C50C-407E-A947-70E740481C1C}">
                <a14:useLocalDpi xmlns:a14="http://schemas.microsoft.com/office/drawing/2010/main" val="0"/>
              </a:ext>
            </a:extLst>
          </a:blip>
          <a:srcRect b="50000"/>
          <a:stretch/>
        </p:blipFill>
        <p:spPr>
          <a:xfrm>
            <a:off x="7688547" y="5162976"/>
            <a:ext cx="4301021" cy="1428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4264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C6632EC9-4949-4C4F-B57A-511C2C925FD0}"/>
              </a:ext>
            </a:extLst>
          </p:cNvPr>
          <p:cNvSpPr txBox="1">
            <a:spLocks noChangeArrowheads="1"/>
          </p:cNvSpPr>
          <p:nvPr/>
        </p:nvSpPr>
        <p:spPr bwMode="auto">
          <a:xfrm>
            <a:off x="391551" y="177627"/>
            <a:ext cx="11408897" cy="53100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w Cen MT" panose="020B0602020104020603" pitchFamily="34" charset="0"/>
                <a:ea typeface="+mn-ea"/>
                <a:cs typeface="+mn-cs"/>
              </a:rPr>
              <a:t>Resume Your Path To Certification in 2024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Tw Cen MT" panose="020B0602020104020603"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spc="0" normalizeH="0" noProof="0" dirty="0">
                <a:ln>
                  <a:noFill/>
                </a:ln>
                <a:solidFill>
                  <a:srgbClr val="FFFFFF"/>
                </a:solidFill>
                <a:effectLst/>
                <a:uLnTx/>
                <a:uFillTx/>
                <a:latin typeface="Abadi" panose="020B0604020104020204" pitchFamily="34" charset="0"/>
                <a:ea typeface="+mn-ea"/>
                <a:cs typeface="+mn-cs"/>
              </a:rPr>
              <a:t>Indian Housing Management </a:t>
            </a: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 June 24-26, 2024, in conjunction with NAIHC Annual Convention</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Hollywood, FL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Property Maintenance Management – October 2024</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Sioux Falls, SD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Adm</a:t>
            </a:r>
            <a:r>
              <a:rPr kumimoji="0" lang="en-US" altLang="en-US" sz="2000" b="0" i="0" u="none" strike="noStrike" kern="1200" cap="none" spc="0" normalizeH="0" baseline="0" noProof="0" dirty="0" err="1">
                <a:ln>
                  <a:noFill/>
                </a:ln>
                <a:solidFill>
                  <a:srgbClr val="FFFFFF"/>
                </a:solidFill>
                <a:effectLst/>
                <a:uLnTx/>
                <a:uFillTx/>
                <a:latin typeface="Abadi" panose="020B0604020104020204" pitchFamily="34" charset="0"/>
                <a:ea typeface="+mn-ea"/>
                <a:cs typeface="+mn-cs"/>
              </a:rPr>
              <a:t>issions</a:t>
            </a: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 &amp; Occupancy – July 2024</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San Diego, CA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Financial Management – September 2024</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Austin, TX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NTCCP: NAHASDA &amp; Low Income Housing Tax Credits Certification – August 2024</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Phoenix, AZ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rPr>
              <a:t>Supervisory Management – December 2024, in conjunction with NAIHC Legal Symposium</a:t>
            </a:r>
          </a:p>
          <a:p>
            <a:pPr marL="800100" marR="0" lvl="1"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altLang="en-US" sz="2000" b="0" i="0" u="none" strike="noStrike" kern="1200" cap="none" spc="0" normalizeH="0" baseline="0" noProof="0" dirty="0">
                <a:ln>
                  <a:noFill/>
                </a:ln>
                <a:solidFill>
                  <a:srgbClr val="FFC000">
                    <a:lumMod val="40000"/>
                    <a:lumOff val="60000"/>
                  </a:srgbClr>
                </a:solidFill>
                <a:effectLst/>
                <a:uLnTx/>
                <a:uFillTx/>
                <a:latin typeface="Abadi" panose="020B0604020104020204" pitchFamily="34" charset="0"/>
                <a:ea typeface="+mn-ea"/>
                <a:cs typeface="+mn-cs"/>
              </a:rPr>
              <a:t>Las Vegas, NV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6" name="Picture 4">
            <a:extLst>
              <a:ext uri="{FF2B5EF4-FFF2-40B4-BE49-F238E27FC236}">
                <a16:creationId xmlns:a16="http://schemas.microsoft.com/office/drawing/2014/main" id="{9838FE46-D5E2-441A-AFD4-BAF13420C62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r="398"/>
          <a:stretch>
            <a:fillRect/>
          </a:stretch>
        </p:blipFill>
        <p:spPr bwMode="auto">
          <a:xfrm>
            <a:off x="7158119" y="5106635"/>
            <a:ext cx="4757738" cy="1196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500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94696F-ADEC-4036-B14F-9F6E074906C9}"/>
              </a:ext>
            </a:extLst>
          </p:cNvPr>
          <p:cNvSpPr txBox="1"/>
          <p:nvPr/>
        </p:nvSpPr>
        <p:spPr>
          <a:xfrm>
            <a:off x="838454" y="259068"/>
            <a:ext cx="10515091"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small" spc="800" normalizeH="0" baseline="0" noProof="0" dirty="0">
                <a:ln>
                  <a:noFill/>
                </a:ln>
                <a:solidFill>
                  <a:prstClr val="white"/>
                </a:solidFill>
                <a:effectLst/>
                <a:uLnTx/>
                <a:uFillTx/>
                <a:latin typeface="Calibri Light" panose="020F0302020204030204"/>
                <a:ea typeface="+mn-ea"/>
                <a:cs typeface="+mn-cs"/>
              </a:rPr>
              <a:t>Leadership Institute </a:t>
            </a:r>
            <a:r>
              <a:rPr kumimoji="0" lang="en-US" sz="4800" b="0" i="0" u="none" strike="noStrike" kern="1200" cap="small" spc="800" normalizeH="0" baseline="0" noProof="0" dirty="0">
                <a:ln>
                  <a:noFill/>
                </a:ln>
                <a:solidFill>
                  <a:srgbClr val="ED7D31"/>
                </a:solidFill>
                <a:effectLst/>
                <a:uLnTx/>
                <a:uFillTx/>
                <a:latin typeface="Calibri Light" panose="020F0302020204030204"/>
                <a:ea typeface="+mn-ea"/>
                <a:cs typeface="+mn-cs"/>
              </a:rPr>
              <a:t>|</a:t>
            </a:r>
            <a:r>
              <a:rPr kumimoji="0" lang="en-US" sz="4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eLearning.</a:t>
            </a:r>
            <a:endParaRPr kumimoji="0" lang="en-US" sz="4000" b="0" i="0" u="none" strike="noStrike" kern="1200" cap="none" spc="30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small" spc="600" normalizeH="0" baseline="0" noProof="0" dirty="0">
              <a:ln>
                <a:noFill/>
              </a:ln>
              <a:solidFill>
                <a:prstClr val="black"/>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39B18DC0-078F-4626-8223-9CEE43D4DB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5006" y="5199113"/>
            <a:ext cx="1395808" cy="1399819"/>
          </a:xfrm>
          <a:prstGeom prst="rect">
            <a:avLst/>
          </a:prstGeom>
        </p:spPr>
      </p:pic>
      <p:pic>
        <p:nvPicPr>
          <p:cNvPr id="2" name="Picture 1">
            <a:extLst>
              <a:ext uri="{FF2B5EF4-FFF2-40B4-BE49-F238E27FC236}">
                <a16:creationId xmlns:a16="http://schemas.microsoft.com/office/drawing/2014/main" id="{9BB58EE7-690C-45EC-88DE-35CA90BD0185}"/>
              </a:ext>
            </a:extLst>
          </p:cNvPr>
          <p:cNvPicPr>
            <a:picLocks noChangeAspect="1"/>
          </p:cNvPicPr>
          <p:nvPr/>
        </p:nvPicPr>
        <p:blipFill>
          <a:blip r:embed="rId3"/>
          <a:stretch>
            <a:fillRect/>
          </a:stretch>
        </p:blipFill>
        <p:spPr>
          <a:xfrm>
            <a:off x="-577049" y="1807743"/>
            <a:ext cx="5156636" cy="2827524"/>
          </a:xfrm>
          <a:prstGeom prst="rect">
            <a:avLst/>
          </a:prstGeom>
        </p:spPr>
      </p:pic>
      <p:sp>
        <p:nvSpPr>
          <p:cNvPr id="8" name="TextBox 7">
            <a:extLst>
              <a:ext uri="{FF2B5EF4-FFF2-40B4-BE49-F238E27FC236}">
                <a16:creationId xmlns:a16="http://schemas.microsoft.com/office/drawing/2014/main" id="{152D8CF7-65D1-42F7-9D81-38D229C39D93}"/>
              </a:ext>
            </a:extLst>
          </p:cNvPr>
          <p:cNvSpPr txBox="1"/>
          <p:nvPr/>
        </p:nvSpPr>
        <p:spPr>
          <a:xfrm>
            <a:off x="5193437" y="1608188"/>
            <a:ext cx="646294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Indian Housing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Tw Cen MT" panose="020B0602020104020603" pitchFamily="34" charset="0"/>
                <a:ea typeface="+mn-ea"/>
                <a:cs typeface="+mn-cs"/>
              </a:rPr>
              <a:t>Available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Pathways Home for the Homebuyer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Tw Cen MT" panose="020B0602020104020603" pitchFamily="34" charset="0"/>
                <a:ea typeface="+mn-ea"/>
                <a:cs typeface="+mn-cs"/>
              </a:rPr>
              <a:t>Available 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Admissions &amp; Occupancy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Tw Cen MT" panose="020B0602020104020603" pitchFamily="34" charset="0"/>
                <a:ea typeface="+mn-ea"/>
                <a:cs typeface="+mn-cs"/>
              </a:rPr>
              <a:t>Coming Soon!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Acquisition Basics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Tw Cen MT" panose="020B0602020104020603" pitchFamily="34" charset="0"/>
                <a:ea typeface="+mn-ea"/>
                <a:cs typeface="+mn-cs"/>
              </a:rPr>
              <a:t>In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NTCCP: NAHASDA &amp; LIHTC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75000"/>
                  </a:srgbClr>
                </a:solidFill>
                <a:effectLst/>
                <a:uLnTx/>
                <a:uFillTx/>
                <a:latin typeface="Tw Cen MT" panose="020B0602020104020603" pitchFamily="34" charset="0"/>
                <a:ea typeface="+mn-ea"/>
                <a:cs typeface="+mn-cs"/>
              </a:rPr>
              <a:t>In Development </a:t>
            </a:r>
          </a:p>
        </p:txBody>
      </p:sp>
      <p:sp>
        <p:nvSpPr>
          <p:cNvPr id="9" name="Text Box 2">
            <a:extLst>
              <a:ext uri="{FF2B5EF4-FFF2-40B4-BE49-F238E27FC236}">
                <a16:creationId xmlns:a16="http://schemas.microsoft.com/office/drawing/2014/main" id="{7A481F69-A608-4941-A2FF-E7667F477D43}"/>
              </a:ext>
            </a:extLst>
          </p:cNvPr>
          <p:cNvSpPr txBox="1">
            <a:spLocks noChangeArrowheads="1"/>
          </p:cNvSpPr>
          <p:nvPr/>
        </p:nvSpPr>
        <p:spPr bwMode="auto">
          <a:xfrm>
            <a:off x="9117012" y="5749835"/>
            <a:ext cx="3074988" cy="1038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Setup an online profile today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learn.naihc.net</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86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extLst>
              <a:ext uri="{28A0092B-C50C-407E-A947-70E740481C1C}">
                <a14:useLocalDpi xmlns:a14="http://schemas.microsoft.com/office/drawing/2010/main" val="0"/>
              </a:ext>
            </a:extLst>
          </a:blip>
          <a:srcRect/>
          <a:stretch>
            <a:fillRect l="-10000" r="-10000"/>
          </a:stretch>
        </a:blipFill>
        <a:effectLst/>
      </p:bgPr>
    </p:bg>
    <p:spTree>
      <p:nvGrpSpPr>
        <p:cNvPr id="1" name=""/>
        <p:cNvGrpSpPr/>
        <p:nvPr/>
      </p:nvGrpSpPr>
      <p:grpSpPr>
        <a:xfrm>
          <a:off x="0" y="0"/>
          <a:ext cx="0" cy="0"/>
          <a:chOff x="0" y="0"/>
          <a:chExt cx="0" cy="0"/>
        </a:xfrm>
      </p:grpSpPr>
      <p:pic>
        <p:nvPicPr>
          <p:cNvPr id="10" name="Picture 9" descr="A picture containing invertebrate, mollusk, gear&#10;&#10;Description automatically generated">
            <a:extLst>
              <a:ext uri="{FF2B5EF4-FFF2-40B4-BE49-F238E27FC236}">
                <a16:creationId xmlns:a16="http://schemas.microsoft.com/office/drawing/2014/main" id="{EBB70F7A-184A-4ADE-ADFF-104F696AA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281" y="2828831"/>
            <a:ext cx="1803438" cy="1842221"/>
          </a:xfrm>
          <a:prstGeom prst="rect">
            <a:avLst/>
          </a:prstGeom>
        </p:spPr>
      </p:pic>
      <p:sp>
        <p:nvSpPr>
          <p:cNvPr id="12" name="TextBox 11">
            <a:extLst>
              <a:ext uri="{FF2B5EF4-FFF2-40B4-BE49-F238E27FC236}">
                <a16:creationId xmlns:a16="http://schemas.microsoft.com/office/drawing/2014/main" id="{C55766CE-D88F-4000-A4E7-0E80ECFB0B3A}"/>
              </a:ext>
            </a:extLst>
          </p:cNvPr>
          <p:cNvSpPr txBox="1"/>
          <p:nvPr/>
        </p:nvSpPr>
        <p:spPr>
          <a:xfrm>
            <a:off x="346392" y="2149557"/>
            <a:ext cx="50384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A Native Homeownership Guide</a:t>
            </a:r>
          </a:p>
        </p:txBody>
      </p:sp>
      <p:pic>
        <p:nvPicPr>
          <p:cNvPr id="13" name="Picture 12">
            <a:extLst>
              <a:ext uri="{FF2B5EF4-FFF2-40B4-BE49-F238E27FC236}">
                <a16:creationId xmlns:a16="http://schemas.microsoft.com/office/drawing/2014/main" id="{9D34D66F-84E5-4F44-BDE5-20C427540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84" y="276334"/>
            <a:ext cx="8251104" cy="2353260"/>
          </a:xfrm>
          <a:prstGeom prst="rect">
            <a:avLst/>
          </a:prstGeom>
        </p:spPr>
      </p:pic>
      <p:pic>
        <p:nvPicPr>
          <p:cNvPr id="17" name="Picture 16">
            <a:extLst>
              <a:ext uri="{FF2B5EF4-FFF2-40B4-BE49-F238E27FC236}">
                <a16:creationId xmlns:a16="http://schemas.microsoft.com/office/drawing/2014/main" id="{C89E1276-DCA5-419E-AC49-9EE574D50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4" y="6151860"/>
            <a:ext cx="8847776" cy="859611"/>
          </a:xfrm>
          <a:prstGeom prst="rect">
            <a:avLst/>
          </a:prstGeom>
        </p:spPr>
      </p:pic>
      <p:pic>
        <p:nvPicPr>
          <p:cNvPr id="23" name="Picture 22" descr="A picture containing text, grass, outdoor&#10;&#10;Description automatically generated">
            <a:extLst>
              <a:ext uri="{FF2B5EF4-FFF2-40B4-BE49-F238E27FC236}">
                <a16:creationId xmlns:a16="http://schemas.microsoft.com/office/drawing/2014/main" id="{5B534E2B-EEFD-4295-AE8B-9C5E59E011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1875" y="0"/>
            <a:ext cx="1260125" cy="839755"/>
          </a:xfrm>
          <a:prstGeom prst="rect">
            <a:avLst/>
          </a:prstGeom>
        </p:spPr>
      </p:pic>
      <p:pic>
        <p:nvPicPr>
          <p:cNvPr id="25" name="Picture 24" descr="A picture containing tepee, sky, outdoor, tree&#10;&#10;Description automatically generated">
            <a:extLst>
              <a:ext uri="{FF2B5EF4-FFF2-40B4-BE49-F238E27FC236}">
                <a16:creationId xmlns:a16="http://schemas.microsoft.com/office/drawing/2014/main" id="{348D2796-C602-417F-B2AA-CCB8B37ECB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1875" y="801611"/>
            <a:ext cx="1260125" cy="839756"/>
          </a:xfrm>
          <a:prstGeom prst="rect">
            <a:avLst/>
          </a:prstGeom>
        </p:spPr>
      </p:pic>
      <p:pic>
        <p:nvPicPr>
          <p:cNvPr id="27" name="Picture 26">
            <a:extLst>
              <a:ext uri="{FF2B5EF4-FFF2-40B4-BE49-F238E27FC236}">
                <a16:creationId xmlns:a16="http://schemas.microsoft.com/office/drawing/2014/main" id="{9D11CE4A-9A91-43B6-94D1-0F09019C2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1875" y="1603222"/>
            <a:ext cx="1260125" cy="839756"/>
          </a:xfrm>
          <a:prstGeom prst="rect">
            <a:avLst/>
          </a:prstGeom>
        </p:spPr>
      </p:pic>
      <p:pic>
        <p:nvPicPr>
          <p:cNvPr id="29" name="Picture 28" descr="A picture containing grass, outdoor, sky, building&#10;&#10;Description automatically generated">
            <a:extLst>
              <a:ext uri="{FF2B5EF4-FFF2-40B4-BE49-F238E27FC236}">
                <a16:creationId xmlns:a16="http://schemas.microsoft.com/office/drawing/2014/main" id="{815656BA-29A1-4823-8D83-F63E9F3993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3349" y="3282734"/>
            <a:ext cx="1258651" cy="839756"/>
          </a:xfrm>
          <a:prstGeom prst="rect">
            <a:avLst/>
          </a:prstGeom>
        </p:spPr>
      </p:pic>
      <p:pic>
        <p:nvPicPr>
          <p:cNvPr id="31" name="Picture 30" descr="A picture containing tree, outdoor, grass, plant&#10;&#10;Description automatically generated">
            <a:extLst>
              <a:ext uri="{FF2B5EF4-FFF2-40B4-BE49-F238E27FC236}">
                <a16:creationId xmlns:a16="http://schemas.microsoft.com/office/drawing/2014/main" id="{6B9CFB20-C563-4D5F-AC13-0B1B876001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5173" y="2442978"/>
            <a:ext cx="1266827" cy="839756"/>
          </a:xfrm>
          <a:prstGeom prst="rect">
            <a:avLst/>
          </a:prstGeom>
        </p:spPr>
      </p:pic>
      <p:pic>
        <p:nvPicPr>
          <p:cNvPr id="33" name="Picture 32" descr="A picture containing tree, outdoor, grass, forest&#10;&#10;Description automatically generated">
            <a:extLst>
              <a:ext uri="{FF2B5EF4-FFF2-40B4-BE49-F238E27FC236}">
                <a16:creationId xmlns:a16="http://schemas.microsoft.com/office/drawing/2014/main" id="{F19737FC-3F90-4028-8FAF-1E68DFD112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172" y="4995068"/>
            <a:ext cx="1266827" cy="885096"/>
          </a:xfrm>
          <a:prstGeom prst="rect">
            <a:avLst/>
          </a:prstGeom>
        </p:spPr>
      </p:pic>
      <p:pic>
        <p:nvPicPr>
          <p:cNvPr id="39" name="Picture 38" descr="A picture containing mountain, sky, outdoor, dirt&#10;&#10;Description automatically generated">
            <a:extLst>
              <a:ext uri="{FF2B5EF4-FFF2-40B4-BE49-F238E27FC236}">
                <a16:creationId xmlns:a16="http://schemas.microsoft.com/office/drawing/2014/main" id="{5ED23213-286D-471F-B86B-D9EAA1ACA4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31875" y="4109972"/>
            <a:ext cx="1266827" cy="885096"/>
          </a:xfrm>
          <a:prstGeom prst="rect">
            <a:avLst/>
          </a:prstGeom>
        </p:spPr>
      </p:pic>
      <p:pic>
        <p:nvPicPr>
          <p:cNvPr id="41" name="Picture 40">
            <a:extLst>
              <a:ext uri="{FF2B5EF4-FFF2-40B4-BE49-F238E27FC236}">
                <a16:creationId xmlns:a16="http://schemas.microsoft.com/office/drawing/2014/main" id="{983EF96C-5F58-4FFA-8504-5147D73907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5172" y="5880164"/>
            <a:ext cx="1273530" cy="977836"/>
          </a:xfrm>
          <a:prstGeom prst="rect">
            <a:avLst/>
          </a:prstGeom>
        </p:spPr>
      </p:pic>
      <p:pic>
        <p:nvPicPr>
          <p:cNvPr id="3" name="Picture 2">
            <a:extLst>
              <a:ext uri="{FF2B5EF4-FFF2-40B4-BE49-F238E27FC236}">
                <a16:creationId xmlns:a16="http://schemas.microsoft.com/office/drawing/2014/main" id="{5162A469-62BB-4D92-872B-837D92E3C6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67835" y="4841005"/>
            <a:ext cx="1952314" cy="1957924"/>
          </a:xfrm>
          <a:prstGeom prst="rect">
            <a:avLst/>
          </a:prstGeom>
        </p:spPr>
      </p:pic>
    </p:spTree>
    <p:extLst>
      <p:ext uri="{BB962C8B-B14F-4D97-AF65-F5344CB8AC3E}">
        <p14:creationId xmlns:p14="http://schemas.microsoft.com/office/powerpoint/2010/main" val="3739649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lum/>
            <a:extLst>
              <a:ext uri="{28A0092B-C50C-407E-A947-70E740481C1C}">
                <a14:useLocalDpi xmlns:a14="http://schemas.microsoft.com/office/drawing/2010/main" val="0"/>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A730D4FC-2835-4FCC-A48A-09145D862C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369747" y="220783"/>
            <a:ext cx="4972512" cy="6416434"/>
          </a:xfrm>
          <a:prstGeom prst="rect">
            <a:avLst/>
          </a:prstGeom>
          <a:scene3d>
            <a:camera prst="orthographicFront"/>
            <a:lightRig rig="threePt" dir="t"/>
          </a:scene3d>
          <a:sp3d>
            <a:bevelT w="139700" h="139700" prst="divot"/>
          </a:sp3d>
        </p:spPr>
      </p:pic>
      <p:sp>
        <p:nvSpPr>
          <p:cNvPr id="8" name="TextBox 7">
            <a:extLst>
              <a:ext uri="{FF2B5EF4-FFF2-40B4-BE49-F238E27FC236}">
                <a16:creationId xmlns:a16="http://schemas.microsoft.com/office/drawing/2014/main" id="{D1B56251-11DC-41A4-9AC8-EFE6D1672979}"/>
              </a:ext>
            </a:extLst>
          </p:cNvPr>
          <p:cNvSpPr txBox="1"/>
          <p:nvPr/>
        </p:nvSpPr>
        <p:spPr>
          <a:xfrm>
            <a:off x="598320" y="612844"/>
            <a:ext cx="503842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Pathways Home helps Native people and their families develop the skills required to purchase a home and is the premier homebuyer education course for Native homebuyers.</a:t>
            </a:r>
          </a:p>
        </p:txBody>
      </p:sp>
    </p:spTree>
    <p:extLst>
      <p:ext uri="{BB962C8B-B14F-4D97-AF65-F5344CB8AC3E}">
        <p14:creationId xmlns:p14="http://schemas.microsoft.com/office/powerpoint/2010/main" val="3772886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extLst>
              <a:ext uri="{28A0092B-C50C-407E-A947-70E740481C1C}">
                <a14:useLocalDpi xmlns:a14="http://schemas.microsoft.com/office/drawing/2010/main" val="0"/>
              </a:ext>
            </a:extLst>
          </a:blip>
          <a:srcRect/>
          <a:stretch>
            <a:fillRect l="-10000" r="-1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564543-AD9D-47CD-8414-77D397CE9C7A}"/>
              </a:ext>
            </a:extLst>
          </p:cNvPr>
          <p:cNvSpPr txBox="1"/>
          <p:nvPr/>
        </p:nvSpPr>
        <p:spPr>
          <a:xfrm>
            <a:off x="9239915" y="5971696"/>
            <a:ext cx="399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a:ln>
                  <a:noFill/>
                </a:ln>
                <a:solidFill>
                  <a:prstClr val="white"/>
                </a:solidFill>
                <a:effectLst/>
                <a:uLnTx/>
                <a:uFillTx/>
                <a:latin typeface="Tw Cen MT" panose="020B0602020104020603" pitchFamily="34" charset="0"/>
                <a:ea typeface="+mn-ea"/>
                <a:cs typeface="+mn-cs"/>
              </a:rPr>
              <a:t>eLearning.</a:t>
            </a:r>
          </a:p>
        </p:txBody>
      </p:sp>
      <p:pic>
        <p:nvPicPr>
          <p:cNvPr id="8" name="Picture 7">
            <a:extLst>
              <a:ext uri="{FF2B5EF4-FFF2-40B4-BE49-F238E27FC236}">
                <a16:creationId xmlns:a16="http://schemas.microsoft.com/office/drawing/2014/main" id="{C7C819BD-6A99-4AF5-9301-BCCBE683D022}"/>
              </a:ext>
            </a:extLst>
          </p:cNvPr>
          <p:cNvPicPr>
            <a:picLocks noChangeAspect="1"/>
          </p:cNvPicPr>
          <p:nvPr/>
        </p:nvPicPr>
        <p:blipFill rotWithShape="1">
          <a:blip r:embed="rId3">
            <a:extLst>
              <a:ext uri="{28A0092B-C50C-407E-A947-70E740481C1C}">
                <a14:useLocalDpi xmlns:a14="http://schemas.microsoft.com/office/drawing/2010/main" val="0"/>
              </a:ext>
            </a:extLst>
          </a:blip>
          <a:srcRect l="3215" t="20078" r="72602" b="38474"/>
          <a:stretch/>
        </p:blipFill>
        <p:spPr>
          <a:xfrm>
            <a:off x="120923" y="439856"/>
            <a:ext cx="4287590" cy="2415162"/>
          </a:xfrm>
          <a:prstGeom prst="rect">
            <a:avLst/>
          </a:prstGeom>
          <a:effectLst>
            <a:reflection blurRad="6350" stA="50000" endA="300" endPos="38500" dist="50800" dir="5400000" sy="-100000" algn="bl" rotWithShape="0"/>
          </a:effectLst>
          <a:scene3d>
            <a:camera prst="orthographicFront"/>
            <a:lightRig rig="threePt" dir="t"/>
          </a:scene3d>
          <a:sp3d>
            <a:bevelT/>
          </a:sp3d>
        </p:spPr>
      </p:pic>
      <p:pic>
        <p:nvPicPr>
          <p:cNvPr id="6" name="Picture 5">
            <a:extLst>
              <a:ext uri="{FF2B5EF4-FFF2-40B4-BE49-F238E27FC236}">
                <a16:creationId xmlns:a16="http://schemas.microsoft.com/office/drawing/2014/main" id="{81360540-0008-43D6-BDD5-43D587771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963" y="1220565"/>
            <a:ext cx="5337110" cy="5996678"/>
          </a:xfrm>
          <a:prstGeom prst="rect">
            <a:avLst/>
          </a:prstGeom>
          <a:effectLst/>
        </p:spPr>
      </p:pic>
      <p:pic>
        <p:nvPicPr>
          <p:cNvPr id="2" name="Picture 1">
            <a:extLst>
              <a:ext uri="{FF2B5EF4-FFF2-40B4-BE49-F238E27FC236}">
                <a16:creationId xmlns:a16="http://schemas.microsoft.com/office/drawing/2014/main" id="{230F2542-F3BC-403D-AAE9-7903FD5A3180}"/>
              </a:ext>
            </a:extLst>
          </p:cNvPr>
          <p:cNvPicPr>
            <a:picLocks noChangeAspect="1"/>
          </p:cNvPicPr>
          <p:nvPr/>
        </p:nvPicPr>
        <p:blipFill rotWithShape="1">
          <a:blip r:embed="rId5">
            <a:extLst>
              <a:ext uri="{28A0092B-C50C-407E-A947-70E740481C1C}">
                <a14:useLocalDpi xmlns:a14="http://schemas.microsoft.com/office/drawing/2010/main" val="0"/>
              </a:ext>
            </a:extLst>
          </a:blip>
          <a:srcRect l="3214" t="20078" r="72525" b="38475"/>
          <a:stretch/>
        </p:blipFill>
        <p:spPr>
          <a:xfrm>
            <a:off x="2243885" y="2120141"/>
            <a:ext cx="6884062" cy="3865499"/>
          </a:xfrm>
          <a:prstGeom prst="rect">
            <a:avLst/>
          </a:prstGeom>
          <a:effectLst/>
          <a:scene3d>
            <a:camera prst="orthographicFront"/>
            <a:lightRig rig="threePt" dir="t"/>
          </a:scene3d>
          <a:sp3d>
            <a:bevelT/>
          </a:sp3d>
        </p:spPr>
      </p:pic>
      <p:sp>
        <p:nvSpPr>
          <p:cNvPr id="9" name="TextBox 8">
            <a:extLst>
              <a:ext uri="{FF2B5EF4-FFF2-40B4-BE49-F238E27FC236}">
                <a16:creationId xmlns:a16="http://schemas.microsoft.com/office/drawing/2014/main" id="{3BDAEB5E-4B3B-496A-8D50-735B8C562FA0}"/>
              </a:ext>
            </a:extLst>
          </p:cNvPr>
          <p:cNvSpPr txBox="1"/>
          <p:nvPr/>
        </p:nvSpPr>
        <p:spPr>
          <a:xfrm>
            <a:off x="9697616" y="1220565"/>
            <a:ext cx="245084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Our popular course will now be available </a:t>
            </a:r>
            <a:r>
              <a:rPr kumimoji="0" lang="en-US" sz="2800" b="1" i="1"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directly to </a:t>
            </a:r>
            <a:r>
              <a:rPr kumimoji="0" lang="en-US" sz="2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potential homebuyers completely online!</a:t>
            </a:r>
          </a:p>
        </p:txBody>
      </p:sp>
    </p:spTree>
    <p:extLst>
      <p:ext uri="{BB962C8B-B14F-4D97-AF65-F5344CB8AC3E}">
        <p14:creationId xmlns:p14="http://schemas.microsoft.com/office/powerpoint/2010/main" val="364045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A512-D815-B023-8EB7-C7CAC7212308}"/>
              </a:ext>
            </a:extLst>
          </p:cNvPr>
          <p:cNvSpPr>
            <a:spLocks noGrp="1"/>
          </p:cNvSpPr>
          <p:nvPr>
            <p:ph type="title"/>
          </p:nvPr>
        </p:nvSpPr>
        <p:spPr>
          <a:xfrm>
            <a:off x="581192" y="702156"/>
            <a:ext cx="11029616" cy="1013800"/>
          </a:xfrm>
        </p:spPr>
        <p:txBody>
          <a:bodyPr>
            <a:normAutofit/>
          </a:bodyPr>
          <a:lstStyle/>
          <a:p>
            <a:r>
              <a:rPr lang="en-US">
                <a:solidFill>
                  <a:srgbClr val="FFFEFF"/>
                </a:solidFill>
              </a:rPr>
              <a:t>FOR THE PEOPLE – FOR FIFTY YEARS!</a:t>
            </a:r>
          </a:p>
        </p:txBody>
      </p:sp>
      <p:sp>
        <p:nvSpPr>
          <p:cNvPr id="7" name="Rectangle 6">
            <a:extLst>
              <a:ext uri="{FF2B5EF4-FFF2-40B4-BE49-F238E27FC236}">
                <a16:creationId xmlns:a16="http://schemas.microsoft.com/office/drawing/2014/main" id="{9E46F3DF-96B2-60F3-DAC7-9478B251958C}"/>
              </a:ext>
            </a:extLst>
          </p:cNvPr>
          <p:cNvSpPr/>
          <p:nvPr/>
        </p:nvSpPr>
        <p:spPr>
          <a:xfrm>
            <a:off x="1364905" y="2181225"/>
            <a:ext cx="9462189" cy="3678238"/>
          </a:xfrm>
          <a:prstGeom prst="rect">
            <a:avLst/>
          </a:prstGeom>
          <a:solidFill>
            <a:schemeClr val="accent4">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A41731E-D858-4262-D75A-58AA3235E30B}"/>
              </a:ext>
            </a:extLst>
          </p:cNvPr>
          <p:cNvSpPr txBox="1">
            <a:spLocks/>
          </p:cNvSpPr>
          <p:nvPr/>
        </p:nvSpPr>
        <p:spPr>
          <a:xfrm>
            <a:off x="1531044" y="2653143"/>
            <a:ext cx="9129912" cy="2734403"/>
          </a:xfrm>
          <a:prstGeom prst="rect">
            <a:avLst/>
          </a:prstGeom>
          <a:noFill/>
        </p:spPr>
        <p:txBody>
          <a:bodyPr wrap="square" rtlCol="0">
            <a:spAutoFit/>
          </a:bodyPr>
          <a:lstStyle/>
          <a:p>
            <a:pPr defTabSz="740664">
              <a:spcAft>
                <a:spcPts val="600"/>
              </a:spcAft>
            </a:pPr>
            <a:r>
              <a:rPr lang="en-US" sz="2592" b="1" kern="1200">
                <a:solidFill>
                  <a:srgbClr val="555555"/>
                </a:solidFill>
                <a:latin typeface="+mn-lt"/>
                <a:ea typeface="+mn-ea"/>
                <a:cs typeface="+mn-cs"/>
              </a:rPr>
              <a:t>Mission Statement</a:t>
            </a:r>
            <a:endParaRPr lang="en-US" sz="2592" b="1" kern="1200">
              <a:solidFill>
                <a:schemeClr val="tx1"/>
              </a:solidFill>
              <a:latin typeface="+mn-lt"/>
              <a:ea typeface="+mn-ea"/>
              <a:cs typeface="+mn-cs"/>
            </a:endParaRPr>
          </a:p>
          <a:p>
            <a:pPr algn="ctr" defTabSz="740664">
              <a:spcAft>
                <a:spcPts val="600"/>
              </a:spcAft>
            </a:pPr>
            <a:r>
              <a:rPr lang="en-US" sz="2592" b="1" i="1" kern="1200">
                <a:solidFill>
                  <a:schemeClr val="tx1"/>
                </a:solidFill>
                <a:latin typeface="+mn-lt"/>
                <a:ea typeface="+mn-ea"/>
                <a:cs typeface="+mn-cs"/>
              </a:rPr>
              <a:t>“To effectively and efficiently promote and support American Indians, Alaska Natives and native Hawaiians in their self- determined goal to provide culturally relevant and quality affordable housing for native people.”</a:t>
            </a:r>
          </a:p>
          <a:p>
            <a:pPr marL="0" indent="0" defTabSz="914400">
              <a:lnSpc>
                <a:spcPct val="150000"/>
              </a:lnSpc>
              <a:spcBef>
                <a:spcPts val="0"/>
              </a:spcBef>
              <a:spcAft>
                <a:spcPts val="600"/>
              </a:spcAft>
              <a:buClrTx/>
              <a:buSz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0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C99958C-1150-4E8B-B58A-735B746AB76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3259"/>
          <a:stretch/>
        </p:blipFill>
        <p:spPr>
          <a:xfrm>
            <a:off x="-2745" y="0"/>
            <a:ext cx="12192000" cy="6858001"/>
          </a:xfrm>
          <a:prstGeom prst="rect">
            <a:avLst/>
          </a:prstGeom>
        </p:spPr>
      </p:pic>
      <p:sp>
        <p:nvSpPr>
          <p:cNvPr id="8" name="Rectangle: Rounded Corners 7">
            <a:extLst>
              <a:ext uri="{FF2B5EF4-FFF2-40B4-BE49-F238E27FC236}">
                <a16:creationId xmlns:a16="http://schemas.microsoft.com/office/drawing/2014/main" id="{0FC79AF3-0894-4AFE-AE88-EB1647A10A11}"/>
              </a:ext>
            </a:extLst>
          </p:cNvPr>
          <p:cNvSpPr/>
          <p:nvPr/>
        </p:nvSpPr>
        <p:spPr>
          <a:xfrm>
            <a:off x="7405392" y="1678112"/>
            <a:ext cx="3984171" cy="597159"/>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Budgeting for Homeownership and Calculating Affordability </a:t>
            </a:r>
          </a:p>
        </p:txBody>
      </p:sp>
      <p:sp>
        <p:nvSpPr>
          <p:cNvPr id="9" name="Rectangle: Rounded Corners 8">
            <a:extLst>
              <a:ext uri="{FF2B5EF4-FFF2-40B4-BE49-F238E27FC236}">
                <a16:creationId xmlns:a16="http://schemas.microsoft.com/office/drawing/2014/main" id="{BEBE3E70-9B76-4E9A-B95F-09748CB32B5D}"/>
              </a:ext>
            </a:extLst>
          </p:cNvPr>
          <p:cNvSpPr/>
          <p:nvPr/>
        </p:nvSpPr>
        <p:spPr>
          <a:xfrm>
            <a:off x="7405389" y="2548696"/>
            <a:ext cx="3984171" cy="597159"/>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Evaluating Credit for Homeownership</a:t>
            </a:r>
          </a:p>
        </p:txBody>
      </p:sp>
      <p:sp>
        <p:nvSpPr>
          <p:cNvPr id="10" name="Rectangle: Rounded Corners 9">
            <a:extLst>
              <a:ext uri="{FF2B5EF4-FFF2-40B4-BE49-F238E27FC236}">
                <a16:creationId xmlns:a16="http://schemas.microsoft.com/office/drawing/2014/main" id="{0802E7B1-BA99-4E02-AB9B-5C85B2B6283A}"/>
              </a:ext>
            </a:extLst>
          </p:cNvPr>
          <p:cNvSpPr/>
          <p:nvPr/>
        </p:nvSpPr>
        <p:spPr>
          <a:xfrm>
            <a:off x="7405386" y="5149019"/>
            <a:ext cx="3984171" cy="597159"/>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Protecting Your Assets </a:t>
            </a:r>
          </a:p>
        </p:txBody>
      </p:sp>
      <p:sp>
        <p:nvSpPr>
          <p:cNvPr id="11" name="Rectangle: Rounded Corners 10">
            <a:extLst>
              <a:ext uri="{FF2B5EF4-FFF2-40B4-BE49-F238E27FC236}">
                <a16:creationId xmlns:a16="http://schemas.microsoft.com/office/drawing/2014/main" id="{F673353F-6F61-45E2-A326-A9ED379D3A96}"/>
              </a:ext>
            </a:extLst>
          </p:cNvPr>
          <p:cNvSpPr/>
          <p:nvPr/>
        </p:nvSpPr>
        <p:spPr>
          <a:xfrm>
            <a:off x="7405388" y="3419281"/>
            <a:ext cx="3984171" cy="597159"/>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Finding a Home </a:t>
            </a:r>
          </a:p>
        </p:txBody>
      </p:sp>
      <p:sp>
        <p:nvSpPr>
          <p:cNvPr id="12" name="Rectangle: Rounded Corners 11">
            <a:extLst>
              <a:ext uri="{FF2B5EF4-FFF2-40B4-BE49-F238E27FC236}">
                <a16:creationId xmlns:a16="http://schemas.microsoft.com/office/drawing/2014/main" id="{4598639F-E33D-4BB7-A4D3-D1A9B53A9F63}"/>
              </a:ext>
            </a:extLst>
          </p:cNvPr>
          <p:cNvSpPr/>
          <p:nvPr/>
        </p:nvSpPr>
        <p:spPr>
          <a:xfrm>
            <a:off x="7405387" y="4284150"/>
            <a:ext cx="3984171" cy="597159"/>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Applying for a Home Loan </a:t>
            </a:r>
          </a:p>
        </p:txBody>
      </p:sp>
      <p:pic>
        <p:nvPicPr>
          <p:cNvPr id="15" name="Picture 14">
            <a:extLst>
              <a:ext uri="{FF2B5EF4-FFF2-40B4-BE49-F238E27FC236}">
                <a16:creationId xmlns:a16="http://schemas.microsoft.com/office/drawing/2014/main" id="{54E6CF73-BC04-4BE2-89F0-1A0E6282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0" y="97130"/>
            <a:ext cx="7004911" cy="2017951"/>
          </a:xfrm>
          <a:prstGeom prst="rect">
            <a:avLst/>
          </a:prstGeom>
        </p:spPr>
      </p:pic>
      <p:pic>
        <p:nvPicPr>
          <p:cNvPr id="2" name="Picture 1">
            <a:extLst>
              <a:ext uri="{FF2B5EF4-FFF2-40B4-BE49-F238E27FC236}">
                <a16:creationId xmlns:a16="http://schemas.microsoft.com/office/drawing/2014/main" id="{403D45D6-61CE-4B13-A5B7-1E07B5DF0E3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3215" t="20078" r="72678" b="38474"/>
          <a:stretch/>
        </p:blipFill>
        <p:spPr>
          <a:xfrm>
            <a:off x="516289" y="2027073"/>
            <a:ext cx="6581562" cy="3719105"/>
          </a:xfrm>
          <a:prstGeom prst="rect">
            <a:avLst/>
          </a:prstGeom>
          <a:effectLst/>
          <a:scene3d>
            <a:camera prst="perspectiveRight"/>
            <a:lightRig rig="threePt" dir="t"/>
          </a:scene3d>
          <a:sp3d>
            <a:bevelT/>
          </a:sp3d>
        </p:spPr>
      </p:pic>
      <p:sp>
        <p:nvSpPr>
          <p:cNvPr id="7" name="Rectangle: Rounded Corners 6">
            <a:extLst>
              <a:ext uri="{FF2B5EF4-FFF2-40B4-BE49-F238E27FC236}">
                <a16:creationId xmlns:a16="http://schemas.microsoft.com/office/drawing/2014/main" id="{2119494F-6875-49B1-B0E4-C7A4B8866B32}"/>
              </a:ext>
            </a:extLst>
          </p:cNvPr>
          <p:cNvSpPr/>
          <p:nvPr/>
        </p:nvSpPr>
        <p:spPr>
          <a:xfrm>
            <a:off x="7405385" y="807527"/>
            <a:ext cx="3984171" cy="597159"/>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Exploring Homeownership</a:t>
            </a:r>
          </a:p>
        </p:txBody>
      </p:sp>
    </p:spTree>
    <p:extLst>
      <p:ext uri="{BB962C8B-B14F-4D97-AF65-F5344CB8AC3E}">
        <p14:creationId xmlns:p14="http://schemas.microsoft.com/office/powerpoint/2010/main" val="1558366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AC4A9B-C555-4387-A8A5-1EFEC6DD364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F4F9C68-8F60-4B4C-864B-3E20A553828F}"/>
              </a:ext>
            </a:extLst>
          </p:cNvPr>
          <p:cNvPicPr>
            <a:picLocks noChangeAspect="1"/>
          </p:cNvPicPr>
          <p:nvPr/>
        </p:nvPicPr>
        <p:blipFill rotWithShape="1">
          <a:blip r:embed="rId4">
            <a:extLst>
              <a:ext uri="{28A0092B-C50C-407E-A947-70E740481C1C}">
                <a14:useLocalDpi xmlns:a14="http://schemas.microsoft.com/office/drawing/2010/main" val="0"/>
              </a:ext>
            </a:extLst>
          </a:blip>
          <a:srcRect l="3215" t="20079" r="72679" b="38474"/>
          <a:stretch/>
        </p:blipFill>
        <p:spPr>
          <a:xfrm>
            <a:off x="531845" y="1256121"/>
            <a:ext cx="5704115" cy="3223277"/>
          </a:xfrm>
          <a:prstGeom prst="rect">
            <a:avLst/>
          </a:prstGeom>
          <a:effectLst/>
          <a:scene3d>
            <a:camera prst="perspectiveRight"/>
            <a:lightRig rig="threePt" dir="t"/>
          </a:scene3d>
          <a:sp3d>
            <a:bevelT/>
          </a:sp3d>
        </p:spPr>
      </p:pic>
      <p:sp>
        <p:nvSpPr>
          <p:cNvPr id="4" name="TextBox 3">
            <a:extLst>
              <a:ext uri="{FF2B5EF4-FFF2-40B4-BE49-F238E27FC236}">
                <a16:creationId xmlns:a16="http://schemas.microsoft.com/office/drawing/2014/main" id="{527CE060-66D1-454D-BEF2-D6240B1F57EC}"/>
              </a:ext>
            </a:extLst>
          </p:cNvPr>
          <p:cNvSpPr txBox="1"/>
          <p:nvPr/>
        </p:nvSpPr>
        <p:spPr>
          <a:xfrm>
            <a:off x="6952466" y="948211"/>
            <a:ext cx="503842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Upon successful completion of the self-paced course, participants will receive a Certificate of Completion to be used for access to various mortgage products and down payment assistance programs made available to Native people. </a:t>
            </a:r>
          </a:p>
        </p:txBody>
      </p:sp>
    </p:spTree>
    <p:extLst>
      <p:ext uri="{BB962C8B-B14F-4D97-AF65-F5344CB8AC3E}">
        <p14:creationId xmlns:p14="http://schemas.microsoft.com/office/powerpoint/2010/main" val="193747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B7011-564E-4393-915E-2F1243D5B1D5}"/>
              </a:ext>
            </a:extLst>
          </p:cNvPr>
          <p:cNvPicPr>
            <a:picLocks noChangeAspect="1"/>
          </p:cNvPicPr>
          <p:nvPr/>
        </p:nvPicPr>
        <p:blipFill rotWithShape="1">
          <a:blip r:embed="rId2">
            <a:extLst>
              <a:ext uri="{28A0092B-C50C-407E-A947-70E740481C1C}">
                <a14:useLocalDpi xmlns:a14="http://schemas.microsoft.com/office/drawing/2010/main" val="0"/>
              </a:ext>
            </a:extLst>
          </a:blip>
          <a:srcRect l="3215" t="20078" r="72602" b="38474"/>
          <a:stretch/>
        </p:blipFill>
        <p:spPr>
          <a:xfrm>
            <a:off x="6226628" y="1289953"/>
            <a:ext cx="5775649" cy="3253372"/>
          </a:xfrm>
          <a:prstGeom prst="rect">
            <a:avLst/>
          </a:prstGeom>
          <a:effectLst>
            <a:reflection blurRad="6350" stA="50000" endA="300" endPos="38500" dist="50800" dir="5400000" sy="-100000" algn="bl" rotWithShape="0"/>
          </a:effectLst>
          <a:scene3d>
            <a:camera prst="orthographicFront"/>
            <a:lightRig rig="threePt" dir="t"/>
          </a:scene3d>
          <a:sp3d>
            <a:bevelT/>
          </a:sp3d>
        </p:spPr>
      </p:pic>
      <p:pic>
        <p:nvPicPr>
          <p:cNvPr id="5" name="Picture 4">
            <a:extLst>
              <a:ext uri="{FF2B5EF4-FFF2-40B4-BE49-F238E27FC236}">
                <a16:creationId xmlns:a16="http://schemas.microsoft.com/office/drawing/2014/main" id="{B9EB2BB9-A402-4100-B578-944258EBF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00" y="1289953"/>
            <a:ext cx="5499069" cy="4456562"/>
          </a:xfrm>
          <a:prstGeom prst="rect">
            <a:avLst/>
          </a:prstGeom>
        </p:spPr>
      </p:pic>
    </p:spTree>
    <p:extLst>
      <p:ext uri="{BB962C8B-B14F-4D97-AF65-F5344CB8AC3E}">
        <p14:creationId xmlns:p14="http://schemas.microsoft.com/office/powerpoint/2010/main" val="936641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extLst>
              <a:ext uri="{28A0092B-C50C-407E-A947-70E740481C1C}">
                <a14:useLocalDpi xmlns:a14="http://schemas.microsoft.com/office/drawing/2010/main" val="0"/>
              </a:ext>
            </a:extLst>
          </a:blip>
          <a:srcRect/>
          <a:stretch>
            <a:fillRect t="-9000" b="-9000"/>
          </a:stretch>
        </a:blip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ADC0FDDF-C4AC-4DAF-82A3-B5EDF5D41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135" y="2874636"/>
            <a:ext cx="2043406" cy="2043406"/>
          </a:xfrm>
          <a:prstGeom prst="rect">
            <a:avLst/>
          </a:prstGeom>
          <a:scene3d>
            <a:camera prst="orthographicFront"/>
            <a:lightRig rig="threePt" dir="t"/>
          </a:scene3d>
          <a:sp3d>
            <a:bevelT/>
          </a:sp3d>
        </p:spPr>
      </p:pic>
      <p:pic>
        <p:nvPicPr>
          <p:cNvPr id="9" name="Picture 8" descr="Logo&#10;&#10;Description automatically generated">
            <a:extLst>
              <a:ext uri="{FF2B5EF4-FFF2-40B4-BE49-F238E27FC236}">
                <a16:creationId xmlns:a16="http://schemas.microsoft.com/office/drawing/2014/main" id="{408BC674-544C-4FFA-968B-A67379D09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0398" y="3094715"/>
            <a:ext cx="5376672" cy="1603248"/>
          </a:xfrm>
          <a:prstGeom prst="rect">
            <a:avLst/>
          </a:prstGeom>
          <a:scene3d>
            <a:camera prst="orthographicFront"/>
            <a:lightRig rig="threePt" dir="t"/>
          </a:scene3d>
          <a:sp3d>
            <a:bevelT/>
          </a:sp3d>
        </p:spPr>
      </p:pic>
      <p:pic>
        <p:nvPicPr>
          <p:cNvPr id="4" name="Picture 3" descr="Text, logo&#10;&#10;Description automatically generated">
            <a:extLst>
              <a:ext uri="{FF2B5EF4-FFF2-40B4-BE49-F238E27FC236}">
                <a16:creationId xmlns:a16="http://schemas.microsoft.com/office/drawing/2014/main" id="{01646525-F056-4AB1-AD99-F8B0A5153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31" y="367299"/>
            <a:ext cx="7407282" cy="2353260"/>
          </a:xfrm>
          <a:prstGeom prst="rect">
            <a:avLst/>
          </a:prstGeom>
        </p:spPr>
      </p:pic>
    </p:spTree>
    <p:extLst>
      <p:ext uri="{BB962C8B-B14F-4D97-AF65-F5344CB8AC3E}">
        <p14:creationId xmlns:p14="http://schemas.microsoft.com/office/powerpoint/2010/main" val="410980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6" name="Rectangle 35">
            <a:extLst>
              <a:ext uri="{FF2B5EF4-FFF2-40B4-BE49-F238E27FC236}">
                <a16:creationId xmlns:a16="http://schemas.microsoft.com/office/drawing/2014/main" id="{A56981F2-287B-4FF9-ADF9-BA62CF2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20B66-D3BD-542A-D1F1-E0F0B30654DD}"/>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sz="3600" dirty="0">
                <a:solidFill>
                  <a:schemeClr val="accent1"/>
                </a:solidFill>
              </a:rPr>
              <a:t>Join us in Seminole, Florida for our annual Convention &amp; Tradeshow</a:t>
            </a:r>
          </a:p>
        </p:txBody>
      </p:sp>
      <p:pic>
        <p:nvPicPr>
          <p:cNvPr id="10" name="Content Placeholder 9" descr="A poster for a convention&#10;&#10;Description automatically generated">
            <a:extLst>
              <a:ext uri="{FF2B5EF4-FFF2-40B4-BE49-F238E27FC236}">
                <a16:creationId xmlns:a16="http://schemas.microsoft.com/office/drawing/2014/main" id="{B1FAC336-FE94-2A3B-F521-655B77CC1B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3311" y="2359204"/>
            <a:ext cx="8629307" cy="3602736"/>
          </a:xfrm>
          <a:prstGeom prst="rect">
            <a:avLst/>
          </a:prstGeom>
        </p:spPr>
      </p:pic>
    </p:spTree>
    <p:extLst>
      <p:ext uri="{BB962C8B-B14F-4D97-AF65-F5344CB8AC3E}">
        <p14:creationId xmlns:p14="http://schemas.microsoft.com/office/powerpoint/2010/main" val="2216314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249177F-A06A-45FB-B00F-00720EA1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2E776F1A-996E-49D1-B112-57A6E71642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4C4C3B4B-612F-41A6-81E2-EF54C8107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02D3A97A-037A-4CD4-96C9-9571CA29B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33" name="Rectangle 32">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EE2E3A9-C60F-40FD-528A-79951EC8B6D9}"/>
              </a:ext>
            </a:extLst>
          </p:cNvPr>
          <p:cNvSpPr>
            <a:spLocks noGrp="1"/>
          </p:cNvSpPr>
          <p:nvPr>
            <p:ph type="title"/>
          </p:nvPr>
        </p:nvSpPr>
        <p:spPr>
          <a:xfrm>
            <a:off x="581192" y="5264487"/>
            <a:ext cx="11029616" cy="718870"/>
          </a:xfrm>
        </p:spPr>
        <p:txBody>
          <a:bodyPr vert="horz" lIns="91440" tIns="45720" rIns="91440" bIns="45720" rtlCol="0" anchor="b">
            <a:normAutofit/>
          </a:bodyPr>
          <a:lstStyle/>
          <a:p>
            <a:r>
              <a:rPr lang="en-US">
                <a:solidFill>
                  <a:srgbClr val="FFFEFF"/>
                </a:solidFill>
              </a:rPr>
              <a:t>More Information</a:t>
            </a:r>
          </a:p>
        </p:txBody>
      </p:sp>
      <p:graphicFrame>
        <p:nvGraphicFramePr>
          <p:cNvPr id="6" name="Content Placeholder 3">
            <a:extLst>
              <a:ext uri="{FF2B5EF4-FFF2-40B4-BE49-F238E27FC236}">
                <a16:creationId xmlns:a16="http://schemas.microsoft.com/office/drawing/2014/main" id="{78DC6AC8-6E25-09F0-F29C-35B6C970E7FE}"/>
              </a:ext>
            </a:extLst>
          </p:cNvPr>
          <p:cNvGraphicFramePr>
            <a:graphicFrameLocks noGrp="1"/>
          </p:cNvGraphicFramePr>
          <p:nvPr>
            <p:ph sz="half" idx="2"/>
            <p:extLst>
              <p:ext uri="{D42A27DB-BD31-4B8C-83A1-F6EECF244321}">
                <p14:modId xmlns:p14="http://schemas.microsoft.com/office/powerpoint/2010/main" val="570402923"/>
              </p:ext>
            </p:extLst>
          </p:nvPr>
        </p:nvGraphicFramePr>
        <p:xfrm>
          <a:off x="642938" y="858445"/>
          <a:ext cx="10906125" cy="396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5132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67BCE-A163-92BF-8366-C7C50CEBB392}"/>
              </a:ext>
            </a:extLst>
          </p:cNvPr>
          <p:cNvSpPr>
            <a:spLocks noGrp="1"/>
          </p:cNvSpPr>
          <p:nvPr>
            <p:ph type="title"/>
          </p:nvPr>
        </p:nvSpPr>
        <p:spPr>
          <a:xfrm>
            <a:off x="581191" y="1362748"/>
            <a:ext cx="11029615" cy="1497507"/>
          </a:xfrm>
        </p:spPr>
        <p:txBody>
          <a:bodyPr>
            <a:normAutofit/>
          </a:bodyPr>
          <a:lstStyle/>
          <a:p>
            <a:r>
              <a:rPr lang="en-US" sz="5400" dirty="0"/>
              <a:t>Ahéhee’</a:t>
            </a:r>
          </a:p>
        </p:txBody>
      </p:sp>
      <p:sp>
        <p:nvSpPr>
          <p:cNvPr id="3" name="Text Placeholder 2">
            <a:extLst>
              <a:ext uri="{FF2B5EF4-FFF2-40B4-BE49-F238E27FC236}">
                <a16:creationId xmlns:a16="http://schemas.microsoft.com/office/drawing/2014/main" id="{7436F7E9-AD2A-4413-2492-F8468D374D27}"/>
              </a:ext>
            </a:extLst>
          </p:cNvPr>
          <p:cNvSpPr>
            <a:spLocks noGrp="1"/>
          </p:cNvSpPr>
          <p:nvPr>
            <p:ph type="body" idx="1"/>
          </p:nvPr>
        </p:nvSpPr>
        <p:spPr>
          <a:xfrm>
            <a:off x="581192" y="3052763"/>
            <a:ext cx="11029615" cy="2089210"/>
          </a:xfrm>
        </p:spPr>
        <p:txBody>
          <a:bodyPr>
            <a:normAutofit fontScale="92500" lnSpcReduction="20000"/>
          </a:bodyPr>
          <a:lstStyle/>
          <a:p>
            <a:r>
              <a:rPr lang="en-US" dirty="0"/>
              <a:t>Erla R. Sagg</a:t>
            </a:r>
          </a:p>
          <a:p>
            <a:r>
              <a:rPr lang="en-US" dirty="0"/>
              <a:t>NAIHC Training &amp; Technical Assistance Program Director</a:t>
            </a:r>
          </a:p>
          <a:p>
            <a:r>
              <a:rPr lang="en-US" dirty="0"/>
              <a:t>esagg@naihc.net</a:t>
            </a:r>
          </a:p>
          <a:p>
            <a:r>
              <a:rPr lang="en-US" dirty="0"/>
              <a:t>www.naihc.net</a:t>
            </a:r>
          </a:p>
          <a:p>
            <a:r>
              <a:rPr lang="en-US" dirty="0"/>
              <a:t>(202) 454-0913</a:t>
            </a:r>
          </a:p>
          <a:p>
            <a:r>
              <a:rPr lang="en-US" dirty="0"/>
              <a:t>202-789-1754</a:t>
            </a:r>
          </a:p>
          <a:p>
            <a:endParaRPr lang="en-US" dirty="0"/>
          </a:p>
        </p:txBody>
      </p:sp>
    </p:spTree>
    <p:extLst>
      <p:ext uri="{BB962C8B-B14F-4D97-AF65-F5344CB8AC3E}">
        <p14:creationId xmlns:p14="http://schemas.microsoft.com/office/powerpoint/2010/main" val="583431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CD89393-3594-A7C0-2BE9-A4B3A2F95A8C}"/>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solidFill>
                  <a:srgbClr val="FFFEFF"/>
                </a:solidFill>
              </a:rPr>
              <a:t>History of NAIHC</a:t>
            </a:r>
          </a:p>
        </p:txBody>
      </p:sp>
      <p:graphicFrame>
        <p:nvGraphicFramePr>
          <p:cNvPr id="11" name="Content Placeholder 2">
            <a:extLst>
              <a:ext uri="{FF2B5EF4-FFF2-40B4-BE49-F238E27FC236}">
                <a16:creationId xmlns:a16="http://schemas.microsoft.com/office/drawing/2014/main" id="{416AA50F-DF03-9E77-0025-0BA4AAEAD263}"/>
              </a:ext>
            </a:extLst>
          </p:cNvPr>
          <p:cNvGraphicFramePr>
            <a:graphicFrameLocks noGrp="1"/>
          </p:cNvGraphicFramePr>
          <p:nvPr>
            <p:ph sz="half" idx="1"/>
            <p:extLst>
              <p:ext uri="{D42A27DB-BD31-4B8C-83A1-F6EECF244321}">
                <p14:modId xmlns:p14="http://schemas.microsoft.com/office/powerpoint/2010/main" val="381144754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1252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united states">
            <a:extLst>
              <a:ext uri="{FF2B5EF4-FFF2-40B4-BE49-F238E27FC236}">
                <a16:creationId xmlns:a16="http://schemas.microsoft.com/office/drawing/2014/main" id="{0BBB1A8B-D13B-C458-16B0-E9FC2BD4C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12" y="1208531"/>
            <a:ext cx="6125708" cy="4735069"/>
          </a:xfrm>
          <a:prstGeom prst="rect">
            <a:avLst/>
          </a:prstGeom>
        </p:spPr>
      </p:pic>
      <p:sp>
        <p:nvSpPr>
          <p:cNvPr id="18" name="Rectangle 17">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1DA36C5-06DF-0CB9-3B69-AED8A96E7F34}"/>
              </a:ext>
            </a:extLst>
          </p:cNvPr>
          <p:cNvSpPr>
            <a:spLocks noGrp="1"/>
          </p:cNvSpPr>
          <p:nvPr>
            <p:ph type="ctrTitle"/>
          </p:nvPr>
        </p:nvSpPr>
        <p:spPr>
          <a:xfrm>
            <a:off x="8296275" y="1419225"/>
            <a:ext cx="3081576" cy="2085869"/>
          </a:xfrm>
        </p:spPr>
        <p:txBody>
          <a:bodyPr>
            <a:normAutofit/>
          </a:bodyPr>
          <a:lstStyle/>
          <a:p>
            <a:r>
              <a:rPr lang="en-US">
                <a:solidFill>
                  <a:srgbClr val="FFFFFF"/>
                </a:solidFill>
              </a:rPr>
              <a:t>Board Members</a:t>
            </a:r>
          </a:p>
        </p:txBody>
      </p:sp>
      <p:sp>
        <p:nvSpPr>
          <p:cNvPr id="3" name="Subtitle 2">
            <a:extLst>
              <a:ext uri="{FF2B5EF4-FFF2-40B4-BE49-F238E27FC236}">
                <a16:creationId xmlns:a16="http://schemas.microsoft.com/office/drawing/2014/main" id="{7338E920-BD9E-7FA7-74DB-5D26F38E3711}"/>
              </a:ext>
            </a:extLst>
          </p:cNvPr>
          <p:cNvSpPr>
            <a:spLocks noGrp="1"/>
          </p:cNvSpPr>
          <p:nvPr>
            <p:ph type="subTitle" idx="1"/>
          </p:nvPr>
        </p:nvSpPr>
        <p:spPr>
          <a:xfrm>
            <a:off x="8296275" y="3505095"/>
            <a:ext cx="3081576" cy="1733655"/>
          </a:xfrm>
        </p:spPr>
        <p:txBody>
          <a:bodyPr>
            <a:normAutofit/>
          </a:bodyPr>
          <a:lstStyle/>
          <a:p>
            <a:r>
              <a:rPr lang="en-US">
                <a:solidFill>
                  <a:schemeClr val="bg2"/>
                </a:solidFill>
              </a:rPr>
              <a:t>Board Members Represent Regions 1 - 9</a:t>
            </a:r>
          </a:p>
        </p:txBody>
      </p:sp>
    </p:spTree>
    <p:extLst>
      <p:ext uri="{BB962C8B-B14F-4D97-AF65-F5344CB8AC3E}">
        <p14:creationId xmlns:p14="http://schemas.microsoft.com/office/powerpoint/2010/main" val="7653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A21CA-4E79-C15B-D32A-769CFEDEFF60}"/>
              </a:ext>
            </a:extLst>
          </p:cNvPr>
          <p:cNvSpPr>
            <a:spLocks noGrp="1"/>
          </p:cNvSpPr>
          <p:nvPr>
            <p:ph type="title"/>
          </p:nvPr>
        </p:nvSpPr>
        <p:spPr>
          <a:xfrm>
            <a:off x="4853988" y="320041"/>
            <a:ext cx="6707084" cy="3892668"/>
          </a:xfrm>
        </p:spPr>
        <p:txBody>
          <a:bodyPr vert="horz" lIns="91440" tIns="45720" rIns="91440" bIns="45720" rtlCol="0" anchor="b">
            <a:normAutofit/>
          </a:bodyPr>
          <a:lstStyle/>
          <a:p>
            <a:r>
              <a:rPr lang="en-US" sz="6600" kern="1200">
                <a:solidFill>
                  <a:schemeClr val="tx1"/>
                </a:solidFill>
                <a:latin typeface="+mj-lt"/>
                <a:ea typeface="+mj-ea"/>
                <a:cs typeface="+mj-cs"/>
              </a:rPr>
              <a:t>Board Chairman Thomas Lozano</a:t>
            </a:r>
            <a:endParaRPr lang="en-US" sz="6600"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54B3D180-628C-9115-B73A-5E1319354EFE}"/>
              </a:ext>
            </a:extLst>
          </p:cNvPr>
          <p:cNvPicPr>
            <a:picLocks noChangeAspect="1"/>
          </p:cNvPicPr>
          <p:nvPr/>
        </p:nvPicPr>
        <p:blipFill>
          <a:blip r:embed="rId2"/>
          <a:stretch>
            <a:fillRect/>
          </a:stretch>
        </p:blipFill>
        <p:spPr>
          <a:xfrm>
            <a:off x="320040" y="715327"/>
            <a:ext cx="4087368" cy="5109210"/>
          </a:xfrm>
          <a:prstGeom prst="rect">
            <a:avLst/>
          </a:prstGeom>
        </p:spPr>
      </p:pic>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43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024E-E478-F96C-C834-AF4AB36F1271}"/>
              </a:ext>
            </a:extLst>
          </p:cNvPr>
          <p:cNvSpPr>
            <a:spLocks noGrp="1"/>
          </p:cNvSpPr>
          <p:nvPr>
            <p:ph type="title"/>
          </p:nvPr>
        </p:nvSpPr>
        <p:spPr/>
        <p:txBody>
          <a:bodyPr/>
          <a:lstStyle/>
          <a:p>
            <a:r>
              <a:rPr lang="en-US" dirty="0"/>
              <a:t>3 Components of NAIHC</a:t>
            </a:r>
          </a:p>
        </p:txBody>
      </p:sp>
      <p:graphicFrame>
        <p:nvGraphicFramePr>
          <p:cNvPr id="5" name="Diagram 4">
            <a:extLst>
              <a:ext uri="{FF2B5EF4-FFF2-40B4-BE49-F238E27FC236}">
                <a16:creationId xmlns:a16="http://schemas.microsoft.com/office/drawing/2014/main" id="{2812E522-41A8-5D87-CB4C-D81DF11C477D}"/>
              </a:ext>
            </a:extLst>
          </p:cNvPr>
          <p:cNvGraphicFramePr/>
          <p:nvPr>
            <p:extLst>
              <p:ext uri="{D42A27DB-BD31-4B8C-83A1-F6EECF244321}">
                <p14:modId xmlns:p14="http://schemas.microsoft.com/office/powerpoint/2010/main" val="2506572837"/>
              </p:ext>
            </p:extLst>
          </p:nvPr>
        </p:nvGraphicFramePr>
        <p:xfrm>
          <a:off x="1794668" y="2012999"/>
          <a:ext cx="8602663" cy="4142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2697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9DD28D-64CE-C818-0E1E-7AB20E106EA8}"/>
              </a:ext>
            </a:extLst>
          </p:cNvPr>
          <p:cNvSpPr>
            <a:spLocks noGrp="1"/>
          </p:cNvSpPr>
          <p:nvPr>
            <p:ph type="ctrTitle"/>
          </p:nvPr>
        </p:nvSpPr>
        <p:spPr>
          <a:xfrm>
            <a:off x="4801143" y="1005839"/>
            <a:ext cx="6939304" cy="4805025"/>
          </a:xfrm>
        </p:spPr>
        <p:txBody>
          <a:bodyPr anchor="ctr">
            <a:normAutofit/>
          </a:bodyPr>
          <a:lstStyle/>
          <a:p>
            <a:r>
              <a:rPr lang="en-US" sz="6000" dirty="0">
                <a:solidFill>
                  <a:schemeClr val="tx2"/>
                </a:solidFill>
              </a:rPr>
              <a:t>HUD ONAP Regional Trainings and Technical Assistance</a:t>
            </a:r>
          </a:p>
        </p:txBody>
      </p:sp>
      <p:sp>
        <p:nvSpPr>
          <p:cNvPr id="10" name="Rectangle 9">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59333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71D0B76D-E017-0E05-BF45-F72BB8C472CF}"/>
              </a:ext>
            </a:extLst>
          </p:cNvPr>
          <p:cNvPicPr>
            <a:picLocks noChangeAspect="1"/>
          </p:cNvPicPr>
          <p:nvPr/>
        </p:nvPicPr>
        <p:blipFill>
          <a:blip r:embed="rId2"/>
          <a:stretch>
            <a:fillRect/>
          </a:stretch>
        </p:blipFill>
        <p:spPr>
          <a:xfrm>
            <a:off x="839380" y="2165338"/>
            <a:ext cx="2917627" cy="2486025"/>
          </a:xfrm>
          <a:prstGeom prst="rect">
            <a:avLst/>
          </a:prstGeom>
        </p:spPr>
      </p:pic>
    </p:spTree>
    <p:extLst>
      <p:ext uri="{BB962C8B-B14F-4D97-AF65-F5344CB8AC3E}">
        <p14:creationId xmlns:p14="http://schemas.microsoft.com/office/powerpoint/2010/main" val="334838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8447-4358-9552-8121-78C28630032F}"/>
              </a:ext>
            </a:extLst>
          </p:cNvPr>
          <p:cNvSpPr>
            <a:spLocks noGrp="1"/>
          </p:cNvSpPr>
          <p:nvPr>
            <p:ph type="title"/>
          </p:nvPr>
        </p:nvSpPr>
        <p:spPr>
          <a:xfrm>
            <a:off x="581192" y="702156"/>
            <a:ext cx="11029616" cy="1013800"/>
          </a:xfrm>
        </p:spPr>
        <p:txBody>
          <a:bodyPr>
            <a:normAutofit/>
          </a:bodyPr>
          <a:lstStyle/>
          <a:p>
            <a:r>
              <a:rPr lang="en-US">
                <a:solidFill>
                  <a:srgbClr val="FFFEFF"/>
                </a:solidFill>
              </a:rPr>
              <a:t>Native American Housing Assistance and Self-Determination Act of 1996</a:t>
            </a:r>
          </a:p>
        </p:txBody>
      </p:sp>
      <p:graphicFrame>
        <p:nvGraphicFramePr>
          <p:cNvPr id="5" name="Content Placeholder 2">
            <a:extLst>
              <a:ext uri="{FF2B5EF4-FFF2-40B4-BE49-F238E27FC236}">
                <a16:creationId xmlns:a16="http://schemas.microsoft.com/office/drawing/2014/main" id="{1F5CF1C9-82A8-E217-285C-30FB761829D1}"/>
              </a:ext>
            </a:extLst>
          </p:cNvPr>
          <p:cNvGraphicFramePr>
            <a:graphicFrameLocks noGrp="1"/>
          </p:cNvGraphicFramePr>
          <p:nvPr>
            <p:ph idx="1"/>
            <p:extLst>
              <p:ext uri="{D42A27DB-BD31-4B8C-83A1-F6EECF244321}">
                <p14:modId xmlns:p14="http://schemas.microsoft.com/office/powerpoint/2010/main" val="182626477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5230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1406</TotalTime>
  <Words>1415</Words>
  <Application>Microsoft Office PowerPoint</Application>
  <PresentationFormat>Widescreen</PresentationFormat>
  <Paragraphs>200</Paragraphs>
  <Slides>36</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Abadi</vt:lpstr>
      <vt:lpstr>Arial</vt:lpstr>
      <vt:lpstr>Calibri</vt:lpstr>
      <vt:lpstr>Calibri Light</vt:lpstr>
      <vt:lpstr>Courier New</vt:lpstr>
      <vt:lpstr>Gill Sans MT</vt:lpstr>
      <vt:lpstr>Gill Sans Nova</vt:lpstr>
      <vt:lpstr>Gill Sans Nova Cond</vt:lpstr>
      <vt:lpstr>Tw Cen MT</vt:lpstr>
      <vt:lpstr>Viner Hand ITC</vt:lpstr>
      <vt:lpstr>Wingdings</vt:lpstr>
      <vt:lpstr>Wingdings 2</vt:lpstr>
      <vt:lpstr>Office Theme</vt:lpstr>
      <vt:lpstr>Dividend</vt:lpstr>
      <vt:lpstr>Training and Technical Assistance Department</vt:lpstr>
      <vt:lpstr>Naihc staff</vt:lpstr>
      <vt:lpstr>FOR THE PEOPLE – FOR FIFTY YEARS!</vt:lpstr>
      <vt:lpstr>History of NAIHC</vt:lpstr>
      <vt:lpstr>Board Members</vt:lpstr>
      <vt:lpstr>Board Chairman Thomas Lozano</vt:lpstr>
      <vt:lpstr>3 Components of NAIHC</vt:lpstr>
      <vt:lpstr>HUD ONAP Regional Trainings and Technical Assistance</vt:lpstr>
      <vt:lpstr>Native American Housing Assistance and Self-Determination Act of 1996</vt:lpstr>
      <vt:lpstr>Regional HUD ONAP Trainings</vt:lpstr>
      <vt:lpstr>TA Contacts by ONAP Area Office</vt:lpstr>
      <vt:lpstr>TA Projects </vt:lpstr>
      <vt:lpstr>Washington coastal leadership cohort</vt:lpstr>
      <vt:lpstr>Crow Tribe Apsaalooke Warriors Complex</vt:lpstr>
      <vt:lpstr>SAIL RIVER HEIGHTS “MAKAH SELF-DETERMINATION AT WORK”</vt:lpstr>
      <vt:lpstr>Tribal TA Cohort:  Addressing Homelessness in Tribal Areas 2019 -2022</vt:lpstr>
      <vt:lpstr>Community Needs Assessments – Strategic Planning</vt:lpstr>
      <vt:lpstr>Funding Energy Efficiency/Renewable Energy</vt:lpstr>
      <vt:lpstr>Responsible Renters Program</vt:lpstr>
      <vt:lpstr>Salish &amp; Kootenai Methamphetamine Remediation Data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us in Seminole, Florida for our annual Convention &amp; Tradeshow</vt:lpstr>
      <vt:lpstr>More Information</vt:lpstr>
      <vt:lpstr>Ahéhee’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Donohoe</dc:creator>
  <cp:lastModifiedBy>Erla Sagg</cp:lastModifiedBy>
  <cp:revision>80</cp:revision>
  <dcterms:created xsi:type="dcterms:W3CDTF">2020-10-22T02:54:58Z</dcterms:created>
  <dcterms:modified xsi:type="dcterms:W3CDTF">2024-03-14T14:43:13Z</dcterms:modified>
</cp:coreProperties>
</file>