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handoutMasterIdLst>
    <p:handoutMasterId r:id="rId28"/>
  </p:handoutMasterIdLst>
  <p:sldIdLst>
    <p:sldId id="290" r:id="rId2"/>
    <p:sldId id="285" r:id="rId3"/>
    <p:sldId id="288" r:id="rId4"/>
    <p:sldId id="291" r:id="rId5"/>
    <p:sldId id="292" r:id="rId6"/>
    <p:sldId id="293" r:id="rId7"/>
    <p:sldId id="294" r:id="rId8"/>
    <p:sldId id="295" r:id="rId9"/>
    <p:sldId id="296" r:id="rId10"/>
    <p:sldId id="297" r:id="rId11"/>
    <p:sldId id="299" r:id="rId12"/>
    <p:sldId id="300" r:id="rId13"/>
    <p:sldId id="303" r:id="rId14"/>
    <p:sldId id="304" r:id="rId15"/>
    <p:sldId id="301" r:id="rId16"/>
    <p:sldId id="302" r:id="rId17"/>
    <p:sldId id="305" r:id="rId18"/>
    <p:sldId id="306" r:id="rId19"/>
    <p:sldId id="307" r:id="rId20"/>
    <p:sldId id="308" r:id="rId21"/>
    <p:sldId id="309" r:id="rId22"/>
    <p:sldId id="310" r:id="rId23"/>
    <p:sldId id="311" r:id="rId24"/>
    <p:sldId id="312" r:id="rId25"/>
    <p:sldId id="28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rhardt, Brit L (IHS/HQ)" initials="EBL(" lastIdx="2" clrIdx="0">
    <p:extLst>
      <p:ext uri="{19B8F6BF-5375-455C-9EA6-DF929625EA0E}">
        <p15:presenceInfo xmlns:p15="http://schemas.microsoft.com/office/powerpoint/2012/main" userId="S-1-5-21-1547161642-606747145-682003330-459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4D77"/>
    <a:srgbClr val="E48312"/>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6370" autoAdjust="0"/>
  </p:normalViewPr>
  <p:slideViewPr>
    <p:cSldViewPr snapToGrid="0">
      <p:cViewPr varScale="1">
        <p:scale>
          <a:sx n="74" d="100"/>
          <a:sy n="74" d="100"/>
        </p:scale>
        <p:origin x="54" y="4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9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[PDSList_2024-07-31.xlsx]Sheet1!PivotTable1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Bemidji Area DSFC Funding History</a:t>
            </a:r>
          </a:p>
          <a:p>
            <a:pPr>
              <a:defRPr/>
            </a:pPr>
            <a:r>
              <a:rPr lang="en-US"/>
              <a:t>(Direct Appropriations)</a:t>
            </a:r>
          </a:p>
        </c:rich>
      </c:tx>
      <c:layout>
        <c:manualLayout>
          <c:xMode val="edge"/>
          <c:yMode val="edge"/>
          <c:x val="0.37132817901050774"/>
          <c:y val="4.09756551538086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rgbClr val="002060"/>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rgbClr val="002060"/>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rgbClr val="002060"/>
          </a:solidFill>
          <a:ln>
            <a:noFill/>
          </a:ln>
          <a:effectLst/>
        </c:spPr>
        <c:marker>
          <c:symbol val="none"/>
        </c:marker>
      </c:pivotFmt>
    </c:pivotFmts>
    <c:plotArea>
      <c:layout/>
      <c:barChart>
        <c:barDir val="col"/>
        <c:grouping val="stacked"/>
        <c:varyColors val="0"/>
        <c:ser>
          <c:idx val="0"/>
          <c:order val="0"/>
          <c:tx>
            <c:strRef>
              <c:f>Sheet1!$B$3:$B$4</c:f>
              <c:strCache>
                <c:ptCount val="1"/>
                <c:pt idx="0">
                  <c:v>IHS Emergency</c:v>
                </c:pt>
              </c:strCache>
            </c:strRef>
          </c:tx>
          <c:spPr>
            <a:solidFill>
              <a:srgbClr val="FFC00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Sheet1!$B$5:$B$15</c:f>
              <c:numCache>
                <c:formatCode>_("$"* #,##0.00_);_("$"* \(#,##0.00\);_("$"* "-"??_);_(@_)</c:formatCode>
                <c:ptCount val="10"/>
                <c:pt idx="1">
                  <c:v>191500</c:v>
                </c:pt>
                <c:pt idx="2">
                  <c:v>316000</c:v>
                </c:pt>
                <c:pt idx="3">
                  <c:v>22000</c:v>
                </c:pt>
                <c:pt idx="4">
                  <c:v>172000</c:v>
                </c:pt>
                <c:pt idx="5">
                  <c:v>220780</c:v>
                </c:pt>
                <c:pt idx="6">
                  <c:v>168220</c:v>
                </c:pt>
                <c:pt idx="7">
                  <c:v>251365</c:v>
                </c:pt>
              </c:numCache>
            </c:numRef>
          </c:val>
          <c:extLst>
            <c:ext xmlns:c16="http://schemas.microsoft.com/office/drawing/2014/chart" uri="{C3380CC4-5D6E-409C-BE32-E72D297353CC}">
              <c16:uniqueId val="{00000000-A79F-46C3-97FA-8F9D96145DF7}"/>
            </c:ext>
          </c:extLst>
        </c:ser>
        <c:ser>
          <c:idx val="1"/>
          <c:order val="1"/>
          <c:tx>
            <c:strRef>
              <c:f>Sheet1!$C$3:$C$4</c:f>
              <c:strCache>
                <c:ptCount val="1"/>
                <c:pt idx="0">
                  <c:v>IHS Housing</c:v>
                </c:pt>
              </c:strCache>
            </c:strRef>
          </c:tx>
          <c:spPr>
            <a:solidFill>
              <a:schemeClr val="accent2"/>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Sheet1!$C$5:$C$15</c:f>
              <c:numCache>
                <c:formatCode>_("$"* #,##0.00_);_("$"* \(#,##0.00\);_("$"* "-"??_);_(@_)</c:formatCode>
                <c:ptCount val="10"/>
                <c:pt idx="0">
                  <c:v>3219000.0000000005</c:v>
                </c:pt>
                <c:pt idx="1">
                  <c:v>3758000</c:v>
                </c:pt>
                <c:pt idx="2">
                  <c:v>3825999.9999999995</c:v>
                </c:pt>
                <c:pt idx="3">
                  <c:v>6941539.9999999991</c:v>
                </c:pt>
                <c:pt idx="4">
                  <c:v>6844000</c:v>
                </c:pt>
                <c:pt idx="5">
                  <c:v>3125900</c:v>
                </c:pt>
                <c:pt idx="6">
                  <c:v>3360285</c:v>
                </c:pt>
                <c:pt idx="7">
                  <c:v>6693300</c:v>
                </c:pt>
                <c:pt idx="8">
                  <c:v>6734000</c:v>
                </c:pt>
                <c:pt idx="9">
                  <c:v>1940000</c:v>
                </c:pt>
              </c:numCache>
            </c:numRef>
          </c:val>
          <c:extLst>
            <c:ext xmlns:c16="http://schemas.microsoft.com/office/drawing/2014/chart" uri="{C3380CC4-5D6E-409C-BE32-E72D297353CC}">
              <c16:uniqueId val="{00000001-A79F-46C3-97FA-8F9D96145DF7}"/>
            </c:ext>
          </c:extLst>
        </c:ser>
        <c:ser>
          <c:idx val="2"/>
          <c:order val="2"/>
          <c:tx>
            <c:strRef>
              <c:f>Sheet1!$D$3:$D$4</c:f>
              <c:strCache>
                <c:ptCount val="1"/>
                <c:pt idx="0">
                  <c:v>IHS Regular</c:v>
                </c:pt>
              </c:strCache>
            </c:strRef>
          </c:tx>
          <c:spPr>
            <a:solidFill>
              <a:srgbClr val="FF000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Sheet1!$D$5:$D$15</c:f>
              <c:numCache>
                <c:formatCode>_("$"* #,##0.00_);_("$"* \(#,##0.00\);_("$"* "-"??_);_(@_)</c:formatCode>
                <c:ptCount val="10"/>
                <c:pt idx="0">
                  <c:v>1968000</c:v>
                </c:pt>
                <c:pt idx="1">
                  <c:v>2764000</c:v>
                </c:pt>
                <c:pt idx="2">
                  <c:v>2391000</c:v>
                </c:pt>
                <c:pt idx="3">
                  <c:v>7480900</c:v>
                </c:pt>
                <c:pt idx="4">
                  <c:v>6451000</c:v>
                </c:pt>
                <c:pt idx="5">
                  <c:v>6110200</c:v>
                </c:pt>
                <c:pt idx="6">
                  <c:v>3784700</c:v>
                </c:pt>
                <c:pt idx="7">
                  <c:v>338000</c:v>
                </c:pt>
                <c:pt idx="8">
                  <c:v>1956175</c:v>
                </c:pt>
                <c:pt idx="9">
                  <c:v>2187422</c:v>
                </c:pt>
              </c:numCache>
            </c:numRef>
          </c:val>
          <c:extLst>
            <c:ext xmlns:c16="http://schemas.microsoft.com/office/drawing/2014/chart" uri="{C3380CC4-5D6E-409C-BE32-E72D297353CC}">
              <c16:uniqueId val="{00000002-A79F-46C3-97FA-8F9D96145DF7}"/>
            </c:ext>
          </c:extLst>
        </c:ser>
        <c:ser>
          <c:idx val="3"/>
          <c:order val="3"/>
          <c:tx>
            <c:strRef>
              <c:f>Sheet1!$E$3:$E$4</c:f>
              <c:strCache>
                <c:ptCount val="1"/>
                <c:pt idx="0">
                  <c:v>IHS Special</c:v>
                </c:pt>
              </c:strCache>
            </c:strRef>
          </c:tx>
          <c:spPr>
            <a:solidFill>
              <a:srgbClr val="FFFF0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Sheet1!$E$5:$E$15</c:f>
              <c:numCache>
                <c:formatCode>_("$"* #,##0.00_);_("$"* \(#,##0.00\);_("$"* "-"??_);_(@_)</c:formatCode>
                <c:ptCount val="10"/>
                <c:pt idx="1">
                  <c:v>230300</c:v>
                </c:pt>
                <c:pt idx="2">
                  <c:v>52907.17</c:v>
                </c:pt>
                <c:pt idx="4">
                  <c:v>35000</c:v>
                </c:pt>
                <c:pt idx="5">
                  <c:v>3603.56</c:v>
                </c:pt>
                <c:pt idx="6">
                  <c:v>55000</c:v>
                </c:pt>
                <c:pt idx="7">
                  <c:v>131490</c:v>
                </c:pt>
              </c:numCache>
            </c:numRef>
          </c:val>
          <c:extLst>
            <c:ext xmlns:c16="http://schemas.microsoft.com/office/drawing/2014/chart" uri="{C3380CC4-5D6E-409C-BE32-E72D297353CC}">
              <c16:uniqueId val="{00000003-A79F-46C3-97FA-8F9D96145DF7}"/>
            </c:ext>
          </c:extLst>
        </c:ser>
        <c:ser>
          <c:idx val="4"/>
          <c:order val="4"/>
          <c:tx>
            <c:strRef>
              <c:f>Sheet1!$F$3:$F$4</c:f>
              <c:strCache>
                <c:ptCount val="1"/>
                <c:pt idx="0">
                  <c:v>IHS IIJA Regular Project Funds</c:v>
                </c:pt>
              </c:strCache>
            </c:strRef>
          </c:tx>
          <c:spPr>
            <a:solidFill>
              <a:srgbClr val="00206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Sheet1!$F$5:$F$15</c:f>
              <c:numCache>
                <c:formatCode>General</c:formatCode>
                <c:ptCount val="10"/>
                <c:pt idx="7" formatCode="_(&quot;$&quot;* #,##0.00_);_(&quot;$&quot;* \(#,##0.00\);_(&quot;$&quot;* &quot;-&quot;??_);_(@_)">
                  <c:v>11283458</c:v>
                </c:pt>
                <c:pt idx="8" formatCode="_(&quot;$&quot;* #,##0.00_);_(&quot;$&quot;* \(#,##0.00\);_(&quot;$&quot;* &quot;-&quot;??_);_(@_)">
                  <c:v>10922585</c:v>
                </c:pt>
                <c:pt idx="9" formatCode="_(&quot;$&quot;* #,##0.00_);_(&quot;$&quot;* \(#,##0.00\);_(&quot;$&quot;* &quot;-&quot;??_);_(@_)">
                  <c:v>8932063</c:v>
                </c:pt>
              </c:numCache>
            </c:numRef>
          </c:val>
          <c:extLst>
            <c:ext xmlns:c16="http://schemas.microsoft.com/office/drawing/2014/chart" uri="{C3380CC4-5D6E-409C-BE32-E72D297353CC}">
              <c16:uniqueId val="{00000004-A79F-46C3-97FA-8F9D96145DF7}"/>
            </c:ext>
          </c:extLst>
        </c:ser>
        <c:dLbls>
          <c:showLegendKey val="0"/>
          <c:showVal val="0"/>
          <c:showCatName val="0"/>
          <c:showSerName val="0"/>
          <c:showPercent val="0"/>
          <c:showBubbleSize val="0"/>
        </c:dLbls>
        <c:gapWidth val="75"/>
        <c:overlap val="100"/>
        <c:axId val="1589403087"/>
        <c:axId val="1588052735"/>
      </c:barChart>
      <c:catAx>
        <c:axId val="158940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8052735"/>
        <c:crosses val="autoZero"/>
        <c:auto val="1"/>
        <c:lblAlgn val="ctr"/>
        <c:lblOffset val="100"/>
        <c:noMultiLvlLbl val="0"/>
      </c:catAx>
      <c:valAx>
        <c:axId val="1588052735"/>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940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[PDSList_2024-07-31.xlsx]Sheet1!PivotTable1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Bemidji Area DSFC Funding History</a:t>
            </a:r>
          </a:p>
          <a:p>
            <a:pPr>
              <a:defRPr/>
            </a:pPr>
            <a:r>
              <a:rPr lang="en-US"/>
              <a:t>(Contributions)</a:t>
            </a:r>
          </a:p>
        </c:rich>
      </c:tx>
      <c:layout>
        <c:manualLayout>
          <c:xMode val="edge"/>
          <c:yMode val="edge"/>
          <c:x val="0.37132817901050774"/>
          <c:y val="4.09756551538086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rgbClr val="002060"/>
          </a:solidFill>
          <a:ln>
            <a:noFill/>
          </a:ln>
          <a:effectLst/>
        </c:spPr>
        <c:marker>
          <c:symbol val="none"/>
        </c:marker>
      </c:pivotFmt>
      <c:pivotFmt>
        <c:idx val="2"/>
        <c:spPr>
          <a:solidFill>
            <a:srgbClr val="0070C0"/>
          </a:solidFill>
          <a:ln>
            <a:noFill/>
          </a:ln>
          <a:effectLst/>
        </c:spP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rgbClr val="0070C0"/>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rgbClr val="0070C0"/>
          </a:solidFill>
          <a:ln>
            <a:noFill/>
          </a:ln>
          <a:effectLst/>
        </c:spPr>
        <c:marker>
          <c:symbol val="none"/>
        </c:marker>
      </c:pivotFmt>
      <c:pivotFmt>
        <c:idx val="10"/>
        <c:spPr>
          <a:solidFill>
            <a:schemeClr val="accent1"/>
          </a:solidFill>
          <a:ln>
            <a:noFill/>
          </a:ln>
          <a:effectLst/>
        </c:spPr>
        <c:marker>
          <c:symbol val="none"/>
        </c:marker>
      </c:pivotFmt>
    </c:pivotFmts>
    <c:plotArea>
      <c:layout/>
      <c:barChart>
        <c:barDir val="col"/>
        <c:grouping val="stacked"/>
        <c:varyColors val="0"/>
        <c:ser>
          <c:idx val="0"/>
          <c:order val="0"/>
          <c:tx>
            <c:strRef>
              <c:f>Sheet1!$B$3:$B$4</c:f>
              <c:strCache>
                <c:ptCount val="1"/>
                <c:pt idx="0">
                  <c:v>EPA - Other</c:v>
                </c:pt>
              </c:strCache>
            </c:strRef>
          </c:tx>
          <c:spPr>
            <a:solidFill>
              <a:schemeClr val="bg1">
                <a:lumMod val="40000"/>
                <a:lumOff val="60000"/>
              </a:schemeClr>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Sheet1!$B$5:$B$15</c:f>
              <c:numCache>
                <c:formatCode>_("$"* #,##0.00_);_("$"* \(#,##0.00\);_("$"* "-"??_);_(@_)</c:formatCode>
                <c:ptCount val="10"/>
                <c:pt idx="0">
                  <c:v>225049</c:v>
                </c:pt>
                <c:pt idx="1">
                  <c:v>171000</c:v>
                </c:pt>
                <c:pt idx="2">
                  <c:v>217685.56</c:v>
                </c:pt>
                <c:pt idx="3">
                  <c:v>253100</c:v>
                </c:pt>
                <c:pt idx="4">
                  <c:v>448910</c:v>
                </c:pt>
                <c:pt idx="5">
                  <c:v>490000</c:v>
                </c:pt>
                <c:pt idx="7">
                  <c:v>160000</c:v>
                </c:pt>
                <c:pt idx="8">
                  <c:v>0</c:v>
                </c:pt>
                <c:pt idx="9">
                  <c:v>180000</c:v>
                </c:pt>
              </c:numCache>
            </c:numRef>
          </c:val>
          <c:extLst>
            <c:ext xmlns:c16="http://schemas.microsoft.com/office/drawing/2014/chart" uri="{C3380CC4-5D6E-409C-BE32-E72D297353CC}">
              <c16:uniqueId val="{00000000-3455-42B1-BE5A-E75271B6BD23}"/>
            </c:ext>
          </c:extLst>
        </c:ser>
        <c:ser>
          <c:idx val="1"/>
          <c:order val="1"/>
          <c:tx>
            <c:strRef>
              <c:f>Sheet1!$C$3:$C$4</c:f>
              <c:strCache>
                <c:ptCount val="1"/>
                <c:pt idx="0">
                  <c:v>EPA CWA Set-Aside</c:v>
                </c:pt>
              </c:strCache>
            </c:strRef>
          </c:tx>
          <c:spPr>
            <a:solidFill>
              <a:srgbClr val="FFC00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Sheet1!$C$5:$C$15</c:f>
              <c:numCache>
                <c:formatCode>_("$"* #,##0.00_);_("$"* \(#,##0.00\);_("$"* "-"??_);_(@_)</c:formatCode>
                <c:ptCount val="10"/>
                <c:pt idx="0">
                  <c:v>2566606</c:v>
                </c:pt>
                <c:pt idx="1">
                  <c:v>2411858.62</c:v>
                </c:pt>
                <c:pt idx="2">
                  <c:v>2334000</c:v>
                </c:pt>
                <c:pt idx="3">
                  <c:v>2873000</c:v>
                </c:pt>
                <c:pt idx="4">
                  <c:v>2238000</c:v>
                </c:pt>
                <c:pt idx="5">
                  <c:v>1652000</c:v>
                </c:pt>
                <c:pt idx="6">
                  <c:v>1728000</c:v>
                </c:pt>
                <c:pt idx="7">
                  <c:v>3530000</c:v>
                </c:pt>
                <c:pt idx="8">
                  <c:v>1297000</c:v>
                </c:pt>
                <c:pt idx="9">
                  <c:v>2708000</c:v>
                </c:pt>
              </c:numCache>
            </c:numRef>
          </c:val>
          <c:extLst>
            <c:ext xmlns:c16="http://schemas.microsoft.com/office/drawing/2014/chart" uri="{C3380CC4-5D6E-409C-BE32-E72D297353CC}">
              <c16:uniqueId val="{00000001-3455-42B1-BE5A-E75271B6BD23}"/>
            </c:ext>
          </c:extLst>
        </c:ser>
        <c:ser>
          <c:idx val="2"/>
          <c:order val="2"/>
          <c:tx>
            <c:strRef>
              <c:f>Sheet1!$D$3:$D$4</c:f>
              <c:strCache>
                <c:ptCount val="1"/>
                <c:pt idx="0">
                  <c:v>EPA SDWA Set-Aside</c:v>
                </c:pt>
              </c:strCache>
            </c:strRef>
          </c:tx>
          <c:spPr>
            <a:solidFill>
              <a:schemeClr val="accent2">
                <a:lumMod val="40000"/>
                <a:lumOff val="60000"/>
              </a:schemeClr>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Sheet1!$D$5:$D$15</c:f>
              <c:numCache>
                <c:formatCode>_("$"* #,##0.00_);_("$"* \(#,##0.00\);_("$"* "-"??_);_(@_)</c:formatCode>
                <c:ptCount val="10"/>
                <c:pt idx="0">
                  <c:v>1226000</c:v>
                </c:pt>
                <c:pt idx="1">
                  <c:v>1359000</c:v>
                </c:pt>
                <c:pt idx="2">
                  <c:v>1194200</c:v>
                </c:pt>
                <c:pt idx="3">
                  <c:v>1417000</c:v>
                </c:pt>
                <c:pt idx="4">
                  <c:v>1417000</c:v>
                </c:pt>
                <c:pt idx="5">
                  <c:v>1310500</c:v>
                </c:pt>
                <c:pt idx="6">
                  <c:v>1212000</c:v>
                </c:pt>
                <c:pt idx="7">
                  <c:v>2733200</c:v>
                </c:pt>
                <c:pt idx="8">
                  <c:v>2515000</c:v>
                </c:pt>
                <c:pt idx="9">
                  <c:v>225000</c:v>
                </c:pt>
              </c:numCache>
            </c:numRef>
          </c:val>
          <c:extLst>
            <c:ext xmlns:c16="http://schemas.microsoft.com/office/drawing/2014/chart" uri="{C3380CC4-5D6E-409C-BE32-E72D297353CC}">
              <c16:uniqueId val="{00000002-3455-42B1-BE5A-E75271B6BD23}"/>
            </c:ext>
          </c:extLst>
        </c:ser>
        <c:ser>
          <c:idx val="3"/>
          <c:order val="3"/>
          <c:tx>
            <c:strRef>
              <c:f>Sheet1!$E$3:$E$4</c:f>
              <c:strCache>
                <c:ptCount val="1"/>
                <c:pt idx="0">
                  <c:v>Tribal</c:v>
                </c:pt>
              </c:strCache>
            </c:strRef>
          </c:tx>
          <c:spPr>
            <a:solidFill>
              <a:srgbClr val="00B05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Sheet1!$E$5:$E$15</c:f>
              <c:numCache>
                <c:formatCode>_("$"* #,##0.00_);_("$"* \(#,##0.00\);_("$"* "-"??_);_(@_)</c:formatCode>
                <c:ptCount val="10"/>
                <c:pt idx="0">
                  <c:v>3076397.5700000003</c:v>
                </c:pt>
                <c:pt idx="1">
                  <c:v>2637705.89</c:v>
                </c:pt>
                <c:pt idx="2">
                  <c:v>4870859.29</c:v>
                </c:pt>
                <c:pt idx="3">
                  <c:v>175833.05</c:v>
                </c:pt>
                <c:pt idx="4">
                  <c:v>1512250</c:v>
                </c:pt>
                <c:pt idx="5">
                  <c:v>9629080</c:v>
                </c:pt>
                <c:pt idx="6">
                  <c:v>2551903.3200000003</c:v>
                </c:pt>
                <c:pt idx="7">
                  <c:v>5514000</c:v>
                </c:pt>
                <c:pt idx="8">
                  <c:v>1463425</c:v>
                </c:pt>
                <c:pt idx="9">
                  <c:v>123151</c:v>
                </c:pt>
              </c:numCache>
            </c:numRef>
          </c:val>
          <c:extLst>
            <c:ext xmlns:c16="http://schemas.microsoft.com/office/drawing/2014/chart" uri="{C3380CC4-5D6E-409C-BE32-E72D297353CC}">
              <c16:uniqueId val="{00000003-3455-42B1-BE5A-E75271B6BD23}"/>
            </c:ext>
          </c:extLst>
        </c:ser>
        <c:dLbls>
          <c:showLegendKey val="0"/>
          <c:showVal val="0"/>
          <c:showCatName val="0"/>
          <c:showSerName val="0"/>
          <c:showPercent val="0"/>
          <c:showBubbleSize val="0"/>
        </c:dLbls>
        <c:gapWidth val="75"/>
        <c:overlap val="100"/>
        <c:axId val="1589403087"/>
        <c:axId val="1588052735"/>
      </c:barChart>
      <c:catAx>
        <c:axId val="158940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8052735"/>
        <c:crosses val="autoZero"/>
        <c:auto val="1"/>
        <c:lblAlgn val="ctr"/>
        <c:lblOffset val="100"/>
        <c:noMultiLvlLbl val="0"/>
      </c:catAx>
      <c:valAx>
        <c:axId val="1588052735"/>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940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[PDSList_2024-07-31.xlsx]Sheet1!PivotTable1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Bemidji Area DSFC Funding History</a:t>
            </a:r>
          </a:p>
          <a:p>
            <a:pPr>
              <a:defRPr/>
            </a:pPr>
            <a:r>
              <a:rPr lang="en-US"/>
              <a:t>(ALL Sources)</a:t>
            </a:r>
          </a:p>
        </c:rich>
      </c:tx>
      <c:layout>
        <c:manualLayout>
          <c:xMode val="edge"/>
          <c:yMode val="edge"/>
          <c:x val="0.37132817901050774"/>
          <c:y val="4.09756551538086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rgbClr val="002060"/>
          </a:solidFill>
          <a:ln>
            <a:noFill/>
          </a:ln>
          <a:effectLst/>
        </c:spPr>
        <c:marker>
          <c:symbol val="none"/>
        </c:marker>
      </c:pivotFmt>
      <c:pivotFmt>
        <c:idx val="2"/>
        <c:spPr>
          <a:solidFill>
            <a:srgbClr val="0070C0"/>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rgbClr val="0070C0"/>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rgbClr val="002060"/>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rgbClr val="0070C0"/>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rgbClr val="002060"/>
          </a:solidFill>
          <a:ln>
            <a:noFill/>
          </a:ln>
          <a:effectLst/>
        </c:spPr>
        <c:marker>
          <c:symbol val="none"/>
        </c:marker>
      </c:pivotFmt>
    </c:pivotFmts>
    <c:plotArea>
      <c:layout/>
      <c:barChart>
        <c:barDir val="col"/>
        <c:grouping val="stacked"/>
        <c:varyColors val="0"/>
        <c:ser>
          <c:idx val="0"/>
          <c:order val="0"/>
          <c:tx>
            <c:strRef>
              <c:f>Sheet1!$B$3:$B$4</c:f>
              <c:strCache>
                <c:ptCount val="1"/>
                <c:pt idx="0">
                  <c:v>EPA - Other</c:v>
                </c:pt>
              </c:strCache>
            </c:strRef>
          </c:tx>
          <c:spPr>
            <a:solidFill>
              <a:schemeClr val="bg1">
                <a:lumMod val="40000"/>
                <a:lumOff val="60000"/>
              </a:schemeClr>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Sheet1!$B$5:$B$15</c:f>
              <c:numCache>
                <c:formatCode>_("$"* #,##0.00_);_("$"* \(#,##0.00\);_("$"* "-"??_);_(@_)</c:formatCode>
                <c:ptCount val="10"/>
                <c:pt idx="0">
                  <c:v>225049</c:v>
                </c:pt>
                <c:pt idx="1">
                  <c:v>171000</c:v>
                </c:pt>
                <c:pt idx="2">
                  <c:v>217685.56</c:v>
                </c:pt>
                <c:pt idx="3">
                  <c:v>253100</c:v>
                </c:pt>
                <c:pt idx="4">
                  <c:v>448910</c:v>
                </c:pt>
                <c:pt idx="5">
                  <c:v>490000</c:v>
                </c:pt>
                <c:pt idx="7">
                  <c:v>160000</c:v>
                </c:pt>
                <c:pt idx="8">
                  <c:v>0</c:v>
                </c:pt>
                <c:pt idx="9">
                  <c:v>180000</c:v>
                </c:pt>
              </c:numCache>
            </c:numRef>
          </c:val>
          <c:extLst>
            <c:ext xmlns:c16="http://schemas.microsoft.com/office/drawing/2014/chart" uri="{C3380CC4-5D6E-409C-BE32-E72D297353CC}">
              <c16:uniqueId val="{00000000-822C-46F4-B5B8-5379EEFE912D}"/>
            </c:ext>
          </c:extLst>
        </c:ser>
        <c:ser>
          <c:idx val="1"/>
          <c:order val="1"/>
          <c:tx>
            <c:strRef>
              <c:f>Sheet1!$C$3:$C$4</c:f>
              <c:strCache>
                <c:ptCount val="1"/>
                <c:pt idx="0">
                  <c:v>EPA CWA Set-Aside</c:v>
                </c:pt>
              </c:strCache>
            </c:strRef>
          </c:tx>
          <c:spPr>
            <a:solidFill>
              <a:srgbClr val="FFC00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Sheet1!$C$5:$C$15</c:f>
              <c:numCache>
                <c:formatCode>_("$"* #,##0.00_);_("$"* \(#,##0.00\);_("$"* "-"??_);_(@_)</c:formatCode>
                <c:ptCount val="10"/>
                <c:pt idx="0">
                  <c:v>2566606</c:v>
                </c:pt>
                <c:pt idx="1">
                  <c:v>2411858.62</c:v>
                </c:pt>
                <c:pt idx="2">
                  <c:v>2334000</c:v>
                </c:pt>
                <c:pt idx="3">
                  <c:v>2873000</c:v>
                </c:pt>
                <c:pt idx="4">
                  <c:v>2238000</c:v>
                </c:pt>
                <c:pt idx="5">
                  <c:v>1652000</c:v>
                </c:pt>
                <c:pt idx="6">
                  <c:v>1728000</c:v>
                </c:pt>
                <c:pt idx="7">
                  <c:v>3530000</c:v>
                </c:pt>
                <c:pt idx="8">
                  <c:v>1297000</c:v>
                </c:pt>
                <c:pt idx="9">
                  <c:v>2708000</c:v>
                </c:pt>
              </c:numCache>
            </c:numRef>
          </c:val>
          <c:extLst>
            <c:ext xmlns:c16="http://schemas.microsoft.com/office/drawing/2014/chart" uri="{C3380CC4-5D6E-409C-BE32-E72D297353CC}">
              <c16:uniqueId val="{00000001-822C-46F4-B5B8-5379EEFE912D}"/>
            </c:ext>
          </c:extLst>
        </c:ser>
        <c:ser>
          <c:idx val="2"/>
          <c:order val="2"/>
          <c:tx>
            <c:strRef>
              <c:f>Sheet1!$D$3:$D$4</c:f>
              <c:strCache>
                <c:ptCount val="1"/>
                <c:pt idx="0">
                  <c:v>EPA SDWA Set-Aside</c:v>
                </c:pt>
              </c:strCache>
            </c:strRef>
          </c:tx>
          <c:spPr>
            <a:solidFill>
              <a:schemeClr val="accent2">
                <a:lumMod val="40000"/>
                <a:lumOff val="60000"/>
              </a:schemeClr>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Sheet1!$D$5:$D$15</c:f>
              <c:numCache>
                <c:formatCode>_("$"* #,##0.00_);_("$"* \(#,##0.00\);_("$"* "-"??_);_(@_)</c:formatCode>
                <c:ptCount val="10"/>
                <c:pt idx="0">
                  <c:v>1226000</c:v>
                </c:pt>
                <c:pt idx="1">
                  <c:v>1359000</c:v>
                </c:pt>
                <c:pt idx="2">
                  <c:v>1194200</c:v>
                </c:pt>
                <c:pt idx="3">
                  <c:v>1417000</c:v>
                </c:pt>
                <c:pt idx="4">
                  <c:v>1417000</c:v>
                </c:pt>
                <c:pt idx="5">
                  <c:v>1310500</c:v>
                </c:pt>
                <c:pt idx="6">
                  <c:v>1212000</c:v>
                </c:pt>
                <c:pt idx="7">
                  <c:v>2733200</c:v>
                </c:pt>
                <c:pt idx="8">
                  <c:v>2515000</c:v>
                </c:pt>
                <c:pt idx="9">
                  <c:v>225000</c:v>
                </c:pt>
              </c:numCache>
            </c:numRef>
          </c:val>
          <c:extLst>
            <c:ext xmlns:c16="http://schemas.microsoft.com/office/drawing/2014/chart" uri="{C3380CC4-5D6E-409C-BE32-E72D297353CC}">
              <c16:uniqueId val="{00000002-822C-46F4-B5B8-5379EEFE912D}"/>
            </c:ext>
          </c:extLst>
        </c:ser>
        <c:ser>
          <c:idx val="3"/>
          <c:order val="3"/>
          <c:tx>
            <c:strRef>
              <c:f>Sheet1!$E$3:$E$4</c:f>
              <c:strCache>
                <c:ptCount val="1"/>
                <c:pt idx="0">
                  <c:v>IHS Emergency</c:v>
                </c:pt>
              </c:strCache>
            </c:strRef>
          </c:tx>
          <c:spPr>
            <a:solidFill>
              <a:schemeClr val="accent4"/>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Sheet1!$E$5:$E$15</c:f>
              <c:numCache>
                <c:formatCode>_("$"* #,##0.00_);_("$"* \(#,##0.00\);_("$"* "-"??_);_(@_)</c:formatCode>
                <c:ptCount val="10"/>
                <c:pt idx="1">
                  <c:v>191500</c:v>
                </c:pt>
                <c:pt idx="2">
                  <c:v>316000</c:v>
                </c:pt>
                <c:pt idx="3">
                  <c:v>22000</c:v>
                </c:pt>
                <c:pt idx="4">
                  <c:v>172000</c:v>
                </c:pt>
                <c:pt idx="5">
                  <c:v>220780</c:v>
                </c:pt>
                <c:pt idx="6">
                  <c:v>168220</c:v>
                </c:pt>
                <c:pt idx="7">
                  <c:v>251365</c:v>
                </c:pt>
              </c:numCache>
            </c:numRef>
          </c:val>
          <c:extLst>
            <c:ext xmlns:c16="http://schemas.microsoft.com/office/drawing/2014/chart" uri="{C3380CC4-5D6E-409C-BE32-E72D297353CC}">
              <c16:uniqueId val="{00000003-822C-46F4-B5B8-5379EEFE912D}"/>
            </c:ext>
          </c:extLst>
        </c:ser>
        <c:ser>
          <c:idx val="4"/>
          <c:order val="4"/>
          <c:tx>
            <c:strRef>
              <c:f>Sheet1!$F$3:$F$4</c:f>
              <c:strCache>
                <c:ptCount val="1"/>
                <c:pt idx="0">
                  <c:v>IHS Housing</c:v>
                </c:pt>
              </c:strCache>
            </c:strRef>
          </c:tx>
          <c:spPr>
            <a:solidFill>
              <a:schemeClr val="accent2"/>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Sheet1!$F$5:$F$15</c:f>
              <c:numCache>
                <c:formatCode>_("$"* #,##0.00_);_("$"* \(#,##0.00\);_("$"* "-"??_);_(@_)</c:formatCode>
                <c:ptCount val="10"/>
                <c:pt idx="0">
                  <c:v>3219000.0000000005</c:v>
                </c:pt>
                <c:pt idx="1">
                  <c:v>3758000</c:v>
                </c:pt>
                <c:pt idx="2">
                  <c:v>3825999.9999999995</c:v>
                </c:pt>
                <c:pt idx="3">
                  <c:v>6941539.9999999991</c:v>
                </c:pt>
                <c:pt idx="4">
                  <c:v>6844000</c:v>
                </c:pt>
                <c:pt idx="5">
                  <c:v>3125900</c:v>
                </c:pt>
                <c:pt idx="6">
                  <c:v>3360285</c:v>
                </c:pt>
                <c:pt idx="7">
                  <c:v>6693300</c:v>
                </c:pt>
                <c:pt idx="8">
                  <c:v>6734000</c:v>
                </c:pt>
                <c:pt idx="9">
                  <c:v>1940000</c:v>
                </c:pt>
              </c:numCache>
            </c:numRef>
          </c:val>
          <c:extLst>
            <c:ext xmlns:c16="http://schemas.microsoft.com/office/drawing/2014/chart" uri="{C3380CC4-5D6E-409C-BE32-E72D297353CC}">
              <c16:uniqueId val="{00000004-822C-46F4-B5B8-5379EEFE912D}"/>
            </c:ext>
          </c:extLst>
        </c:ser>
        <c:ser>
          <c:idx val="5"/>
          <c:order val="5"/>
          <c:tx>
            <c:strRef>
              <c:f>Sheet1!$G$3:$G$4</c:f>
              <c:strCache>
                <c:ptCount val="1"/>
                <c:pt idx="0">
                  <c:v>IHS Regular</c:v>
                </c:pt>
              </c:strCache>
            </c:strRef>
          </c:tx>
          <c:spPr>
            <a:solidFill>
              <a:srgbClr val="FF000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Sheet1!$G$5:$G$15</c:f>
              <c:numCache>
                <c:formatCode>_("$"* #,##0.00_);_("$"* \(#,##0.00\);_("$"* "-"??_);_(@_)</c:formatCode>
                <c:ptCount val="10"/>
                <c:pt idx="0">
                  <c:v>1968000</c:v>
                </c:pt>
                <c:pt idx="1">
                  <c:v>2764000</c:v>
                </c:pt>
                <c:pt idx="2">
                  <c:v>2391000</c:v>
                </c:pt>
                <c:pt idx="3">
                  <c:v>7480900</c:v>
                </c:pt>
                <c:pt idx="4">
                  <c:v>6451000</c:v>
                </c:pt>
                <c:pt idx="5">
                  <c:v>6110200</c:v>
                </c:pt>
                <c:pt idx="6">
                  <c:v>3784700</c:v>
                </c:pt>
                <c:pt idx="7">
                  <c:v>338000</c:v>
                </c:pt>
                <c:pt idx="8">
                  <c:v>1956175</c:v>
                </c:pt>
                <c:pt idx="9">
                  <c:v>2187422</c:v>
                </c:pt>
              </c:numCache>
            </c:numRef>
          </c:val>
          <c:extLst>
            <c:ext xmlns:c16="http://schemas.microsoft.com/office/drawing/2014/chart" uri="{C3380CC4-5D6E-409C-BE32-E72D297353CC}">
              <c16:uniqueId val="{00000005-822C-46F4-B5B8-5379EEFE912D}"/>
            </c:ext>
          </c:extLst>
        </c:ser>
        <c:ser>
          <c:idx val="6"/>
          <c:order val="6"/>
          <c:tx>
            <c:strRef>
              <c:f>Sheet1!$H$3:$H$4</c:f>
              <c:strCache>
                <c:ptCount val="1"/>
                <c:pt idx="0">
                  <c:v>IHS Special</c:v>
                </c:pt>
              </c:strCache>
            </c:strRef>
          </c:tx>
          <c:spPr>
            <a:solidFill>
              <a:schemeClr val="accent1">
                <a:lumMod val="60000"/>
              </a:schemeClr>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Sheet1!$H$5:$H$15</c:f>
              <c:numCache>
                <c:formatCode>_("$"* #,##0.00_);_("$"* \(#,##0.00\);_("$"* "-"??_);_(@_)</c:formatCode>
                <c:ptCount val="10"/>
                <c:pt idx="1">
                  <c:v>230300</c:v>
                </c:pt>
                <c:pt idx="2">
                  <c:v>52907.17</c:v>
                </c:pt>
                <c:pt idx="4">
                  <c:v>35000</c:v>
                </c:pt>
                <c:pt idx="5">
                  <c:v>3603.56</c:v>
                </c:pt>
                <c:pt idx="6">
                  <c:v>55000</c:v>
                </c:pt>
                <c:pt idx="7">
                  <c:v>131490</c:v>
                </c:pt>
              </c:numCache>
            </c:numRef>
          </c:val>
          <c:extLst>
            <c:ext xmlns:c16="http://schemas.microsoft.com/office/drawing/2014/chart" uri="{C3380CC4-5D6E-409C-BE32-E72D297353CC}">
              <c16:uniqueId val="{00000006-822C-46F4-B5B8-5379EEFE912D}"/>
            </c:ext>
          </c:extLst>
        </c:ser>
        <c:ser>
          <c:idx val="7"/>
          <c:order val="7"/>
          <c:tx>
            <c:strRef>
              <c:f>Sheet1!$I$3:$I$4</c:f>
              <c:strCache>
                <c:ptCount val="1"/>
                <c:pt idx="0">
                  <c:v>Tribal</c:v>
                </c:pt>
              </c:strCache>
            </c:strRef>
          </c:tx>
          <c:spPr>
            <a:solidFill>
              <a:srgbClr val="00B05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Sheet1!$I$5:$I$15</c:f>
              <c:numCache>
                <c:formatCode>_("$"* #,##0.00_);_("$"* \(#,##0.00\);_("$"* "-"??_);_(@_)</c:formatCode>
                <c:ptCount val="10"/>
                <c:pt idx="0">
                  <c:v>3076397.5700000003</c:v>
                </c:pt>
                <c:pt idx="1">
                  <c:v>2637705.89</c:v>
                </c:pt>
                <c:pt idx="2">
                  <c:v>4870859.29</c:v>
                </c:pt>
                <c:pt idx="3">
                  <c:v>175833.05</c:v>
                </c:pt>
                <c:pt idx="4">
                  <c:v>1512250</c:v>
                </c:pt>
                <c:pt idx="5">
                  <c:v>9629080</c:v>
                </c:pt>
                <c:pt idx="6">
                  <c:v>2551903.3200000003</c:v>
                </c:pt>
                <c:pt idx="7">
                  <c:v>5514000</c:v>
                </c:pt>
                <c:pt idx="8">
                  <c:v>1463425</c:v>
                </c:pt>
                <c:pt idx="9">
                  <c:v>123151</c:v>
                </c:pt>
              </c:numCache>
            </c:numRef>
          </c:val>
          <c:extLst>
            <c:ext xmlns:c16="http://schemas.microsoft.com/office/drawing/2014/chart" uri="{C3380CC4-5D6E-409C-BE32-E72D297353CC}">
              <c16:uniqueId val="{00000007-822C-46F4-B5B8-5379EEFE912D}"/>
            </c:ext>
          </c:extLst>
        </c:ser>
        <c:ser>
          <c:idx val="8"/>
          <c:order val="8"/>
          <c:tx>
            <c:strRef>
              <c:f>Sheet1!$J$3:$J$4</c:f>
              <c:strCache>
                <c:ptCount val="1"/>
                <c:pt idx="0">
                  <c:v>IHS IIJA Regular Project Funds</c:v>
                </c:pt>
              </c:strCache>
            </c:strRef>
          </c:tx>
          <c:spPr>
            <a:solidFill>
              <a:srgbClr val="002060"/>
            </a:solidFill>
            <a:ln>
              <a:noFill/>
            </a:ln>
            <a:effectLst/>
          </c:spPr>
          <c:invertIfNegative val="0"/>
          <c:cat>
            <c:strRef>
              <c:f>Sheet1!$A$5:$A$15</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Sheet1!$J$5:$J$15</c:f>
              <c:numCache>
                <c:formatCode>General</c:formatCode>
                <c:ptCount val="10"/>
                <c:pt idx="7" formatCode="_(&quot;$&quot;* #,##0.00_);_(&quot;$&quot;* \(#,##0.00\);_(&quot;$&quot;* &quot;-&quot;??_);_(@_)">
                  <c:v>11283458</c:v>
                </c:pt>
                <c:pt idx="8" formatCode="_(&quot;$&quot;* #,##0.00_);_(&quot;$&quot;* \(#,##0.00\);_(&quot;$&quot;* &quot;-&quot;??_);_(@_)">
                  <c:v>10922585</c:v>
                </c:pt>
                <c:pt idx="9" formatCode="_(&quot;$&quot;* #,##0.00_);_(&quot;$&quot;* \(#,##0.00\);_(&quot;$&quot;* &quot;-&quot;??_);_(@_)">
                  <c:v>8932063</c:v>
                </c:pt>
              </c:numCache>
            </c:numRef>
          </c:val>
          <c:extLst>
            <c:ext xmlns:c16="http://schemas.microsoft.com/office/drawing/2014/chart" uri="{C3380CC4-5D6E-409C-BE32-E72D297353CC}">
              <c16:uniqueId val="{00000008-822C-46F4-B5B8-5379EEFE912D}"/>
            </c:ext>
          </c:extLst>
        </c:ser>
        <c:dLbls>
          <c:showLegendKey val="0"/>
          <c:showVal val="0"/>
          <c:showCatName val="0"/>
          <c:showSerName val="0"/>
          <c:showPercent val="0"/>
          <c:showBubbleSize val="0"/>
        </c:dLbls>
        <c:gapWidth val="75"/>
        <c:overlap val="100"/>
        <c:axId val="1589403087"/>
        <c:axId val="1588052735"/>
      </c:barChart>
      <c:catAx>
        <c:axId val="158940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8052735"/>
        <c:crosses val="autoZero"/>
        <c:auto val="1"/>
        <c:lblAlgn val="ctr"/>
        <c:lblOffset val="100"/>
        <c:noMultiLvlLbl val="0"/>
      </c:catAx>
      <c:valAx>
        <c:axId val="1588052735"/>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9403087"/>
        <c:crosses val="autoZero"/>
        <c:crossBetween val="between"/>
      </c:valAx>
      <c:spPr>
        <a:noFill/>
        <a:ln>
          <a:noFill/>
        </a:ln>
        <a:effectLst/>
      </c:spPr>
    </c:plotArea>
    <c:legend>
      <c:legendPos val="b"/>
      <c:layout>
        <c:manualLayout>
          <c:xMode val="edge"/>
          <c:yMode val="edge"/>
          <c:x val="4.5999209776197314E-2"/>
          <c:y val="0.62658665368383393"/>
          <c:w val="0.92054638331498895"/>
          <c:h val="0.356333031177627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E519B-61BF-41A9-AFFA-BAD42AA6A28B}" type="datetimeFigureOut">
              <a:rPr lang="en-US" smtClean="0"/>
              <a:t>8/2/2024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7B275C-5D9F-44B3-A894-FBB61692FE98}" type="slidenum">
              <a:rPr lang="en-US" smtClean="0"/>
              <a:t>‹#›</a:t>
            </a:fld>
            <a:endParaRPr lang="en-US" dirty="0"/>
          </a:p>
        </p:txBody>
      </p:sp>
    </p:spTree>
    <p:extLst>
      <p:ext uri="{BB962C8B-B14F-4D97-AF65-F5344CB8AC3E}">
        <p14:creationId xmlns:p14="http://schemas.microsoft.com/office/powerpoint/2010/main" val="54287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FA526-01BB-418E-87B3-BB204CED0494}" type="datetimeFigureOut">
              <a:rPr lang="en-US" smtClean="0"/>
              <a:t>8/2/2024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F8E536-381C-49DA-B51B-F692AA943430}" type="slidenum">
              <a:rPr lang="en-US" smtClean="0"/>
              <a:t>‹#›</a:t>
            </a:fld>
            <a:endParaRPr lang="en-US" dirty="0"/>
          </a:p>
        </p:txBody>
      </p:sp>
    </p:spTree>
    <p:extLst>
      <p:ext uri="{BB962C8B-B14F-4D97-AF65-F5344CB8AC3E}">
        <p14:creationId xmlns:p14="http://schemas.microsoft.com/office/powerpoint/2010/main" val="2402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8E536-381C-49DA-B51B-F692AA943430}" type="slidenum">
              <a:rPr lang="en-US" smtClean="0"/>
              <a:t>2</a:t>
            </a:fld>
            <a:endParaRPr lang="en-US" dirty="0"/>
          </a:p>
        </p:txBody>
      </p:sp>
    </p:spTree>
    <p:extLst>
      <p:ext uri="{BB962C8B-B14F-4D97-AF65-F5344CB8AC3E}">
        <p14:creationId xmlns:p14="http://schemas.microsoft.com/office/powerpoint/2010/main" val="103239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25</a:t>
            </a:fld>
            <a:endParaRPr lang="en-US" dirty="0"/>
          </a:p>
        </p:txBody>
      </p:sp>
    </p:spTree>
    <p:extLst>
      <p:ext uri="{BB962C8B-B14F-4D97-AF65-F5344CB8AC3E}">
        <p14:creationId xmlns:p14="http://schemas.microsoft.com/office/powerpoint/2010/main" val="1104860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894E5D-5522-743C-DFE1-B20D054D74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cxnSp>
        <p:nvCxnSpPr>
          <p:cNvPr id="9" name="Straight Connector 8">
            <a:extLst>
              <a:ext uri="{C183D7F6-B498-43B3-948B-1728B52AA6E4}">
                <adec:decorative xmlns:adec="http://schemas.microsoft.com/office/drawing/2017/decorative" val="1"/>
              </a:ext>
            </a:extLst>
          </p:cNvPr>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0" name="Picture 9" descr="IHS Logo.">
            <a:extLst>
              <a:ext uri="{FF2B5EF4-FFF2-40B4-BE49-F238E27FC236}">
                <a16:creationId xmlns:a16="http://schemas.microsoft.com/office/drawing/2014/main" id="{E4973075-0EC1-4E44-9C5B-D28C0CB4C0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9654" y="4446644"/>
            <a:ext cx="1314634" cy="1307592"/>
          </a:xfrm>
          <a:prstGeom prst="rect">
            <a:avLst/>
          </a:prstGeom>
        </p:spPr>
      </p:pic>
      <p:pic>
        <p:nvPicPr>
          <p:cNvPr id="11" name="Picture 10" descr="HHS Logo.">
            <a:extLst>
              <a:ext uri="{FF2B5EF4-FFF2-40B4-BE49-F238E27FC236}">
                <a16:creationId xmlns:a16="http://schemas.microsoft.com/office/drawing/2014/main" id="{0D323BA4-B6F9-4AAE-8AEC-51F8B6DBE9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65185" y="4446644"/>
            <a:ext cx="1365480" cy="1307592"/>
          </a:xfrm>
          <a:prstGeom prst="rect">
            <a:avLst/>
          </a:prstGeom>
        </p:spPr>
      </p:pic>
      <p:sp>
        <p:nvSpPr>
          <p:cNvPr id="8" name="Date Placeholder 7">
            <a:extLst>
              <a:ext uri="{FF2B5EF4-FFF2-40B4-BE49-F238E27FC236}">
                <a16:creationId xmlns:a16="http://schemas.microsoft.com/office/drawing/2014/main" id="{46C156B3-A7DF-0CFD-2FDB-D88BB20DD3AF}"/>
              </a:ext>
            </a:extLst>
          </p:cNvPr>
          <p:cNvSpPr>
            <a:spLocks noGrp="1"/>
          </p:cNvSpPr>
          <p:nvPr>
            <p:ph type="dt" sz="half" idx="10"/>
          </p:nvPr>
        </p:nvSpPr>
        <p:spPr/>
        <p:txBody>
          <a:bodyPr/>
          <a:lstStyle/>
          <a:p>
            <a:fld id="{9499CE28-DF03-433C-A557-F40EA9103255}" type="datetime1">
              <a:rPr lang="en-US" smtClean="0"/>
              <a:t>8/2/2024</a:t>
            </a:fld>
            <a:endParaRPr lang="en-US" dirty="0"/>
          </a:p>
        </p:txBody>
      </p:sp>
      <p:sp>
        <p:nvSpPr>
          <p:cNvPr id="13" name="Footer Placeholder 12">
            <a:extLst>
              <a:ext uri="{FF2B5EF4-FFF2-40B4-BE49-F238E27FC236}">
                <a16:creationId xmlns:a16="http://schemas.microsoft.com/office/drawing/2014/main" id="{60A9EF4A-1F1C-CA2B-C6B2-BEAC7FA0A301}"/>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FAC4DD9B-0B5E-9F5F-0139-B22897249CE0}"/>
              </a:ext>
            </a:extLst>
          </p:cNvPr>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186432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5BD6061E-0A24-447F-933B-EC34C72612E4}" type="datetime1">
              <a:rPr lang="en-US" smtClean="0"/>
              <a:t>8/2/2024</a:t>
            </a:fld>
            <a:endParaRPr lang="en-US" dirty="0"/>
          </a:p>
        </p:txBody>
      </p:sp>
    </p:spTree>
    <p:extLst>
      <p:ext uri="{BB962C8B-B14F-4D97-AF65-F5344CB8AC3E}">
        <p14:creationId xmlns:p14="http://schemas.microsoft.com/office/powerpoint/2010/main" val="285169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dirty="0"/>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5BD6061E-0A24-447F-933B-EC34C72612E4}" type="datetime1">
              <a:rPr lang="en-US" smtClean="0"/>
              <a:t>8/2/2024</a:t>
            </a:fld>
            <a:endParaRPr lang="en-US" dirty="0"/>
          </a:p>
        </p:txBody>
      </p:sp>
      <p:cxnSp>
        <p:nvCxnSpPr>
          <p:cNvPr id="6" name="Straight Connector 5">
            <a:extLst>
              <a:ext uri="{FF2B5EF4-FFF2-40B4-BE49-F238E27FC236}">
                <a16:creationId xmlns:a16="http://schemas.microsoft.com/office/drawing/2014/main" id="{58C6BFF4-0127-0C91-9889-FFD7F87D80A7}"/>
              </a:ext>
            </a:extLst>
          </p:cNvPr>
          <p:cNvCxnSpPr>
            <a:cxnSpLocks/>
          </p:cNvCxnSpPr>
          <p:nvPr userDrawn="1"/>
        </p:nvCxnSpPr>
        <p:spPr>
          <a:xfrm>
            <a:off x="1181100" y="1737360"/>
            <a:ext cx="99745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84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End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pic>
        <p:nvPicPr>
          <p:cNvPr id="4" name="Picture 3">
            <a:extLst>
              <a:ext uri="{FF2B5EF4-FFF2-40B4-BE49-F238E27FC236}">
                <a16:creationId xmlns:a16="http://schemas.microsoft.com/office/drawing/2014/main" id="{C25702CF-BF35-FDA4-4FDA-DCE7CFEE58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3" name="Date Placeholder 4">
            <a:extLst>
              <a:ext uri="{FF2B5EF4-FFF2-40B4-BE49-F238E27FC236}">
                <a16:creationId xmlns:a16="http://schemas.microsoft.com/office/drawing/2014/main" id="{BD599863-7DA6-693D-8FC2-91C578BFB715}"/>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1E6C6D19-A19B-4420-9A4F-6712F24B788A}" type="datetime1">
              <a:rPr lang="en-US" smtClean="0"/>
              <a:t>8/2/2024</a:t>
            </a:fld>
            <a:endParaRPr lang="en-US" dirty="0"/>
          </a:p>
        </p:txBody>
      </p:sp>
    </p:spTree>
    <p:extLst>
      <p:ext uri="{BB962C8B-B14F-4D97-AF65-F5344CB8AC3E}">
        <p14:creationId xmlns:p14="http://schemas.microsoft.com/office/powerpoint/2010/main" val="187643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
        <p:nvSpPr>
          <p:cNvPr id="7" name="Date Placeholder 4">
            <a:extLst>
              <a:ext uri="{FF2B5EF4-FFF2-40B4-BE49-F238E27FC236}">
                <a16:creationId xmlns:a16="http://schemas.microsoft.com/office/drawing/2014/main" id="{5466924C-6186-8AE2-2F49-9908855C4C27}"/>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BFAD42D8-153E-447E-B9CF-624B0D6B5D12}" type="datetime1">
              <a:rPr lang="en-US" smtClean="0"/>
              <a:t>8/2/2024</a:t>
            </a:fld>
            <a:endParaRPr lang="en-US" dirty="0"/>
          </a:p>
        </p:txBody>
      </p:sp>
    </p:spTree>
    <p:extLst>
      <p:ext uri="{BB962C8B-B14F-4D97-AF65-F5344CB8AC3E}">
        <p14:creationId xmlns:p14="http://schemas.microsoft.com/office/powerpoint/2010/main" val="234125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17920" y="1845735"/>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
        <p:nvSpPr>
          <p:cNvPr id="5" name="Date Placeholder 4">
            <a:extLst>
              <a:ext uri="{FF2B5EF4-FFF2-40B4-BE49-F238E27FC236}">
                <a16:creationId xmlns:a16="http://schemas.microsoft.com/office/drawing/2014/main" id="{4A820CF9-9DAF-6E62-D870-7D1B83EA064D}"/>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36D3D21F-37C2-49B6-97B7-8C1DDBC1FBAA}" type="datetime1">
              <a:rPr lang="en-US" smtClean="0"/>
              <a:t>8/2/2024</a:t>
            </a:fld>
            <a:endParaRPr lang="en-US" dirty="0"/>
          </a:p>
        </p:txBody>
      </p:sp>
    </p:spTree>
    <p:extLst>
      <p:ext uri="{BB962C8B-B14F-4D97-AF65-F5344CB8AC3E}">
        <p14:creationId xmlns:p14="http://schemas.microsoft.com/office/powerpoint/2010/main" val="33446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2" name="Date Placeholder 4">
            <a:extLst>
              <a:ext uri="{FF2B5EF4-FFF2-40B4-BE49-F238E27FC236}">
                <a16:creationId xmlns:a16="http://schemas.microsoft.com/office/drawing/2014/main" id="{3893A7A9-2C60-E46B-5DAE-252659F50C76}"/>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A5272BB4-0D78-4DF9-B3B4-20100EACC1D4}" type="datetime1">
              <a:rPr lang="en-US" smtClean="0"/>
              <a:t>8/2/2024</a:t>
            </a:fld>
            <a:endParaRPr lang="en-US" dirty="0"/>
          </a:p>
        </p:txBody>
      </p:sp>
    </p:spTree>
    <p:extLst>
      <p:ext uri="{BB962C8B-B14F-4D97-AF65-F5344CB8AC3E}">
        <p14:creationId xmlns:p14="http://schemas.microsoft.com/office/powerpoint/2010/main" val="3002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
        <p:nvSpPr>
          <p:cNvPr id="11" name="Rectangle 10">
            <a:extLst>
              <a:ext uri="{FF2B5EF4-FFF2-40B4-BE49-F238E27FC236}">
                <a16:creationId xmlns:a16="http://schemas.microsoft.com/office/drawing/2014/main" id="{D1A4C0C1-73A0-D349-2470-DA35738D105D}"/>
              </a:ext>
              <a:ext uri="{C183D7F6-B498-43B3-948B-1728B52AA6E4}">
                <adec:decorative xmlns:adec="http://schemas.microsoft.com/office/drawing/2017/decorative" val="1"/>
              </a:ext>
            </a:extLst>
          </p:cNvPr>
          <p:cNvSpPr/>
          <p:nvPr userDrawn="1"/>
        </p:nvSpPr>
        <p:spPr>
          <a:xfrm>
            <a:off x="4040071" y="0"/>
            <a:ext cx="6400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6EB170A-7C53-CE9D-8250-713FB915566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542936" y="5642948"/>
            <a:ext cx="669547" cy="604259"/>
          </a:xfrm>
          <a:prstGeom prst="rect">
            <a:avLst/>
          </a:prstGeom>
        </p:spPr>
      </p:pic>
      <p:pic>
        <p:nvPicPr>
          <p:cNvPr id="12" name="Picture 11">
            <a:extLst>
              <a:ext uri="{FF2B5EF4-FFF2-40B4-BE49-F238E27FC236}">
                <a16:creationId xmlns:a16="http://schemas.microsoft.com/office/drawing/2014/main" id="{C622FF21-E6A5-AC0E-66A2-67A50EB697F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344207" y="5638123"/>
            <a:ext cx="601075" cy="604259"/>
          </a:xfrm>
          <a:prstGeom prst="rect">
            <a:avLst/>
          </a:prstGeom>
        </p:spPr>
      </p:pic>
      <p:sp>
        <p:nvSpPr>
          <p:cNvPr id="13" name="Date Placeholder 4">
            <a:extLst>
              <a:ext uri="{FF2B5EF4-FFF2-40B4-BE49-F238E27FC236}">
                <a16:creationId xmlns:a16="http://schemas.microsoft.com/office/drawing/2014/main" id="{6F8B4AD2-0564-A4EC-7274-9F7772012A95}"/>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44C574C9-DB98-4B82-BE0C-AC0D791226BA}" type="datetime1">
              <a:rPr lang="en-US" smtClean="0"/>
              <a:t>8/2/2024</a:t>
            </a:fld>
            <a:endParaRPr lang="en-US" dirty="0"/>
          </a:p>
        </p:txBody>
      </p:sp>
    </p:spTree>
    <p:extLst>
      <p:ext uri="{BB962C8B-B14F-4D97-AF65-F5344CB8AC3E}">
        <p14:creationId xmlns:p14="http://schemas.microsoft.com/office/powerpoint/2010/main" val="39140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915076"/>
          </a:xfrm>
          <a:blipFill>
            <a:blip r:embed="rId2">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Rectangle 13">
            <a:extLst>
              <a:ext uri="{FF2B5EF4-FFF2-40B4-BE49-F238E27FC236}">
                <a16:creationId xmlns:a16="http://schemas.microsoft.com/office/drawing/2014/main" id="{98FF8A75-2CE1-BF66-72C1-5536C788B3A6}"/>
              </a:ext>
              <a:ext uri="{C183D7F6-B498-43B3-948B-1728B52AA6E4}">
                <adec:decorative xmlns:adec="http://schemas.microsoft.com/office/drawing/2017/decorative" val="1"/>
              </a:ext>
            </a:extLst>
          </p:cNvPr>
          <p:cNvSpPr/>
          <p:nvPr userDrawn="1"/>
        </p:nvSpPr>
        <p:spPr>
          <a:xfrm>
            <a:off x="-3160" y="4924219"/>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
        <p:nvSpPr>
          <p:cNvPr id="12" name="Date Placeholder 4">
            <a:extLst>
              <a:ext uri="{FF2B5EF4-FFF2-40B4-BE49-F238E27FC236}">
                <a16:creationId xmlns:a16="http://schemas.microsoft.com/office/drawing/2014/main" id="{369236F2-69BE-53E7-DC4D-01B9FC92524B}"/>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9504A631-8697-472D-8F01-D29709AE5455}" type="datetime1">
              <a:rPr lang="en-US" smtClean="0"/>
              <a:t>8/2/2024</a:t>
            </a:fld>
            <a:endParaRPr lang="en-US" dirty="0"/>
          </a:p>
        </p:txBody>
      </p:sp>
    </p:spTree>
    <p:extLst>
      <p:ext uri="{BB962C8B-B14F-4D97-AF65-F5344CB8AC3E}">
        <p14:creationId xmlns:p14="http://schemas.microsoft.com/office/powerpoint/2010/main" val="1091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73A134-F005-F046-73D0-0FF3071EC1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a:extLst>
              <a:ext uri="{FF2B5EF4-FFF2-40B4-BE49-F238E27FC236}">
                <a16:creationId xmlns:a16="http://schemas.microsoft.com/office/drawing/2014/main" id="{20927E09-D07E-3D1B-A21F-DBCC2F5AEC64}"/>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74C89A34-25AB-4919-ABF9-D60BCEF84CB2}" type="datetime1">
              <a:rPr lang="en-US" smtClean="0"/>
              <a:t>8/2/2024</a:t>
            </a:fld>
            <a:endParaRPr lang="en-US" dirty="0"/>
          </a:p>
        </p:txBody>
      </p:sp>
    </p:spTree>
    <p:extLst>
      <p:ext uri="{BB962C8B-B14F-4D97-AF65-F5344CB8AC3E}">
        <p14:creationId xmlns:p14="http://schemas.microsoft.com/office/powerpoint/2010/main" val="289423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3" name="Title 1">
            <a:extLst>
              <a:ext uri="{FF2B5EF4-FFF2-40B4-BE49-F238E27FC236}">
                <a16:creationId xmlns:a16="http://schemas.microsoft.com/office/drawing/2014/main" id="{DC5367BD-E33D-DDE9-8121-89DAB2F8D0CF}"/>
              </a:ext>
            </a:extLst>
          </p:cNvPr>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4" name="Content Placeholder 2">
            <a:extLst>
              <a:ext uri="{FF2B5EF4-FFF2-40B4-BE49-F238E27FC236}">
                <a16:creationId xmlns:a16="http://schemas.microsoft.com/office/drawing/2014/main" id="{EA9423A2-767B-3280-6DDF-0D03E30F0689}"/>
              </a:ext>
            </a:extLst>
          </p:cNvPr>
          <p:cNvSpPr>
            <a:spLocks noGrp="1"/>
          </p:cNvSpPr>
          <p:nvPr>
            <p:ph idx="1"/>
          </p:nvPr>
        </p:nvSpPr>
        <p:spPr>
          <a:xfrm>
            <a:off x="1097280" y="1845734"/>
            <a:ext cx="1005840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a:extLst>
              <a:ext uri="{FF2B5EF4-FFF2-40B4-BE49-F238E27FC236}">
                <a16:creationId xmlns:a16="http://schemas.microsoft.com/office/drawing/2014/main" id="{7CCD43BE-CD11-7721-E3C8-357AA30BE8A3}"/>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84780099-5EE7-4974-B3CA-15D157EC4D5B}" type="datetime1">
              <a:rPr lang="en-US" smtClean="0"/>
              <a:t>8/2/2024</a:t>
            </a:fld>
            <a:endParaRPr lang="en-US" dirty="0"/>
          </a:p>
        </p:txBody>
      </p:sp>
    </p:spTree>
    <p:extLst>
      <p:ext uri="{BB962C8B-B14F-4D97-AF65-F5344CB8AC3E}">
        <p14:creationId xmlns:p14="http://schemas.microsoft.com/office/powerpoint/2010/main" val="421768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90DF75-E31F-D393-AC57-F393CB56A22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b="0">
                <a:solidFill>
                  <a:srgbClr val="FFFFFF"/>
                </a:solidFill>
              </a:defRPr>
            </a:lvl1pPr>
          </a:lstStyle>
          <a:p>
            <a:fld id="{CFB582AC-5695-48DB-B28C-201892CC33C9}"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a:extLst>
              <a:ext uri="{FF2B5EF4-FFF2-40B4-BE49-F238E27FC236}">
                <a16:creationId xmlns:a16="http://schemas.microsoft.com/office/drawing/2014/main" id="{F40D0162-6AD3-1185-5FE4-D6EF8E7E3206}"/>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99CFDEE9-C87B-4D78-9C2C-D5A65B58F70F}" type="datetime1">
              <a:rPr lang="en-US" smtClean="0"/>
              <a:t>8/2/2024</a:t>
            </a:fld>
            <a:endParaRPr lang="en-US" dirty="0"/>
          </a:p>
        </p:txBody>
      </p:sp>
      <p:pic>
        <p:nvPicPr>
          <p:cNvPr id="4" name="Picture 3">
            <a:extLst>
              <a:ext uri="{FF2B5EF4-FFF2-40B4-BE49-F238E27FC236}">
                <a16:creationId xmlns:a16="http://schemas.microsoft.com/office/drawing/2014/main" id="{9B33BFB2-6327-512F-9EBD-E86BD5EF957A}"/>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10542936" y="5642948"/>
            <a:ext cx="669547" cy="604259"/>
          </a:xfrm>
          <a:prstGeom prst="rect">
            <a:avLst/>
          </a:prstGeom>
        </p:spPr>
      </p:pic>
      <p:pic>
        <p:nvPicPr>
          <p:cNvPr id="9" name="Picture 8">
            <a:extLst>
              <a:ext uri="{FF2B5EF4-FFF2-40B4-BE49-F238E27FC236}">
                <a16:creationId xmlns:a16="http://schemas.microsoft.com/office/drawing/2014/main" id="{7F9478FF-9FED-E97D-1710-8F21F9367470}"/>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11344207" y="5638123"/>
            <a:ext cx="601075" cy="604259"/>
          </a:xfrm>
          <a:prstGeom prst="rect">
            <a:avLst/>
          </a:prstGeom>
        </p:spPr>
      </p:pic>
    </p:spTree>
    <p:extLst>
      <p:ext uri="{BB962C8B-B14F-4D97-AF65-F5344CB8AC3E}">
        <p14:creationId xmlns:p14="http://schemas.microsoft.com/office/powerpoint/2010/main" val="3577514746"/>
      </p:ext>
    </p:extLst>
  </p:cSld>
  <p:clrMap bg1="lt1" tx1="dk1" bg2="lt2" tx2="dk2" accent1="accent1" accent2="accent2" accent3="accent3" accent4="accent4" accent5="accent5" accent6="accent6" hlink="hlink" folHlink="folHlink"/>
  <p:sldLayoutIdLst>
    <p:sldLayoutId id="2147483735" r:id="rId1"/>
    <p:sldLayoutId id="2147483739" r:id="rId2"/>
    <p:sldLayoutId id="2147483722" r:id="rId3"/>
    <p:sldLayoutId id="2147483724" r:id="rId4"/>
    <p:sldLayoutId id="2147483725" r:id="rId5"/>
    <p:sldLayoutId id="2147483741" r:id="rId6"/>
    <p:sldLayoutId id="2147483743" r:id="rId7"/>
    <p:sldLayoutId id="2147483721" r:id="rId8"/>
    <p:sldLayoutId id="2147483732" r:id="rId9"/>
    <p:sldLayoutId id="2147483727" r:id="rId10"/>
    <p:sldLayoutId id="2147483744"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3.xml"/><Relationship Id="rId4"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8CC-1EAC-6BBE-AABB-B0CA2F236D3A}"/>
              </a:ext>
            </a:extLst>
          </p:cNvPr>
          <p:cNvSpPr>
            <a:spLocks noGrp="1"/>
          </p:cNvSpPr>
          <p:nvPr>
            <p:ph type="ctrTitle"/>
          </p:nvPr>
        </p:nvSpPr>
        <p:spPr/>
        <p:txBody>
          <a:bodyPr/>
          <a:lstStyle/>
          <a:p>
            <a:r>
              <a:rPr lang="en-US" b="1" dirty="0">
                <a:solidFill>
                  <a:schemeClr val="tx1"/>
                </a:solidFill>
                <a:latin typeface="Bahnschrift SemiBold Condensed" panose="020B0502040204020203" pitchFamily="34" charset="0"/>
              </a:rPr>
              <a:t>Indian Health Service</a:t>
            </a:r>
            <a:br>
              <a:rPr lang="en-US" dirty="0"/>
            </a:br>
            <a:r>
              <a:rPr lang="en-US" dirty="0">
                <a:solidFill>
                  <a:srgbClr val="1D4D77"/>
                </a:solidFill>
              </a:rPr>
              <a:t>GLIHA Meeting</a:t>
            </a:r>
            <a:endParaRPr lang="en-US" dirty="0"/>
          </a:p>
        </p:txBody>
      </p:sp>
      <p:sp>
        <p:nvSpPr>
          <p:cNvPr id="3" name="Subtitle 2">
            <a:extLst>
              <a:ext uri="{FF2B5EF4-FFF2-40B4-BE49-F238E27FC236}">
                <a16:creationId xmlns:a16="http://schemas.microsoft.com/office/drawing/2014/main" id="{58C9C74D-CB94-9F9E-7EF0-F8F4D16D446A}"/>
              </a:ext>
            </a:extLst>
          </p:cNvPr>
          <p:cNvSpPr>
            <a:spLocks noGrp="1"/>
          </p:cNvSpPr>
          <p:nvPr>
            <p:ph type="subTitle" idx="1"/>
          </p:nvPr>
        </p:nvSpPr>
        <p:spPr/>
        <p:txBody>
          <a:bodyPr>
            <a:normAutofit fontScale="92500" lnSpcReduction="10000"/>
          </a:bodyPr>
          <a:lstStyle/>
          <a:p>
            <a:r>
              <a:rPr lang="en-US" sz="2400" dirty="0"/>
              <a:t>Scott Snell</a:t>
            </a:r>
          </a:p>
          <a:p>
            <a:r>
              <a:rPr lang="en-US" sz="2400" dirty="0"/>
              <a:t>DSFC Overview</a:t>
            </a:r>
          </a:p>
          <a:p>
            <a:r>
              <a:rPr lang="en-US" sz="2400" dirty="0"/>
              <a:t>August 6, 2024</a:t>
            </a:r>
          </a:p>
          <a:p>
            <a:endParaRPr lang="en-US" dirty="0"/>
          </a:p>
        </p:txBody>
      </p:sp>
      <p:sp>
        <p:nvSpPr>
          <p:cNvPr id="4" name="Date Placeholder 3">
            <a:extLst>
              <a:ext uri="{FF2B5EF4-FFF2-40B4-BE49-F238E27FC236}">
                <a16:creationId xmlns:a16="http://schemas.microsoft.com/office/drawing/2014/main" id="{60D1CA96-E82A-932C-795F-6EB8F7BB7282}"/>
              </a:ext>
            </a:extLst>
          </p:cNvPr>
          <p:cNvSpPr>
            <a:spLocks noGrp="1"/>
          </p:cNvSpPr>
          <p:nvPr>
            <p:ph type="dt" sz="half" idx="10"/>
          </p:nvPr>
        </p:nvSpPr>
        <p:spPr/>
        <p:txBody>
          <a:bodyPr/>
          <a:lstStyle/>
          <a:p>
            <a:fld id="{9499CE28-DF03-433C-A557-F40EA9103255}" type="datetime1">
              <a:rPr lang="en-US" smtClean="0"/>
              <a:t>8/2/2024</a:t>
            </a:fld>
            <a:endParaRPr lang="en-US" dirty="0"/>
          </a:p>
        </p:txBody>
      </p:sp>
      <p:sp>
        <p:nvSpPr>
          <p:cNvPr id="5" name="Footer Placeholder 4">
            <a:extLst>
              <a:ext uri="{FF2B5EF4-FFF2-40B4-BE49-F238E27FC236}">
                <a16:creationId xmlns:a16="http://schemas.microsoft.com/office/drawing/2014/main" id="{85D7CAEA-38F8-5099-B989-D00B25531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A69586-E8E8-16D7-A891-31B67F7CC870}"/>
              </a:ext>
            </a:extLst>
          </p:cNvPr>
          <p:cNvSpPr>
            <a:spLocks noGrp="1"/>
          </p:cNvSpPr>
          <p:nvPr>
            <p:ph type="sldNum" sz="quarter" idx="12"/>
          </p:nvPr>
        </p:nvSpPr>
        <p:spPr/>
        <p:txBody>
          <a:bodyPr/>
          <a:lstStyle/>
          <a:p>
            <a:fld id="{CFB582AC-5695-48DB-B28C-201892CC33C9}" type="slidenum">
              <a:rPr lang="en-US" smtClean="0"/>
              <a:pPr/>
              <a:t>1</a:t>
            </a:fld>
            <a:endParaRPr lang="en-US" dirty="0"/>
          </a:p>
        </p:txBody>
      </p:sp>
    </p:spTree>
    <p:extLst>
      <p:ext uri="{BB962C8B-B14F-4D97-AF65-F5344CB8AC3E}">
        <p14:creationId xmlns:p14="http://schemas.microsoft.com/office/powerpoint/2010/main" val="326836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normAutofit/>
          </a:bodyPr>
          <a:lstStyle/>
          <a:p>
            <a:r>
              <a:rPr lang="en-US" altLang="en-US" sz="3600" dirty="0">
                <a:latin typeface="Arial" panose="020B0604020202020204" pitchFamily="34" charset="0"/>
              </a:rPr>
              <a:t>First IHS SFC Project – 1958 Elko, Nevada</a:t>
            </a:r>
            <a:endParaRPr lang="en-US" sz="3600" dirty="0"/>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10</a:t>
            </a:fld>
            <a:endParaRPr lang="en-US" dirty="0"/>
          </a:p>
        </p:txBody>
      </p:sp>
      <p:pic>
        <p:nvPicPr>
          <p:cNvPr id="11" name="Picture 2" descr="pic271">
            <a:extLst>
              <a:ext uri="{FF2B5EF4-FFF2-40B4-BE49-F238E27FC236}">
                <a16:creationId xmlns:a16="http://schemas.microsoft.com/office/drawing/2014/main" id="{B9E8E127-C142-4B60-940F-78AF7E9EB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904" y="1788376"/>
            <a:ext cx="6783325" cy="439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4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75174"/>
            <a:ext cx="10058400" cy="988744"/>
          </a:xfrm>
        </p:spPr>
        <p:txBody>
          <a:bodyPr>
            <a:normAutofit/>
          </a:bodyPr>
          <a:lstStyle/>
          <a:p>
            <a:r>
              <a:rPr lang="en-US" altLang="en-US" sz="3600" dirty="0">
                <a:latin typeface="Arial" panose="020B0604020202020204" pitchFamily="34" charset="0"/>
              </a:rPr>
              <a:t>The SFC Program Today</a:t>
            </a:r>
            <a:endParaRPr lang="en-US" sz="3600" dirty="0"/>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11</a:t>
            </a:fld>
            <a:endParaRPr lang="en-US" dirty="0"/>
          </a:p>
        </p:txBody>
      </p:sp>
      <p:pic>
        <p:nvPicPr>
          <p:cNvPr id="12" name="Picture 11">
            <a:extLst>
              <a:ext uri="{FF2B5EF4-FFF2-40B4-BE49-F238E27FC236}">
                <a16:creationId xmlns:a16="http://schemas.microsoft.com/office/drawing/2014/main" id="{8FDC35B5-8D2E-45F5-80AA-9766CA96A2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6209" y="1474251"/>
            <a:ext cx="3911600" cy="2933700"/>
          </a:xfrm>
          <a:prstGeom prst="rect">
            <a:avLst/>
          </a:prstGeom>
        </p:spPr>
      </p:pic>
      <p:pic>
        <p:nvPicPr>
          <p:cNvPr id="13" name="Picture 12">
            <a:extLst>
              <a:ext uri="{FF2B5EF4-FFF2-40B4-BE49-F238E27FC236}">
                <a16:creationId xmlns:a16="http://schemas.microsoft.com/office/drawing/2014/main" id="{9BC462D9-B67B-44B5-A140-E4EFCC507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4809" y="1474251"/>
            <a:ext cx="3581400" cy="4775200"/>
          </a:xfrm>
          <a:prstGeom prst="rect">
            <a:avLst/>
          </a:prstGeom>
        </p:spPr>
      </p:pic>
      <p:pic>
        <p:nvPicPr>
          <p:cNvPr id="14" name="Picture 13">
            <a:extLst>
              <a:ext uri="{FF2B5EF4-FFF2-40B4-BE49-F238E27FC236}">
                <a16:creationId xmlns:a16="http://schemas.microsoft.com/office/drawing/2014/main" id="{120BB29B-E745-4F75-B59F-F9F015CD8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3360" y="4249201"/>
            <a:ext cx="2667000" cy="2000250"/>
          </a:xfrm>
          <a:prstGeom prst="rect">
            <a:avLst/>
          </a:prstGeom>
        </p:spPr>
      </p:pic>
      <p:pic>
        <p:nvPicPr>
          <p:cNvPr id="15" name="Picture 14">
            <a:extLst>
              <a:ext uri="{FF2B5EF4-FFF2-40B4-BE49-F238E27FC236}">
                <a16:creationId xmlns:a16="http://schemas.microsoft.com/office/drawing/2014/main" id="{9A619CA6-C0AE-48AE-A345-A45FF79A3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359" y="2972851"/>
            <a:ext cx="2457450" cy="3276600"/>
          </a:xfrm>
          <a:prstGeom prst="rect">
            <a:avLst/>
          </a:prstGeom>
        </p:spPr>
      </p:pic>
      <p:pic>
        <p:nvPicPr>
          <p:cNvPr id="16" name="Picture 15">
            <a:extLst>
              <a:ext uri="{FF2B5EF4-FFF2-40B4-BE49-F238E27FC236}">
                <a16:creationId xmlns:a16="http://schemas.microsoft.com/office/drawing/2014/main" id="{68821112-D46E-427B-8D9B-276E74C047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9465" y="4258726"/>
            <a:ext cx="2654300" cy="1990725"/>
          </a:xfrm>
          <a:prstGeom prst="rect">
            <a:avLst/>
          </a:prstGeom>
        </p:spPr>
      </p:pic>
    </p:spTree>
    <p:extLst>
      <p:ext uri="{BB962C8B-B14F-4D97-AF65-F5344CB8AC3E}">
        <p14:creationId xmlns:p14="http://schemas.microsoft.com/office/powerpoint/2010/main" val="186495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Eligibility</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12</a:t>
            </a:fld>
            <a:endParaRPr lang="en-US" dirty="0"/>
          </a:p>
        </p:txBody>
      </p:sp>
      <p:sp>
        <p:nvSpPr>
          <p:cNvPr id="11" name="Rectangle 3">
            <a:extLst>
              <a:ext uri="{FF2B5EF4-FFF2-40B4-BE49-F238E27FC236}">
                <a16:creationId xmlns:a16="http://schemas.microsoft.com/office/drawing/2014/main" id="{5DFA9369-4884-4C30-9107-64074DCDA6AD}"/>
              </a:ext>
            </a:extLst>
          </p:cNvPr>
          <p:cNvSpPr txBox="1">
            <a:spLocks noChangeArrowheads="1"/>
          </p:cNvSpPr>
          <p:nvPr/>
        </p:nvSpPr>
        <p:spPr>
          <a:xfrm>
            <a:off x="1676400" y="1752600"/>
            <a:ext cx="6435725" cy="495300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dirty="0">
                <a:latin typeface="Arial" panose="020B0604020202020204" pitchFamily="34" charset="0"/>
                <a:cs typeface="Arial" panose="020B0604020202020204" pitchFamily="34" charset="0"/>
              </a:rPr>
              <a:t>Who can IHS can serve?</a:t>
            </a:r>
          </a:p>
          <a:p>
            <a:pPr lvl="1">
              <a:buClr>
                <a:schemeClr val="tx1"/>
              </a:buClr>
            </a:pPr>
            <a:r>
              <a:rPr lang="en-US" altLang="en-US" sz="2000" dirty="0">
                <a:latin typeface="Arial" panose="020B0604020202020204" pitchFamily="34" charset="0"/>
                <a:cs typeface="Arial" panose="020B0604020202020204" pitchFamily="34" charset="0"/>
              </a:rPr>
              <a:t>IHS can only serve </a:t>
            </a:r>
            <a:r>
              <a:rPr lang="en-US" altLang="en-US" sz="2000" u="sng" dirty="0">
                <a:latin typeface="Arial" panose="020B0604020202020204" pitchFamily="34" charset="0"/>
                <a:cs typeface="Arial" panose="020B0604020202020204" pitchFamily="34" charset="0"/>
              </a:rPr>
              <a:t>homes</a:t>
            </a:r>
            <a:r>
              <a:rPr lang="en-US" altLang="en-US" sz="2000" dirty="0">
                <a:latin typeface="Arial" panose="020B0604020202020204" pitchFamily="34" charset="0"/>
                <a:cs typeface="Arial" panose="020B0604020202020204" pitchFamily="34" charset="0"/>
              </a:rPr>
              <a:t> for members of  Federally recognized AI/AN tribes (year round permanent residence)</a:t>
            </a:r>
          </a:p>
          <a:p>
            <a:pPr marL="182880" lvl="1" indent="0">
              <a:buClr>
                <a:schemeClr val="tx1"/>
              </a:buClr>
              <a:buNone/>
            </a:pPr>
            <a:endParaRPr lang="en-US" altLang="en-US" sz="20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What type of services can be provided?</a:t>
            </a:r>
          </a:p>
          <a:p>
            <a:pPr lvl="1">
              <a:buClr>
                <a:schemeClr val="tx1"/>
              </a:buClr>
            </a:pPr>
            <a:r>
              <a:rPr lang="en-US" altLang="en-US" sz="2000" dirty="0">
                <a:latin typeface="Arial" panose="020B0604020202020204" pitchFamily="34" charset="0"/>
                <a:cs typeface="Arial" panose="020B0604020202020204" pitchFamily="34" charset="0"/>
              </a:rPr>
              <a:t>IHS provides water, sewer, solid waste (community infrastructure or individual onsite) facilities</a:t>
            </a:r>
          </a:p>
          <a:p>
            <a:pPr marL="182880" lvl="1" indent="0">
              <a:buClr>
                <a:schemeClr val="tx1"/>
              </a:buClr>
              <a:buNone/>
            </a:pPr>
            <a:endParaRPr lang="en-US" altLang="en-US" sz="20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What type of home cannot be served?</a:t>
            </a:r>
          </a:p>
          <a:p>
            <a:pPr lvl="1">
              <a:buClr>
                <a:schemeClr val="tx1"/>
              </a:buClr>
            </a:pPr>
            <a:r>
              <a:rPr lang="en-US" altLang="en-US" sz="2000" dirty="0">
                <a:latin typeface="Arial" panose="020B0604020202020204" pitchFamily="34" charset="0"/>
                <a:cs typeface="Arial" panose="020B0604020202020204" pitchFamily="34" charset="0"/>
              </a:rPr>
              <a:t>IHS cannot serve HUD funded homes, or</a:t>
            </a:r>
          </a:p>
          <a:p>
            <a:pPr lvl="1">
              <a:buClr>
                <a:schemeClr val="tx1"/>
              </a:buClr>
            </a:pPr>
            <a:r>
              <a:rPr lang="en-US" altLang="en-US" sz="2000" dirty="0">
                <a:latin typeface="Arial" panose="020B0604020202020204" pitchFamily="34" charset="0"/>
                <a:cs typeface="Arial" panose="020B0604020202020204" pitchFamily="34" charset="0"/>
              </a:rPr>
              <a:t>Commercial, institutional, recreational, seasonal, or non-tribally owned</a:t>
            </a:r>
          </a:p>
          <a:p>
            <a:pPr lvl="1">
              <a:buClr>
                <a:schemeClr val="tx1"/>
              </a:buClr>
            </a:pPr>
            <a:endParaRPr lang="en-US" altLang="en-US" sz="2000" dirty="0">
              <a:latin typeface="Arial" panose="020B0604020202020204" pitchFamily="34" charset="0"/>
            </a:endParaRPr>
          </a:p>
          <a:p>
            <a:endParaRPr lang="en-US" altLang="en-US" dirty="0"/>
          </a:p>
        </p:txBody>
      </p:sp>
    </p:spTree>
    <p:extLst>
      <p:ext uri="{BB962C8B-B14F-4D97-AF65-F5344CB8AC3E}">
        <p14:creationId xmlns:p14="http://schemas.microsoft.com/office/powerpoint/2010/main" val="239839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Eligibility</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13</a:t>
            </a:fld>
            <a:endParaRPr lang="en-US" dirty="0"/>
          </a:p>
        </p:txBody>
      </p:sp>
      <p:sp>
        <p:nvSpPr>
          <p:cNvPr id="10" name="Rectangle 3">
            <a:extLst>
              <a:ext uri="{FF2B5EF4-FFF2-40B4-BE49-F238E27FC236}">
                <a16:creationId xmlns:a16="http://schemas.microsoft.com/office/drawing/2014/main" id="{2AD1CD34-FE0A-4140-8929-0831C2D7D369}"/>
              </a:ext>
            </a:extLst>
          </p:cNvPr>
          <p:cNvSpPr txBox="1">
            <a:spLocks noChangeArrowheads="1"/>
          </p:cNvSpPr>
          <p:nvPr/>
        </p:nvSpPr>
        <p:spPr bwMode="auto">
          <a:xfrm>
            <a:off x="1676400" y="1752600"/>
            <a:ext cx="64357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85000"/>
              </a:lnSpc>
              <a:spcBef>
                <a:spcPct val="50000"/>
              </a:spcBef>
              <a:spcAft>
                <a:spcPct val="0"/>
              </a:spcAft>
              <a:buClr>
                <a:srgbClr val="FAFD00"/>
              </a:buClr>
              <a:buSzPct val="90000"/>
              <a:buFont typeface="Wingdings" panose="05000000000000000000" pitchFamily="2" charset="2"/>
              <a:buChar char="n"/>
              <a:defRPr sz="2800" b="1" kern="1200">
                <a:solidFill>
                  <a:srgbClr val="FFFF00"/>
                </a:solidFill>
                <a:latin typeface="+mn-lt"/>
                <a:ea typeface="+mn-ea"/>
                <a:cs typeface="+mn-cs"/>
              </a:defRPr>
            </a:lvl1pPr>
            <a:lvl2pPr marL="742950" indent="-285750" algn="l" rtl="0" eaLnBrk="0" fontAlgn="base" hangingPunct="0">
              <a:lnSpc>
                <a:spcPct val="85000"/>
              </a:lnSpc>
              <a:spcBef>
                <a:spcPct val="50000"/>
              </a:spcBef>
              <a:spcAft>
                <a:spcPct val="0"/>
              </a:spcAft>
              <a:buClr>
                <a:schemeClr val="accent1"/>
              </a:buClr>
              <a:buSzPct val="70000"/>
              <a:buFont typeface="Wingdings" panose="05000000000000000000" pitchFamily="2" charset="2"/>
              <a:buChar char="l"/>
              <a:defRPr sz="2400" b="1" kern="1200">
                <a:solidFill>
                  <a:schemeClr val="tx1"/>
                </a:solidFill>
                <a:latin typeface="Arial Rounded MT Bold" panose="020F0704030504030204" pitchFamily="34" charset="0"/>
                <a:ea typeface="+mn-ea"/>
                <a:cs typeface="+mn-cs"/>
              </a:defRPr>
            </a:lvl2pPr>
            <a:lvl3pPr marL="1143000" indent="-228600" algn="l" rtl="0" eaLnBrk="0" fontAlgn="base" hangingPunct="0">
              <a:lnSpc>
                <a:spcPct val="85000"/>
              </a:lnSpc>
              <a:spcBef>
                <a:spcPct val="50000"/>
              </a:spcBef>
              <a:spcAft>
                <a:spcPct val="0"/>
              </a:spcAft>
              <a:buClr>
                <a:schemeClr val="accent1"/>
              </a:buClr>
              <a:buSzPct val="70000"/>
              <a:buFont typeface="Wingdings" panose="05000000000000000000" pitchFamily="2" charset="2"/>
              <a:buChar char="l"/>
              <a:defRPr sz="2400" b="1" kern="1200">
                <a:solidFill>
                  <a:schemeClr val="tx1"/>
                </a:solidFill>
                <a:latin typeface="Arial Rounded MT Bold" panose="020F0704030504030204" pitchFamily="34" charset="0"/>
                <a:ea typeface="+mn-ea"/>
                <a:cs typeface="+mn-cs"/>
              </a:defRPr>
            </a:lvl3pPr>
            <a:lvl4pPr marL="1600200" indent="-228600" algn="l" rtl="0" eaLnBrk="0" fontAlgn="base" hangingPunct="0">
              <a:lnSpc>
                <a:spcPct val="85000"/>
              </a:lnSpc>
              <a:spcBef>
                <a:spcPct val="50000"/>
              </a:spcBef>
              <a:spcAft>
                <a:spcPct val="0"/>
              </a:spcAft>
              <a:buClr>
                <a:schemeClr val="accent1"/>
              </a:buClr>
              <a:buSzPct val="70000"/>
              <a:buFont typeface="Wingdings" panose="05000000000000000000" pitchFamily="2" charset="2"/>
              <a:buChar char="l"/>
              <a:defRPr sz="2000" b="1" kern="1200">
                <a:solidFill>
                  <a:schemeClr val="tx1"/>
                </a:solidFill>
                <a:latin typeface="Arial Rounded MT Bold" panose="020F0704030504030204" pitchFamily="34" charset="0"/>
                <a:ea typeface="+mn-ea"/>
                <a:cs typeface="+mn-cs"/>
              </a:defRPr>
            </a:lvl4pPr>
            <a:lvl5pPr marL="2057400" indent="-228600" algn="l" rtl="0" eaLnBrk="0" fontAlgn="base" hangingPunct="0">
              <a:lnSpc>
                <a:spcPct val="85000"/>
              </a:lnSpc>
              <a:spcBef>
                <a:spcPct val="50000"/>
              </a:spcBef>
              <a:spcAft>
                <a:spcPct val="0"/>
              </a:spcAft>
              <a:buClr>
                <a:schemeClr val="accent1"/>
              </a:buClr>
              <a:buSzPct val="70000"/>
              <a:buFont typeface="Wingdings" panose="05000000000000000000" pitchFamily="2" charset="2"/>
              <a:buChar char="l"/>
              <a:defRPr sz="2000" b="1"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b="0" dirty="0">
                <a:solidFill>
                  <a:schemeClr val="tx1"/>
                </a:solidFill>
                <a:latin typeface="Arial" panose="020B0604020202020204" pitchFamily="34" charset="0"/>
                <a:cs typeface="Arial" panose="020B0604020202020204" pitchFamily="34" charset="0"/>
              </a:rPr>
              <a:t>Why can’t IHS funds be used to serve HUD homes?</a:t>
            </a:r>
          </a:p>
          <a:p>
            <a:pPr marL="400050" lvl="1" indent="0">
              <a:buClr>
                <a:schemeClr val="tx1"/>
              </a:buClr>
              <a:buNone/>
            </a:pPr>
            <a:r>
              <a:rPr lang="en-US" sz="2000" b="0" dirty="0">
                <a:solidFill>
                  <a:schemeClr val="tx1"/>
                </a:solidFill>
                <a:latin typeface="Arial" panose="020B0604020202020204" pitchFamily="34" charset="0"/>
                <a:cs typeface="Arial" panose="020B0604020202020204" pitchFamily="34" charset="0"/>
              </a:rPr>
              <a:t>Prohibition appearing annually in the appropriations act for IHS: </a:t>
            </a:r>
          </a:p>
          <a:p>
            <a:pPr marL="400050" lvl="1" indent="0">
              <a:buClr>
                <a:schemeClr val="tx1"/>
              </a:buClr>
              <a:buNone/>
            </a:pPr>
            <a:r>
              <a:rPr lang="en-US" sz="2000" dirty="0">
                <a:solidFill>
                  <a:schemeClr val="tx1"/>
                </a:solidFill>
                <a:latin typeface="Arial" panose="020B0604020202020204" pitchFamily="34" charset="0"/>
                <a:cs typeface="Arial" panose="020B0604020202020204" pitchFamily="34" charset="0"/>
              </a:rPr>
              <a:t>“none of the funds appropriated to the IHS may be used for sanitation facilities for new homes funded with grants by the housing programs of the U.S. Dept. of Housing and Urban Development.”</a:t>
            </a:r>
          </a:p>
        </p:txBody>
      </p:sp>
    </p:spTree>
    <p:extLst>
      <p:ext uri="{BB962C8B-B14F-4D97-AF65-F5344CB8AC3E}">
        <p14:creationId xmlns:p14="http://schemas.microsoft.com/office/powerpoint/2010/main" val="310784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Eligibility</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14</a:t>
            </a:fld>
            <a:endParaRPr lang="en-US" dirty="0"/>
          </a:p>
        </p:txBody>
      </p:sp>
      <p:pic>
        <p:nvPicPr>
          <p:cNvPr id="11" name="Picture 10">
            <a:extLst>
              <a:ext uri="{FF2B5EF4-FFF2-40B4-BE49-F238E27FC236}">
                <a16:creationId xmlns:a16="http://schemas.microsoft.com/office/drawing/2014/main" id="{4BFD2B9D-7C28-41A3-A7ED-D16160E8EFEA}"/>
              </a:ext>
            </a:extLst>
          </p:cNvPr>
          <p:cNvPicPr>
            <a:picLocks noChangeAspect="1"/>
          </p:cNvPicPr>
          <p:nvPr/>
        </p:nvPicPr>
        <p:blipFill>
          <a:blip r:embed="rId2"/>
          <a:stretch>
            <a:fillRect/>
          </a:stretch>
        </p:blipFill>
        <p:spPr>
          <a:xfrm>
            <a:off x="637255" y="1859280"/>
            <a:ext cx="9822838" cy="4255770"/>
          </a:xfrm>
          <a:prstGeom prst="rect">
            <a:avLst/>
          </a:prstGeom>
        </p:spPr>
      </p:pic>
    </p:spTree>
    <p:extLst>
      <p:ext uri="{BB962C8B-B14F-4D97-AF65-F5344CB8AC3E}">
        <p14:creationId xmlns:p14="http://schemas.microsoft.com/office/powerpoint/2010/main" val="2798909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Funding</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15</a:t>
            </a:fld>
            <a:endParaRPr lang="en-US" dirty="0"/>
          </a:p>
        </p:txBody>
      </p:sp>
      <p:sp>
        <p:nvSpPr>
          <p:cNvPr id="10" name="Rectangle 3">
            <a:extLst>
              <a:ext uri="{FF2B5EF4-FFF2-40B4-BE49-F238E27FC236}">
                <a16:creationId xmlns:a16="http://schemas.microsoft.com/office/drawing/2014/main" id="{78D9D37F-E390-439E-B0E0-F24A1E621E78}"/>
              </a:ext>
            </a:extLst>
          </p:cNvPr>
          <p:cNvSpPr txBox="1">
            <a:spLocks noChangeArrowheads="1"/>
          </p:cNvSpPr>
          <p:nvPr/>
        </p:nvSpPr>
        <p:spPr>
          <a:xfrm>
            <a:off x="1336675" y="1817370"/>
            <a:ext cx="7553325" cy="504063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75000"/>
              </a:lnSpc>
              <a:buFont typeface="Wingdings" panose="05000000000000000000" pitchFamily="2" charset="2"/>
              <a:buNone/>
            </a:pPr>
            <a:r>
              <a:rPr lang="en-US" altLang="en-US" sz="2400" dirty="0"/>
              <a:t> </a:t>
            </a:r>
            <a:r>
              <a:rPr lang="en-US" altLang="en-US" sz="2400" dirty="0">
                <a:latin typeface="Arial" panose="020B0604020202020204" pitchFamily="34" charset="0"/>
                <a:cs typeface="Arial" panose="020B0604020202020204" pitchFamily="34" charset="0"/>
              </a:rPr>
              <a:t>Four types of sanitation facilities projects:</a:t>
            </a:r>
          </a:p>
          <a:p>
            <a:pPr>
              <a:lnSpc>
                <a:spcPct val="75000"/>
              </a:lnSpc>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u="sng" dirty="0">
                <a:latin typeface="Arial" panose="020B0604020202020204" pitchFamily="34" charset="0"/>
                <a:cs typeface="Arial" panose="020B0604020202020204" pitchFamily="34" charset="0"/>
              </a:rPr>
              <a:t>Housing</a:t>
            </a:r>
            <a:r>
              <a:rPr lang="en-US" altLang="en-US" dirty="0">
                <a:latin typeface="Arial" panose="020B0604020202020204" pitchFamily="34" charset="0"/>
                <a:cs typeface="Arial" panose="020B0604020202020204" pitchFamily="34" charset="0"/>
              </a:rPr>
              <a:t>: Projects to serve new or like-new housing, such as Indian homes being constructed or rehabilitated by the BIA-Home Improvement Program (HIP), tribes, individual homeowners, or other nonprofit organizations</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u="sng" dirty="0">
                <a:latin typeface="Arial" panose="020B0604020202020204" pitchFamily="34" charset="0"/>
                <a:cs typeface="Arial" panose="020B0604020202020204" pitchFamily="34" charset="0"/>
              </a:rPr>
              <a:t>Regular</a:t>
            </a:r>
            <a:r>
              <a:rPr lang="en-US" altLang="en-US" dirty="0">
                <a:latin typeface="Arial" panose="020B0604020202020204" pitchFamily="34" charset="0"/>
                <a:cs typeface="Arial" panose="020B0604020202020204" pitchFamily="34" charset="0"/>
              </a:rPr>
              <a:t>: Projects to serve existing homes</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u="sng" dirty="0">
                <a:latin typeface="Arial" panose="020B0604020202020204" pitchFamily="34" charset="0"/>
                <a:cs typeface="Arial" panose="020B0604020202020204" pitchFamily="34" charset="0"/>
              </a:rPr>
              <a:t>Special</a:t>
            </a:r>
            <a:r>
              <a:rPr lang="en-US" altLang="en-US" dirty="0">
                <a:latin typeface="Arial" panose="020B0604020202020204" pitchFamily="34" charset="0"/>
                <a:cs typeface="Arial" panose="020B0604020202020204" pitchFamily="34" charset="0"/>
              </a:rPr>
              <a:t> projects (studies, training, or other needs related to sanitation facilities construction), and</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u="sng" dirty="0">
                <a:latin typeface="Arial" panose="020B0604020202020204" pitchFamily="34" charset="0"/>
                <a:cs typeface="Arial" panose="020B0604020202020204" pitchFamily="34" charset="0"/>
              </a:rPr>
              <a:t>Emergency</a:t>
            </a:r>
            <a:r>
              <a:rPr lang="en-US" altLang="en-US" dirty="0">
                <a:latin typeface="Arial" panose="020B0604020202020204" pitchFamily="34" charset="0"/>
                <a:cs typeface="Arial" panose="020B0604020202020204" pitchFamily="34" charset="0"/>
              </a:rPr>
              <a:t> projects. (Small scale emergencies such as failed well pump, failed control panel, </a:t>
            </a:r>
            <a:r>
              <a:rPr lang="en-US" altLang="en-US" dirty="0" err="1">
                <a:latin typeface="Arial" panose="020B0604020202020204" pitchFamily="34" charset="0"/>
                <a:cs typeface="Arial" panose="020B0604020202020204" pitchFamily="34" charset="0"/>
              </a:rPr>
              <a:t>etc</a:t>
            </a:r>
            <a:r>
              <a:rPr lang="en-US"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3051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Funding</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16</a:t>
            </a:fld>
            <a:endParaRPr lang="en-US" dirty="0"/>
          </a:p>
        </p:txBody>
      </p:sp>
      <p:sp>
        <p:nvSpPr>
          <p:cNvPr id="11" name="Rectangle 3">
            <a:extLst>
              <a:ext uri="{FF2B5EF4-FFF2-40B4-BE49-F238E27FC236}">
                <a16:creationId xmlns:a16="http://schemas.microsoft.com/office/drawing/2014/main" id="{F0E4A984-6286-4F23-B2A3-0619FE6847AD}"/>
              </a:ext>
            </a:extLst>
          </p:cNvPr>
          <p:cNvSpPr txBox="1">
            <a:spLocks noChangeArrowheads="1"/>
          </p:cNvSpPr>
          <p:nvPr/>
        </p:nvSpPr>
        <p:spPr>
          <a:xfrm>
            <a:off x="1336675" y="1840230"/>
            <a:ext cx="7553325" cy="501777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75000"/>
              </a:lnSpc>
              <a:buFont typeface="Wingdings" panose="05000000000000000000" pitchFamily="2" charset="2"/>
              <a:buNone/>
            </a:pPr>
            <a:r>
              <a:rPr lang="en-US" altLang="en-US" sz="2400" dirty="0"/>
              <a:t> </a:t>
            </a:r>
            <a:r>
              <a:rPr lang="en-US" altLang="en-US" sz="2400" dirty="0">
                <a:latin typeface="Arial" panose="020B0604020202020204" pitchFamily="34" charset="0"/>
                <a:cs typeface="Arial" panose="020B0604020202020204" pitchFamily="34" charset="0"/>
              </a:rPr>
              <a:t>Infrastructure Investment and Jobs Act (IIJA). or Bipartisan Infrastructure Law (BIL)</a:t>
            </a:r>
            <a:endParaRPr lang="en-US" altLang="en-US" dirty="0">
              <a:latin typeface="Arial" panose="020B0604020202020204" pitchFamily="34" charset="0"/>
              <a:cs typeface="Arial" panose="020B0604020202020204" pitchFamily="34" charset="0"/>
            </a:endParaRPr>
          </a:p>
          <a:p>
            <a:pPr lvl="1">
              <a:lnSpc>
                <a:spcPct val="75000"/>
              </a:lnSpc>
              <a:buClr>
                <a:schemeClr val="tx1"/>
              </a:buClr>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Appropriates $700 million in each year from fiscal year (FY) 2022 through FY 2026, for a total of $3.5 billion for the IHS Sanitation Facilities Construction (SFC) program. These resources are available until expended.</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3% per year ($21M) for salaries, expenses, and administration.</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0.5% ($3.5M) to the Office of Inspector General for oversight activities</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Up to $2.2B can be used for projects considered economically </a:t>
            </a:r>
            <a:r>
              <a:rPr lang="en-US" altLang="en-US" dirty="0" err="1">
                <a:latin typeface="Arial" panose="020B0604020202020204" pitchFamily="34" charset="0"/>
                <a:cs typeface="Arial" panose="020B0604020202020204" pitchFamily="34" charset="0"/>
              </a:rPr>
              <a:t>infeasibile</a:t>
            </a:r>
            <a:r>
              <a:rPr lang="en-US" altLang="en-US" dirty="0">
                <a:latin typeface="Arial" panose="020B0604020202020204" pitchFamily="34" charset="0"/>
                <a:cs typeface="Arial" panose="020B0604020202020204" pitchFamily="34" charset="0"/>
              </a:rPr>
              <a:t> due to high unit costs.</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Intended to address backlog of projects for existing homes (Regular)</a:t>
            </a:r>
          </a:p>
        </p:txBody>
      </p:sp>
    </p:spTree>
    <p:extLst>
      <p:ext uri="{BB962C8B-B14F-4D97-AF65-F5344CB8AC3E}">
        <p14:creationId xmlns:p14="http://schemas.microsoft.com/office/powerpoint/2010/main" val="231847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Funding</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17</a:t>
            </a:fld>
            <a:endParaRPr lang="en-US" dirty="0"/>
          </a:p>
        </p:txBody>
      </p:sp>
      <p:sp>
        <p:nvSpPr>
          <p:cNvPr id="10" name="Rectangle 3">
            <a:extLst>
              <a:ext uri="{FF2B5EF4-FFF2-40B4-BE49-F238E27FC236}">
                <a16:creationId xmlns:a16="http://schemas.microsoft.com/office/drawing/2014/main" id="{B3D035A5-0ED5-4A2D-991D-EDA06BE4FAEE}"/>
              </a:ext>
            </a:extLst>
          </p:cNvPr>
          <p:cNvSpPr txBox="1">
            <a:spLocks noChangeArrowheads="1"/>
          </p:cNvSpPr>
          <p:nvPr/>
        </p:nvSpPr>
        <p:spPr>
          <a:xfrm>
            <a:off x="1336675" y="1863090"/>
            <a:ext cx="7553325" cy="499491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75000"/>
              </a:lnSpc>
              <a:buFont typeface="Wingdings" panose="05000000000000000000" pitchFamily="2" charset="2"/>
              <a:buNone/>
            </a:pPr>
            <a:r>
              <a:rPr lang="en-US" altLang="en-US" sz="2400" dirty="0"/>
              <a:t> </a:t>
            </a:r>
            <a:r>
              <a:rPr lang="en-US" altLang="en-US" sz="2400" dirty="0">
                <a:latin typeface="Arial" panose="020B0604020202020204" pitchFamily="34" charset="0"/>
                <a:cs typeface="Arial" panose="020B0604020202020204" pitchFamily="34" charset="0"/>
              </a:rPr>
              <a:t>Infrastructure Investment and Jobs Act (IIJA).  or Bipartisan Infrastructure Law (BIL)</a:t>
            </a:r>
            <a:endParaRPr lang="en-US" altLang="en-US" dirty="0">
              <a:latin typeface="Arial" panose="020B0604020202020204" pitchFamily="34" charset="0"/>
              <a:cs typeface="Arial" panose="020B0604020202020204" pitchFamily="34" charset="0"/>
            </a:endParaRPr>
          </a:p>
          <a:p>
            <a:pPr lvl="1">
              <a:lnSpc>
                <a:spcPct val="75000"/>
              </a:lnSpc>
              <a:buClr>
                <a:schemeClr val="tx1"/>
              </a:buClr>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$3.5B was sufficient to address the estimate of all projects in the Sanitation Deficiency System (SDS) at the time the legislation was passed</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However, new projects continue to be identified and added to SDS</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Cost estimates  change due to ongoing  planning activities and changing economic conditions</a:t>
            </a:r>
          </a:p>
          <a:p>
            <a:pPr marL="182880" lvl="1" indent="0">
              <a:lnSpc>
                <a:spcPct val="75000"/>
              </a:lnSpc>
              <a:buClr>
                <a:schemeClr val="tx1"/>
              </a:buClr>
              <a:buNone/>
            </a:pPr>
            <a:endParaRPr lang="en-US" altLang="en-US" dirty="0">
              <a:latin typeface="Arial" panose="020B0604020202020204" pitchFamily="34" charset="0"/>
              <a:cs typeface="Arial" panose="020B0604020202020204" pitchFamily="34" charset="0"/>
            </a:endParaRPr>
          </a:p>
          <a:p>
            <a:pPr lvl="1">
              <a:lnSpc>
                <a:spcPct val="75000"/>
              </a:lnSpc>
              <a:buClr>
                <a:schemeClr val="tx1"/>
              </a:buClr>
            </a:pPr>
            <a:r>
              <a:rPr lang="en-US" altLang="en-US" dirty="0">
                <a:latin typeface="Arial" panose="020B0604020202020204" pitchFamily="34" charset="0"/>
                <a:cs typeface="Arial" panose="020B0604020202020204" pitchFamily="34" charset="0"/>
              </a:rPr>
              <a:t>SDS is unlikely to go away</a:t>
            </a:r>
          </a:p>
        </p:txBody>
      </p:sp>
    </p:spTree>
    <p:extLst>
      <p:ext uri="{BB962C8B-B14F-4D97-AF65-F5344CB8AC3E}">
        <p14:creationId xmlns:p14="http://schemas.microsoft.com/office/powerpoint/2010/main" val="351872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Funding</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18</a:t>
            </a:fld>
            <a:endParaRPr lang="en-US" dirty="0"/>
          </a:p>
        </p:txBody>
      </p:sp>
      <p:sp>
        <p:nvSpPr>
          <p:cNvPr id="11" name="Rectangle 3">
            <a:extLst>
              <a:ext uri="{FF2B5EF4-FFF2-40B4-BE49-F238E27FC236}">
                <a16:creationId xmlns:a16="http://schemas.microsoft.com/office/drawing/2014/main" id="{268EBB5A-B5B4-4F88-A119-013DD8E61E86}"/>
              </a:ext>
            </a:extLst>
          </p:cNvPr>
          <p:cNvSpPr txBox="1">
            <a:spLocks noChangeArrowheads="1"/>
          </p:cNvSpPr>
          <p:nvPr/>
        </p:nvSpPr>
        <p:spPr>
          <a:xfrm>
            <a:off x="1336675" y="1840230"/>
            <a:ext cx="8058785" cy="379857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75000"/>
              </a:lnSpc>
              <a:buFont typeface="Wingdings" panose="05000000000000000000" pitchFamily="2" charset="2"/>
              <a:buNone/>
            </a:pPr>
            <a:r>
              <a:rPr lang="en-US" altLang="en-US" sz="2400" dirty="0"/>
              <a:t> Infrastructure Investment and Jobs Act (IIJA),  </a:t>
            </a:r>
          </a:p>
          <a:p>
            <a:pPr>
              <a:lnSpc>
                <a:spcPct val="75000"/>
              </a:lnSpc>
              <a:buFont typeface="Wingdings" panose="05000000000000000000" pitchFamily="2" charset="2"/>
              <a:buNone/>
            </a:pPr>
            <a:r>
              <a:rPr lang="en-US" altLang="en-US" sz="2400" dirty="0"/>
              <a:t> or Bipartisan Infrastructure Law (BIL)</a:t>
            </a:r>
          </a:p>
          <a:p>
            <a:pPr>
              <a:lnSpc>
                <a:spcPct val="75000"/>
              </a:lnSpc>
              <a:buFont typeface="Wingdings" panose="05000000000000000000" pitchFamily="2" charset="2"/>
              <a:buNone/>
            </a:pPr>
            <a:r>
              <a:rPr lang="en-US" altLang="en-US" sz="2400" dirty="0"/>
              <a:t> Bemidji Area (MN, WI, and MI)</a:t>
            </a:r>
          </a:p>
          <a:p>
            <a:pPr>
              <a:lnSpc>
                <a:spcPct val="75000"/>
              </a:lnSpc>
              <a:buFont typeface="Wingdings" panose="05000000000000000000" pitchFamily="2" charset="2"/>
              <a:buNone/>
            </a:pPr>
            <a:endParaRPr lang="en-US" altLang="en-US" sz="2400" dirty="0"/>
          </a:p>
          <a:p>
            <a:pPr>
              <a:lnSpc>
                <a:spcPct val="75000"/>
              </a:lnSpc>
              <a:buFont typeface="Wingdings" panose="05000000000000000000" pitchFamily="2" charset="2"/>
              <a:buNone/>
            </a:pPr>
            <a:endParaRPr lang="en-US" altLang="en-US" sz="2400" dirty="0"/>
          </a:p>
          <a:p>
            <a:pPr>
              <a:lnSpc>
                <a:spcPct val="75000"/>
              </a:lnSpc>
              <a:buFont typeface="Wingdings" panose="05000000000000000000" pitchFamily="2" charset="2"/>
              <a:buNone/>
            </a:pPr>
            <a:endParaRPr lang="en-US" altLang="en-US" sz="2400" dirty="0"/>
          </a:p>
          <a:p>
            <a:pPr>
              <a:lnSpc>
                <a:spcPct val="75000"/>
              </a:lnSpc>
              <a:buFont typeface="Wingdings" panose="05000000000000000000" pitchFamily="2" charset="2"/>
              <a:buNone/>
            </a:pPr>
            <a:endParaRPr lang="en-US" altLang="en-US" sz="2400" dirty="0"/>
          </a:p>
          <a:p>
            <a:pPr>
              <a:lnSpc>
                <a:spcPct val="75000"/>
              </a:lnSpc>
              <a:buFont typeface="Wingdings" panose="05000000000000000000" pitchFamily="2" charset="2"/>
              <a:buNone/>
            </a:pPr>
            <a:endParaRPr lang="en-US" altLang="en-US" sz="2400" dirty="0"/>
          </a:p>
          <a:p>
            <a:pPr>
              <a:lnSpc>
                <a:spcPct val="75000"/>
              </a:lnSpc>
              <a:buFont typeface="Wingdings" panose="05000000000000000000" pitchFamily="2" charset="2"/>
              <a:buNone/>
            </a:pPr>
            <a:endParaRPr lang="en-US" altLang="en-US" sz="2400" dirty="0"/>
          </a:p>
          <a:p>
            <a:pPr lvl="1">
              <a:lnSpc>
                <a:spcPct val="75000"/>
              </a:lnSpc>
              <a:buFont typeface="Calibri" panose="020F0502020204030204" pitchFamily="34" charset="0"/>
              <a:buNone/>
            </a:pPr>
            <a:endParaRPr lang="en-US" altLang="en-US" dirty="0">
              <a:solidFill>
                <a:srgbClr val="FFFF00"/>
              </a:solidFill>
            </a:endParaRPr>
          </a:p>
        </p:txBody>
      </p:sp>
      <p:graphicFrame>
        <p:nvGraphicFramePr>
          <p:cNvPr id="12" name="Table 11">
            <a:extLst>
              <a:ext uri="{FF2B5EF4-FFF2-40B4-BE49-F238E27FC236}">
                <a16:creationId xmlns:a16="http://schemas.microsoft.com/office/drawing/2014/main" id="{F34CAD5E-E961-45DD-8D08-3D5E3715B56F}"/>
              </a:ext>
            </a:extLst>
          </p:cNvPr>
          <p:cNvGraphicFramePr>
            <a:graphicFrameLocks noGrp="1"/>
          </p:cNvGraphicFramePr>
          <p:nvPr>
            <p:extLst>
              <p:ext uri="{D42A27DB-BD31-4B8C-83A1-F6EECF244321}">
                <p14:modId xmlns:p14="http://schemas.microsoft.com/office/powerpoint/2010/main" val="1689785740"/>
              </p:ext>
            </p:extLst>
          </p:nvPr>
        </p:nvGraphicFramePr>
        <p:xfrm>
          <a:off x="2499677" y="3128010"/>
          <a:ext cx="6096000" cy="1752600"/>
        </p:xfrm>
        <a:graphic>
          <a:graphicData uri="http://schemas.openxmlformats.org/drawingml/2006/table">
            <a:tbl>
              <a:tblPr firstRow="1" bandRow="1">
                <a:tableStyleId>{74C1A8A3-306A-4EB7-A6B1-4F7E0EB9C5D6}</a:tableStyleId>
              </a:tblPr>
              <a:tblGrid>
                <a:gridCol w="1524000">
                  <a:extLst>
                    <a:ext uri="{9D8B030D-6E8A-4147-A177-3AD203B41FA5}">
                      <a16:colId xmlns:a16="http://schemas.microsoft.com/office/drawing/2014/main" val="663442965"/>
                    </a:ext>
                  </a:extLst>
                </a:gridCol>
                <a:gridCol w="1524000">
                  <a:extLst>
                    <a:ext uri="{9D8B030D-6E8A-4147-A177-3AD203B41FA5}">
                      <a16:colId xmlns:a16="http://schemas.microsoft.com/office/drawing/2014/main" val="3679357706"/>
                    </a:ext>
                  </a:extLst>
                </a:gridCol>
                <a:gridCol w="1524000">
                  <a:extLst>
                    <a:ext uri="{9D8B030D-6E8A-4147-A177-3AD203B41FA5}">
                      <a16:colId xmlns:a16="http://schemas.microsoft.com/office/drawing/2014/main" val="2571724885"/>
                    </a:ext>
                  </a:extLst>
                </a:gridCol>
                <a:gridCol w="1524000">
                  <a:extLst>
                    <a:ext uri="{9D8B030D-6E8A-4147-A177-3AD203B41FA5}">
                      <a16:colId xmlns:a16="http://schemas.microsoft.com/office/drawing/2014/main" val="74429293"/>
                    </a:ext>
                  </a:extLst>
                </a:gridCol>
              </a:tblGrid>
              <a:tr h="370840">
                <a:tc>
                  <a:txBody>
                    <a:bodyPr/>
                    <a:lstStyle/>
                    <a:p>
                      <a:endParaRPr lang="en-US" dirty="0"/>
                    </a:p>
                  </a:txBody>
                  <a:tcPr/>
                </a:tc>
                <a:tc>
                  <a:txBody>
                    <a:bodyPr/>
                    <a:lstStyle/>
                    <a:p>
                      <a:endParaRPr lang="en-US" dirty="0"/>
                    </a:p>
                    <a:p>
                      <a:r>
                        <a:rPr lang="en-US" dirty="0"/>
                        <a:t># of </a:t>
                      </a:r>
                      <a:r>
                        <a:rPr lang="en-US" dirty="0" err="1"/>
                        <a:t>Proj</a:t>
                      </a:r>
                      <a:endParaRPr lang="en-US" dirty="0"/>
                    </a:p>
                  </a:txBody>
                  <a:tcPr/>
                </a:tc>
                <a:tc>
                  <a:txBody>
                    <a:bodyPr/>
                    <a:lstStyle/>
                    <a:p>
                      <a:endParaRPr lang="en-US" dirty="0"/>
                    </a:p>
                    <a:p>
                      <a:r>
                        <a:rPr lang="en-US" dirty="0"/>
                        <a:t>IIJA $</a:t>
                      </a:r>
                    </a:p>
                  </a:txBody>
                  <a:tcPr/>
                </a:tc>
                <a:tc>
                  <a:txBody>
                    <a:bodyPr/>
                    <a:lstStyle/>
                    <a:p>
                      <a:r>
                        <a:rPr lang="en-US" dirty="0"/>
                        <a:t>Homes Served</a:t>
                      </a:r>
                    </a:p>
                  </a:txBody>
                  <a:tcPr/>
                </a:tc>
                <a:extLst>
                  <a:ext uri="{0D108BD9-81ED-4DB2-BD59-A6C34878D82A}">
                    <a16:rowId xmlns:a16="http://schemas.microsoft.com/office/drawing/2014/main" val="1447429049"/>
                  </a:ext>
                </a:extLst>
              </a:tr>
              <a:tr h="370840">
                <a:tc>
                  <a:txBody>
                    <a:bodyPr/>
                    <a:lstStyle/>
                    <a:p>
                      <a:r>
                        <a:rPr lang="en-US" dirty="0"/>
                        <a:t>Year 1 (22)</a:t>
                      </a:r>
                    </a:p>
                  </a:txBody>
                  <a:tcPr/>
                </a:tc>
                <a:tc>
                  <a:txBody>
                    <a:bodyPr/>
                    <a:lstStyle/>
                    <a:p>
                      <a:pPr algn="ctr"/>
                      <a:r>
                        <a:rPr lang="en-US" dirty="0"/>
                        <a:t>28</a:t>
                      </a:r>
                    </a:p>
                  </a:txBody>
                  <a:tcPr/>
                </a:tc>
                <a:tc>
                  <a:txBody>
                    <a:bodyPr/>
                    <a:lstStyle/>
                    <a:p>
                      <a:pPr algn="ctr"/>
                      <a:r>
                        <a:rPr lang="en-US" dirty="0"/>
                        <a:t>$11.3M</a:t>
                      </a:r>
                    </a:p>
                  </a:txBody>
                  <a:tcPr/>
                </a:tc>
                <a:tc>
                  <a:txBody>
                    <a:bodyPr/>
                    <a:lstStyle/>
                    <a:p>
                      <a:pPr algn="ctr"/>
                      <a:r>
                        <a:rPr lang="en-US" dirty="0"/>
                        <a:t>4,533</a:t>
                      </a:r>
                    </a:p>
                  </a:txBody>
                  <a:tcPr/>
                </a:tc>
                <a:extLst>
                  <a:ext uri="{0D108BD9-81ED-4DB2-BD59-A6C34878D82A}">
                    <a16:rowId xmlns:a16="http://schemas.microsoft.com/office/drawing/2014/main" val="2131980523"/>
                  </a:ext>
                </a:extLst>
              </a:tr>
              <a:tr h="370840">
                <a:tc>
                  <a:txBody>
                    <a:bodyPr/>
                    <a:lstStyle/>
                    <a:p>
                      <a:r>
                        <a:rPr lang="en-US" dirty="0"/>
                        <a:t>Year 2 (23)</a:t>
                      </a:r>
                    </a:p>
                  </a:txBody>
                  <a:tcPr/>
                </a:tc>
                <a:tc>
                  <a:txBody>
                    <a:bodyPr/>
                    <a:lstStyle/>
                    <a:p>
                      <a:pPr algn="ctr"/>
                      <a:r>
                        <a:rPr lang="en-US" dirty="0"/>
                        <a:t>8</a:t>
                      </a:r>
                    </a:p>
                  </a:txBody>
                  <a:tcPr/>
                </a:tc>
                <a:tc>
                  <a:txBody>
                    <a:bodyPr/>
                    <a:lstStyle/>
                    <a:p>
                      <a:pPr algn="ctr"/>
                      <a:r>
                        <a:rPr lang="en-US" dirty="0"/>
                        <a:t>$10.1M</a:t>
                      </a:r>
                    </a:p>
                  </a:txBody>
                  <a:tcPr/>
                </a:tc>
                <a:tc>
                  <a:txBody>
                    <a:bodyPr/>
                    <a:lstStyle/>
                    <a:p>
                      <a:pPr algn="ctr"/>
                      <a:r>
                        <a:rPr lang="en-US" dirty="0"/>
                        <a:t>2,345</a:t>
                      </a:r>
                    </a:p>
                  </a:txBody>
                  <a:tcPr/>
                </a:tc>
                <a:extLst>
                  <a:ext uri="{0D108BD9-81ED-4DB2-BD59-A6C34878D82A}">
                    <a16:rowId xmlns:a16="http://schemas.microsoft.com/office/drawing/2014/main" val="611970065"/>
                  </a:ext>
                </a:extLst>
              </a:tr>
              <a:tr h="370840">
                <a:tc>
                  <a:txBody>
                    <a:bodyPr/>
                    <a:lstStyle/>
                    <a:p>
                      <a:r>
                        <a:rPr lang="en-US" dirty="0"/>
                        <a:t>Year 3 (24)</a:t>
                      </a:r>
                    </a:p>
                  </a:txBody>
                  <a:tcPr/>
                </a:tc>
                <a:tc>
                  <a:txBody>
                    <a:bodyPr/>
                    <a:lstStyle/>
                    <a:p>
                      <a:pPr algn="ctr"/>
                      <a:r>
                        <a:rPr lang="en-US" dirty="0"/>
                        <a:t>12</a:t>
                      </a:r>
                    </a:p>
                  </a:txBody>
                  <a:tcPr/>
                </a:tc>
                <a:tc>
                  <a:txBody>
                    <a:bodyPr/>
                    <a:lstStyle/>
                    <a:p>
                      <a:pPr algn="ctr"/>
                      <a:r>
                        <a:rPr lang="en-US" dirty="0"/>
                        <a:t>$8.9M</a:t>
                      </a:r>
                    </a:p>
                  </a:txBody>
                  <a:tcPr/>
                </a:tc>
                <a:tc>
                  <a:txBody>
                    <a:bodyPr/>
                    <a:lstStyle/>
                    <a:p>
                      <a:pPr algn="ctr"/>
                      <a:r>
                        <a:rPr lang="en-US" dirty="0"/>
                        <a:t>1,215</a:t>
                      </a:r>
                    </a:p>
                  </a:txBody>
                  <a:tcPr/>
                </a:tc>
                <a:extLst>
                  <a:ext uri="{0D108BD9-81ED-4DB2-BD59-A6C34878D82A}">
                    <a16:rowId xmlns:a16="http://schemas.microsoft.com/office/drawing/2014/main" val="2773090080"/>
                  </a:ext>
                </a:extLst>
              </a:tr>
            </a:tbl>
          </a:graphicData>
        </a:graphic>
      </p:graphicFrame>
    </p:spTree>
    <p:extLst>
      <p:ext uri="{BB962C8B-B14F-4D97-AF65-F5344CB8AC3E}">
        <p14:creationId xmlns:p14="http://schemas.microsoft.com/office/powerpoint/2010/main" val="161950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Funding</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19</a:t>
            </a:fld>
            <a:endParaRPr lang="en-US" dirty="0"/>
          </a:p>
        </p:txBody>
      </p:sp>
      <p:graphicFrame>
        <p:nvGraphicFramePr>
          <p:cNvPr id="10" name="Chart 9">
            <a:extLst>
              <a:ext uri="{FF2B5EF4-FFF2-40B4-BE49-F238E27FC236}">
                <a16:creationId xmlns:a16="http://schemas.microsoft.com/office/drawing/2014/main" id="{A01264EF-2576-409D-857E-11EC79D4FED2}"/>
              </a:ext>
            </a:extLst>
          </p:cNvPr>
          <p:cNvGraphicFramePr>
            <a:graphicFrameLocks/>
          </p:cNvGraphicFramePr>
          <p:nvPr>
            <p:extLst>
              <p:ext uri="{D42A27DB-BD31-4B8C-83A1-F6EECF244321}">
                <p14:modId xmlns:p14="http://schemas.microsoft.com/office/powerpoint/2010/main" val="762353899"/>
              </p:ext>
            </p:extLst>
          </p:nvPr>
        </p:nvGraphicFramePr>
        <p:xfrm>
          <a:off x="2194560" y="1765547"/>
          <a:ext cx="7292340" cy="4498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99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Overview</a:t>
            </a:r>
          </a:p>
        </p:txBody>
      </p:sp>
      <p:sp>
        <p:nvSpPr>
          <p:cNvPr id="6" name="Subtitle 5"/>
          <p:cNvSpPr>
            <a:spLocks noGrp="1"/>
          </p:cNvSpPr>
          <p:nvPr>
            <p:ph type="subTitle" idx="1"/>
          </p:nvPr>
        </p:nvSpPr>
        <p:spPr/>
        <p:txBody>
          <a:bodyPr/>
          <a:lstStyle/>
          <a:p>
            <a:r>
              <a:rPr lang="en-US" dirty="0"/>
              <a:t>Indian Health </a:t>
            </a:r>
            <a:r>
              <a:rPr lang="en-US" dirty="0" err="1"/>
              <a:t>SErvice</a:t>
            </a:r>
            <a:endParaRPr lang="en-US" dirty="0"/>
          </a:p>
        </p:txBody>
      </p:sp>
      <p:sp>
        <p:nvSpPr>
          <p:cNvPr id="3" name="Slide Number Placeholder 5">
            <a:extLst>
              <a:ext uri="{FF2B5EF4-FFF2-40B4-BE49-F238E27FC236}">
                <a16:creationId xmlns:a16="http://schemas.microsoft.com/office/drawing/2014/main" id="{1FDE9AB7-BDB2-EF8C-1028-1E4F74707860}"/>
              </a:ext>
              <a:ext uri="{C183D7F6-B498-43B3-948B-1728B52AA6E4}">
                <adec:decorative xmlns:adec="http://schemas.microsoft.com/office/drawing/2017/decorative" val="1"/>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pPr/>
              <a:t>2</a:t>
            </a:fld>
            <a:endParaRPr lang="en-US" dirty="0"/>
          </a:p>
        </p:txBody>
      </p:sp>
      <p:sp>
        <p:nvSpPr>
          <p:cNvPr id="11" name="Date Placeholder 10">
            <a:extLst>
              <a:ext uri="{FF2B5EF4-FFF2-40B4-BE49-F238E27FC236}">
                <a16:creationId xmlns:a16="http://schemas.microsoft.com/office/drawing/2014/main" id="{1C377805-C439-411D-0A63-8169AD598B30}"/>
              </a:ext>
            </a:extLst>
          </p:cNvPr>
          <p:cNvSpPr>
            <a:spLocks noGrp="1"/>
          </p:cNvSpPr>
          <p:nvPr>
            <p:ph type="dt" sz="half" idx="2"/>
          </p:nvPr>
        </p:nvSpPr>
        <p:spPr/>
        <p:txBody>
          <a:bodyPr/>
          <a:lstStyle/>
          <a:p>
            <a:fld id="{3E8C076E-A054-4255-B8D3-99AA88053E69}" type="datetime1">
              <a:rPr lang="en-US" smtClean="0"/>
              <a:t>8/2/2024</a:t>
            </a:fld>
            <a:endParaRPr lang="en-US" dirty="0"/>
          </a:p>
        </p:txBody>
      </p:sp>
      <p:sp>
        <p:nvSpPr>
          <p:cNvPr id="12" name="Footer Placeholder 11">
            <a:extLst>
              <a:ext uri="{FF2B5EF4-FFF2-40B4-BE49-F238E27FC236}">
                <a16:creationId xmlns:a16="http://schemas.microsoft.com/office/drawing/2014/main" id="{F1A4474D-0E7E-54E5-9DDD-DBE99C9EE4BD}"/>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00F0D09F-C80B-A32E-8155-B3650479831A}"/>
              </a:ext>
            </a:extLst>
          </p:cNvPr>
          <p:cNvSpPr>
            <a:spLocks noGrp="1"/>
          </p:cNvSpPr>
          <p:nvPr>
            <p:ph type="sldNum" sz="quarter" idx="12"/>
          </p:nvPr>
        </p:nvSpPr>
        <p:spPr/>
        <p:txBody>
          <a:bodyPr/>
          <a:lstStyle/>
          <a:p>
            <a:fld id="{CFB582AC-5695-48DB-B28C-201892CC33C9}" type="slidenum">
              <a:rPr lang="en-US" smtClean="0"/>
              <a:t>2</a:t>
            </a:fld>
            <a:endParaRPr lang="en-US" dirty="0"/>
          </a:p>
        </p:txBody>
      </p:sp>
    </p:spTree>
    <p:extLst>
      <p:ext uri="{BB962C8B-B14F-4D97-AF65-F5344CB8AC3E}">
        <p14:creationId xmlns:p14="http://schemas.microsoft.com/office/powerpoint/2010/main" val="1949516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Funding</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20</a:t>
            </a:fld>
            <a:endParaRPr lang="en-US" dirty="0"/>
          </a:p>
        </p:txBody>
      </p:sp>
      <p:graphicFrame>
        <p:nvGraphicFramePr>
          <p:cNvPr id="11" name="Chart 10">
            <a:extLst>
              <a:ext uri="{FF2B5EF4-FFF2-40B4-BE49-F238E27FC236}">
                <a16:creationId xmlns:a16="http://schemas.microsoft.com/office/drawing/2014/main" id="{31180DB2-FECD-4AF4-8CE6-3F718F8F73AB}"/>
              </a:ext>
            </a:extLst>
          </p:cNvPr>
          <p:cNvGraphicFramePr>
            <a:graphicFrameLocks/>
          </p:cNvGraphicFramePr>
          <p:nvPr>
            <p:extLst>
              <p:ext uri="{D42A27DB-BD31-4B8C-83A1-F6EECF244321}">
                <p14:modId xmlns:p14="http://schemas.microsoft.com/office/powerpoint/2010/main" val="765632267"/>
              </p:ext>
            </p:extLst>
          </p:nvPr>
        </p:nvGraphicFramePr>
        <p:xfrm>
          <a:off x="2708479" y="1808017"/>
          <a:ext cx="7191979" cy="4438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306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Funding</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21</a:t>
            </a:fld>
            <a:endParaRPr lang="en-US" dirty="0"/>
          </a:p>
        </p:txBody>
      </p:sp>
      <p:graphicFrame>
        <p:nvGraphicFramePr>
          <p:cNvPr id="10" name="Chart 9">
            <a:extLst>
              <a:ext uri="{FF2B5EF4-FFF2-40B4-BE49-F238E27FC236}">
                <a16:creationId xmlns:a16="http://schemas.microsoft.com/office/drawing/2014/main" id="{10B57207-B3DF-495E-A439-205DA9140407}"/>
              </a:ext>
            </a:extLst>
          </p:cNvPr>
          <p:cNvGraphicFramePr>
            <a:graphicFrameLocks/>
          </p:cNvGraphicFramePr>
          <p:nvPr>
            <p:extLst>
              <p:ext uri="{D42A27DB-BD31-4B8C-83A1-F6EECF244321}">
                <p14:modId xmlns:p14="http://schemas.microsoft.com/office/powerpoint/2010/main" val="995184658"/>
              </p:ext>
            </p:extLst>
          </p:nvPr>
        </p:nvGraphicFramePr>
        <p:xfrm>
          <a:off x="2583180" y="1784978"/>
          <a:ext cx="7086600" cy="4461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99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Progress Metrics</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22</a:t>
            </a:fld>
            <a:endParaRPr lang="en-US" dirty="0"/>
          </a:p>
        </p:txBody>
      </p:sp>
      <p:graphicFrame>
        <p:nvGraphicFramePr>
          <p:cNvPr id="11" name="Table 10">
            <a:extLst>
              <a:ext uri="{FF2B5EF4-FFF2-40B4-BE49-F238E27FC236}">
                <a16:creationId xmlns:a16="http://schemas.microsoft.com/office/drawing/2014/main" id="{8567F2B1-B9EF-4899-A696-9E3870558830}"/>
              </a:ext>
            </a:extLst>
          </p:cNvPr>
          <p:cNvGraphicFramePr>
            <a:graphicFrameLocks noGrp="1"/>
          </p:cNvGraphicFramePr>
          <p:nvPr>
            <p:extLst>
              <p:ext uri="{D42A27DB-BD31-4B8C-83A1-F6EECF244321}">
                <p14:modId xmlns:p14="http://schemas.microsoft.com/office/powerpoint/2010/main" val="3721054606"/>
              </p:ext>
            </p:extLst>
          </p:nvPr>
        </p:nvGraphicFramePr>
        <p:xfrm>
          <a:off x="2864476" y="1884680"/>
          <a:ext cx="5223456" cy="3807784"/>
        </p:xfrm>
        <a:graphic>
          <a:graphicData uri="http://schemas.openxmlformats.org/drawingml/2006/table">
            <a:tbl>
              <a:tblPr firstRow="1" bandRow="1">
                <a:tableStyleId>{74C1A8A3-306A-4EB7-A6B1-4F7E0EB9C5D6}</a:tableStyleId>
              </a:tblPr>
              <a:tblGrid>
                <a:gridCol w="2205500">
                  <a:extLst>
                    <a:ext uri="{9D8B030D-6E8A-4147-A177-3AD203B41FA5}">
                      <a16:colId xmlns:a16="http://schemas.microsoft.com/office/drawing/2014/main" val="3679357706"/>
                    </a:ext>
                  </a:extLst>
                </a:gridCol>
                <a:gridCol w="1596662">
                  <a:extLst>
                    <a:ext uri="{9D8B030D-6E8A-4147-A177-3AD203B41FA5}">
                      <a16:colId xmlns:a16="http://schemas.microsoft.com/office/drawing/2014/main" val="2571724885"/>
                    </a:ext>
                  </a:extLst>
                </a:gridCol>
                <a:gridCol w="1421294">
                  <a:extLst>
                    <a:ext uri="{9D8B030D-6E8A-4147-A177-3AD203B41FA5}">
                      <a16:colId xmlns:a16="http://schemas.microsoft.com/office/drawing/2014/main" val="74429293"/>
                    </a:ext>
                  </a:extLst>
                </a:gridCol>
              </a:tblGrid>
              <a:tr h="753187">
                <a:tc>
                  <a:txBody>
                    <a:bodyPr/>
                    <a:lstStyle/>
                    <a:p>
                      <a:endParaRPr lang="en-US" dirty="0"/>
                    </a:p>
                  </a:txBody>
                  <a:tcPr/>
                </a:tc>
                <a:tc>
                  <a:txBody>
                    <a:bodyPr/>
                    <a:lstStyle/>
                    <a:p>
                      <a:r>
                        <a:rPr lang="en-US" dirty="0"/>
                        <a:t>2015 Submittal</a:t>
                      </a:r>
                    </a:p>
                  </a:txBody>
                  <a:tcPr/>
                </a:tc>
                <a:tc>
                  <a:txBody>
                    <a:bodyPr/>
                    <a:lstStyle/>
                    <a:p>
                      <a:r>
                        <a:rPr lang="en-US" dirty="0"/>
                        <a:t>2024 Submittal</a:t>
                      </a:r>
                    </a:p>
                  </a:txBody>
                  <a:tcPr/>
                </a:tc>
                <a:extLst>
                  <a:ext uri="{0D108BD9-81ED-4DB2-BD59-A6C34878D82A}">
                    <a16:rowId xmlns:a16="http://schemas.microsoft.com/office/drawing/2014/main" val="1447429049"/>
                  </a:ext>
                </a:extLst>
              </a:tr>
              <a:tr h="436371">
                <a:tc>
                  <a:txBody>
                    <a:bodyPr/>
                    <a:lstStyle/>
                    <a:p>
                      <a:pPr algn="r"/>
                      <a:r>
                        <a:rPr lang="en-US" dirty="0"/>
                        <a:t>Total Projects</a:t>
                      </a:r>
                    </a:p>
                  </a:txBody>
                  <a:tcPr/>
                </a:tc>
                <a:tc>
                  <a:txBody>
                    <a:bodyPr/>
                    <a:lstStyle/>
                    <a:p>
                      <a:pPr algn="ctr"/>
                      <a:r>
                        <a:rPr lang="en-US" dirty="0"/>
                        <a:t>206</a:t>
                      </a:r>
                    </a:p>
                  </a:txBody>
                  <a:tcPr/>
                </a:tc>
                <a:tc>
                  <a:txBody>
                    <a:bodyPr/>
                    <a:lstStyle/>
                    <a:p>
                      <a:pPr algn="ctr"/>
                      <a:r>
                        <a:rPr lang="en-US" dirty="0"/>
                        <a:t>72</a:t>
                      </a:r>
                    </a:p>
                  </a:txBody>
                  <a:tcPr/>
                </a:tc>
                <a:extLst>
                  <a:ext uri="{0D108BD9-81ED-4DB2-BD59-A6C34878D82A}">
                    <a16:rowId xmlns:a16="http://schemas.microsoft.com/office/drawing/2014/main" val="2131980523"/>
                  </a:ext>
                </a:extLst>
              </a:tr>
              <a:tr h="436371">
                <a:tc>
                  <a:txBody>
                    <a:bodyPr/>
                    <a:lstStyle/>
                    <a:p>
                      <a:pPr algn="r"/>
                      <a:r>
                        <a:rPr lang="en-US" dirty="0"/>
                        <a:t>Feasible Projects</a:t>
                      </a:r>
                    </a:p>
                  </a:txBody>
                  <a:tcPr/>
                </a:tc>
                <a:tc>
                  <a:txBody>
                    <a:bodyPr/>
                    <a:lstStyle/>
                    <a:p>
                      <a:pPr algn="ctr"/>
                      <a:r>
                        <a:rPr lang="en-US" dirty="0"/>
                        <a:t>168</a:t>
                      </a:r>
                    </a:p>
                  </a:txBody>
                  <a:tcPr/>
                </a:tc>
                <a:tc>
                  <a:txBody>
                    <a:bodyPr/>
                    <a:lstStyle/>
                    <a:p>
                      <a:pPr algn="ctr"/>
                      <a:r>
                        <a:rPr lang="en-US" dirty="0"/>
                        <a:t>40</a:t>
                      </a:r>
                    </a:p>
                  </a:txBody>
                  <a:tcPr/>
                </a:tc>
                <a:extLst>
                  <a:ext uri="{0D108BD9-81ED-4DB2-BD59-A6C34878D82A}">
                    <a16:rowId xmlns:a16="http://schemas.microsoft.com/office/drawing/2014/main" val="611970065"/>
                  </a:ext>
                </a:extLst>
              </a:tr>
              <a:tr h="436371">
                <a:tc>
                  <a:txBody>
                    <a:bodyPr/>
                    <a:lstStyle/>
                    <a:p>
                      <a:pPr algn="r"/>
                      <a:r>
                        <a:rPr lang="en-US" dirty="0"/>
                        <a:t>Total Cost</a:t>
                      </a:r>
                    </a:p>
                  </a:txBody>
                  <a:tcPr/>
                </a:tc>
                <a:tc>
                  <a:txBody>
                    <a:bodyPr/>
                    <a:lstStyle/>
                    <a:p>
                      <a:pPr algn="ctr"/>
                      <a:r>
                        <a:rPr lang="en-US" dirty="0"/>
                        <a:t>$139M</a:t>
                      </a:r>
                    </a:p>
                  </a:txBody>
                  <a:tcPr/>
                </a:tc>
                <a:tc>
                  <a:txBody>
                    <a:bodyPr/>
                    <a:lstStyle/>
                    <a:p>
                      <a:pPr algn="ctr"/>
                      <a:r>
                        <a:rPr lang="en-US" dirty="0"/>
                        <a:t>$94M</a:t>
                      </a:r>
                    </a:p>
                  </a:txBody>
                  <a:tcPr/>
                </a:tc>
                <a:extLst>
                  <a:ext uri="{0D108BD9-81ED-4DB2-BD59-A6C34878D82A}">
                    <a16:rowId xmlns:a16="http://schemas.microsoft.com/office/drawing/2014/main" val="2773090080"/>
                  </a:ext>
                </a:extLst>
              </a:tr>
              <a:tr h="436371">
                <a:tc>
                  <a:txBody>
                    <a:bodyPr/>
                    <a:lstStyle/>
                    <a:p>
                      <a:pPr algn="r"/>
                      <a:r>
                        <a:rPr lang="en-US" dirty="0"/>
                        <a:t>Feasible Cost</a:t>
                      </a:r>
                    </a:p>
                  </a:txBody>
                  <a:tcPr/>
                </a:tc>
                <a:tc>
                  <a:txBody>
                    <a:bodyPr/>
                    <a:lstStyle/>
                    <a:p>
                      <a:pPr algn="ctr"/>
                      <a:r>
                        <a:rPr lang="en-US" dirty="0"/>
                        <a:t>102M</a:t>
                      </a:r>
                    </a:p>
                  </a:txBody>
                  <a:tcPr/>
                </a:tc>
                <a:tc>
                  <a:txBody>
                    <a:bodyPr/>
                    <a:lstStyle/>
                    <a:p>
                      <a:pPr algn="ctr"/>
                      <a:r>
                        <a:rPr lang="en-US" dirty="0"/>
                        <a:t>$47M</a:t>
                      </a:r>
                    </a:p>
                  </a:txBody>
                  <a:tcPr/>
                </a:tc>
                <a:extLst>
                  <a:ext uri="{0D108BD9-81ED-4DB2-BD59-A6C34878D82A}">
                    <a16:rowId xmlns:a16="http://schemas.microsoft.com/office/drawing/2014/main" val="1965351897"/>
                  </a:ext>
                </a:extLst>
              </a:tr>
              <a:tr h="436371">
                <a:tc>
                  <a:txBody>
                    <a:bodyPr/>
                    <a:lstStyle/>
                    <a:p>
                      <a:pPr algn="r"/>
                      <a:r>
                        <a:rPr lang="en-US" dirty="0"/>
                        <a:t>Homes w/o water</a:t>
                      </a:r>
                    </a:p>
                  </a:txBody>
                  <a:tcPr/>
                </a:tc>
                <a:tc>
                  <a:txBody>
                    <a:bodyPr/>
                    <a:lstStyle/>
                    <a:p>
                      <a:pPr algn="ctr"/>
                      <a:r>
                        <a:rPr lang="en-US" dirty="0"/>
                        <a:t>386</a:t>
                      </a:r>
                    </a:p>
                  </a:txBody>
                  <a:tcPr/>
                </a:tc>
                <a:tc>
                  <a:txBody>
                    <a:bodyPr/>
                    <a:lstStyle/>
                    <a:p>
                      <a:pPr algn="ctr"/>
                      <a:r>
                        <a:rPr lang="en-US" dirty="0"/>
                        <a:t>0</a:t>
                      </a:r>
                    </a:p>
                  </a:txBody>
                  <a:tcPr/>
                </a:tc>
                <a:extLst>
                  <a:ext uri="{0D108BD9-81ED-4DB2-BD59-A6C34878D82A}">
                    <a16:rowId xmlns:a16="http://schemas.microsoft.com/office/drawing/2014/main" val="1367630561"/>
                  </a:ext>
                </a:extLst>
              </a:tr>
              <a:tr h="436371">
                <a:tc>
                  <a:txBody>
                    <a:bodyPr/>
                    <a:lstStyle/>
                    <a:p>
                      <a:pPr algn="r"/>
                      <a:r>
                        <a:rPr lang="en-US" dirty="0"/>
                        <a:t>Homes @ DL4-5</a:t>
                      </a:r>
                    </a:p>
                  </a:txBody>
                  <a:tcPr/>
                </a:tc>
                <a:tc>
                  <a:txBody>
                    <a:bodyPr/>
                    <a:lstStyle/>
                    <a:p>
                      <a:pPr algn="ctr"/>
                      <a:r>
                        <a:rPr lang="en-US" dirty="0"/>
                        <a:t>672</a:t>
                      </a:r>
                    </a:p>
                  </a:txBody>
                  <a:tcPr/>
                </a:tc>
                <a:tc>
                  <a:txBody>
                    <a:bodyPr/>
                    <a:lstStyle/>
                    <a:p>
                      <a:pPr algn="ctr"/>
                      <a:r>
                        <a:rPr lang="en-US" dirty="0"/>
                        <a:t>1</a:t>
                      </a:r>
                    </a:p>
                  </a:txBody>
                  <a:tcPr/>
                </a:tc>
                <a:extLst>
                  <a:ext uri="{0D108BD9-81ED-4DB2-BD59-A6C34878D82A}">
                    <a16:rowId xmlns:a16="http://schemas.microsoft.com/office/drawing/2014/main" val="7916726"/>
                  </a:ext>
                </a:extLst>
              </a:tr>
              <a:tr h="436371">
                <a:tc>
                  <a:txBody>
                    <a:bodyPr/>
                    <a:lstStyle/>
                    <a:p>
                      <a:pPr algn="r"/>
                      <a:r>
                        <a:rPr lang="en-US" dirty="0"/>
                        <a:t>Homes @DL 2-5</a:t>
                      </a:r>
                    </a:p>
                  </a:txBody>
                  <a:tcPr/>
                </a:tc>
                <a:tc>
                  <a:txBody>
                    <a:bodyPr/>
                    <a:lstStyle/>
                    <a:p>
                      <a:pPr algn="ctr"/>
                      <a:r>
                        <a:rPr lang="en-US" dirty="0"/>
                        <a:t>11,778</a:t>
                      </a:r>
                    </a:p>
                  </a:txBody>
                  <a:tcPr/>
                </a:tc>
                <a:tc>
                  <a:txBody>
                    <a:bodyPr/>
                    <a:lstStyle/>
                    <a:p>
                      <a:pPr algn="ctr"/>
                      <a:r>
                        <a:rPr lang="en-US" dirty="0"/>
                        <a:t>5,445</a:t>
                      </a:r>
                    </a:p>
                  </a:txBody>
                  <a:tcPr/>
                </a:tc>
                <a:extLst>
                  <a:ext uri="{0D108BD9-81ED-4DB2-BD59-A6C34878D82A}">
                    <a16:rowId xmlns:a16="http://schemas.microsoft.com/office/drawing/2014/main" val="1753599317"/>
                  </a:ext>
                </a:extLst>
              </a:tr>
            </a:tbl>
          </a:graphicData>
        </a:graphic>
      </p:graphicFrame>
      <p:sp>
        <p:nvSpPr>
          <p:cNvPr id="12" name="Rectangle 3">
            <a:extLst>
              <a:ext uri="{FF2B5EF4-FFF2-40B4-BE49-F238E27FC236}">
                <a16:creationId xmlns:a16="http://schemas.microsoft.com/office/drawing/2014/main" id="{2CA1E4B4-EDE9-486B-8367-5523A2307CB7}"/>
              </a:ext>
            </a:extLst>
          </p:cNvPr>
          <p:cNvSpPr txBox="1">
            <a:spLocks noChangeArrowheads="1"/>
          </p:cNvSpPr>
          <p:nvPr/>
        </p:nvSpPr>
        <p:spPr bwMode="auto">
          <a:xfrm>
            <a:off x="2864476" y="5847524"/>
            <a:ext cx="755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85000"/>
              </a:lnSpc>
              <a:spcBef>
                <a:spcPct val="50000"/>
              </a:spcBef>
              <a:spcAft>
                <a:spcPct val="0"/>
              </a:spcAft>
              <a:buClr>
                <a:srgbClr val="FAFD00"/>
              </a:buClr>
              <a:buSzPct val="90000"/>
              <a:buFont typeface="Wingdings" panose="05000000000000000000" pitchFamily="2" charset="2"/>
              <a:buChar char="n"/>
              <a:defRPr sz="2800" b="1" kern="1200">
                <a:solidFill>
                  <a:srgbClr val="FFFF00"/>
                </a:solidFill>
                <a:latin typeface="+mn-lt"/>
                <a:ea typeface="+mn-ea"/>
                <a:cs typeface="+mn-cs"/>
              </a:defRPr>
            </a:lvl1pPr>
            <a:lvl2pPr marL="742950" indent="-285750" algn="l" rtl="0" eaLnBrk="0" fontAlgn="base" hangingPunct="0">
              <a:lnSpc>
                <a:spcPct val="85000"/>
              </a:lnSpc>
              <a:spcBef>
                <a:spcPct val="50000"/>
              </a:spcBef>
              <a:spcAft>
                <a:spcPct val="0"/>
              </a:spcAft>
              <a:buClr>
                <a:schemeClr val="accent1"/>
              </a:buClr>
              <a:buSzPct val="70000"/>
              <a:buFont typeface="Wingdings" panose="05000000000000000000" pitchFamily="2" charset="2"/>
              <a:buChar char="l"/>
              <a:defRPr sz="2400" b="1" kern="1200">
                <a:solidFill>
                  <a:schemeClr val="tx1"/>
                </a:solidFill>
                <a:latin typeface="Arial Rounded MT Bold" panose="020F0704030504030204" pitchFamily="34" charset="0"/>
                <a:ea typeface="+mn-ea"/>
                <a:cs typeface="+mn-cs"/>
              </a:defRPr>
            </a:lvl2pPr>
            <a:lvl3pPr marL="1143000" indent="-228600" algn="l" rtl="0" eaLnBrk="0" fontAlgn="base" hangingPunct="0">
              <a:lnSpc>
                <a:spcPct val="85000"/>
              </a:lnSpc>
              <a:spcBef>
                <a:spcPct val="50000"/>
              </a:spcBef>
              <a:spcAft>
                <a:spcPct val="0"/>
              </a:spcAft>
              <a:buClr>
                <a:schemeClr val="accent1"/>
              </a:buClr>
              <a:buSzPct val="70000"/>
              <a:buFont typeface="Wingdings" panose="05000000000000000000" pitchFamily="2" charset="2"/>
              <a:buChar char="l"/>
              <a:defRPr sz="2400" b="1" kern="1200">
                <a:solidFill>
                  <a:schemeClr val="tx1"/>
                </a:solidFill>
                <a:latin typeface="Arial Rounded MT Bold" panose="020F0704030504030204" pitchFamily="34" charset="0"/>
                <a:ea typeface="+mn-ea"/>
                <a:cs typeface="+mn-cs"/>
              </a:defRPr>
            </a:lvl3pPr>
            <a:lvl4pPr marL="1600200" indent="-228600" algn="l" rtl="0" eaLnBrk="0" fontAlgn="base" hangingPunct="0">
              <a:lnSpc>
                <a:spcPct val="85000"/>
              </a:lnSpc>
              <a:spcBef>
                <a:spcPct val="50000"/>
              </a:spcBef>
              <a:spcAft>
                <a:spcPct val="0"/>
              </a:spcAft>
              <a:buClr>
                <a:schemeClr val="accent1"/>
              </a:buClr>
              <a:buSzPct val="70000"/>
              <a:buFont typeface="Wingdings" panose="05000000000000000000" pitchFamily="2" charset="2"/>
              <a:buChar char="l"/>
              <a:defRPr sz="2000" b="1" kern="1200">
                <a:solidFill>
                  <a:schemeClr val="tx1"/>
                </a:solidFill>
                <a:latin typeface="Arial Rounded MT Bold" panose="020F0704030504030204" pitchFamily="34" charset="0"/>
                <a:ea typeface="+mn-ea"/>
                <a:cs typeface="+mn-cs"/>
              </a:defRPr>
            </a:lvl4pPr>
            <a:lvl5pPr marL="2057400" indent="-228600" algn="l" rtl="0" eaLnBrk="0" fontAlgn="base" hangingPunct="0">
              <a:lnSpc>
                <a:spcPct val="85000"/>
              </a:lnSpc>
              <a:spcBef>
                <a:spcPct val="50000"/>
              </a:spcBef>
              <a:spcAft>
                <a:spcPct val="0"/>
              </a:spcAft>
              <a:buClr>
                <a:schemeClr val="accent1"/>
              </a:buClr>
              <a:buSzPct val="70000"/>
              <a:buFont typeface="Wingdings" panose="05000000000000000000" pitchFamily="2" charset="2"/>
              <a:buChar char="l"/>
              <a:defRPr sz="2000" b="1"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5000"/>
              </a:lnSpc>
              <a:buFont typeface="Wingdings" panose="05000000000000000000" pitchFamily="2" charset="2"/>
              <a:buNone/>
            </a:pPr>
            <a:r>
              <a:rPr lang="en-US" altLang="en-US" sz="1400" b="0" dirty="0">
                <a:solidFill>
                  <a:schemeClr val="tx1"/>
                </a:solidFill>
                <a:latin typeface="Arial" panose="020B0604020202020204" pitchFamily="34" charset="0"/>
                <a:cs typeface="Arial" panose="020B0604020202020204" pitchFamily="34" charset="0"/>
              </a:rPr>
              <a:t>$ not indexed to the CPI</a:t>
            </a:r>
          </a:p>
          <a:p>
            <a:pPr>
              <a:lnSpc>
                <a:spcPct val="75000"/>
              </a:lnSpc>
              <a:buFont typeface="Wingdings" panose="05000000000000000000" pitchFamily="2" charset="2"/>
              <a:buNone/>
            </a:pPr>
            <a:endParaRPr lang="en-US" altLang="en-US" sz="2400" b="0" dirty="0">
              <a:solidFill>
                <a:schemeClr val="tx1"/>
              </a:solidFill>
            </a:endParaRPr>
          </a:p>
          <a:p>
            <a:pPr>
              <a:lnSpc>
                <a:spcPct val="75000"/>
              </a:lnSpc>
              <a:buFont typeface="Wingdings" panose="05000000000000000000" pitchFamily="2" charset="2"/>
              <a:buNone/>
            </a:pPr>
            <a:endParaRPr lang="en-US" altLang="en-US" sz="2400" b="0" dirty="0">
              <a:solidFill>
                <a:schemeClr val="tx1"/>
              </a:solidFill>
            </a:endParaRPr>
          </a:p>
          <a:p>
            <a:pPr lvl="1">
              <a:lnSpc>
                <a:spcPct val="75000"/>
              </a:lnSpc>
              <a:buFont typeface="Wingdings" panose="05000000000000000000" pitchFamily="2" charset="2"/>
              <a:buNone/>
            </a:pPr>
            <a:endParaRPr lang="en-US" altLang="en-US" b="0" dirty="0">
              <a:latin typeface="+mn-lt"/>
            </a:endParaRPr>
          </a:p>
        </p:txBody>
      </p:sp>
    </p:spTree>
    <p:extLst>
      <p:ext uri="{BB962C8B-B14F-4D97-AF65-F5344CB8AC3E}">
        <p14:creationId xmlns:p14="http://schemas.microsoft.com/office/powerpoint/2010/main" val="354006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References</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23</a:t>
            </a:fld>
            <a:endParaRPr lang="en-US" dirty="0"/>
          </a:p>
        </p:txBody>
      </p:sp>
      <p:sp>
        <p:nvSpPr>
          <p:cNvPr id="10" name="Text Box 5">
            <a:extLst>
              <a:ext uri="{FF2B5EF4-FFF2-40B4-BE49-F238E27FC236}">
                <a16:creationId xmlns:a16="http://schemas.microsoft.com/office/drawing/2014/main" id="{4A32176F-BF8B-46CE-BAE4-F3476888383F}"/>
              </a:ext>
            </a:extLst>
          </p:cNvPr>
          <p:cNvSpPr txBox="1">
            <a:spLocks noChangeArrowheads="1"/>
          </p:cNvSpPr>
          <p:nvPr/>
        </p:nvSpPr>
        <p:spPr bwMode="auto">
          <a:xfrm>
            <a:off x="1097280" y="1845972"/>
            <a:ext cx="64690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Everything (almost) you ever wanted to know about </a:t>
            </a:r>
          </a:p>
          <a:p>
            <a:pPr>
              <a:spcBef>
                <a:spcPct val="50000"/>
              </a:spcBef>
            </a:pPr>
            <a:r>
              <a:rPr lang="en-US" altLang="en-US" dirty="0"/>
              <a:t>the SFC Program . . . </a:t>
            </a:r>
          </a:p>
        </p:txBody>
      </p:sp>
      <p:pic>
        <p:nvPicPr>
          <p:cNvPr id="13" name="Picture 4" descr="criteria">
            <a:extLst>
              <a:ext uri="{FF2B5EF4-FFF2-40B4-BE49-F238E27FC236}">
                <a16:creationId xmlns:a16="http://schemas.microsoft.com/office/drawing/2014/main" id="{F96F780A-9734-4ABE-9A06-1319992E8C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158" y="1845972"/>
            <a:ext cx="34163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01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References</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24</a:t>
            </a:fld>
            <a:endParaRPr lang="en-US" dirty="0"/>
          </a:p>
        </p:txBody>
      </p:sp>
      <p:sp>
        <p:nvSpPr>
          <p:cNvPr id="11" name="Text Box 5">
            <a:extLst>
              <a:ext uri="{FF2B5EF4-FFF2-40B4-BE49-F238E27FC236}">
                <a16:creationId xmlns:a16="http://schemas.microsoft.com/office/drawing/2014/main" id="{4D056719-2E90-45CF-8158-0A117DA32D55}"/>
              </a:ext>
            </a:extLst>
          </p:cNvPr>
          <p:cNvSpPr txBox="1">
            <a:spLocks noChangeArrowheads="1"/>
          </p:cNvSpPr>
          <p:nvPr/>
        </p:nvSpPr>
        <p:spPr bwMode="auto">
          <a:xfrm>
            <a:off x="1447800" y="1833093"/>
            <a:ext cx="3619966" cy="35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Scott Snell</a:t>
            </a:r>
          </a:p>
          <a:p>
            <a:pPr>
              <a:spcBef>
                <a:spcPct val="50000"/>
              </a:spcBef>
            </a:pPr>
            <a:r>
              <a:rPr lang="en-US" altLang="en-US" dirty="0"/>
              <a:t>Director, Bemidji Area DSFC</a:t>
            </a:r>
          </a:p>
          <a:p>
            <a:pPr>
              <a:spcBef>
                <a:spcPct val="50000"/>
              </a:spcBef>
            </a:pPr>
            <a:r>
              <a:rPr lang="en-US" altLang="en-US" dirty="0"/>
              <a:t>2225 Cooperative Court</a:t>
            </a:r>
          </a:p>
          <a:p>
            <a:pPr>
              <a:spcBef>
                <a:spcPct val="50000"/>
              </a:spcBef>
            </a:pPr>
            <a:r>
              <a:rPr lang="en-US" altLang="en-US" dirty="0"/>
              <a:t>Bemidji, MN  56601</a:t>
            </a:r>
          </a:p>
          <a:p>
            <a:pPr>
              <a:spcBef>
                <a:spcPct val="50000"/>
              </a:spcBef>
            </a:pPr>
            <a:r>
              <a:rPr lang="en-US" altLang="en-US" dirty="0">
                <a:hlinkClick r:id="rId2"/>
              </a:rPr>
              <a:t>Scott.snell@ihs.gov</a:t>
            </a:r>
            <a:endParaRPr lang="en-US" altLang="en-US" dirty="0"/>
          </a:p>
          <a:p>
            <a:pPr>
              <a:spcBef>
                <a:spcPct val="50000"/>
              </a:spcBef>
            </a:pPr>
            <a:r>
              <a:rPr lang="en-US" altLang="en-US" dirty="0"/>
              <a:t>218-444-0502</a:t>
            </a:r>
          </a:p>
          <a:p>
            <a:pPr>
              <a:spcBef>
                <a:spcPct val="50000"/>
              </a:spcBef>
            </a:pPr>
            <a:r>
              <a:rPr lang="en-US" altLang="en-US" dirty="0">
                <a:hlinkClick r:id="rId3"/>
              </a:rPr>
              <a:t>www.ihs.gov</a:t>
            </a:r>
            <a:endParaRPr lang="en-US" altLang="en-US" dirty="0"/>
          </a:p>
          <a:p>
            <a:pPr>
              <a:spcBef>
                <a:spcPct val="50000"/>
              </a:spcBef>
            </a:pPr>
            <a:r>
              <a:rPr lang="en-US" u="sng" dirty="0">
                <a:hlinkClick r:id="rId4"/>
              </a:rPr>
              <a:t>https://www.ihs.gov/dsfc/</a:t>
            </a:r>
            <a:endParaRPr lang="en-US" u="sng" dirty="0"/>
          </a:p>
          <a:p>
            <a:pPr>
              <a:spcBef>
                <a:spcPct val="50000"/>
              </a:spcBef>
            </a:pPr>
            <a:endParaRPr lang="en-US" altLang="en-US" dirty="0"/>
          </a:p>
        </p:txBody>
      </p:sp>
    </p:spTree>
    <p:extLst>
      <p:ext uri="{BB962C8B-B14F-4D97-AF65-F5344CB8AC3E}">
        <p14:creationId xmlns:p14="http://schemas.microsoft.com/office/powerpoint/2010/main" val="3186981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90B790-6E35-3516-83EA-EB480D7957A2}"/>
              </a:ext>
              <a:ext uri="{C183D7F6-B498-43B3-948B-1728B52AA6E4}">
                <adec:decorative xmlns:adec="http://schemas.microsoft.com/office/drawing/2017/decorative" val="1"/>
              </a:ext>
            </a:extLst>
          </p:cNvPr>
          <p:cNvSpPr>
            <a:spLocks noGrp="1"/>
          </p:cNvSpPr>
          <p:nvPr>
            <p:ph type="title"/>
          </p:nvPr>
        </p:nvSpPr>
        <p:spPr>
          <a:xfrm>
            <a:off x="984654" y="-5483742"/>
            <a:ext cx="10058400" cy="1450757"/>
          </a:xfrm>
        </p:spPr>
        <p:txBody>
          <a:bodyPr vert="horz" lIns="91440" tIns="45720" rIns="91440" bIns="45720" rtlCol="0" anchor="b">
            <a:normAutofit/>
          </a:bodyPr>
          <a:lstStyle/>
          <a:p>
            <a:r>
              <a:rPr lang="en-US" dirty="0"/>
              <a:t>Closeout</a:t>
            </a:r>
          </a:p>
        </p:txBody>
      </p:sp>
      <p:pic>
        <p:nvPicPr>
          <p:cNvPr id="2" name="Picture 1" descr="Indian Health Servic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6" name="Slide Number Placeholder 5">
            <a:extLst>
              <a:ext uri="{FF2B5EF4-FFF2-40B4-BE49-F238E27FC236}">
                <a16:creationId xmlns:a16="http://schemas.microsoft.com/office/drawing/2014/main" id="{53065A97-F4CB-1DEE-98F0-393AE8A3C1E6}"/>
              </a:ext>
              <a:ext uri="{C183D7F6-B498-43B3-948B-1728B52AA6E4}">
                <adec:decorative xmlns:adec="http://schemas.microsoft.com/office/drawing/2017/decorative" val="1"/>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pPr/>
              <a:t>25</a:t>
            </a:fld>
            <a:endParaRPr lang="en-US" dirty="0"/>
          </a:p>
        </p:txBody>
      </p:sp>
      <p:sp>
        <p:nvSpPr>
          <p:cNvPr id="10" name="Date Placeholder 9">
            <a:extLst>
              <a:ext uri="{FF2B5EF4-FFF2-40B4-BE49-F238E27FC236}">
                <a16:creationId xmlns:a16="http://schemas.microsoft.com/office/drawing/2014/main" id="{078C844A-64CC-E8E7-8B60-BD8E9AA51A2B}"/>
              </a:ext>
            </a:extLst>
          </p:cNvPr>
          <p:cNvSpPr>
            <a:spLocks noGrp="1"/>
          </p:cNvSpPr>
          <p:nvPr>
            <p:ph type="dt" sz="half" idx="2"/>
          </p:nvPr>
        </p:nvSpPr>
        <p:spPr/>
        <p:txBody>
          <a:bodyPr/>
          <a:lstStyle/>
          <a:p>
            <a:fld id="{7101FFE3-623E-471C-B3F2-5522F8FA6BC0}" type="datetime1">
              <a:rPr lang="en-US" smtClean="0"/>
              <a:t>8/2/2024</a:t>
            </a:fld>
            <a:endParaRPr lang="en-US" dirty="0"/>
          </a:p>
        </p:txBody>
      </p:sp>
      <p:sp>
        <p:nvSpPr>
          <p:cNvPr id="11" name="Footer Placeholder 10">
            <a:extLst>
              <a:ext uri="{FF2B5EF4-FFF2-40B4-BE49-F238E27FC236}">
                <a16:creationId xmlns:a16="http://schemas.microsoft.com/office/drawing/2014/main" id="{EF60E95E-7829-7C45-6CC5-D77541858A0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C8A2B37-DAFF-547B-D328-0679CD1F01C4}"/>
              </a:ext>
            </a:extLst>
          </p:cNvPr>
          <p:cNvSpPr>
            <a:spLocks noGrp="1"/>
          </p:cNvSpPr>
          <p:nvPr>
            <p:ph type="sldNum" sz="quarter" idx="12"/>
          </p:nvPr>
        </p:nvSpPr>
        <p:spPr/>
        <p:txBody>
          <a:bodyPr/>
          <a:lstStyle/>
          <a:p>
            <a:fld id="{CFB582AC-5695-48DB-B28C-201892CC33C9}" type="slidenum">
              <a:rPr lang="en-US" smtClean="0"/>
              <a:t>25</a:t>
            </a:fld>
            <a:endParaRPr lang="en-US" dirty="0"/>
          </a:p>
        </p:txBody>
      </p:sp>
    </p:spTree>
    <p:extLst>
      <p:ext uri="{BB962C8B-B14F-4D97-AF65-F5344CB8AC3E}">
        <p14:creationId xmlns:p14="http://schemas.microsoft.com/office/powerpoint/2010/main" val="300376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Indian Health Service</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3</a:t>
            </a:fld>
            <a:endParaRPr lang="en-US" dirty="0"/>
          </a:p>
        </p:txBody>
      </p:sp>
      <p:sp>
        <p:nvSpPr>
          <p:cNvPr id="10" name="Rectangle 3">
            <a:extLst>
              <a:ext uri="{FF2B5EF4-FFF2-40B4-BE49-F238E27FC236}">
                <a16:creationId xmlns:a16="http://schemas.microsoft.com/office/drawing/2014/main" id="{818F32EE-AAC4-4AA9-832F-EB35DD60F23F}"/>
              </a:ext>
            </a:extLst>
          </p:cNvPr>
          <p:cNvSpPr txBox="1">
            <a:spLocks noChangeArrowheads="1"/>
          </p:cNvSpPr>
          <p:nvPr/>
        </p:nvSpPr>
        <p:spPr>
          <a:xfrm>
            <a:off x="1295400" y="2971800"/>
            <a:ext cx="7848600" cy="388620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chemeClr val="tx1"/>
              </a:buClr>
              <a:buSzPct val="65000"/>
            </a:pPr>
            <a:r>
              <a:rPr lang="en-US" altLang="en-US" sz="2000" dirty="0">
                <a:latin typeface="Arial" panose="020B0604020202020204" pitchFamily="34" charset="0"/>
              </a:rPr>
              <a:t>Agency for Healthcare Research and Quality (AHRQ)</a:t>
            </a:r>
          </a:p>
          <a:p>
            <a:pPr lvl="1">
              <a:buClr>
                <a:schemeClr val="tx1"/>
              </a:buClr>
            </a:pPr>
            <a:r>
              <a:rPr lang="en-US" altLang="en-US" sz="2000" dirty="0">
                <a:latin typeface="Arial" panose="020B0604020202020204" pitchFamily="34" charset="0"/>
              </a:rPr>
              <a:t>Agency for Toxic Substances and Disease Registry (ATSDR)</a:t>
            </a:r>
          </a:p>
          <a:p>
            <a:pPr lvl="1">
              <a:buClr>
                <a:schemeClr val="tx1"/>
              </a:buClr>
            </a:pPr>
            <a:r>
              <a:rPr lang="en-US" altLang="en-US" sz="2000" dirty="0">
                <a:latin typeface="Arial" panose="020B0604020202020204" pitchFamily="34" charset="0"/>
              </a:rPr>
              <a:t>Centers for Disease Control and Prevention (CDC)</a:t>
            </a:r>
          </a:p>
          <a:p>
            <a:pPr lvl="1">
              <a:buClr>
                <a:schemeClr val="tx1"/>
              </a:buClr>
            </a:pPr>
            <a:r>
              <a:rPr lang="en-US" altLang="en-US" sz="2000" dirty="0">
                <a:latin typeface="Arial" panose="020B0604020202020204" pitchFamily="34" charset="0"/>
              </a:rPr>
              <a:t>Food and Drug Administration (FDA)</a:t>
            </a:r>
          </a:p>
          <a:p>
            <a:pPr lvl="1">
              <a:buClr>
                <a:schemeClr val="tx1"/>
              </a:buClr>
            </a:pPr>
            <a:r>
              <a:rPr lang="en-US" altLang="en-US" sz="2000" dirty="0">
                <a:latin typeface="Arial" panose="020B0604020202020204" pitchFamily="34" charset="0"/>
              </a:rPr>
              <a:t>Health Resources and Services Administration (HRSA)</a:t>
            </a:r>
          </a:p>
          <a:p>
            <a:pPr lvl="1">
              <a:buClr>
                <a:schemeClr val="tx1"/>
              </a:buClr>
            </a:pPr>
            <a:r>
              <a:rPr lang="en-US" altLang="en-US" sz="2000" dirty="0">
                <a:solidFill>
                  <a:srgbClr val="00B0F0"/>
                </a:solidFill>
                <a:latin typeface="Arial" panose="020B0604020202020204" pitchFamily="34" charset="0"/>
              </a:rPr>
              <a:t>Indian Health Service (IHS)</a:t>
            </a:r>
          </a:p>
          <a:p>
            <a:pPr lvl="1">
              <a:buClr>
                <a:schemeClr val="tx1"/>
              </a:buClr>
            </a:pPr>
            <a:r>
              <a:rPr lang="en-US" altLang="en-US" sz="2000" dirty="0">
                <a:latin typeface="Arial" panose="020B0604020202020204" pitchFamily="34" charset="0"/>
              </a:rPr>
              <a:t>National Institutes of Health (NIH)</a:t>
            </a:r>
          </a:p>
          <a:p>
            <a:pPr lvl="1">
              <a:buClr>
                <a:schemeClr val="tx1"/>
              </a:buClr>
            </a:pPr>
            <a:r>
              <a:rPr lang="en-US" altLang="en-US" sz="2000" dirty="0">
                <a:latin typeface="Arial" panose="020B0604020202020204" pitchFamily="34" charset="0"/>
              </a:rPr>
              <a:t>Substance Abuse and Mental Health Services Administration (SAMHSA)</a:t>
            </a:r>
          </a:p>
        </p:txBody>
      </p:sp>
      <p:sp>
        <p:nvSpPr>
          <p:cNvPr id="11" name="Text Box 4">
            <a:extLst>
              <a:ext uri="{FF2B5EF4-FFF2-40B4-BE49-F238E27FC236}">
                <a16:creationId xmlns:a16="http://schemas.microsoft.com/office/drawing/2014/main" id="{C0F0D59C-673A-4845-9634-043F077986AD}"/>
              </a:ext>
            </a:extLst>
          </p:cNvPr>
          <p:cNvSpPr txBox="1">
            <a:spLocks noChangeArrowheads="1"/>
          </p:cNvSpPr>
          <p:nvPr/>
        </p:nvSpPr>
        <p:spPr bwMode="auto">
          <a:xfrm>
            <a:off x="1640305" y="1737360"/>
            <a:ext cx="6324600"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ts val="0"/>
              </a:spcBef>
            </a:pPr>
            <a:r>
              <a:rPr lang="en-US" altLang="en-US" sz="2400" b="0" dirty="0"/>
              <a:t>One of the Agencies of the</a:t>
            </a:r>
          </a:p>
          <a:p>
            <a:pPr algn="ctr">
              <a:spcBef>
                <a:spcPts val="0"/>
              </a:spcBef>
            </a:pPr>
            <a:r>
              <a:rPr lang="en-US" altLang="en-US" sz="2400" b="0" dirty="0"/>
              <a:t>Public Health Service</a:t>
            </a:r>
          </a:p>
          <a:p>
            <a:pPr algn="ctr">
              <a:spcBef>
                <a:spcPts val="0"/>
              </a:spcBef>
            </a:pPr>
            <a:r>
              <a:rPr lang="en-US" altLang="en-US" sz="2400" b="0" dirty="0"/>
              <a:t> </a:t>
            </a:r>
            <a:r>
              <a:rPr lang="en-US" altLang="en-US" sz="2400" b="0" u="sng" dirty="0"/>
              <a:t>Department of Health and Human Services</a:t>
            </a:r>
            <a:endParaRPr lang="en-US" altLang="en-US" sz="2400" u="sng" dirty="0">
              <a:solidFill>
                <a:srgbClr val="FFFF00"/>
              </a:solidFill>
            </a:endParaRPr>
          </a:p>
        </p:txBody>
      </p:sp>
    </p:spTree>
    <p:extLst>
      <p:ext uri="{BB962C8B-B14F-4D97-AF65-F5344CB8AC3E}">
        <p14:creationId xmlns:p14="http://schemas.microsoft.com/office/powerpoint/2010/main" val="218141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Mission</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4</a:t>
            </a:fld>
            <a:endParaRPr lang="en-US" dirty="0"/>
          </a:p>
        </p:txBody>
      </p:sp>
      <p:sp>
        <p:nvSpPr>
          <p:cNvPr id="12" name="Text Box 3">
            <a:extLst>
              <a:ext uri="{FF2B5EF4-FFF2-40B4-BE49-F238E27FC236}">
                <a16:creationId xmlns:a16="http://schemas.microsoft.com/office/drawing/2014/main" id="{309E8F20-D8CE-4C7C-9A5A-8AAF49BD8347}"/>
              </a:ext>
            </a:extLst>
          </p:cNvPr>
          <p:cNvSpPr txBox="1">
            <a:spLocks noChangeArrowheads="1"/>
          </p:cNvSpPr>
          <p:nvPr/>
        </p:nvSpPr>
        <p:spPr bwMode="auto">
          <a:xfrm>
            <a:off x="1409700" y="2012950"/>
            <a:ext cx="6324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2713" indent="-112713" algn="l">
              <a:spcBef>
                <a:spcPct val="0"/>
              </a:spcBef>
              <a:defRPr>
                <a:solidFill>
                  <a:schemeClr val="tx1"/>
                </a:solidFill>
                <a:latin typeface="Arial" panose="020B0604020202020204" pitchFamily="34" charset="0"/>
              </a:defRPr>
            </a:lvl1pPr>
            <a:lvl2pPr marL="746125" indent="-407988" algn="l">
              <a:spcBef>
                <a:spcPct val="0"/>
              </a:spcBef>
              <a:defRPr>
                <a:solidFill>
                  <a:schemeClr val="tx1"/>
                </a:solidFill>
                <a:latin typeface="Arial" panose="020B0604020202020204" pitchFamily="34" charset="0"/>
              </a:defRPr>
            </a:lvl2pPr>
            <a:lvl3pPr marL="1084263"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100000"/>
              </a:lnSpc>
              <a:spcBef>
                <a:spcPct val="50000"/>
              </a:spcBef>
              <a:buClrTx/>
              <a:buSzTx/>
              <a:buFontTx/>
              <a:buNone/>
            </a:pPr>
            <a:r>
              <a:rPr lang="en-US" altLang="en-US" sz="2400" b="0" dirty="0">
                <a:cs typeface="Arial" panose="020B0604020202020204" pitchFamily="34" charset="0"/>
              </a:rPr>
              <a:t>Provide a comprehensive health services delivery system </a:t>
            </a:r>
          </a:p>
          <a:p>
            <a:pPr lvl="1">
              <a:lnSpc>
                <a:spcPct val="100000"/>
              </a:lnSpc>
              <a:spcBef>
                <a:spcPct val="50000"/>
              </a:spcBef>
              <a:buClrTx/>
              <a:buSzTx/>
              <a:buFontTx/>
              <a:buChar char="•"/>
            </a:pPr>
            <a:r>
              <a:rPr lang="en-US" altLang="en-US" sz="2400" b="0" dirty="0">
                <a:cs typeface="Arial" panose="020B0604020202020204" pitchFamily="34" charset="0"/>
              </a:rPr>
              <a:t>for American Indians and Alaska Natives </a:t>
            </a:r>
          </a:p>
          <a:p>
            <a:pPr lvl="1">
              <a:lnSpc>
                <a:spcPct val="100000"/>
              </a:lnSpc>
              <a:spcBef>
                <a:spcPct val="50000"/>
              </a:spcBef>
              <a:buClrTx/>
              <a:buSzTx/>
              <a:buFontTx/>
              <a:buChar char="•"/>
            </a:pPr>
            <a:r>
              <a:rPr lang="en-US" altLang="en-US" sz="2400" b="0" dirty="0">
                <a:cs typeface="Arial" panose="020B0604020202020204" pitchFamily="34" charset="0"/>
              </a:rPr>
              <a:t>with maximum Tribal involvement</a:t>
            </a:r>
          </a:p>
          <a:p>
            <a:pPr lvl="1">
              <a:lnSpc>
                <a:spcPct val="100000"/>
              </a:lnSpc>
              <a:spcBef>
                <a:spcPct val="50000"/>
              </a:spcBef>
              <a:buClrTx/>
              <a:buSzTx/>
              <a:buFontTx/>
              <a:buChar char="•"/>
            </a:pPr>
            <a:r>
              <a:rPr lang="en-US" altLang="en-US" sz="2400" b="0" dirty="0">
                <a:cs typeface="Arial" panose="020B0604020202020204" pitchFamily="34" charset="0"/>
              </a:rPr>
              <a:t>Develop, manage, coordinate programs to meet tribal health needs.</a:t>
            </a:r>
          </a:p>
        </p:txBody>
      </p:sp>
    </p:spTree>
    <p:extLst>
      <p:ext uri="{BB962C8B-B14F-4D97-AF65-F5344CB8AC3E}">
        <p14:creationId xmlns:p14="http://schemas.microsoft.com/office/powerpoint/2010/main" val="210156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Mission</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5</a:t>
            </a:fld>
            <a:endParaRPr lang="en-US" dirty="0"/>
          </a:p>
        </p:txBody>
      </p:sp>
      <p:sp>
        <p:nvSpPr>
          <p:cNvPr id="10" name="Text Box 3">
            <a:extLst>
              <a:ext uri="{FF2B5EF4-FFF2-40B4-BE49-F238E27FC236}">
                <a16:creationId xmlns:a16="http://schemas.microsoft.com/office/drawing/2014/main" id="{0F0E5A20-FE8D-4E1C-86BC-17B2EA8F77FE}"/>
              </a:ext>
            </a:extLst>
          </p:cNvPr>
          <p:cNvSpPr txBox="1">
            <a:spLocks noChangeArrowheads="1"/>
          </p:cNvSpPr>
          <p:nvPr/>
        </p:nvSpPr>
        <p:spPr bwMode="auto">
          <a:xfrm>
            <a:off x="2554706" y="2055812"/>
            <a:ext cx="6629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SzTx/>
              <a:buFontTx/>
              <a:buNone/>
            </a:pPr>
            <a:r>
              <a:rPr lang="en-US" altLang="en-US" sz="2800" b="0" dirty="0">
                <a:latin typeface="Arial" panose="020B0604020202020204" pitchFamily="34" charset="0"/>
                <a:cs typeface="Arial" panose="020B0604020202020204" pitchFamily="34" charset="0"/>
              </a:rPr>
              <a:t>. . .  To raise the health status of American Indian and Alaska Native people to the highest possible level.</a:t>
            </a:r>
            <a:endParaRPr lang="en-US" alt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15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Division of Sanitation Facilities Construction (DSFC)</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6</a:t>
            </a:fld>
            <a:endParaRPr lang="en-US" dirty="0"/>
          </a:p>
        </p:txBody>
      </p:sp>
      <p:pic>
        <p:nvPicPr>
          <p:cNvPr id="11" name="Picture 8" descr="IHS logo-SFC-color2">
            <a:extLst>
              <a:ext uri="{FF2B5EF4-FFF2-40B4-BE49-F238E27FC236}">
                <a16:creationId xmlns:a16="http://schemas.microsoft.com/office/drawing/2014/main" id="{A01D1921-4CCF-464D-BDA5-CBBA3AC6F3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989" y="2221831"/>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5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Division of Sanitation Facilities Construction (DSFC)</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7</a:t>
            </a:fld>
            <a:endParaRPr lang="en-US" dirty="0"/>
          </a:p>
        </p:txBody>
      </p:sp>
      <p:sp>
        <p:nvSpPr>
          <p:cNvPr id="10" name="Rectangle 3">
            <a:extLst>
              <a:ext uri="{FF2B5EF4-FFF2-40B4-BE49-F238E27FC236}">
                <a16:creationId xmlns:a16="http://schemas.microsoft.com/office/drawing/2014/main" id="{56C6D057-F14E-4669-99A6-FB573F576F97}"/>
              </a:ext>
            </a:extLst>
          </p:cNvPr>
          <p:cNvSpPr txBox="1">
            <a:spLocks noChangeArrowheads="1"/>
          </p:cNvSpPr>
          <p:nvPr/>
        </p:nvSpPr>
        <p:spPr>
          <a:xfrm>
            <a:off x="1596190" y="1864895"/>
            <a:ext cx="7391400" cy="373380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FFFF00"/>
              </a:buClr>
              <a:buNone/>
            </a:pPr>
            <a:r>
              <a:rPr lang="en-US" altLang="en-US" sz="2800" dirty="0">
                <a:latin typeface="Arial" panose="020B0604020202020204" pitchFamily="34" charset="0"/>
                <a:cs typeface="Arial" panose="020B0604020202020204" pitchFamily="34" charset="0"/>
              </a:rPr>
              <a:t>Public Law 86-121 created the SFC Program</a:t>
            </a:r>
          </a:p>
          <a:p>
            <a:pPr marL="0" indent="0">
              <a:buClr>
                <a:srgbClr val="FFFF00"/>
              </a:buClr>
              <a:buNone/>
            </a:pPr>
            <a:r>
              <a:rPr lang="en-US" altLang="en-US" sz="2800" dirty="0">
                <a:latin typeface="Arial" panose="020B0604020202020204" pitchFamily="34" charset="0"/>
                <a:cs typeface="Arial" panose="020B0604020202020204" pitchFamily="34" charset="0"/>
              </a:rPr>
              <a:t>to provide by contract or otherwise, </a:t>
            </a:r>
          </a:p>
          <a:p>
            <a:pPr lvl="1">
              <a:buClr>
                <a:schemeClr val="tx1"/>
              </a:buClr>
            </a:pPr>
            <a:r>
              <a:rPr lang="en-US" altLang="en-US" sz="2800" dirty="0">
                <a:latin typeface="Arial" panose="020B0604020202020204" pitchFamily="34" charset="0"/>
                <a:cs typeface="Arial" panose="020B0604020202020204" pitchFamily="34" charset="0"/>
              </a:rPr>
              <a:t>essential sanitation facilities, </a:t>
            </a:r>
          </a:p>
          <a:p>
            <a:pPr lvl="1">
              <a:buClr>
                <a:schemeClr val="tx1"/>
              </a:buClr>
            </a:pPr>
            <a:r>
              <a:rPr lang="en-US" altLang="en-US" sz="2800" dirty="0">
                <a:latin typeface="Arial" panose="020B0604020202020204" pitchFamily="34" charset="0"/>
                <a:cs typeface="Arial" panose="020B0604020202020204" pitchFamily="34" charset="0"/>
              </a:rPr>
              <a:t>necessary appurtenances and fixtures,</a:t>
            </a:r>
          </a:p>
          <a:p>
            <a:pPr marL="0" indent="0">
              <a:buClr>
                <a:srgbClr val="FFFF00"/>
              </a:buClr>
              <a:buNone/>
            </a:pPr>
            <a:r>
              <a:rPr lang="en-US" altLang="en-US" sz="2800" dirty="0">
                <a:latin typeface="Arial" panose="020B0604020202020204" pitchFamily="34" charset="0"/>
                <a:cs typeface="Arial" panose="020B0604020202020204" pitchFamily="34" charset="0"/>
              </a:rPr>
              <a:t> for Indian </a:t>
            </a:r>
            <a:r>
              <a:rPr lang="en-US" altLang="en-US" sz="2800" u="sng" dirty="0">
                <a:latin typeface="Arial" panose="020B0604020202020204" pitchFamily="34" charset="0"/>
                <a:cs typeface="Arial" panose="020B0604020202020204" pitchFamily="34" charset="0"/>
              </a:rPr>
              <a:t>homes</a:t>
            </a:r>
          </a:p>
        </p:txBody>
      </p:sp>
    </p:spTree>
    <p:extLst>
      <p:ext uri="{BB962C8B-B14F-4D97-AF65-F5344CB8AC3E}">
        <p14:creationId xmlns:p14="http://schemas.microsoft.com/office/powerpoint/2010/main" val="196172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Division of Sanitation Facilities Construction (DSFC)</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8</a:t>
            </a:fld>
            <a:endParaRPr lang="en-US" dirty="0"/>
          </a:p>
        </p:txBody>
      </p:sp>
      <p:sp>
        <p:nvSpPr>
          <p:cNvPr id="11" name="Text Box 3">
            <a:extLst>
              <a:ext uri="{FF2B5EF4-FFF2-40B4-BE49-F238E27FC236}">
                <a16:creationId xmlns:a16="http://schemas.microsoft.com/office/drawing/2014/main" id="{B8979B03-778C-41BE-A033-5FBA7F523E31}"/>
              </a:ext>
            </a:extLst>
          </p:cNvPr>
          <p:cNvSpPr txBox="1">
            <a:spLocks noChangeArrowheads="1"/>
          </p:cNvSpPr>
          <p:nvPr/>
        </p:nvSpPr>
        <p:spPr bwMode="auto">
          <a:xfrm>
            <a:off x="1600200" y="1752600"/>
            <a:ext cx="73152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buFontTx/>
              <a:buNone/>
            </a:pPr>
            <a:r>
              <a:rPr lang="en-US" altLang="en-US" sz="2600" b="0" dirty="0">
                <a:latin typeface="Arial" panose="020B0604020202020204" pitchFamily="34" charset="0"/>
                <a:cs typeface="Arial" panose="020B0604020202020204" pitchFamily="34" charset="0"/>
              </a:rPr>
              <a:t>The IHS Division of Sanitation Facilities Construction (DSFC) is the environmental engineering component of the IHS health delivery system.</a:t>
            </a:r>
          </a:p>
          <a:p>
            <a:pPr algn="l">
              <a:lnSpc>
                <a:spcPct val="100000"/>
              </a:lnSpc>
              <a:buClrTx/>
              <a:buSzTx/>
              <a:buFontTx/>
              <a:buNone/>
            </a:pPr>
            <a:endParaRPr lang="en-US" altLang="en-US" sz="2600" b="0" dirty="0">
              <a:latin typeface="Arial" panose="020B0604020202020204" pitchFamily="34" charset="0"/>
              <a:cs typeface="Arial" panose="020B0604020202020204" pitchFamily="34" charset="0"/>
            </a:endParaRPr>
          </a:p>
          <a:p>
            <a:pPr algn="l">
              <a:lnSpc>
                <a:spcPct val="100000"/>
              </a:lnSpc>
              <a:buClrTx/>
              <a:buSzTx/>
              <a:buFontTx/>
              <a:buNone/>
            </a:pPr>
            <a:r>
              <a:rPr lang="en-US" altLang="en-US" sz="2600" b="0" dirty="0">
                <a:latin typeface="Arial" panose="020B0604020202020204" pitchFamily="34" charset="0"/>
                <a:cs typeface="Arial" panose="020B0604020202020204" pitchFamily="34" charset="0"/>
              </a:rPr>
              <a:t>The DSFC program enters into technical and financial agreements with Indian tribes and Alaska Native communities for the cooperative development and continuing operation of safe water, wastewater, and solid waste systems, and related support facilities.</a:t>
            </a:r>
          </a:p>
        </p:txBody>
      </p:sp>
    </p:spTree>
    <p:extLst>
      <p:ext uri="{BB962C8B-B14F-4D97-AF65-F5344CB8AC3E}">
        <p14:creationId xmlns:p14="http://schemas.microsoft.com/office/powerpoint/2010/main" val="359990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a:xfrm>
            <a:off x="1097280" y="286603"/>
            <a:ext cx="10058400" cy="1450757"/>
          </a:xfrm>
        </p:spPr>
        <p:txBody>
          <a:bodyPr/>
          <a:lstStyle/>
          <a:p>
            <a:r>
              <a:rPr lang="en-US" dirty="0"/>
              <a:t>Division of Sanitation Facilities Construction (DSFC)</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fld id="{46AEB514-86D3-4DFE-90FA-A8540FB19564}" type="datetime1">
              <a:rPr lang="en-US" smtClean="0"/>
              <a:t>8/2/2024</a:t>
            </a:fld>
            <a:endParaRPr lang="en-US" dirty="0"/>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9</a:t>
            </a:fld>
            <a:endParaRPr lang="en-US" dirty="0"/>
          </a:p>
        </p:txBody>
      </p:sp>
      <p:sp>
        <p:nvSpPr>
          <p:cNvPr id="10" name="Rectangle 3">
            <a:extLst>
              <a:ext uri="{FF2B5EF4-FFF2-40B4-BE49-F238E27FC236}">
                <a16:creationId xmlns:a16="http://schemas.microsoft.com/office/drawing/2014/main" id="{DA2C2C4B-6E6B-49E3-9699-4C9CCF6DAFB7}"/>
              </a:ext>
            </a:extLst>
          </p:cNvPr>
          <p:cNvSpPr txBox="1">
            <a:spLocks noChangeArrowheads="1"/>
          </p:cNvSpPr>
          <p:nvPr/>
        </p:nvSpPr>
        <p:spPr>
          <a:xfrm>
            <a:off x="1410101" y="1864895"/>
            <a:ext cx="8001000" cy="5214486"/>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300"/>
              </a:spcAft>
              <a:buFont typeface="Wingdings" panose="05000000000000000000" pitchFamily="2" charset="2"/>
              <a:buNone/>
            </a:pPr>
            <a:r>
              <a:rPr lang="en-US" altLang="en-US" sz="2400" dirty="0">
                <a:latin typeface="Arial" panose="020B0604020202020204" pitchFamily="34" charset="0"/>
                <a:cs typeface="Arial" panose="020B0604020202020204" pitchFamily="34" charset="0"/>
              </a:rPr>
              <a:t>In partnership with the tribes, the SFC Program provides the following services:</a:t>
            </a:r>
          </a:p>
          <a:p>
            <a:pPr marL="914400" lvl="1">
              <a:lnSpc>
                <a:spcPct val="100000"/>
              </a:lnSpc>
              <a:spcAft>
                <a:spcPts val="600"/>
              </a:spcAft>
              <a:buClr>
                <a:schemeClr val="tx1"/>
              </a:buClr>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Develop and maintain an inventory of sanitation deficiencies in Indian and Alaska Native communities for use by IHS and the Congress.</a:t>
            </a:r>
          </a:p>
          <a:p>
            <a:pPr marL="914400" lvl="1">
              <a:lnSpc>
                <a:spcPct val="100000"/>
              </a:lnSpc>
              <a:spcAft>
                <a:spcPts val="600"/>
              </a:spcAft>
              <a:buClr>
                <a:schemeClr val="tx1"/>
              </a:buClr>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Provide environmental engineering assistance with utility master planning and sanitary surveys.</a:t>
            </a:r>
          </a:p>
          <a:p>
            <a:pPr marL="914400" lvl="1">
              <a:lnSpc>
                <a:spcPct val="100000"/>
              </a:lnSpc>
              <a:spcAft>
                <a:spcPts val="600"/>
              </a:spcAft>
              <a:buClr>
                <a:schemeClr val="tx1"/>
              </a:buClr>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Develop multi-agency funded sanitation projects; accomplishes interagency coordination, assistance with grant applications, and leveraging of IHS funds.</a:t>
            </a:r>
          </a:p>
          <a:p>
            <a:pPr marL="914400" lvl="1">
              <a:lnSpc>
                <a:spcPct val="100000"/>
              </a:lnSpc>
              <a:spcAft>
                <a:spcPts val="600"/>
              </a:spcAft>
              <a:buClr>
                <a:schemeClr val="tx1"/>
              </a:buClr>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Provide funding for water supply and waste disposal facilities.</a:t>
            </a:r>
          </a:p>
          <a:p>
            <a:pPr marL="914400" lvl="1">
              <a:lnSpc>
                <a:spcPct val="100000"/>
              </a:lnSpc>
              <a:spcAft>
                <a:spcPts val="600"/>
              </a:spcAft>
              <a:buClr>
                <a:schemeClr val="tx1"/>
              </a:buClr>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Provides professional engineering design and/or construction services for water supply and waste disposal facilities.</a:t>
            </a:r>
          </a:p>
          <a:p>
            <a:pPr marL="914400" lvl="1">
              <a:lnSpc>
                <a:spcPct val="100000"/>
              </a:lnSpc>
              <a:spcAft>
                <a:spcPts val="600"/>
              </a:spcAft>
              <a:buClr>
                <a:schemeClr val="tx1"/>
              </a:buClr>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Provides technical consultation and training to improve the operation and maintenance of tribally owned water supply and waste disposal systems.</a:t>
            </a:r>
          </a:p>
          <a:p>
            <a:pPr marL="914400" lvl="1">
              <a:lnSpc>
                <a:spcPct val="100000"/>
              </a:lnSpc>
              <a:spcAft>
                <a:spcPts val="600"/>
              </a:spcAft>
              <a:buClr>
                <a:schemeClr val="tx1"/>
              </a:buClr>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Advocates for tribes during the development of  policies, regulations, and programs.</a:t>
            </a:r>
          </a:p>
          <a:p>
            <a:pPr marL="914400" lvl="1">
              <a:lnSpc>
                <a:spcPct val="100000"/>
              </a:lnSpc>
              <a:spcAft>
                <a:spcPts val="600"/>
              </a:spcAft>
              <a:buClr>
                <a:schemeClr val="tx1"/>
              </a:buClr>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Assists tribes with sanitation facility emergencies.</a:t>
            </a:r>
          </a:p>
        </p:txBody>
      </p:sp>
    </p:spTree>
    <p:extLst>
      <p:ext uri="{BB962C8B-B14F-4D97-AF65-F5344CB8AC3E}">
        <p14:creationId xmlns:p14="http://schemas.microsoft.com/office/powerpoint/2010/main" val="2085480505"/>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15766</TotalTime>
  <Words>1096</Words>
  <Application>Microsoft Office PowerPoint</Application>
  <PresentationFormat>Widescreen</PresentationFormat>
  <Paragraphs>223</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Bahnschrift SemiBold Condensed</vt:lpstr>
      <vt:lpstr>Calibri</vt:lpstr>
      <vt:lpstr>Calibri Light</vt:lpstr>
      <vt:lpstr>Wingdings</vt:lpstr>
      <vt:lpstr>Retrospect</vt:lpstr>
      <vt:lpstr>Indian Health Service GLIHA Meeting</vt:lpstr>
      <vt:lpstr>Overview</vt:lpstr>
      <vt:lpstr>Indian Health Service</vt:lpstr>
      <vt:lpstr>Mission</vt:lpstr>
      <vt:lpstr>Mission</vt:lpstr>
      <vt:lpstr>Division of Sanitation Facilities Construction (DSFC)</vt:lpstr>
      <vt:lpstr>Division of Sanitation Facilities Construction (DSFC)</vt:lpstr>
      <vt:lpstr>Division of Sanitation Facilities Construction (DSFC)</vt:lpstr>
      <vt:lpstr>Division of Sanitation Facilities Construction (DSFC)</vt:lpstr>
      <vt:lpstr>First IHS SFC Project – 1958 Elko, Nevada</vt:lpstr>
      <vt:lpstr>The SFC Program Today</vt:lpstr>
      <vt:lpstr>Eligibility</vt:lpstr>
      <vt:lpstr>Eligibility</vt:lpstr>
      <vt:lpstr>Eligibility</vt:lpstr>
      <vt:lpstr>Funding</vt:lpstr>
      <vt:lpstr>Funding</vt:lpstr>
      <vt:lpstr>Funding</vt:lpstr>
      <vt:lpstr>Funding</vt:lpstr>
      <vt:lpstr>Funding</vt:lpstr>
      <vt:lpstr>Funding</vt:lpstr>
      <vt:lpstr>Funding</vt:lpstr>
      <vt:lpstr>Progress Metrics</vt:lpstr>
      <vt:lpstr>References</vt:lpstr>
      <vt:lpstr>References</vt:lpstr>
      <vt:lpstr>Closeout</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Health Service Briefing</dc:title>
  <dc:creator>Eisenman, Theresa (IHS/HQ)</dc:creator>
  <cp:lastModifiedBy>Snell, Scott (IHS/BEM/OEH)</cp:lastModifiedBy>
  <cp:revision>172</cp:revision>
  <cp:lastPrinted>2016-03-30T21:52:09Z</cp:lastPrinted>
  <dcterms:created xsi:type="dcterms:W3CDTF">2016-03-11T19:03:08Z</dcterms:created>
  <dcterms:modified xsi:type="dcterms:W3CDTF">2024-08-02T17:01:29Z</dcterms:modified>
</cp:coreProperties>
</file>