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sldIdLst>
    <p:sldId id="275" r:id="rId6"/>
    <p:sldId id="272" r:id="rId7"/>
    <p:sldId id="283" r:id="rId8"/>
    <p:sldId id="279" r:id="rId9"/>
    <p:sldId id="276" r:id="rId10"/>
    <p:sldId id="277" r:id="rId11"/>
    <p:sldId id="278" r:id="rId12"/>
    <p:sldId id="281" r:id="rId13"/>
    <p:sldId id="282" r:id="rId14"/>
    <p:sldId id="280"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89F"/>
    <a:srgbClr val="CAEBC0"/>
    <a:srgbClr val="AFC4A9"/>
    <a:srgbClr val="D1BFD9"/>
    <a:srgbClr val="FF5959"/>
    <a:srgbClr val="FF8585"/>
    <a:srgbClr val="FFABAB"/>
    <a:srgbClr val="E07777"/>
    <a:srgbClr val="A8C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0A618-A975-42B1-9CFF-5BD4EA28B472}" v="17" dt="2024-08-05T19:19:36.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51" autoAdjust="0"/>
  </p:normalViewPr>
  <p:slideViewPr>
    <p:cSldViewPr snapToGrid="0">
      <p:cViewPr varScale="1">
        <p:scale>
          <a:sx n="58" d="100"/>
          <a:sy n="58" d="100"/>
        </p:scale>
        <p:origin x="492"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30" tIns="45715" rIns="91430" bIns="45715" rtlCol="0"/>
          <a:lstStyle>
            <a:lvl1pPr algn="r">
              <a:defRPr sz="1200"/>
            </a:lvl1pPr>
          </a:lstStyle>
          <a:p>
            <a:fld id="{9BFDB1A7-94AA-45A9-8BA3-598FB4A3C8B5}"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0" tIns="45715" rIns="91430" bIns="45715" rtlCol="0" anchor="b"/>
          <a:lstStyle>
            <a:lvl1pPr algn="r">
              <a:defRPr sz="1200"/>
            </a:lvl1pPr>
          </a:lstStyle>
          <a:p>
            <a:fld id="{824184BF-AA3A-4613-BD80-6C74FA9497F4}" type="slidenum">
              <a:rPr lang="en-US" smtClean="0"/>
              <a:t>‹#›</a:t>
            </a:fld>
            <a:endParaRPr lang="en-US"/>
          </a:p>
        </p:txBody>
      </p:sp>
    </p:spTree>
    <p:extLst>
      <p:ext uri="{BB962C8B-B14F-4D97-AF65-F5344CB8AC3E}">
        <p14:creationId xmlns:p14="http://schemas.microsoft.com/office/powerpoint/2010/main" val="48194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a:p>
        </p:txBody>
      </p:sp>
      <p:sp>
        <p:nvSpPr>
          <p:cNvPr id="4" name="Slide Number Placeholder 3"/>
          <p:cNvSpPr>
            <a:spLocks noGrp="1"/>
          </p:cNvSpPr>
          <p:nvPr>
            <p:ph type="sldNum" sz="quarter" idx="5"/>
          </p:nvPr>
        </p:nvSpPr>
        <p:spPr/>
        <p:txBody>
          <a:bodyPr/>
          <a:lstStyle/>
          <a:p>
            <a:fld id="{824184BF-AA3A-4613-BD80-6C74FA9497F4}" type="slidenum">
              <a:rPr lang="en-US" smtClean="0"/>
              <a:t>1</a:t>
            </a:fld>
            <a:endParaRPr lang="en-US"/>
          </a:p>
        </p:txBody>
      </p:sp>
    </p:spTree>
    <p:extLst>
      <p:ext uri="{BB962C8B-B14F-4D97-AF65-F5344CB8AC3E}">
        <p14:creationId xmlns:p14="http://schemas.microsoft.com/office/powerpoint/2010/main" val="1542704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1000"/>
              </a:spcAft>
            </a:pPr>
            <a:endParaRPr lang="en-US" sz="1400"/>
          </a:p>
        </p:txBody>
      </p:sp>
      <p:sp>
        <p:nvSpPr>
          <p:cNvPr id="4" name="Slide Number Placeholder 3"/>
          <p:cNvSpPr>
            <a:spLocks noGrp="1"/>
          </p:cNvSpPr>
          <p:nvPr>
            <p:ph type="sldNum" sz="quarter" idx="5"/>
          </p:nvPr>
        </p:nvSpPr>
        <p:spPr/>
        <p:txBody>
          <a:bodyPr/>
          <a:lstStyle/>
          <a:p>
            <a:fld id="{824184BF-AA3A-4613-BD80-6C74FA9497F4}" type="slidenum">
              <a:rPr lang="en-US" smtClean="0"/>
              <a:t>10</a:t>
            </a:fld>
            <a:endParaRPr lang="en-US"/>
          </a:p>
        </p:txBody>
      </p:sp>
    </p:spTree>
    <p:extLst>
      <p:ext uri="{BB962C8B-B14F-4D97-AF65-F5344CB8AC3E}">
        <p14:creationId xmlns:p14="http://schemas.microsoft.com/office/powerpoint/2010/main" val="373613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Guiding Questions:</a:t>
            </a:r>
          </a:p>
          <a:p>
            <a:r>
              <a:rPr lang="en-US" b="1" dirty="0"/>
              <a:t>What’s Working?</a:t>
            </a:r>
          </a:p>
          <a:p>
            <a:r>
              <a:rPr lang="en-US" b="1" dirty="0"/>
              <a:t>What can be improved?</a:t>
            </a:r>
          </a:p>
          <a:p>
            <a:r>
              <a:rPr lang="en-US" b="1" dirty="0"/>
              <a:t>What recommendations do you have for us that would support you and your team?</a:t>
            </a:r>
          </a:p>
        </p:txBody>
      </p:sp>
      <p:sp>
        <p:nvSpPr>
          <p:cNvPr id="4" name="Slide Number Placeholder 3"/>
          <p:cNvSpPr>
            <a:spLocks noGrp="1"/>
          </p:cNvSpPr>
          <p:nvPr>
            <p:ph type="sldNum" sz="quarter" idx="5"/>
          </p:nvPr>
        </p:nvSpPr>
        <p:spPr/>
        <p:txBody>
          <a:bodyPr/>
          <a:lstStyle/>
          <a:p>
            <a:fld id="{824184BF-AA3A-4613-BD80-6C74FA9497F4}" type="slidenum">
              <a:rPr lang="en-US" smtClean="0"/>
              <a:t>11</a:t>
            </a:fld>
            <a:endParaRPr lang="en-US"/>
          </a:p>
        </p:txBody>
      </p:sp>
    </p:spTree>
    <p:extLst>
      <p:ext uri="{BB962C8B-B14F-4D97-AF65-F5344CB8AC3E}">
        <p14:creationId xmlns:p14="http://schemas.microsoft.com/office/powerpoint/2010/main" val="81070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1000"/>
              </a:spcAft>
            </a:pPr>
            <a:endParaRPr lang="en-US" sz="1400"/>
          </a:p>
        </p:txBody>
      </p:sp>
      <p:sp>
        <p:nvSpPr>
          <p:cNvPr id="4" name="Slide Number Placeholder 3"/>
          <p:cNvSpPr>
            <a:spLocks noGrp="1"/>
          </p:cNvSpPr>
          <p:nvPr>
            <p:ph type="sldNum" sz="quarter" idx="5"/>
          </p:nvPr>
        </p:nvSpPr>
        <p:spPr/>
        <p:txBody>
          <a:bodyPr/>
          <a:lstStyle/>
          <a:p>
            <a:fld id="{824184BF-AA3A-4613-BD80-6C74FA9497F4}" type="slidenum">
              <a:rPr lang="en-US" smtClean="0"/>
              <a:t>2</a:t>
            </a:fld>
            <a:endParaRPr lang="en-US"/>
          </a:p>
        </p:txBody>
      </p:sp>
    </p:spTree>
    <p:extLst>
      <p:ext uri="{BB962C8B-B14F-4D97-AF65-F5344CB8AC3E}">
        <p14:creationId xmlns:p14="http://schemas.microsoft.com/office/powerpoint/2010/main" val="212269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1000"/>
              </a:spcAft>
            </a:pPr>
            <a:endParaRPr lang="en-US" sz="1400"/>
          </a:p>
        </p:txBody>
      </p:sp>
      <p:sp>
        <p:nvSpPr>
          <p:cNvPr id="4" name="Slide Number Placeholder 3"/>
          <p:cNvSpPr>
            <a:spLocks noGrp="1"/>
          </p:cNvSpPr>
          <p:nvPr>
            <p:ph type="sldNum" sz="quarter" idx="5"/>
          </p:nvPr>
        </p:nvSpPr>
        <p:spPr/>
        <p:txBody>
          <a:bodyPr/>
          <a:lstStyle/>
          <a:p>
            <a:fld id="{824184BF-AA3A-4613-BD80-6C74FA9497F4}" type="slidenum">
              <a:rPr lang="en-US" smtClean="0"/>
              <a:t>3</a:t>
            </a:fld>
            <a:endParaRPr lang="en-US"/>
          </a:p>
        </p:txBody>
      </p:sp>
    </p:spTree>
    <p:extLst>
      <p:ext uri="{BB962C8B-B14F-4D97-AF65-F5344CB8AC3E}">
        <p14:creationId xmlns:p14="http://schemas.microsoft.com/office/powerpoint/2010/main" val="3390567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1000"/>
              </a:spcAft>
            </a:pPr>
            <a:endParaRPr lang="en-US" sz="14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184BF-AA3A-4613-BD80-6C74FA9497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26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1000"/>
              </a:spcAft>
            </a:pPr>
            <a:endParaRPr lang="en-US" sz="1400"/>
          </a:p>
        </p:txBody>
      </p:sp>
      <p:sp>
        <p:nvSpPr>
          <p:cNvPr id="4" name="Slide Number Placeholder 3"/>
          <p:cNvSpPr>
            <a:spLocks noGrp="1"/>
          </p:cNvSpPr>
          <p:nvPr>
            <p:ph type="sldNum" sz="quarter" idx="5"/>
          </p:nvPr>
        </p:nvSpPr>
        <p:spPr/>
        <p:txBody>
          <a:bodyPr/>
          <a:lstStyle/>
          <a:p>
            <a:fld id="{824184BF-AA3A-4613-BD80-6C74FA9497F4}" type="slidenum">
              <a:rPr lang="en-US" smtClean="0"/>
              <a:t>5</a:t>
            </a:fld>
            <a:endParaRPr lang="en-US"/>
          </a:p>
        </p:txBody>
      </p:sp>
    </p:spTree>
    <p:extLst>
      <p:ext uri="{BB962C8B-B14F-4D97-AF65-F5344CB8AC3E}">
        <p14:creationId xmlns:p14="http://schemas.microsoft.com/office/powerpoint/2010/main" val="778704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1000"/>
              </a:spcAft>
            </a:pPr>
            <a:endParaRPr lang="en-US" sz="1400"/>
          </a:p>
        </p:txBody>
      </p:sp>
      <p:sp>
        <p:nvSpPr>
          <p:cNvPr id="4" name="Slide Number Placeholder 3"/>
          <p:cNvSpPr>
            <a:spLocks noGrp="1"/>
          </p:cNvSpPr>
          <p:nvPr>
            <p:ph type="sldNum" sz="quarter" idx="5"/>
          </p:nvPr>
        </p:nvSpPr>
        <p:spPr/>
        <p:txBody>
          <a:bodyPr/>
          <a:lstStyle/>
          <a:p>
            <a:fld id="{824184BF-AA3A-4613-BD80-6C74FA9497F4}" type="slidenum">
              <a:rPr lang="en-US" smtClean="0"/>
              <a:t>6</a:t>
            </a:fld>
            <a:endParaRPr lang="en-US"/>
          </a:p>
        </p:txBody>
      </p:sp>
    </p:spTree>
    <p:extLst>
      <p:ext uri="{BB962C8B-B14F-4D97-AF65-F5344CB8AC3E}">
        <p14:creationId xmlns:p14="http://schemas.microsoft.com/office/powerpoint/2010/main" val="191056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1000"/>
              </a:spcAft>
            </a:pPr>
            <a:endParaRPr lang="en-US" sz="1400"/>
          </a:p>
        </p:txBody>
      </p:sp>
      <p:sp>
        <p:nvSpPr>
          <p:cNvPr id="4" name="Slide Number Placeholder 3"/>
          <p:cNvSpPr>
            <a:spLocks noGrp="1"/>
          </p:cNvSpPr>
          <p:nvPr>
            <p:ph type="sldNum" sz="quarter" idx="5"/>
          </p:nvPr>
        </p:nvSpPr>
        <p:spPr/>
        <p:txBody>
          <a:bodyPr/>
          <a:lstStyle/>
          <a:p>
            <a:fld id="{824184BF-AA3A-4613-BD80-6C74FA9497F4}" type="slidenum">
              <a:rPr lang="en-US" smtClean="0"/>
              <a:t>7</a:t>
            </a:fld>
            <a:endParaRPr lang="en-US"/>
          </a:p>
        </p:txBody>
      </p:sp>
    </p:spTree>
    <p:extLst>
      <p:ext uri="{BB962C8B-B14F-4D97-AF65-F5344CB8AC3E}">
        <p14:creationId xmlns:p14="http://schemas.microsoft.com/office/powerpoint/2010/main" val="172760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1000"/>
              </a:spcAft>
            </a:pPr>
            <a:endParaRPr lang="en-US" sz="1400"/>
          </a:p>
        </p:txBody>
      </p:sp>
      <p:sp>
        <p:nvSpPr>
          <p:cNvPr id="4" name="Slide Number Placeholder 3"/>
          <p:cNvSpPr>
            <a:spLocks noGrp="1"/>
          </p:cNvSpPr>
          <p:nvPr>
            <p:ph type="sldNum" sz="quarter" idx="5"/>
          </p:nvPr>
        </p:nvSpPr>
        <p:spPr/>
        <p:txBody>
          <a:bodyPr/>
          <a:lstStyle/>
          <a:p>
            <a:fld id="{824184BF-AA3A-4613-BD80-6C74FA9497F4}" type="slidenum">
              <a:rPr lang="en-US" smtClean="0"/>
              <a:t>8</a:t>
            </a:fld>
            <a:endParaRPr lang="en-US"/>
          </a:p>
        </p:txBody>
      </p:sp>
    </p:spTree>
    <p:extLst>
      <p:ext uri="{BB962C8B-B14F-4D97-AF65-F5344CB8AC3E}">
        <p14:creationId xmlns:p14="http://schemas.microsoft.com/office/powerpoint/2010/main" val="101423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1000"/>
              </a:spcAft>
            </a:pPr>
            <a:endParaRPr lang="en-US" sz="1400"/>
          </a:p>
        </p:txBody>
      </p:sp>
      <p:sp>
        <p:nvSpPr>
          <p:cNvPr id="4" name="Slide Number Placeholder 3"/>
          <p:cNvSpPr>
            <a:spLocks noGrp="1"/>
          </p:cNvSpPr>
          <p:nvPr>
            <p:ph type="sldNum" sz="quarter" idx="5"/>
          </p:nvPr>
        </p:nvSpPr>
        <p:spPr/>
        <p:txBody>
          <a:bodyPr/>
          <a:lstStyle/>
          <a:p>
            <a:fld id="{824184BF-AA3A-4613-BD80-6C74FA9497F4}" type="slidenum">
              <a:rPr lang="en-US" smtClean="0"/>
              <a:t>9</a:t>
            </a:fld>
            <a:endParaRPr lang="en-US"/>
          </a:p>
        </p:txBody>
      </p:sp>
    </p:spTree>
    <p:extLst>
      <p:ext uri="{BB962C8B-B14F-4D97-AF65-F5344CB8AC3E}">
        <p14:creationId xmlns:p14="http://schemas.microsoft.com/office/powerpoint/2010/main" val="58467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65F7-C328-DDFB-6C97-00FCD0DBE4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1A4D0F-6133-97E3-CFBF-A839BAD807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19F33C-5018-82D4-FFAB-0878ED85DBB5}"/>
              </a:ext>
            </a:extLst>
          </p:cNvPr>
          <p:cNvSpPr>
            <a:spLocks noGrp="1"/>
          </p:cNvSpPr>
          <p:nvPr>
            <p:ph type="dt" sz="half" idx="10"/>
          </p:nvPr>
        </p:nvSpPr>
        <p:spPr/>
        <p:txBody>
          <a:bodyPr/>
          <a:lstStyle/>
          <a:p>
            <a:fld id="{AB4D3EE1-7BED-4EEC-ADFD-953FB8C09F85}" type="datetimeFigureOut">
              <a:rPr lang="en-US" smtClean="0"/>
              <a:t>8/5/2024</a:t>
            </a:fld>
            <a:endParaRPr lang="en-US"/>
          </a:p>
        </p:txBody>
      </p:sp>
      <p:sp>
        <p:nvSpPr>
          <p:cNvPr id="5" name="Footer Placeholder 4">
            <a:extLst>
              <a:ext uri="{FF2B5EF4-FFF2-40B4-BE49-F238E27FC236}">
                <a16:creationId xmlns:a16="http://schemas.microsoft.com/office/drawing/2014/main" id="{12C3CB20-B969-CE1A-A4AC-66CE5052C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54D5E-D495-50CB-3E23-99A76B7D0103}"/>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55426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C5A4-C444-C113-7517-CF69B84F7D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19C674-BB4A-7E96-F261-0C927458A6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61836-DBE1-1C69-803A-C0968BD7FA43}"/>
              </a:ext>
            </a:extLst>
          </p:cNvPr>
          <p:cNvSpPr>
            <a:spLocks noGrp="1"/>
          </p:cNvSpPr>
          <p:nvPr>
            <p:ph type="dt" sz="half" idx="10"/>
          </p:nvPr>
        </p:nvSpPr>
        <p:spPr/>
        <p:txBody>
          <a:bodyPr/>
          <a:lstStyle/>
          <a:p>
            <a:fld id="{AB4D3EE1-7BED-4EEC-ADFD-953FB8C09F85}" type="datetimeFigureOut">
              <a:rPr lang="en-US" smtClean="0"/>
              <a:t>8/5/2024</a:t>
            </a:fld>
            <a:endParaRPr lang="en-US"/>
          </a:p>
        </p:txBody>
      </p:sp>
      <p:sp>
        <p:nvSpPr>
          <p:cNvPr id="5" name="Footer Placeholder 4">
            <a:extLst>
              <a:ext uri="{FF2B5EF4-FFF2-40B4-BE49-F238E27FC236}">
                <a16:creationId xmlns:a16="http://schemas.microsoft.com/office/drawing/2014/main" id="{92C6D70C-DB6E-0F98-CD1B-7E570A5DE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47D84-29BF-F1C3-00D0-549490100571}"/>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1608752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42820-BEB9-E088-6EF1-90EC0B094A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2D77FA-ADBD-3AD7-7FFF-53BD94610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2D9D0-00BB-B8EB-6AE4-BEDED88E9F79}"/>
              </a:ext>
            </a:extLst>
          </p:cNvPr>
          <p:cNvSpPr>
            <a:spLocks noGrp="1"/>
          </p:cNvSpPr>
          <p:nvPr>
            <p:ph type="dt" sz="half" idx="10"/>
          </p:nvPr>
        </p:nvSpPr>
        <p:spPr/>
        <p:txBody>
          <a:bodyPr/>
          <a:lstStyle/>
          <a:p>
            <a:fld id="{AB4D3EE1-7BED-4EEC-ADFD-953FB8C09F85}" type="datetimeFigureOut">
              <a:rPr lang="en-US" smtClean="0"/>
              <a:t>8/5/2024</a:t>
            </a:fld>
            <a:endParaRPr lang="en-US"/>
          </a:p>
        </p:txBody>
      </p:sp>
      <p:sp>
        <p:nvSpPr>
          <p:cNvPr id="5" name="Footer Placeholder 4">
            <a:extLst>
              <a:ext uri="{FF2B5EF4-FFF2-40B4-BE49-F238E27FC236}">
                <a16:creationId xmlns:a16="http://schemas.microsoft.com/office/drawing/2014/main" id="{4816BA68-57F4-46BC-6B14-5D46FADD3A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1BBDE-AEF1-6283-AFE3-68DEDBB7F188}"/>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54147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BB4B-75AD-9E2A-5F25-B1BBCC744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BE98AC-DCB1-126F-1B2E-4862838391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F4C1C9-3813-78C3-5A8B-9E028E041092}"/>
              </a:ext>
            </a:extLst>
          </p:cNvPr>
          <p:cNvSpPr>
            <a:spLocks noGrp="1"/>
          </p:cNvSpPr>
          <p:nvPr>
            <p:ph type="dt" sz="half" idx="10"/>
          </p:nvPr>
        </p:nvSpPr>
        <p:spPr/>
        <p:txBody>
          <a:bodyPr/>
          <a:lstStyle/>
          <a:p>
            <a:fld id="{AB4D3EE1-7BED-4EEC-ADFD-953FB8C09F85}" type="datetimeFigureOut">
              <a:rPr lang="en-US" smtClean="0"/>
              <a:t>8/5/2024</a:t>
            </a:fld>
            <a:endParaRPr lang="en-US"/>
          </a:p>
        </p:txBody>
      </p:sp>
      <p:sp>
        <p:nvSpPr>
          <p:cNvPr id="5" name="Footer Placeholder 4">
            <a:extLst>
              <a:ext uri="{FF2B5EF4-FFF2-40B4-BE49-F238E27FC236}">
                <a16:creationId xmlns:a16="http://schemas.microsoft.com/office/drawing/2014/main" id="{23F72321-6314-F865-1B44-433FFA611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F45B2-9529-D20F-59D5-DD51C94CD2DD}"/>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170444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44CD-3F01-74C7-184C-B00B2191B4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144053-F249-39BA-1935-8FAAF8C647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E43000-0F4B-5FE5-4BC9-87BD16ADA2DA}"/>
              </a:ext>
            </a:extLst>
          </p:cNvPr>
          <p:cNvSpPr>
            <a:spLocks noGrp="1"/>
          </p:cNvSpPr>
          <p:nvPr>
            <p:ph type="dt" sz="half" idx="10"/>
          </p:nvPr>
        </p:nvSpPr>
        <p:spPr/>
        <p:txBody>
          <a:bodyPr/>
          <a:lstStyle/>
          <a:p>
            <a:fld id="{AB4D3EE1-7BED-4EEC-ADFD-953FB8C09F85}" type="datetimeFigureOut">
              <a:rPr lang="en-US" smtClean="0"/>
              <a:t>8/5/2024</a:t>
            </a:fld>
            <a:endParaRPr lang="en-US"/>
          </a:p>
        </p:txBody>
      </p:sp>
      <p:sp>
        <p:nvSpPr>
          <p:cNvPr id="5" name="Footer Placeholder 4">
            <a:extLst>
              <a:ext uri="{FF2B5EF4-FFF2-40B4-BE49-F238E27FC236}">
                <a16:creationId xmlns:a16="http://schemas.microsoft.com/office/drawing/2014/main" id="{C3C69750-AFE5-31C1-7B31-83300324A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05510A-E40A-BB76-1E80-8FC7EEEAB2F3}"/>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254354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B8B3A-7B68-430E-9031-9E60884875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C9A3E4-77AE-1783-9373-C4E4F338AB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3F6EAA-A200-01D8-0754-4F9FF9326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7067C7-CEF7-6374-DEA1-C2689C8DF8DB}"/>
              </a:ext>
            </a:extLst>
          </p:cNvPr>
          <p:cNvSpPr>
            <a:spLocks noGrp="1"/>
          </p:cNvSpPr>
          <p:nvPr>
            <p:ph type="dt" sz="half" idx="10"/>
          </p:nvPr>
        </p:nvSpPr>
        <p:spPr/>
        <p:txBody>
          <a:bodyPr/>
          <a:lstStyle/>
          <a:p>
            <a:fld id="{AB4D3EE1-7BED-4EEC-ADFD-953FB8C09F85}" type="datetimeFigureOut">
              <a:rPr lang="en-US" smtClean="0"/>
              <a:t>8/5/2024</a:t>
            </a:fld>
            <a:endParaRPr lang="en-US"/>
          </a:p>
        </p:txBody>
      </p:sp>
      <p:sp>
        <p:nvSpPr>
          <p:cNvPr id="6" name="Footer Placeholder 5">
            <a:extLst>
              <a:ext uri="{FF2B5EF4-FFF2-40B4-BE49-F238E27FC236}">
                <a16:creationId xmlns:a16="http://schemas.microsoft.com/office/drawing/2014/main" id="{C3E03BD3-659B-ECC9-05E2-040A3F51F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CB7AF-53AA-0930-8CB3-6ED4472BE4E6}"/>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329912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8D51-9030-524B-EA88-932ED40040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63E6C-22FC-EDA8-F665-881C4E453B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297187-49F5-2139-F6DF-3CF982ED0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586FF9-D7AC-BAE5-9874-3485CF401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4BE9A0-CA80-633D-5DBA-19E519F2C9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259753-E997-7973-13E6-D134058E92E4}"/>
              </a:ext>
            </a:extLst>
          </p:cNvPr>
          <p:cNvSpPr>
            <a:spLocks noGrp="1"/>
          </p:cNvSpPr>
          <p:nvPr>
            <p:ph type="dt" sz="half" idx="10"/>
          </p:nvPr>
        </p:nvSpPr>
        <p:spPr/>
        <p:txBody>
          <a:bodyPr/>
          <a:lstStyle/>
          <a:p>
            <a:fld id="{AB4D3EE1-7BED-4EEC-ADFD-953FB8C09F85}" type="datetimeFigureOut">
              <a:rPr lang="en-US" smtClean="0"/>
              <a:t>8/5/2024</a:t>
            </a:fld>
            <a:endParaRPr lang="en-US"/>
          </a:p>
        </p:txBody>
      </p:sp>
      <p:sp>
        <p:nvSpPr>
          <p:cNvPr id="8" name="Footer Placeholder 7">
            <a:extLst>
              <a:ext uri="{FF2B5EF4-FFF2-40B4-BE49-F238E27FC236}">
                <a16:creationId xmlns:a16="http://schemas.microsoft.com/office/drawing/2014/main" id="{132FEAA1-A2E7-5711-01E5-04410BF4EA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5779AD-7C8B-7580-5185-1278334DB90B}"/>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121826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E933-F7BB-A210-6CE3-5D632A3870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1ADC83-273F-DFFD-666C-ABAE1A0F1163}"/>
              </a:ext>
            </a:extLst>
          </p:cNvPr>
          <p:cNvSpPr>
            <a:spLocks noGrp="1"/>
          </p:cNvSpPr>
          <p:nvPr>
            <p:ph type="dt" sz="half" idx="10"/>
          </p:nvPr>
        </p:nvSpPr>
        <p:spPr/>
        <p:txBody>
          <a:bodyPr/>
          <a:lstStyle/>
          <a:p>
            <a:fld id="{AB4D3EE1-7BED-4EEC-ADFD-953FB8C09F85}" type="datetimeFigureOut">
              <a:rPr lang="en-US" smtClean="0"/>
              <a:t>8/5/2024</a:t>
            </a:fld>
            <a:endParaRPr lang="en-US"/>
          </a:p>
        </p:txBody>
      </p:sp>
      <p:sp>
        <p:nvSpPr>
          <p:cNvPr id="4" name="Footer Placeholder 3">
            <a:extLst>
              <a:ext uri="{FF2B5EF4-FFF2-40B4-BE49-F238E27FC236}">
                <a16:creationId xmlns:a16="http://schemas.microsoft.com/office/drawing/2014/main" id="{55A8D5B9-A2B2-30AD-FBB4-425DCC10F0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A82B52-3469-68B5-484B-D34DB15884D7}"/>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35228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8FB4A7-81D1-4441-E18C-68E48D384C53}"/>
              </a:ext>
            </a:extLst>
          </p:cNvPr>
          <p:cNvSpPr>
            <a:spLocks noGrp="1"/>
          </p:cNvSpPr>
          <p:nvPr>
            <p:ph type="dt" sz="half" idx="10"/>
          </p:nvPr>
        </p:nvSpPr>
        <p:spPr/>
        <p:txBody>
          <a:bodyPr/>
          <a:lstStyle/>
          <a:p>
            <a:fld id="{AB4D3EE1-7BED-4EEC-ADFD-953FB8C09F85}" type="datetimeFigureOut">
              <a:rPr lang="en-US" smtClean="0"/>
              <a:t>8/5/2024</a:t>
            </a:fld>
            <a:endParaRPr lang="en-US"/>
          </a:p>
        </p:txBody>
      </p:sp>
      <p:sp>
        <p:nvSpPr>
          <p:cNvPr id="3" name="Footer Placeholder 2">
            <a:extLst>
              <a:ext uri="{FF2B5EF4-FFF2-40B4-BE49-F238E27FC236}">
                <a16:creationId xmlns:a16="http://schemas.microsoft.com/office/drawing/2014/main" id="{51EA24E7-DD5D-0104-8A93-6DA68FE8DD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5B248-7186-D022-7C3F-B33AE3F954BA}"/>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303363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1DF60-FA39-7A9E-6827-1036FC312E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243B5-FA5C-20AA-FFB4-A1C8D2BFE3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764F3F-00B2-FF26-B517-C0DFF7CB6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9E27B-B3B6-D367-B6AB-6860CDC0DE85}"/>
              </a:ext>
            </a:extLst>
          </p:cNvPr>
          <p:cNvSpPr>
            <a:spLocks noGrp="1"/>
          </p:cNvSpPr>
          <p:nvPr>
            <p:ph type="dt" sz="half" idx="10"/>
          </p:nvPr>
        </p:nvSpPr>
        <p:spPr/>
        <p:txBody>
          <a:bodyPr/>
          <a:lstStyle/>
          <a:p>
            <a:fld id="{AB4D3EE1-7BED-4EEC-ADFD-953FB8C09F85}" type="datetimeFigureOut">
              <a:rPr lang="en-US" smtClean="0"/>
              <a:t>8/5/2024</a:t>
            </a:fld>
            <a:endParaRPr lang="en-US"/>
          </a:p>
        </p:txBody>
      </p:sp>
      <p:sp>
        <p:nvSpPr>
          <p:cNvPr id="6" name="Footer Placeholder 5">
            <a:extLst>
              <a:ext uri="{FF2B5EF4-FFF2-40B4-BE49-F238E27FC236}">
                <a16:creationId xmlns:a16="http://schemas.microsoft.com/office/drawing/2014/main" id="{65314925-10D8-6E53-A7B0-7DCF6EAB6E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657576-83AC-886A-9FA3-8CFEECC8245A}"/>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289887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AED2-859E-AFBC-BBAF-FCE97B33B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80CA85-E858-6595-5CC7-CFC507F06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482792-3763-2173-2589-6726EA072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0B3C99-B65F-FF09-EA09-E7078CB83308}"/>
              </a:ext>
            </a:extLst>
          </p:cNvPr>
          <p:cNvSpPr>
            <a:spLocks noGrp="1"/>
          </p:cNvSpPr>
          <p:nvPr>
            <p:ph type="dt" sz="half" idx="10"/>
          </p:nvPr>
        </p:nvSpPr>
        <p:spPr/>
        <p:txBody>
          <a:bodyPr/>
          <a:lstStyle/>
          <a:p>
            <a:fld id="{AB4D3EE1-7BED-4EEC-ADFD-953FB8C09F85}" type="datetimeFigureOut">
              <a:rPr lang="en-US" smtClean="0"/>
              <a:t>8/5/2024</a:t>
            </a:fld>
            <a:endParaRPr lang="en-US"/>
          </a:p>
        </p:txBody>
      </p:sp>
      <p:sp>
        <p:nvSpPr>
          <p:cNvPr id="6" name="Footer Placeholder 5">
            <a:extLst>
              <a:ext uri="{FF2B5EF4-FFF2-40B4-BE49-F238E27FC236}">
                <a16:creationId xmlns:a16="http://schemas.microsoft.com/office/drawing/2014/main" id="{4B6873C7-E4CE-969F-21BB-905D03462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F10C0-EE65-2838-9344-F7656C8118D8}"/>
              </a:ext>
            </a:extLst>
          </p:cNvPr>
          <p:cNvSpPr>
            <a:spLocks noGrp="1"/>
          </p:cNvSpPr>
          <p:nvPr>
            <p:ph type="sldNum" sz="quarter" idx="12"/>
          </p:nvPr>
        </p:nvSpPr>
        <p:spPr/>
        <p:txBody>
          <a:bodyPr/>
          <a:lstStyle/>
          <a:p>
            <a:fld id="{C9E0B8B5-D5F4-4197-AFF1-1E5EB7BE2718}" type="slidenum">
              <a:rPr lang="en-US" smtClean="0"/>
              <a:t>‹#›</a:t>
            </a:fld>
            <a:endParaRPr lang="en-US"/>
          </a:p>
        </p:txBody>
      </p:sp>
    </p:spTree>
    <p:extLst>
      <p:ext uri="{BB962C8B-B14F-4D97-AF65-F5344CB8AC3E}">
        <p14:creationId xmlns:p14="http://schemas.microsoft.com/office/powerpoint/2010/main" val="407021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B89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AD863D-BB51-84C1-E49D-DCC2093D5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73D79B-6CE3-2F07-A737-B4440C9E48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5F79B-4AE4-141E-9E63-3810C160C9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D3EE1-7BED-4EEC-ADFD-953FB8C09F85}" type="datetimeFigureOut">
              <a:rPr lang="en-US" smtClean="0"/>
              <a:t>8/5/2024</a:t>
            </a:fld>
            <a:endParaRPr lang="en-US"/>
          </a:p>
        </p:txBody>
      </p:sp>
      <p:sp>
        <p:nvSpPr>
          <p:cNvPr id="5" name="Footer Placeholder 4">
            <a:extLst>
              <a:ext uri="{FF2B5EF4-FFF2-40B4-BE49-F238E27FC236}">
                <a16:creationId xmlns:a16="http://schemas.microsoft.com/office/drawing/2014/main" id="{71C7739D-A9FD-DE64-F309-C181D7E683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178300-CD2D-A914-B04C-B6C3DA8BA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0B8B5-D5F4-4197-AFF1-1E5EB7BE2718}" type="slidenum">
              <a:rPr lang="en-US" smtClean="0"/>
              <a:t>‹#›</a:t>
            </a:fld>
            <a:endParaRPr lang="en-US"/>
          </a:p>
        </p:txBody>
      </p:sp>
    </p:spTree>
    <p:extLst>
      <p:ext uri="{BB962C8B-B14F-4D97-AF65-F5344CB8AC3E}">
        <p14:creationId xmlns:p14="http://schemas.microsoft.com/office/powerpoint/2010/main" val="108307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about:blank"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AAC26C66-234B-C4BD-8A06-67D2D5F4BE7B}"/>
              </a:ext>
            </a:extLst>
          </p:cNvPr>
          <p:cNvPicPr>
            <a:picLocks noChangeAspect="1"/>
          </p:cNvPicPr>
          <p:nvPr/>
        </p:nvPicPr>
        <p:blipFill>
          <a:blip r:embed="rId3">
            <a:alphaModFix amt="27000"/>
            <a:extLst>
              <a:ext uri="{28A0092B-C50C-407E-A947-70E740481C1C}">
                <a14:useLocalDpi xmlns:a14="http://schemas.microsoft.com/office/drawing/2010/main" val="0"/>
              </a:ext>
            </a:extLst>
          </a:blip>
          <a:stretch>
            <a:fillRect/>
          </a:stretch>
        </p:blipFill>
        <p:spPr>
          <a:xfrm>
            <a:off x="0" y="-117056"/>
            <a:ext cx="12192000" cy="6966858"/>
          </a:xfrm>
          <a:prstGeom prst="rect">
            <a:avLst/>
          </a:prstGeom>
          <a:ln w="203200" cap="sq" cmpd="sng">
            <a:solidFill>
              <a:schemeClr val="bg1">
                <a:alpha val="0"/>
              </a:schemeClr>
            </a:solidFill>
            <a:bevel/>
            <a:extLst>
              <a:ext uri="{C807C97D-BFC1-408E-A445-0C87EB9F89A2}">
                <ask:lineSketchStyleProps xmlns:ask="http://schemas.microsoft.com/office/drawing/2018/sketchyshapes">
                  <ask:type>
                    <ask:lineSketchNone/>
                  </ask:type>
                </ask:lineSketchStyleProps>
              </a:ext>
            </a:extLst>
          </a:ln>
        </p:spPr>
      </p:pic>
      <p:sp>
        <p:nvSpPr>
          <p:cNvPr id="4" name="TextBox 3">
            <a:extLst>
              <a:ext uri="{FF2B5EF4-FFF2-40B4-BE49-F238E27FC236}">
                <a16:creationId xmlns:a16="http://schemas.microsoft.com/office/drawing/2014/main" id="{20A10CF3-FF1F-D95A-E4D0-1BEB5EC6FCC5}"/>
              </a:ext>
            </a:extLst>
          </p:cNvPr>
          <p:cNvSpPr txBox="1"/>
          <p:nvPr/>
        </p:nvSpPr>
        <p:spPr>
          <a:xfrm>
            <a:off x="2238375" y="709764"/>
            <a:ext cx="7715250" cy="1754326"/>
          </a:xfrm>
          <a:prstGeom prst="rect">
            <a:avLst/>
          </a:prstGeom>
          <a:noFill/>
        </p:spPr>
        <p:txBody>
          <a:bodyPr wrap="square" lIns="91440" tIns="45720" rIns="91440" bIns="45720" rtlCol="0" anchor="t">
            <a:spAutoFit/>
          </a:bodyPr>
          <a:lstStyle/>
          <a:p>
            <a:pPr algn="ctr"/>
            <a:r>
              <a:rPr lang="en-US" sz="5400" b="1" dirty="0">
                <a:solidFill>
                  <a:schemeClr val="accent1">
                    <a:lumMod val="75000"/>
                  </a:schemeClr>
                </a:solidFill>
                <a:cs typeface="Calibri"/>
              </a:rPr>
              <a:t>HUD Office of Native American Programs</a:t>
            </a:r>
          </a:p>
        </p:txBody>
      </p:sp>
      <p:cxnSp>
        <p:nvCxnSpPr>
          <p:cNvPr id="8" name="Straight Connector 7">
            <a:extLst>
              <a:ext uri="{FF2B5EF4-FFF2-40B4-BE49-F238E27FC236}">
                <a16:creationId xmlns:a16="http://schemas.microsoft.com/office/drawing/2014/main" id="{8D3E0A0A-46CF-32EA-F70A-DFE3A0BC918B}"/>
              </a:ext>
            </a:extLst>
          </p:cNvPr>
          <p:cNvCxnSpPr/>
          <p:nvPr/>
        </p:nvCxnSpPr>
        <p:spPr>
          <a:xfrm>
            <a:off x="2570138" y="3060987"/>
            <a:ext cx="6675120" cy="0"/>
          </a:xfrm>
          <a:prstGeom prst="line">
            <a:avLst/>
          </a:prstGeom>
          <a:ln w="57150">
            <a:solidFill>
              <a:schemeClr val="accent1">
                <a:lumMod val="75000"/>
              </a:schemeClr>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DC6356B8-CA5A-DD5C-4E0A-EA8D2076C8C7}"/>
              </a:ext>
            </a:extLst>
          </p:cNvPr>
          <p:cNvSpPr txBox="1"/>
          <p:nvPr/>
        </p:nvSpPr>
        <p:spPr>
          <a:xfrm>
            <a:off x="960268" y="4032065"/>
            <a:ext cx="10271464" cy="2616101"/>
          </a:xfrm>
          <a:prstGeom prst="rect">
            <a:avLst/>
          </a:prstGeom>
          <a:noFill/>
        </p:spPr>
        <p:txBody>
          <a:bodyPr wrap="square" rtlCol="0">
            <a:spAutoFit/>
          </a:bodyPr>
          <a:lstStyle/>
          <a:p>
            <a:pPr algn="ctr"/>
            <a:r>
              <a:rPr kumimoji="0" lang="en-US" sz="5400" b="1" i="0" u="none" strike="noStrike" kern="1200" cap="none" spc="0" normalizeH="0" baseline="0" noProof="0" dirty="0">
                <a:ln>
                  <a:noFill/>
                </a:ln>
                <a:solidFill>
                  <a:schemeClr val="accent1">
                    <a:lumMod val="75000"/>
                  </a:schemeClr>
                </a:solidFill>
                <a:effectLst/>
                <a:uLnTx/>
                <a:uFillTx/>
                <a:ea typeface="+mn-ea"/>
                <a:cs typeface="+mn-cs"/>
              </a:rPr>
              <a:t>EASTERN/WOODLANDS </a:t>
            </a:r>
            <a:endParaRPr lang="en-US" sz="5400" b="1" dirty="0">
              <a:solidFill>
                <a:schemeClr val="accent1">
                  <a:lumMod val="75000"/>
                </a:schemeClr>
              </a:solidFill>
            </a:endParaRPr>
          </a:p>
          <a:p>
            <a:pPr algn="ctr"/>
            <a:r>
              <a:rPr kumimoji="0" lang="en-US" sz="2800" b="1" i="0" u="none" strike="noStrike" kern="1200" cap="none" spc="0" normalizeH="0" baseline="0" noProof="0" dirty="0">
                <a:ln>
                  <a:noFill/>
                </a:ln>
                <a:solidFill>
                  <a:schemeClr val="accent1">
                    <a:lumMod val="75000"/>
                  </a:schemeClr>
                </a:solidFill>
                <a:effectLst/>
                <a:uLnTx/>
                <a:uFillTx/>
                <a:ea typeface="+mn-ea"/>
                <a:cs typeface="+mn-cs"/>
              </a:rPr>
              <a:t>Neil Whitegull,</a:t>
            </a:r>
          </a:p>
          <a:p>
            <a:pPr algn="ctr"/>
            <a:r>
              <a:rPr lang="en-US" sz="2800" b="1" dirty="0">
                <a:solidFill>
                  <a:schemeClr val="accent1">
                    <a:lumMod val="75000"/>
                  </a:schemeClr>
                </a:solidFill>
              </a:rPr>
              <a:t>Administrator</a:t>
            </a:r>
            <a:r>
              <a:rPr kumimoji="0" lang="en-US" sz="2800" b="1" i="0" u="none" strike="noStrike" kern="1200" cap="none" spc="0" normalizeH="0" baseline="0" noProof="0" dirty="0">
                <a:ln>
                  <a:noFill/>
                </a:ln>
                <a:solidFill>
                  <a:schemeClr val="accent1">
                    <a:lumMod val="75000"/>
                  </a:schemeClr>
                </a:solidFill>
                <a:effectLst/>
                <a:uLnTx/>
                <a:uFillTx/>
                <a:ea typeface="+mn-ea"/>
                <a:cs typeface="+mn-cs"/>
              </a:rPr>
              <a:t> </a:t>
            </a:r>
          </a:p>
          <a:p>
            <a:pPr algn="ctr"/>
            <a:endParaRPr kumimoji="0" lang="en-US" sz="5400" b="1" i="0" u="none" strike="noStrike" kern="1200" cap="none" spc="0" normalizeH="0" baseline="0" noProof="0" dirty="0">
              <a:ln>
                <a:noFill/>
              </a:ln>
              <a:solidFill>
                <a:schemeClr val="accent1">
                  <a:lumMod val="75000"/>
                </a:schemeClr>
              </a:solidFill>
              <a:effectLst/>
              <a:uLnTx/>
              <a:uFillTx/>
              <a:ea typeface="+mn-ea"/>
              <a:cs typeface="+mn-cs"/>
            </a:endParaRPr>
          </a:p>
        </p:txBody>
      </p:sp>
    </p:spTree>
    <p:extLst>
      <p:ext uri="{BB962C8B-B14F-4D97-AF65-F5344CB8AC3E}">
        <p14:creationId xmlns:p14="http://schemas.microsoft.com/office/powerpoint/2010/main" val="16660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4"/>
          <a:stretch>
            <a:fillRect/>
          </a:stretch>
        </p:blipFill>
        <p:spPr>
          <a:xfrm>
            <a:off x="11448288" y="0"/>
            <a:ext cx="743712" cy="6858000"/>
          </a:xfrm>
          <a:prstGeom prst="rect">
            <a:avLst/>
          </a:prstGeom>
        </p:spPr>
      </p:pic>
      <p:sp>
        <p:nvSpPr>
          <p:cNvPr id="8" name="Title 7">
            <a:extLst>
              <a:ext uri="{FF2B5EF4-FFF2-40B4-BE49-F238E27FC236}">
                <a16:creationId xmlns:a16="http://schemas.microsoft.com/office/drawing/2014/main" id="{56ACD92C-E0AF-E27A-F94E-78A40ED4A7F9}"/>
              </a:ext>
            </a:extLst>
          </p:cNvPr>
          <p:cNvSpPr>
            <a:spLocks noGrp="1"/>
          </p:cNvSpPr>
          <p:nvPr>
            <p:ph type="ctrTitle"/>
          </p:nvPr>
        </p:nvSpPr>
        <p:spPr>
          <a:xfrm>
            <a:off x="1524000" y="1122363"/>
            <a:ext cx="9144000" cy="905942"/>
          </a:xfrm>
        </p:spPr>
        <p:txBody>
          <a:bodyPr/>
          <a:lstStyle/>
          <a:p>
            <a:r>
              <a:rPr kumimoji="0" lang="en-US" sz="4000" b="1" i="0" u="none" strike="noStrike" kern="0" cap="none" spc="0" normalizeH="0" baseline="0" noProof="0" dirty="0">
                <a:ln>
                  <a:noFill/>
                </a:ln>
                <a:solidFill>
                  <a:srgbClr val="2D2DB9"/>
                </a:solidFill>
                <a:effectLst/>
                <a:uLnTx/>
                <a:uFillTx/>
                <a:latin typeface="Tahoma"/>
                <a:ea typeface="+mj-ea"/>
                <a:cs typeface="+mj-cs"/>
              </a:rPr>
              <a:t>General Contact</a:t>
            </a:r>
            <a:endParaRPr lang="en-US" dirty="0"/>
          </a:p>
        </p:txBody>
      </p:sp>
      <p:sp>
        <p:nvSpPr>
          <p:cNvPr id="9" name="Subtitle 8">
            <a:extLst>
              <a:ext uri="{FF2B5EF4-FFF2-40B4-BE49-F238E27FC236}">
                <a16:creationId xmlns:a16="http://schemas.microsoft.com/office/drawing/2014/main" id="{6C9823A1-140E-7965-D56A-8DCD2E974A76}"/>
              </a:ext>
            </a:extLst>
          </p:cNvPr>
          <p:cNvSpPr>
            <a:spLocks noGrp="1"/>
          </p:cNvSpPr>
          <p:nvPr>
            <p:ph type="subTitle" idx="1"/>
          </p:nvPr>
        </p:nvSpPr>
        <p:spPr>
          <a:xfrm>
            <a:off x="1524000" y="2028305"/>
            <a:ext cx="9144000" cy="3229495"/>
          </a:xfrm>
        </p:spPr>
        <p:txBody>
          <a:bodyPr>
            <a:normAutofit fontScale="32500" lnSpcReduction="20000"/>
          </a:bodyPr>
          <a:lstStyle/>
          <a:p>
            <a:pPr marL="342900" marR="0" lvl="0" indent="-342900" algn="l" defTabSz="914400" rtl="0" eaLnBrk="0" fontAlgn="base" latinLnBrk="0" hangingPunct="0">
              <a:lnSpc>
                <a:spcPct val="100000"/>
              </a:lnSpc>
              <a:spcBef>
                <a:spcPct val="50000"/>
              </a:spcBef>
              <a:spcAft>
                <a:spcPct val="0"/>
              </a:spcAft>
              <a:buClr>
                <a:srgbClr val="990033"/>
              </a:buClr>
              <a:buSzTx/>
              <a:buFontTx/>
              <a:buChar char="•"/>
              <a:tabLst/>
              <a:defRPr/>
            </a:pPr>
            <a:r>
              <a:rPr kumimoji="0" lang="en-US" sz="7600" b="0" i="0" u="none" strike="noStrike" kern="0" cap="none" spc="0" normalizeH="0" baseline="0" noProof="0" dirty="0">
                <a:ln>
                  <a:noFill/>
                </a:ln>
                <a:solidFill>
                  <a:srgbClr val="000000"/>
                </a:solidFill>
                <a:effectLst/>
                <a:uLnTx/>
                <a:uFillTx/>
                <a:latin typeface="Tahoma"/>
                <a:ea typeface="+mn-ea"/>
                <a:cs typeface="+mn-cs"/>
              </a:rPr>
              <a:t>Via TEAMS (email your Specialist to request a TEAMS meeting)</a:t>
            </a:r>
          </a:p>
          <a:p>
            <a:pPr marL="342900" marR="0" lvl="0" indent="-342900" algn="l" defTabSz="914400" rtl="0" eaLnBrk="0" fontAlgn="base" latinLnBrk="0" hangingPunct="0">
              <a:lnSpc>
                <a:spcPct val="100000"/>
              </a:lnSpc>
              <a:spcBef>
                <a:spcPct val="50000"/>
              </a:spcBef>
              <a:spcAft>
                <a:spcPct val="0"/>
              </a:spcAft>
              <a:buClr>
                <a:srgbClr val="990033"/>
              </a:buClr>
              <a:buSzTx/>
              <a:buFontTx/>
              <a:buChar char="•"/>
              <a:tabLst/>
              <a:defRPr/>
            </a:pPr>
            <a:r>
              <a:rPr kumimoji="0" lang="en-US" sz="7600" b="0" i="0" u="none" strike="noStrike" kern="0" cap="none" spc="0" normalizeH="0" baseline="0" noProof="0" dirty="0">
                <a:ln>
                  <a:noFill/>
                </a:ln>
                <a:solidFill>
                  <a:srgbClr val="000000"/>
                </a:solidFill>
                <a:effectLst/>
                <a:uLnTx/>
                <a:uFillTx/>
                <a:latin typeface="Tahoma"/>
                <a:ea typeface="+mn-ea"/>
                <a:cs typeface="+mn-cs"/>
              </a:rPr>
              <a:t>EWONAP Specific Website: </a:t>
            </a:r>
            <a:r>
              <a:rPr kumimoji="0" lang="en-US" sz="7600" b="0" i="0" u="none" strike="noStrike" kern="0" cap="none" spc="0" normalizeH="0" baseline="0" noProof="0" dirty="0">
                <a:ln>
                  <a:noFill/>
                </a:ln>
                <a:solidFill>
                  <a:srgbClr val="C00000"/>
                </a:solidFill>
                <a:effectLst/>
                <a:uLnTx/>
                <a:uFillTx/>
                <a:latin typeface="Tahoma"/>
                <a:ea typeface="+mn-ea"/>
                <a:cs typeface="+mn-cs"/>
                <a:hlinkClick r:id="rId5">
                  <a:extLst>
                    <a:ext uri="{A12FA001-AC4F-418D-AE19-62706E023703}">
                      <ahyp:hlinkClr xmlns:ahyp="http://schemas.microsoft.com/office/drawing/2018/hyperlinkcolor" val="tx"/>
                    </a:ext>
                  </a:extLst>
                </a:hlinkClick>
              </a:rPr>
              <a:t>https://www.hud.gov/program_offices/public_indian_housing/ih/codetalk/onap/ewonap</a:t>
            </a:r>
            <a:r>
              <a:rPr kumimoji="0" lang="en-US" sz="7600" b="0" i="0" u="none" strike="noStrike" kern="0" cap="none" spc="0" normalizeH="0" baseline="0" noProof="0" dirty="0">
                <a:ln>
                  <a:noFill/>
                </a:ln>
                <a:solidFill>
                  <a:srgbClr val="C00000"/>
                </a:solidFill>
                <a:effectLst/>
                <a:uLnTx/>
                <a:uFillTx/>
                <a:latin typeface="Tahoma"/>
                <a:ea typeface="+mn-ea"/>
                <a:cs typeface="+mn-cs"/>
              </a:rPr>
              <a:t> </a:t>
            </a:r>
          </a:p>
          <a:p>
            <a:pPr marL="342900" marR="0" lvl="0" indent="-342900" algn="l" defTabSz="914400" rtl="0" eaLnBrk="0" fontAlgn="base" latinLnBrk="0" hangingPunct="0">
              <a:lnSpc>
                <a:spcPct val="100000"/>
              </a:lnSpc>
              <a:spcBef>
                <a:spcPct val="50000"/>
              </a:spcBef>
              <a:spcAft>
                <a:spcPct val="0"/>
              </a:spcAft>
              <a:buClr>
                <a:srgbClr val="990033"/>
              </a:buClr>
              <a:buSzTx/>
              <a:buFontTx/>
              <a:buChar char="•"/>
              <a:tabLst/>
              <a:defRPr/>
            </a:pPr>
            <a:r>
              <a:rPr lang="en-US" sz="7600" kern="0" dirty="0">
                <a:solidFill>
                  <a:srgbClr val="C00000"/>
                </a:solidFill>
                <a:latin typeface="Tahoma"/>
              </a:rPr>
              <a:t>Neil Whitegull, </a:t>
            </a:r>
            <a:r>
              <a:rPr lang="en-US" sz="7600" kern="0" dirty="0">
                <a:solidFill>
                  <a:srgbClr val="C00000"/>
                </a:solidFill>
                <a:latin typeface="Tahoma"/>
                <a:hlinkClick r:id="rId6"/>
              </a:rPr>
              <a:t>Neil.a.Whitegull@hud.gov</a:t>
            </a:r>
            <a:r>
              <a:rPr lang="en-US" sz="7600" kern="0" dirty="0">
                <a:solidFill>
                  <a:srgbClr val="C00000"/>
                </a:solidFill>
                <a:latin typeface="Tahoma"/>
              </a:rPr>
              <a:t> </a:t>
            </a:r>
          </a:p>
          <a:p>
            <a:pPr marL="800100" lvl="1" indent="-342900" algn="l" eaLnBrk="0" fontAlgn="base" hangingPunct="0">
              <a:lnSpc>
                <a:spcPct val="100000"/>
              </a:lnSpc>
              <a:spcBef>
                <a:spcPct val="50000"/>
              </a:spcBef>
              <a:spcAft>
                <a:spcPct val="0"/>
              </a:spcAft>
              <a:buClr>
                <a:srgbClr val="990033"/>
              </a:buClr>
              <a:buFontTx/>
              <a:buChar char="•"/>
              <a:defRPr/>
            </a:pPr>
            <a:r>
              <a:rPr kumimoji="0" lang="en-US" sz="7200" b="0" i="0" u="none" strike="noStrike" kern="0" cap="none" spc="0" normalizeH="0" baseline="0" noProof="0" dirty="0">
                <a:ln>
                  <a:noFill/>
                </a:ln>
                <a:solidFill>
                  <a:srgbClr val="C00000"/>
                </a:solidFill>
                <a:effectLst/>
                <a:uLnTx/>
                <a:uFillTx/>
                <a:latin typeface="Tahoma"/>
                <a:ea typeface="+mn-ea"/>
                <a:cs typeface="+mn-cs"/>
              </a:rPr>
              <a:t>715-299-6026. 312-913-8494.  312-670-1945 </a:t>
            </a:r>
            <a:r>
              <a:rPr kumimoji="0" lang="en-US" sz="7200" b="0" i="0" u="none" strike="noStrike" kern="0" cap="none" spc="0" normalizeH="0" baseline="0" noProof="0" dirty="0" err="1">
                <a:ln>
                  <a:noFill/>
                </a:ln>
                <a:solidFill>
                  <a:srgbClr val="C00000"/>
                </a:solidFill>
                <a:effectLst/>
                <a:uLnTx/>
                <a:uFillTx/>
                <a:latin typeface="Tahoma"/>
                <a:ea typeface="+mn-ea"/>
                <a:cs typeface="+mn-cs"/>
              </a:rPr>
              <a:t>wk</a:t>
            </a:r>
            <a:r>
              <a:rPr kumimoji="0" lang="en-US" sz="7200" b="0" i="0" u="none" strike="noStrike" kern="0" cap="none" spc="0" normalizeH="0" baseline="0" noProof="0" dirty="0">
                <a:ln>
                  <a:noFill/>
                </a:ln>
                <a:solidFill>
                  <a:srgbClr val="C00000"/>
                </a:solidFill>
                <a:effectLst/>
                <a:uLnTx/>
                <a:uFillTx/>
                <a:latin typeface="Tahoma"/>
                <a:ea typeface="+mn-ea"/>
                <a:cs typeface="+mn-cs"/>
              </a:rPr>
              <a:t> cell</a:t>
            </a:r>
          </a:p>
          <a:p>
            <a:endParaRPr lang="en-US" dirty="0"/>
          </a:p>
        </p:txBody>
      </p:sp>
    </p:spTree>
    <p:extLst>
      <p:ext uri="{BB962C8B-B14F-4D97-AF65-F5344CB8AC3E}">
        <p14:creationId xmlns:p14="http://schemas.microsoft.com/office/powerpoint/2010/main" val="2289193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00D-9A9D-1079-955E-5265E1DBF496}"/>
              </a:ext>
            </a:extLst>
          </p:cNvPr>
          <p:cNvSpPr>
            <a:spLocks noGrp="1"/>
          </p:cNvSpPr>
          <p:nvPr>
            <p:ph type="ctrTitle"/>
          </p:nvPr>
        </p:nvSpPr>
        <p:spPr>
          <a:xfrm>
            <a:off x="1522410" y="634562"/>
            <a:ext cx="9145590" cy="1309448"/>
          </a:xfrm>
        </p:spPr>
        <p:txBody>
          <a:bodyPr>
            <a:normAutofit fontScale="90000"/>
          </a:bodyPr>
          <a:lstStyle/>
          <a:p>
            <a:r>
              <a:rPr lang="en-US" sz="4800" b="1" dirty="0">
                <a:solidFill>
                  <a:schemeClr val="accent1">
                    <a:lumMod val="75000"/>
                  </a:schemeClr>
                </a:solidFill>
                <a:latin typeface="Abadi" panose="020B0604020104020204" pitchFamily="34" charset="0"/>
              </a:rPr>
              <a:t>Q&amp;A</a:t>
            </a:r>
            <a:br>
              <a:rPr lang="en-US" sz="4800" b="1" dirty="0">
                <a:solidFill>
                  <a:schemeClr val="accent1">
                    <a:lumMod val="75000"/>
                  </a:schemeClr>
                </a:solidFill>
                <a:latin typeface="Abadi" panose="020B0604020104020204" pitchFamily="34" charset="0"/>
              </a:rPr>
            </a:br>
            <a:endParaRPr lang="en-US" sz="4800" b="1" dirty="0">
              <a:solidFill>
                <a:schemeClr val="accent1">
                  <a:lumMod val="75000"/>
                </a:schemeClr>
              </a:solidFill>
              <a:latin typeface="Abadi" panose="020B0604020104020204" pitchFamily="34" charset="0"/>
            </a:endParaRPr>
          </a:p>
        </p:txBody>
      </p:sp>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4"/>
          <a:stretch>
            <a:fillRect/>
          </a:stretch>
        </p:blipFill>
        <p:spPr>
          <a:xfrm>
            <a:off x="11448288" y="0"/>
            <a:ext cx="743712" cy="6858000"/>
          </a:xfrm>
          <a:prstGeom prst="rect">
            <a:avLst/>
          </a:prstGeom>
        </p:spPr>
      </p:pic>
      <p:pic>
        <p:nvPicPr>
          <p:cNvPr id="7" name="Picture 6" descr="Different colored question marks">
            <a:extLst>
              <a:ext uri="{FF2B5EF4-FFF2-40B4-BE49-F238E27FC236}">
                <a16:creationId xmlns:a16="http://schemas.microsoft.com/office/drawing/2014/main" id="{13009E8D-EB23-9BC8-34E2-DD0C0D3EC9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5057" y="2316872"/>
            <a:ext cx="6800295" cy="3825307"/>
          </a:xfrm>
          <a:prstGeom prst="rect">
            <a:avLst/>
          </a:prstGeom>
        </p:spPr>
      </p:pic>
    </p:spTree>
    <p:extLst>
      <p:ext uri="{BB962C8B-B14F-4D97-AF65-F5344CB8AC3E}">
        <p14:creationId xmlns:p14="http://schemas.microsoft.com/office/powerpoint/2010/main" val="45065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00D-9A9D-1079-955E-5265E1DBF496}"/>
              </a:ext>
            </a:extLst>
          </p:cNvPr>
          <p:cNvSpPr>
            <a:spLocks noGrp="1"/>
          </p:cNvSpPr>
          <p:nvPr>
            <p:ph type="ctrTitle"/>
          </p:nvPr>
        </p:nvSpPr>
        <p:spPr>
          <a:xfrm>
            <a:off x="1523205" y="650639"/>
            <a:ext cx="9145590" cy="1111659"/>
          </a:xfrm>
        </p:spPr>
        <p:txBody>
          <a:bodyPr>
            <a:normAutofit/>
          </a:bodyPr>
          <a:lstStyle/>
          <a:p>
            <a:r>
              <a:rPr lang="en-US" b="1" dirty="0">
                <a:solidFill>
                  <a:schemeClr val="accent1">
                    <a:lumMod val="75000"/>
                  </a:schemeClr>
                </a:solidFill>
                <a:latin typeface="+mn-lt"/>
              </a:rPr>
              <a:t>BIG NEWS</a:t>
            </a:r>
          </a:p>
        </p:txBody>
      </p:sp>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4"/>
          <a:stretch>
            <a:fillRect/>
          </a:stretch>
        </p:blipFill>
        <p:spPr>
          <a:xfrm>
            <a:off x="11448288" y="0"/>
            <a:ext cx="743712" cy="6858000"/>
          </a:xfrm>
          <a:prstGeom prst="rect">
            <a:avLst/>
          </a:prstGeom>
        </p:spPr>
      </p:pic>
      <p:sp>
        <p:nvSpPr>
          <p:cNvPr id="6" name="TextBox 5">
            <a:extLst>
              <a:ext uri="{FF2B5EF4-FFF2-40B4-BE49-F238E27FC236}">
                <a16:creationId xmlns:a16="http://schemas.microsoft.com/office/drawing/2014/main" id="{664726E0-542A-DFD5-81E8-7549D35FEDCC}"/>
              </a:ext>
            </a:extLst>
          </p:cNvPr>
          <p:cNvSpPr txBox="1"/>
          <p:nvPr/>
        </p:nvSpPr>
        <p:spPr>
          <a:xfrm>
            <a:off x="1098662" y="1762298"/>
            <a:ext cx="9993086" cy="4401205"/>
          </a:xfrm>
          <a:prstGeom prst="rect">
            <a:avLst/>
          </a:prstGeom>
          <a:noFill/>
        </p:spPr>
        <p:txBody>
          <a:bodyPr wrap="square" rtlCol="0">
            <a:spAutoFit/>
          </a:bodyPr>
          <a:lstStyle/>
          <a:p>
            <a:pPr lvl="1"/>
            <a:r>
              <a:rPr lang="en-US" sz="2800" dirty="0"/>
              <a:t>FY 2023 IHBG Comp Awards , Eastern / Woodlands Region         12 awards, $48,588,892. 154 new units.</a:t>
            </a:r>
          </a:p>
          <a:p>
            <a:pPr lvl="1"/>
            <a:endParaRPr lang="en-US" sz="2800" dirty="0"/>
          </a:p>
          <a:p>
            <a:pPr lvl="1"/>
            <a:r>
              <a:rPr lang="en-US" sz="2800" dirty="0"/>
              <a:t>Aroostook Band of </a:t>
            </a:r>
            <a:r>
              <a:rPr lang="en-US" sz="2800" dirty="0" err="1"/>
              <a:t>Micmaqs</a:t>
            </a:r>
            <a:r>
              <a:rPr lang="en-US" sz="2800" dirty="0"/>
              <a:t>				3,000,000</a:t>
            </a:r>
          </a:p>
          <a:p>
            <a:pPr lvl="1"/>
            <a:r>
              <a:rPr lang="en-US" sz="2800" dirty="0"/>
              <a:t>Pleasant Point Passamaquoddy Reservation	2,990,596</a:t>
            </a:r>
          </a:p>
          <a:p>
            <a:pPr lvl="1"/>
            <a:r>
              <a:rPr lang="en-US" sz="2800" dirty="0"/>
              <a:t>Bay Mills Indian Community 				2,999,700</a:t>
            </a:r>
          </a:p>
          <a:p>
            <a:pPr lvl="1"/>
            <a:r>
              <a:rPr lang="en-US" sz="2800" dirty="0"/>
              <a:t>Keweenaw Bay Indian Community			3,000,000</a:t>
            </a:r>
          </a:p>
          <a:p>
            <a:pPr lvl="1"/>
            <a:r>
              <a:rPr lang="en-US" sz="2800" dirty="0"/>
              <a:t>Sault Tribe Housing Authority			6,000,000</a:t>
            </a:r>
          </a:p>
          <a:p>
            <a:pPr lvl="1"/>
            <a:r>
              <a:rPr lang="en-US" sz="2800" dirty="0"/>
              <a:t>Lumbee Land Development				4,663,585</a:t>
            </a:r>
          </a:p>
          <a:p>
            <a:pPr lvl="1"/>
            <a:endParaRPr lang="en-US" sz="2800" dirty="0"/>
          </a:p>
        </p:txBody>
      </p:sp>
    </p:spTree>
    <p:extLst>
      <p:ext uri="{BB962C8B-B14F-4D97-AF65-F5344CB8AC3E}">
        <p14:creationId xmlns:p14="http://schemas.microsoft.com/office/powerpoint/2010/main" val="420366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00D-9A9D-1079-955E-5265E1DBF496}"/>
              </a:ext>
            </a:extLst>
          </p:cNvPr>
          <p:cNvSpPr>
            <a:spLocks noGrp="1"/>
          </p:cNvSpPr>
          <p:nvPr>
            <p:ph type="ctrTitle"/>
          </p:nvPr>
        </p:nvSpPr>
        <p:spPr>
          <a:xfrm>
            <a:off x="1523205" y="650639"/>
            <a:ext cx="9145590" cy="1111659"/>
          </a:xfrm>
        </p:spPr>
        <p:txBody>
          <a:bodyPr>
            <a:normAutofit/>
          </a:bodyPr>
          <a:lstStyle/>
          <a:p>
            <a:r>
              <a:rPr lang="en-US" b="1" dirty="0">
                <a:solidFill>
                  <a:schemeClr val="accent1">
                    <a:lumMod val="75000"/>
                  </a:schemeClr>
                </a:solidFill>
                <a:latin typeface="+mn-lt"/>
              </a:rPr>
              <a:t>BIG NEWS</a:t>
            </a:r>
          </a:p>
        </p:txBody>
      </p:sp>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4"/>
          <a:stretch>
            <a:fillRect/>
          </a:stretch>
        </p:blipFill>
        <p:spPr>
          <a:xfrm>
            <a:off x="11448288" y="0"/>
            <a:ext cx="743712" cy="6858000"/>
          </a:xfrm>
          <a:prstGeom prst="rect">
            <a:avLst/>
          </a:prstGeom>
        </p:spPr>
      </p:pic>
      <p:sp>
        <p:nvSpPr>
          <p:cNvPr id="6" name="TextBox 5">
            <a:extLst>
              <a:ext uri="{FF2B5EF4-FFF2-40B4-BE49-F238E27FC236}">
                <a16:creationId xmlns:a16="http://schemas.microsoft.com/office/drawing/2014/main" id="{664726E0-542A-DFD5-81E8-7549D35FEDCC}"/>
              </a:ext>
            </a:extLst>
          </p:cNvPr>
          <p:cNvSpPr txBox="1"/>
          <p:nvPr/>
        </p:nvSpPr>
        <p:spPr>
          <a:xfrm>
            <a:off x="1098662" y="1762298"/>
            <a:ext cx="9993086" cy="4401205"/>
          </a:xfrm>
          <a:prstGeom prst="rect">
            <a:avLst/>
          </a:prstGeom>
          <a:noFill/>
        </p:spPr>
        <p:txBody>
          <a:bodyPr wrap="square" rtlCol="0">
            <a:spAutoFit/>
          </a:bodyPr>
          <a:lstStyle/>
          <a:p>
            <a:pPr lvl="1"/>
            <a:r>
              <a:rPr lang="en-US" sz="2800" dirty="0"/>
              <a:t>FY 2023 IHBG Comp Awards , Eastern / Woodlands Region         12 awards, $48,588,892. 154 new units.</a:t>
            </a:r>
          </a:p>
          <a:p>
            <a:pPr lvl="1"/>
            <a:endParaRPr lang="en-US" sz="2800" dirty="0"/>
          </a:p>
          <a:p>
            <a:pPr lvl="1"/>
            <a:r>
              <a:rPr lang="en-US" sz="2800" dirty="0"/>
              <a:t>Akwesasne Housing Authority				3,032,604</a:t>
            </a:r>
          </a:p>
          <a:p>
            <a:pPr lvl="1"/>
            <a:r>
              <a:rPr lang="en-US" sz="2800" dirty="0"/>
              <a:t>Chickahominy Indian Tribe-Eastern Division		2,798,068</a:t>
            </a:r>
          </a:p>
          <a:p>
            <a:pPr lvl="1"/>
            <a:r>
              <a:rPr lang="en-US" sz="2800" dirty="0"/>
              <a:t>Ho-Chunk Nation of Wisconsin				5,202,739</a:t>
            </a:r>
          </a:p>
          <a:p>
            <a:pPr lvl="1"/>
            <a:r>
              <a:rPr lang="en-US" sz="2800" dirty="0"/>
              <a:t>Lac Courte Oreilles Housing Authority			3,000,000</a:t>
            </a:r>
          </a:p>
          <a:p>
            <a:pPr lvl="1"/>
            <a:r>
              <a:rPr lang="en-US" sz="2800" dirty="0"/>
              <a:t>Oneida Nation							6,000,000</a:t>
            </a:r>
          </a:p>
          <a:p>
            <a:pPr lvl="1"/>
            <a:r>
              <a:rPr lang="en-US" sz="2800" dirty="0"/>
              <a:t>Red Cliff Band of Lake Superior Chippewa Indians	5,800,000</a:t>
            </a:r>
          </a:p>
          <a:p>
            <a:pPr lvl="1"/>
            <a:endParaRPr lang="en-US" sz="2800" dirty="0"/>
          </a:p>
        </p:txBody>
      </p:sp>
    </p:spTree>
    <p:extLst>
      <p:ext uri="{BB962C8B-B14F-4D97-AF65-F5344CB8AC3E}">
        <p14:creationId xmlns:p14="http://schemas.microsoft.com/office/powerpoint/2010/main" val="38289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00D-9A9D-1079-955E-5265E1DBF496}"/>
              </a:ext>
            </a:extLst>
          </p:cNvPr>
          <p:cNvSpPr>
            <a:spLocks noGrp="1"/>
          </p:cNvSpPr>
          <p:nvPr>
            <p:ph type="ctrTitle"/>
          </p:nvPr>
        </p:nvSpPr>
        <p:spPr>
          <a:xfrm>
            <a:off x="1523205" y="650639"/>
            <a:ext cx="9145590" cy="1111659"/>
          </a:xfrm>
        </p:spPr>
        <p:txBody>
          <a:bodyPr>
            <a:normAutofit fontScale="90000"/>
          </a:bodyPr>
          <a:lstStyle/>
          <a:p>
            <a:r>
              <a:rPr lang="en-US" dirty="0">
                <a:solidFill>
                  <a:schemeClr val="accent1">
                    <a:lumMod val="75000"/>
                  </a:schemeClr>
                </a:solidFill>
              </a:rPr>
              <a:t>FY 24 IHBG Competitive NOFO</a:t>
            </a:r>
            <a:endParaRPr lang="en-US" b="1" dirty="0">
              <a:solidFill>
                <a:schemeClr val="accent1">
                  <a:lumMod val="75000"/>
                </a:schemeClr>
              </a:solidFill>
              <a:latin typeface="+mn-lt"/>
            </a:endParaRPr>
          </a:p>
        </p:txBody>
      </p:sp>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4"/>
          <a:stretch>
            <a:fillRect/>
          </a:stretch>
        </p:blipFill>
        <p:spPr>
          <a:xfrm>
            <a:off x="11448288" y="0"/>
            <a:ext cx="743712" cy="6858000"/>
          </a:xfrm>
          <a:prstGeom prst="rect">
            <a:avLst/>
          </a:prstGeom>
        </p:spPr>
      </p:pic>
      <p:sp>
        <p:nvSpPr>
          <p:cNvPr id="7" name="TextBox 6">
            <a:extLst>
              <a:ext uri="{FF2B5EF4-FFF2-40B4-BE49-F238E27FC236}">
                <a16:creationId xmlns:a16="http://schemas.microsoft.com/office/drawing/2014/main" id="{7FC2A681-B457-C448-3FC2-55F66CE13BC9}"/>
              </a:ext>
            </a:extLst>
          </p:cNvPr>
          <p:cNvSpPr txBox="1"/>
          <p:nvPr/>
        </p:nvSpPr>
        <p:spPr>
          <a:xfrm>
            <a:off x="1296785" y="1945179"/>
            <a:ext cx="9372011" cy="4154984"/>
          </a:xfrm>
          <a:prstGeom prst="rect">
            <a:avLst/>
          </a:prstGeom>
          <a:noFill/>
        </p:spPr>
        <p:txBody>
          <a:bodyPr wrap="square" rtlCol="0">
            <a:spAutoFit/>
          </a:bodyPr>
          <a:lstStyle/>
          <a:p>
            <a:r>
              <a:rPr lang="en-US" sz="2400" dirty="0"/>
              <a:t>The FY 2024 Indian Housing Block Grant (IHBG) Competitive Notice of Funding Opportunity (NOFO) has been published. Tribes and Tribally Designated Housing Entities (TDHEs) are encouraged to apply for part of the $150 million available in grants to carry out affordable housing activities for the benefit of low-income American Indian and Alaska Native families. The NOFO can be found here. Applications are due by August 29, 2024, and are to be submitted though ww.grants.gov.</a:t>
            </a:r>
          </a:p>
          <a:p>
            <a:endParaRPr lang="en-US" sz="2400" dirty="0"/>
          </a:p>
          <a:p>
            <a:endParaRPr lang="en-US" sz="2400" dirty="0"/>
          </a:p>
          <a:p>
            <a:r>
              <a:rPr lang="en-US" sz="2400" dirty="0"/>
              <a:t> A Dear Tribal Leader letter regarding the NOFO can be found here </a:t>
            </a:r>
            <a:r>
              <a:rPr lang="en-US" sz="2400" dirty="0">
                <a:solidFill>
                  <a:schemeClr val="accent6"/>
                </a:solidFill>
              </a:rPr>
              <a:t>. </a:t>
            </a:r>
            <a:r>
              <a:rPr lang="en-US" sz="2400" dirty="0">
                <a:solidFill>
                  <a:schemeClr val="accent1">
                    <a:lumMod val="75000"/>
                  </a:schemeClr>
                </a:solidFill>
                <a:hlinkClick r:id="rId5">
                  <a:extLst>
                    <a:ext uri="{A12FA001-AC4F-418D-AE19-62706E023703}">
                      <ahyp:hlinkClr xmlns:ahyp="http://schemas.microsoft.com/office/drawing/2018/hyperlinkcolor" val="tx"/>
                    </a:ext>
                  </a:extLst>
                </a:hlinkClick>
              </a:rPr>
              <a:t>DTL_FY24_NOFO_Announcement_IHBG_Comp.pdf (hud.gov)</a:t>
            </a:r>
            <a:endParaRPr lang="en-US" sz="2400" dirty="0">
              <a:solidFill>
                <a:schemeClr val="accent1">
                  <a:lumMod val="75000"/>
                </a:schemeClr>
              </a:solidFill>
            </a:endParaRPr>
          </a:p>
        </p:txBody>
      </p:sp>
    </p:spTree>
    <p:extLst>
      <p:ext uri="{BB962C8B-B14F-4D97-AF65-F5344CB8AC3E}">
        <p14:creationId xmlns:p14="http://schemas.microsoft.com/office/powerpoint/2010/main" val="329690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00D-9A9D-1079-955E-5265E1DBF496}"/>
              </a:ext>
            </a:extLst>
          </p:cNvPr>
          <p:cNvSpPr>
            <a:spLocks noGrp="1"/>
          </p:cNvSpPr>
          <p:nvPr>
            <p:ph type="ctrTitle"/>
          </p:nvPr>
        </p:nvSpPr>
        <p:spPr>
          <a:xfrm>
            <a:off x="1522410" y="85374"/>
            <a:ext cx="8636795" cy="805275"/>
          </a:xfrm>
        </p:spPr>
        <p:txBody>
          <a:bodyPr>
            <a:normAutofit/>
          </a:bodyPr>
          <a:lstStyle/>
          <a:p>
            <a:r>
              <a:rPr kumimoji="0" lang="en-US" sz="2400" b="1" i="0" u="none" strike="noStrike" kern="0" cap="none" spc="0" normalizeH="0" baseline="0" noProof="0" dirty="0">
                <a:ln>
                  <a:noFill/>
                </a:ln>
                <a:solidFill>
                  <a:srgbClr val="2D2DB9">
                    <a:lumMod val="75000"/>
                  </a:srgbClr>
                </a:solidFill>
                <a:effectLst/>
                <a:uLnTx/>
                <a:uFillTx/>
                <a:latin typeface="Tahoma"/>
                <a:ea typeface="+mj-ea"/>
                <a:cs typeface="+mj-cs"/>
              </a:rPr>
              <a:t>Coronavirus Aid, Relief, and Economic Security Act (CARES) American Rescue Plan (ARP)</a:t>
            </a:r>
            <a:endParaRPr lang="en-US" b="1" dirty="0">
              <a:solidFill>
                <a:schemeClr val="accent1">
                  <a:lumMod val="75000"/>
                </a:schemeClr>
              </a:solidFill>
              <a:latin typeface="+mn-lt"/>
            </a:endParaRPr>
          </a:p>
        </p:txBody>
      </p:sp>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4"/>
          <a:stretch>
            <a:fillRect/>
          </a:stretch>
        </p:blipFill>
        <p:spPr>
          <a:xfrm>
            <a:off x="11448288" y="0"/>
            <a:ext cx="743712" cy="6858000"/>
          </a:xfrm>
          <a:prstGeom prst="rect">
            <a:avLst/>
          </a:prstGeom>
        </p:spPr>
      </p:pic>
      <p:sp>
        <p:nvSpPr>
          <p:cNvPr id="6" name="TextBox 5">
            <a:extLst>
              <a:ext uri="{FF2B5EF4-FFF2-40B4-BE49-F238E27FC236}">
                <a16:creationId xmlns:a16="http://schemas.microsoft.com/office/drawing/2014/main" id="{818AE5A6-22CA-0C9A-0AC8-4649DF12CEBD}"/>
              </a:ext>
            </a:extLst>
          </p:cNvPr>
          <p:cNvSpPr txBox="1"/>
          <p:nvPr/>
        </p:nvSpPr>
        <p:spPr>
          <a:xfrm>
            <a:off x="1522410" y="1429789"/>
            <a:ext cx="8968252" cy="5262979"/>
          </a:xfrm>
          <a:prstGeom prst="rect">
            <a:avLst/>
          </a:prstGeom>
          <a:noFill/>
        </p:spPr>
        <p:txBody>
          <a:bodyPr wrap="square" rtlCol="0">
            <a:spAutoFit/>
          </a:bodyPr>
          <a:lstStyle/>
          <a:p>
            <a:r>
              <a:rPr lang="en-US" sz="2400" dirty="0"/>
              <a:t>We need Tribes and TDHE’s to spend these funds.</a:t>
            </a:r>
          </a:p>
          <a:p>
            <a:pPr marL="457200" lvl="1" indent="0">
              <a:buNone/>
            </a:pPr>
            <a:endParaRPr lang="en-US" sz="2400" dirty="0"/>
          </a:p>
          <a:p>
            <a:pPr marL="457200" lvl="1" indent="0">
              <a:buNone/>
            </a:pPr>
            <a:r>
              <a:rPr lang="en-US" sz="2400" dirty="0"/>
              <a:t>Reminder- APR’s have to be submitted for IHP CARES and ARP and ACERS for ICDBG-IT CARES and ARP.</a:t>
            </a:r>
          </a:p>
          <a:p>
            <a:pPr marL="457200" lvl="1" indent="0">
              <a:buNone/>
            </a:pPr>
            <a:endParaRPr lang="en-US" sz="2400" dirty="0"/>
          </a:p>
          <a:p>
            <a:pPr marL="457200" lvl="1" indent="0">
              <a:buNone/>
            </a:pPr>
            <a:r>
              <a:rPr lang="en-US" sz="2400" dirty="0"/>
              <a:t>If you have not spent down 50% or more of Covid funds, reminder letters went out earlier this fall, and letters will be going out again in February.</a:t>
            </a:r>
          </a:p>
          <a:p>
            <a:pPr marL="457200" lvl="1" indent="0">
              <a:buNone/>
            </a:pPr>
            <a:endParaRPr lang="en-US" sz="2400" dirty="0"/>
          </a:p>
          <a:p>
            <a:pPr marL="457200" lvl="1" indent="0">
              <a:buNone/>
            </a:pPr>
            <a:r>
              <a:rPr lang="en-US" sz="2400" dirty="0"/>
              <a:t>Modification of ICDBG-IT implementation plans or IHP amendments for changes in projects.</a:t>
            </a:r>
          </a:p>
          <a:p>
            <a:pPr marL="457200" lvl="1" indent="0">
              <a:buNone/>
            </a:pPr>
            <a:endParaRPr lang="en-US" sz="2400" dirty="0"/>
          </a:p>
          <a:p>
            <a:pPr marL="457200" lvl="1" indent="0">
              <a:buNone/>
            </a:pPr>
            <a:r>
              <a:rPr lang="en-US" sz="2400" dirty="0"/>
              <a:t>Eastern / Woodlands can coordinate Training and Technical Assistance if tribes need to build capacity to spend funds.</a:t>
            </a:r>
          </a:p>
        </p:txBody>
      </p:sp>
    </p:spTree>
    <p:extLst>
      <p:ext uri="{BB962C8B-B14F-4D97-AF65-F5344CB8AC3E}">
        <p14:creationId xmlns:p14="http://schemas.microsoft.com/office/powerpoint/2010/main" val="97885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00D-9A9D-1079-955E-5265E1DBF496}"/>
              </a:ext>
            </a:extLst>
          </p:cNvPr>
          <p:cNvSpPr>
            <a:spLocks noGrp="1"/>
          </p:cNvSpPr>
          <p:nvPr>
            <p:ph type="ctrTitle"/>
          </p:nvPr>
        </p:nvSpPr>
        <p:spPr>
          <a:xfrm>
            <a:off x="1522409" y="439387"/>
            <a:ext cx="9533517" cy="1854926"/>
          </a:xfrm>
        </p:spPr>
        <p:txBody>
          <a:bodyPr>
            <a:normAutofit/>
          </a:bodyPr>
          <a:lstStyle/>
          <a:p>
            <a:r>
              <a:rPr kumimoji="0" lang="en-US" sz="3200" b="1" i="0" u="none" strike="noStrike" kern="0" cap="none" spc="0" normalizeH="0" baseline="0" noProof="0" dirty="0">
                <a:ln>
                  <a:noFill/>
                </a:ln>
                <a:solidFill>
                  <a:srgbClr val="2D2DB9">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Training and Technical Assistance</a:t>
            </a:r>
            <a:br>
              <a:rPr kumimoji="0" lang="en-US" sz="3200" b="1" i="0" u="none" strike="noStrike" kern="0" cap="none" spc="0" normalizeH="0" baseline="0" noProof="0" dirty="0">
                <a:ln>
                  <a:noFill/>
                </a:ln>
                <a:solidFill>
                  <a:srgbClr val="2D2DB9">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3200" b="1" i="0" u="none" strike="noStrike" kern="0" cap="none" spc="0" normalizeH="0" baseline="0" noProof="0" dirty="0">
                <a:ln>
                  <a:noFill/>
                </a:ln>
                <a:solidFill>
                  <a:srgbClr val="2D2DB9">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T/TA</a:t>
            </a:r>
            <a:br>
              <a:rPr lang="en-US" b="1" dirty="0">
                <a:solidFill>
                  <a:schemeClr val="accent1">
                    <a:lumMod val="75000"/>
                  </a:schemeClr>
                </a:solidFill>
                <a:latin typeface="+mn-lt"/>
              </a:rPr>
            </a:br>
            <a:endParaRPr lang="en-US" b="1" dirty="0">
              <a:solidFill>
                <a:schemeClr val="accent1">
                  <a:lumMod val="75000"/>
                </a:schemeClr>
              </a:solidFill>
              <a:latin typeface="+mn-lt"/>
            </a:endParaRPr>
          </a:p>
        </p:txBody>
      </p:sp>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4"/>
          <a:stretch>
            <a:fillRect/>
          </a:stretch>
        </p:blipFill>
        <p:spPr>
          <a:xfrm>
            <a:off x="11448288" y="0"/>
            <a:ext cx="743712" cy="6858000"/>
          </a:xfrm>
          <a:prstGeom prst="rect">
            <a:avLst/>
          </a:prstGeom>
        </p:spPr>
      </p:pic>
      <p:sp>
        <p:nvSpPr>
          <p:cNvPr id="3" name="TextBox 2">
            <a:extLst>
              <a:ext uri="{FF2B5EF4-FFF2-40B4-BE49-F238E27FC236}">
                <a16:creationId xmlns:a16="http://schemas.microsoft.com/office/drawing/2014/main" id="{BB97053B-7596-DB64-E399-5B6CFA9F9F6C}"/>
              </a:ext>
            </a:extLst>
          </p:cNvPr>
          <p:cNvSpPr txBox="1"/>
          <p:nvPr/>
        </p:nvSpPr>
        <p:spPr>
          <a:xfrm>
            <a:off x="1522409" y="1900051"/>
            <a:ext cx="9533516" cy="461665"/>
          </a:xfrm>
          <a:prstGeom prst="rect">
            <a:avLst/>
          </a:prstGeom>
          <a:noFill/>
        </p:spPr>
        <p:txBody>
          <a:bodyPr wrap="square" rtlCol="0">
            <a:spAutoFit/>
          </a:bodyPr>
          <a:lstStyle/>
          <a:p>
            <a:r>
              <a:rPr lang="en-US" sz="2400" dirty="0"/>
              <a:t>s.</a:t>
            </a:r>
          </a:p>
        </p:txBody>
      </p:sp>
      <p:pic>
        <p:nvPicPr>
          <p:cNvPr id="7" name="Picture 6">
            <a:extLst>
              <a:ext uri="{FF2B5EF4-FFF2-40B4-BE49-F238E27FC236}">
                <a16:creationId xmlns:a16="http://schemas.microsoft.com/office/drawing/2014/main" id="{2E2E29F8-CBB4-E533-C391-95A5E959B3A1}"/>
              </a:ext>
            </a:extLst>
          </p:cNvPr>
          <p:cNvPicPr>
            <a:picLocks noChangeAspect="1"/>
          </p:cNvPicPr>
          <p:nvPr/>
        </p:nvPicPr>
        <p:blipFill>
          <a:blip r:embed="rId5"/>
          <a:stretch>
            <a:fillRect/>
          </a:stretch>
        </p:blipFill>
        <p:spPr>
          <a:xfrm>
            <a:off x="3077705" y="1503066"/>
            <a:ext cx="5983168" cy="5354934"/>
          </a:xfrm>
          <a:prstGeom prst="rect">
            <a:avLst/>
          </a:prstGeom>
        </p:spPr>
      </p:pic>
    </p:spTree>
    <p:extLst>
      <p:ext uri="{BB962C8B-B14F-4D97-AF65-F5344CB8AC3E}">
        <p14:creationId xmlns:p14="http://schemas.microsoft.com/office/powerpoint/2010/main" val="2830969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00D-9A9D-1079-955E-5265E1DBF496}"/>
              </a:ext>
            </a:extLst>
          </p:cNvPr>
          <p:cNvSpPr>
            <a:spLocks noGrp="1"/>
          </p:cNvSpPr>
          <p:nvPr>
            <p:ph type="ctrTitle"/>
          </p:nvPr>
        </p:nvSpPr>
        <p:spPr>
          <a:xfrm>
            <a:off x="887657" y="85374"/>
            <a:ext cx="10415095" cy="2211387"/>
          </a:xfrm>
        </p:spPr>
        <p:txBody>
          <a:bodyPr>
            <a:normAutofit/>
          </a:bodyPr>
          <a:lstStyle/>
          <a:p>
            <a:r>
              <a:rPr lang="en-US" b="1" dirty="0">
                <a:solidFill>
                  <a:schemeClr val="accent1">
                    <a:lumMod val="75000"/>
                  </a:schemeClr>
                </a:solidFill>
                <a:latin typeface="+mn-lt"/>
              </a:rPr>
              <a:t>Supportive Housing will be rewarding</a:t>
            </a:r>
          </a:p>
        </p:txBody>
      </p:sp>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4"/>
          <a:stretch>
            <a:fillRect/>
          </a:stretch>
        </p:blipFill>
        <p:spPr>
          <a:xfrm>
            <a:off x="11448288" y="0"/>
            <a:ext cx="743712" cy="6858000"/>
          </a:xfrm>
          <a:prstGeom prst="rect">
            <a:avLst/>
          </a:prstGeom>
        </p:spPr>
      </p:pic>
      <p:sp>
        <p:nvSpPr>
          <p:cNvPr id="6" name="TextBox 5">
            <a:extLst>
              <a:ext uri="{FF2B5EF4-FFF2-40B4-BE49-F238E27FC236}">
                <a16:creationId xmlns:a16="http://schemas.microsoft.com/office/drawing/2014/main" id="{664726E0-542A-DFD5-81E8-7549D35FEDCC}"/>
              </a:ext>
            </a:extLst>
          </p:cNvPr>
          <p:cNvSpPr txBox="1"/>
          <p:nvPr/>
        </p:nvSpPr>
        <p:spPr>
          <a:xfrm>
            <a:off x="889246" y="2653026"/>
            <a:ext cx="10413507" cy="2954655"/>
          </a:xfrm>
          <a:prstGeom prst="rect">
            <a:avLst/>
          </a:prstGeom>
          <a:noFill/>
        </p:spPr>
        <p:txBody>
          <a:bodyPr wrap="square" rtlCol="0">
            <a:spAutoFit/>
          </a:bodyPr>
          <a:lstStyle/>
          <a:p>
            <a:pPr marL="1257300" marR="0" lvl="2" indent="-342900">
              <a:spcBef>
                <a:spcPts val="0"/>
              </a:spcBef>
              <a:spcAft>
                <a:spcPts val="0"/>
              </a:spcAft>
              <a:buFont typeface="Wingdings" panose="05000000000000000000" pitchFamily="2" charset="2"/>
              <a:buChar char="Ø"/>
            </a:pPr>
            <a:r>
              <a:rPr lang="en-US" sz="2400" b="1" kern="100" dirty="0">
                <a:latin typeface="Aptos" panose="020B0004020202020204" pitchFamily="34" charset="0"/>
                <a:ea typeface="Aptos" panose="020B0004020202020204" pitchFamily="34" charset="0"/>
                <a:cs typeface="Times New Roman" panose="02020603050405020304" pitchFamily="18" charset="0"/>
              </a:rPr>
              <a:t>Housing will be provided to your targeted tribal members with support services available to them.</a:t>
            </a:r>
          </a:p>
          <a:p>
            <a:pPr marL="1257300" marR="0" lvl="2" indent="-342900">
              <a:spcBef>
                <a:spcPts val="0"/>
              </a:spcBef>
              <a:spcAft>
                <a:spcPts val="0"/>
              </a:spcAft>
              <a:buFont typeface="Wingdings" panose="05000000000000000000" pitchFamily="2" charset="2"/>
              <a:buChar char="Ø"/>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Becomes </a:t>
            </a:r>
            <a:r>
              <a:rPr lang="en-US" sz="2400" b="1" kern="100" dirty="0">
                <a:latin typeface="Aptos" panose="020B0004020202020204" pitchFamily="34" charset="0"/>
                <a:ea typeface="Aptos" panose="020B0004020202020204" pitchFamily="34" charset="0"/>
                <a:cs typeface="Times New Roman" panose="02020603050405020304" pitchFamily="18" charset="0"/>
              </a:rPr>
              <a:t>easier for the deployment of support services.</a:t>
            </a:r>
          </a:p>
          <a:p>
            <a:pPr marL="1257300" marR="0" lvl="2" indent="-342900">
              <a:spcBef>
                <a:spcPts val="0"/>
              </a:spcBef>
              <a:spcAft>
                <a:spcPts val="0"/>
              </a:spcAft>
              <a:buFont typeface="Wingdings" panose="05000000000000000000" pitchFamily="2" charset="2"/>
              <a:buChar char="Ø"/>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Provides housing with dignity.</a:t>
            </a:r>
          </a:p>
          <a:p>
            <a:pPr marL="1257300" marR="0" lvl="2" indent="-342900">
              <a:spcBef>
                <a:spcPts val="0"/>
              </a:spcBef>
              <a:spcAft>
                <a:spcPts val="0"/>
              </a:spcAft>
              <a:buFont typeface="Wingdings" panose="05000000000000000000" pitchFamily="2" charset="2"/>
              <a:buChar char="Ø"/>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Re</a:t>
            </a:r>
            <a:r>
              <a:rPr lang="en-US" sz="2400" b="1" kern="100" dirty="0">
                <a:latin typeface="Aptos" panose="020B0004020202020204" pitchFamily="34" charset="0"/>
                <a:ea typeface="Aptos" panose="020B0004020202020204" pitchFamily="34" charset="0"/>
                <a:cs typeface="Times New Roman" panose="02020603050405020304" pitchFamily="18" charset="0"/>
              </a:rPr>
              <a:t>duction in resources of your local service providers.</a:t>
            </a:r>
          </a:p>
          <a:p>
            <a:pPr marL="1257300" marR="0" lvl="2" indent="-342900">
              <a:spcBef>
                <a:spcPts val="0"/>
              </a:spcBef>
              <a:spcAft>
                <a:spcPts val="0"/>
              </a:spcAft>
              <a:buFont typeface="Wingdings" panose="05000000000000000000" pitchFamily="2" charset="2"/>
              <a:buChar char="Ø"/>
            </a:pPr>
            <a:r>
              <a:rPr lang="en-US" sz="2400" b="1" kern="100" dirty="0">
                <a:effectLst/>
                <a:latin typeface="Aptos" panose="020B0004020202020204" pitchFamily="34" charset="0"/>
                <a:ea typeface="Aptos" panose="020B0004020202020204" pitchFamily="34" charset="0"/>
                <a:cs typeface="Times New Roman" panose="02020603050405020304" pitchFamily="18" charset="0"/>
              </a:rPr>
              <a:t>Many residence will gather the resources to grow into other housing opportunities.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6558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00D-9A9D-1079-955E-5265E1DBF496}"/>
              </a:ext>
            </a:extLst>
          </p:cNvPr>
          <p:cNvSpPr>
            <a:spLocks noGrp="1"/>
          </p:cNvSpPr>
          <p:nvPr>
            <p:ph type="ctrTitle"/>
          </p:nvPr>
        </p:nvSpPr>
        <p:spPr>
          <a:xfrm>
            <a:off x="887657" y="85374"/>
            <a:ext cx="10415095" cy="1098747"/>
          </a:xfrm>
        </p:spPr>
        <p:txBody>
          <a:bodyPr>
            <a:normAutofit/>
          </a:bodyPr>
          <a:lstStyle/>
          <a:p>
            <a:pPr algn="just"/>
            <a:r>
              <a:rPr lang="en-US" b="1" dirty="0">
                <a:solidFill>
                  <a:schemeClr val="accent1">
                    <a:lumMod val="75000"/>
                  </a:schemeClr>
                </a:solidFill>
                <a:latin typeface="+mn-lt"/>
              </a:rPr>
              <a:t>Build America, Buy America</a:t>
            </a:r>
          </a:p>
        </p:txBody>
      </p:sp>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4"/>
          <a:stretch>
            <a:fillRect/>
          </a:stretch>
        </p:blipFill>
        <p:spPr>
          <a:xfrm>
            <a:off x="11448288" y="0"/>
            <a:ext cx="743712" cy="6858000"/>
          </a:xfrm>
          <a:prstGeom prst="rect">
            <a:avLst/>
          </a:prstGeom>
        </p:spPr>
      </p:pic>
      <p:sp>
        <p:nvSpPr>
          <p:cNvPr id="3" name="TextBox 2">
            <a:extLst>
              <a:ext uri="{FF2B5EF4-FFF2-40B4-BE49-F238E27FC236}">
                <a16:creationId xmlns:a16="http://schemas.microsoft.com/office/drawing/2014/main" id="{8B5B81CE-6381-15DF-638F-A10C14305EE0}"/>
              </a:ext>
            </a:extLst>
          </p:cNvPr>
          <p:cNvSpPr txBox="1"/>
          <p:nvPr/>
        </p:nvSpPr>
        <p:spPr>
          <a:xfrm>
            <a:off x="1446415" y="2011680"/>
            <a:ext cx="9094123" cy="3046988"/>
          </a:xfrm>
          <a:prstGeom prst="rect">
            <a:avLst/>
          </a:prstGeom>
          <a:noFill/>
        </p:spPr>
        <p:txBody>
          <a:bodyPr wrap="square" rtlCol="0">
            <a:spAutoFit/>
          </a:bodyPr>
          <a:lstStyle/>
          <a:p>
            <a:r>
              <a:rPr lang="en-US" sz="3200" dirty="0"/>
              <a:t>Waiver extended to October 1</a:t>
            </a:r>
            <a:r>
              <a:rPr lang="en-US" sz="3200" baseline="30000" dirty="0"/>
              <a:t>st</a:t>
            </a:r>
            <a:r>
              <a:rPr lang="en-US" sz="3200" dirty="0"/>
              <a:t>. Developing implementation, training plans and addressing comments received.</a:t>
            </a:r>
          </a:p>
          <a:p>
            <a:endParaRPr lang="en-US" sz="3200" dirty="0"/>
          </a:p>
          <a:p>
            <a:r>
              <a:rPr lang="en-US" sz="3200" dirty="0"/>
              <a:t>Senators Murkowski and Sullivan sent letter to OMB June 3, asking for extension or waiver. </a:t>
            </a:r>
          </a:p>
        </p:txBody>
      </p:sp>
    </p:spTree>
    <p:extLst>
      <p:ext uri="{BB962C8B-B14F-4D97-AF65-F5344CB8AC3E}">
        <p14:creationId xmlns:p14="http://schemas.microsoft.com/office/powerpoint/2010/main" val="427717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200D-9A9D-1079-955E-5265E1DBF496}"/>
              </a:ext>
            </a:extLst>
          </p:cNvPr>
          <p:cNvSpPr>
            <a:spLocks noGrp="1"/>
          </p:cNvSpPr>
          <p:nvPr>
            <p:ph type="ctrTitle"/>
          </p:nvPr>
        </p:nvSpPr>
        <p:spPr>
          <a:xfrm>
            <a:off x="887657" y="85374"/>
            <a:ext cx="10415095" cy="1098747"/>
          </a:xfrm>
        </p:spPr>
        <p:txBody>
          <a:bodyPr>
            <a:normAutofit/>
          </a:bodyPr>
          <a:lstStyle/>
          <a:p>
            <a:pPr algn="just"/>
            <a:r>
              <a:rPr lang="en-US" b="1" dirty="0">
                <a:solidFill>
                  <a:schemeClr val="accent1">
                    <a:lumMod val="75000"/>
                  </a:schemeClr>
                </a:solidFill>
                <a:latin typeface="+mn-lt"/>
              </a:rPr>
              <a:t>Dear Tribal Leader Letter</a:t>
            </a:r>
          </a:p>
        </p:txBody>
      </p:sp>
      <p:pic>
        <p:nvPicPr>
          <p:cNvPr id="4" name="Picture 3">
            <a:extLst>
              <a:ext uri="{FF2B5EF4-FFF2-40B4-BE49-F238E27FC236}">
                <a16:creationId xmlns:a16="http://schemas.microsoft.com/office/drawing/2014/main" id="{7E650CCF-1718-DC86-A96C-EB50A48CBBFB}"/>
              </a:ext>
            </a:extLst>
          </p:cNvPr>
          <p:cNvPicPr>
            <a:picLocks noChangeAspect="1"/>
          </p:cNvPicPr>
          <p:nvPr/>
        </p:nvPicPr>
        <p:blipFill>
          <a:blip r:embed="rId3"/>
          <a:stretch>
            <a:fillRect/>
          </a:stretch>
        </p:blipFill>
        <p:spPr>
          <a:xfrm>
            <a:off x="0" y="0"/>
            <a:ext cx="742122" cy="6858000"/>
          </a:xfrm>
          <a:prstGeom prst="rect">
            <a:avLst/>
          </a:prstGeom>
        </p:spPr>
      </p:pic>
      <p:pic>
        <p:nvPicPr>
          <p:cNvPr id="5" name="Picture 4">
            <a:extLst>
              <a:ext uri="{FF2B5EF4-FFF2-40B4-BE49-F238E27FC236}">
                <a16:creationId xmlns:a16="http://schemas.microsoft.com/office/drawing/2014/main" id="{E257F836-AB97-64A7-313A-994369B21BDF}"/>
              </a:ext>
            </a:extLst>
          </p:cNvPr>
          <p:cNvPicPr>
            <a:picLocks noChangeAspect="1"/>
          </p:cNvPicPr>
          <p:nvPr/>
        </p:nvPicPr>
        <p:blipFill>
          <a:blip r:embed="rId4"/>
          <a:stretch>
            <a:fillRect/>
          </a:stretch>
        </p:blipFill>
        <p:spPr>
          <a:xfrm>
            <a:off x="11448288" y="0"/>
            <a:ext cx="743712" cy="6858000"/>
          </a:xfrm>
          <a:prstGeom prst="rect">
            <a:avLst/>
          </a:prstGeom>
        </p:spPr>
      </p:pic>
      <p:sp>
        <p:nvSpPr>
          <p:cNvPr id="6" name="TextBox 5">
            <a:extLst>
              <a:ext uri="{FF2B5EF4-FFF2-40B4-BE49-F238E27FC236}">
                <a16:creationId xmlns:a16="http://schemas.microsoft.com/office/drawing/2014/main" id="{0D138CEE-4AD3-74F9-9EB6-59184D4759CA}"/>
              </a:ext>
            </a:extLst>
          </p:cNvPr>
          <p:cNvSpPr txBox="1"/>
          <p:nvPr/>
        </p:nvSpPr>
        <p:spPr>
          <a:xfrm>
            <a:off x="1140818" y="1184121"/>
            <a:ext cx="9908771" cy="4819781"/>
          </a:xfrm>
          <a:prstGeom prst="rect">
            <a:avLst/>
          </a:prstGeom>
          <a:noFill/>
        </p:spPr>
        <p:txBody>
          <a:bodyPr wrap="square" rtlCol="0">
            <a:spAutoFit/>
          </a:bodyPr>
          <a:lstStyle/>
          <a:p>
            <a:pPr marL="0" marR="0">
              <a:lnSpc>
                <a:spcPct val="120000"/>
              </a:lnSpc>
              <a:spcBef>
                <a:spcPts val="750"/>
              </a:spcBef>
              <a:spcAft>
                <a:spcPts val="750"/>
              </a:spcAft>
            </a:pPr>
            <a:r>
              <a:rPr lang="en-US" sz="3200" dirty="0">
                <a:solidFill>
                  <a:srgbClr val="000000"/>
                </a:solidFill>
                <a:effectLst/>
                <a:latin typeface="Arial" panose="020B0604020202020204" pitchFamily="34" charset="0"/>
                <a:ea typeface="Aptos" panose="020B0004020202020204" pitchFamily="34" charset="0"/>
                <a:cs typeface="Aptos" panose="020B0004020202020204" pitchFamily="34" charset="0"/>
              </a:rPr>
              <a:t>Simplified Environmental Reviews</a:t>
            </a:r>
          </a:p>
          <a:p>
            <a:pPr marL="0" marR="0">
              <a:lnSpc>
                <a:spcPct val="120000"/>
              </a:lnSpc>
              <a:spcBef>
                <a:spcPts val="750"/>
              </a:spcBef>
              <a:spcAft>
                <a:spcPts val="750"/>
              </a:spcAft>
            </a:pP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HUD’s Office of Native American Programs (ONAP) will provide training on Simplified Environmental Reviews: Use of the Programmatic and Limited Scope Review. The training webinar will be held on </a:t>
            </a:r>
            <a:r>
              <a:rPr lang="en-US" sz="1800" b="1" dirty="0">
                <a:solidFill>
                  <a:srgbClr val="000000"/>
                </a:solidFill>
                <a:effectLst/>
                <a:latin typeface="Arial" panose="020B0604020202020204" pitchFamily="34" charset="0"/>
                <a:ea typeface="Aptos" panose="020B0004020202020204" pitchFamily="34" charset="0"/>
                <a:cs typeface="Aptos" panose="020B0004020202020204" pitchFamily="34" charset="0"/>
              </a:rPr>
              <a:t>August 29, 2024, </a:t>
            </a: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from 2:00 p.m. – 3:30 p.m. Eastern Daylight Time. You may join the webinar 10 minutes prior – </a:t>
            </a:r>
            <a:r>
              <a:rPr lang="en-US" sz="1800" u="sng" dirty="0">
                <a:solidFill>
                  <a:srgbClr val="3F94BE"/>
                </a:solidFill>
                <a:effectLst/>
                <a:latin typeface="Arial" panose="020B0604020202020204" pitchFamily="34" charset="0"/>
                <a:ea typeface="Aptos" panose="020B0004020202020204" pitchFamily="34" charset="0"/>
                <a:cs typeface="Aptos" panose="020B0004020202020204" pitchFamily="34" charset="0"/>
                <a:hlinkClick r:id="rId5"/>
              </a:rPr>
              <a:t>view in your time zone</a:t>
            </a: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20000"/>
              </a:lnSpc>
              <a:spcBef>
                <a:spcPts val="750"/>
              </a:spcBef>
              <a:spcAft>
                <a:spcPts val="750"/>
              </a:spcAft>
            </a:pPr>
            <a:br>
              <a:rPr lang="en-US" sz="1800" b="1" dirty="0">
                <a:solidFill>
                  <a:srgbClr val="000000"/>
                </a:solidFill>
                <a:effectLst/>
                <a:latin typeface="Arial" panose="020B0604020202020204" pitchFamily="34" charset="0"/>
                <a:ea typeface="Aptos" panose="020B0004020202020204" pitchFamily="34" charset="0"/>
                <a:cs typeface="Aptos" panose="020B0004020202020204" pitchFamily="34" charset="0"/>
              </a:rPr>
            </a:br>
            <a:r>
              <a:rPr lang="en-US" sz="1800" b="1" dirty="0">
                <a:solidFill>
                  <a:srgbClr val="000000"/>
                </a:solidFill>
                <a:effectLst/>
                <a:latin typeface="Arial" panose="020B0604020202020204" pitchFamily="34" charset="0"/>
                <a:ea typeface="Aptos" panose="020B0004020202020204" pitchFamily="34" charset="0"/>
                <a:cs typeface="Aptos" panose="020B0004020202020204" pitchFamily="34" charset="0"/>
              </a:rPr>
              <a:t>To join the webinar, click on the link below:</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20000"/>
              </a:lnSpc>
              <a:spcBef>
                <a:spcPts val="750"/>
              </a:spcBef>
              <a:spcAft>
                <a:spcPts val="750"/>
              </a:spcAft>
            </a:pPr>
            <a:r>
              <a:rPr lang="en-US" sz="1800" u="sng" dirty="0">
                <a:solidFill>
                  <a:srgbClr val="3F94BE"/>
                </a:solidFill>
                <a:effectLst/>
                <a:latin typeface="Arial" panose="020B0604020202020204" pitchFamily="34" charset="0"/>
                <a:ea typeface="Aptos" panose="020B0004020202020204" pitchFamily="34" charset="0"/>
                <a:cs typeface="Aptos" panose="020B0004020202020204" pitchFamily="34" charset="0"/>
                <a:hlinkClick r:id="rId6"/>
              </a:rPr>
              <a:t>https://intellor.webex.com/intellor/j.php?MTID=mda7b954cc7790beb91381ec46e3b7fcd</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20000"/>
              </a:lnSpc>
              <a:spcBef>
                <a:spcPts val="750"/>
              </a:spcBef>
              <a:spcAft>
                <a:spcPts val="750"/>
              </a:spcAft>
            </a:pP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Follow the prompt to connect to the event by computer or telephone.</a:t>
            </a:r>
            <a:endParaRPr lang="en-US" sz="1800" dirty="0">
              <a:effectLst/>
              <a:latin typeface="Aptos" panose="020B0004020202020204" pitchFamily="34" charset="0"/>
              <a:ea typeface="Aptos" panose="020B0004020202020204" pitchFamily="34" charset="0"/>
              <a:cs typeface="Aptos" panose="020B0004020202020204" pitchFamily="34" charset="0"/>
            </a:endParaRPr>
          </a:p>
          <a:p>
            <a:r>
              <a:rPr lang="en-US" sz="1800" i="1" dirty="0">
                <a:solidFill>
                  <a:srgbClr val="000000"/>
                </a:solidFill>
                <a:effectLst/>
                <a:latin typeface="Arial" panose="020B0604020202020204" pitchFamily="34" charset="0"/>
                <a:ea typeface="Aptos" panose="020B0004020202020204" pitchFamily="34" charset="0"/>
              </a:rPr>
              <a:t>If you cannot join by computer, you may dial in by phone only at 1-202-735-3323 with access code 8389437#.</a:t>
            </a:r>
            <a:endParaRPr lang="en-US" dirty="0"/>
          </a:p>
        </p:txBody>
      </p:sp>
    </p:spTree>
    <p:extLst>
      <p:ext uri="{BB962C8B-B14F-4D97-AF65-F5344CB8AC3E}">
        <p14:creationId xmlns:p14="http://schemas.microsoft.com/office/powerpoint/2010/main" val="1063469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d4a638c4-874f-49c0-bb2b-5cb8563c2b18">HUDDASNAP-566641975-9959</_dlc_DocId>
    <_dlc_DocIdUrl xmlns="d4a638c4-874f-49c0-bb2b-5cb8563c2b18">
      <Url>https://hudgov.sharepoint.com/sites/DASNAP/PerfPlan/_layouts/15/DocIdRedir.aspx?ID=HUDDASNAP-566641975-9959</Url>
      <Description>HUDDASNAP-566641975-9959</Description>
    </_dlc_DocIdUrl>
    <SharedWithUsers xmlns="d8d4b72c-bead-4861-93e9-25b6b1533e83">
      <UserInfo>
        <DisplayName>Zolkowski, Nicholas C</DisplayName>
        <AccountId>116</AccountId>
        <AccountType/>
      </UserInfo>
      <UserInfo>
        <DisplayName>Frechette, Heidi J</DisplayName>
        <AccountId>72</AccountId>
        <AccountType/>
      </UserInfo>
      <UserInfo>
        <DisplayName>Tinnin, Michelle K</DisplayName>
        <AccountId>40</AccountId>
        <AccountType/>
      </UserInfo>
      <UserInfo>
        <DisplayName>Friday, Iris</DisplayName>
        <AccountId>248</AccountId>
        <AccountType/>
      </UserInfo>
      <UserInfo>
        <DisplayName>Atallah, Jad K</DisplayName>
        <AccountId>126</AccountId>
        <AccountType/>
      </UserInfo>
      <UserInfo>
        <DisplayName>Minish, Neill L</DisplayName>
        <AccountId>727</AccountId>
        <AccountType/>
      </UserInfo>
    </SharedWithUsers>
    <TaxCatchAll xmlns="d4a638c4-874f-49c0-bb2b-5cb8563c2b18" xsi:nil="true"/>
    <lcf76f155ced4ddcb4097134ff3c332f xmlns="2d648808-7c08-4883-88db-ae1c26ef4c53">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A71397E283BE84E9C263F3FE9D5B4A8" ma:contentTypeVersion="18" ma:contentTypeDescription="Create a new document." ma:contentTypeScope="" ma:versionID="cf8d4ff33a1891daed5a6ec21986c220">
  <xsd:schema xmlns:xsd="http://www.w3.org/2001/XMLSchema" xmlns:xs="http://www.w3.org/2001/XMLSchema" xmlns:p="http://schemas.microsoft.com/office/2006/metadata/properties" xmlns:ns2="d4a638c4-874f-49c0-bb2b-5cb8563c2b18" xmlns:ns3="2d648808-7c08-4883-88db-ae1c26ef4c53" xmlns:ns4="d8d4b72c-bead-4861-93e9-25b6b1533e83" targetNamespace="http://schemas.microsoft.com/office/2006/metadata/properties" ma:root="true" ma:fieldsID="230243239446a0515a6279dc825b452b" ns2:_="" ns3:_="" ns4:_="">
    <xsd:import namespace="d4a638c4-874f-49c0-bb2b-5cb8563c2b18"/>
    <xsd:import namespace="2d648808-7c08-4883-88db-ae1c26ef4c53"/>
    <xsd:import namespace="d8d4b72c-bead-4861-93e9-25b6b1533e8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a638c4-874f-49c0-bb2b-5cb8563c2b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d9dd8942-347e-46b8-9e81-6271de9d8c03}" ma:internalName="TaxCatchAll" ma:showField="CatchAllData" ma:web="d4a638c4-874f-49c0-bb2b-5cb8563c2b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648808-7c08-4883-88db-ae1c26ef4c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8ad26c7-5542-4eee-b3ec-aeac87adbb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4b72c-bead-4861-93e9-25b6b1533e8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42AAFE-E2C9-42C5-B902-14B59D0C348F}">
  <ds:schemaRefs>
    <ds:schemaRef ds:uri="http://schemas.microsoft.com/sharepoint/events"/>
  </ds:schemaRefs>
</ds:datastoreItem>
</file>

<file path=customXml/itemProps2.xml><?xml version="1.0" encoding="utf-8"?>
<ds:datastoreItem xmlns:ds="http://schemas.openxmlformats.org/officeDocument/2006/customXml" ds:itemID="{B9CEF76C-42F7-4358-B31F-EFEA137F6AD8}">
  <ds:schemaRefs>
    <ds:schemaRef ds:uri="http://schemas.microsoft.com/sharepoint/v3/contenttype/forms"/>
  </ds:schemaRefs>
</ds:datastoreItem>
</file>

<file path=customXml/itemProps3.xml><?xml version="1.0" encoding="utf-8"?>
<ds:datastoreItem xmlns:ds="http://schemas.openxmlformats.org/officeDocument/2006/customXml" ds:itemID="{98160EDF-5801-47AE-A8A6-5FBBA44D93DE}">
  <ds:schemaRefs>
    <ds:schemaRef ds:uri="d8d4b72c-bead-4861-93e9-25b6b1533e83"/>
    <ds:schemaRef ds:uri="http://purl.org/dc/terms/"/>
    <ds:schemaRef ds:uri="http://schemas.microsoft.com/office/2006/documentManagement/types"/>
    <ds:schemaRef ds:uri="2d648808-7c08-4883-88db-ae1c26ef4c53"/>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d4a638c4-874f-49c0-bb2b-5cb8563c2b18"/>
    <ds:schemaRef ds:uri="http://www.w3.org/XML/1998/namespace"/>
    <ds:schemaRef ds:uri="http://purl.org/dc/dcmitype/"/>
  </ds:schemaRefs>
</ds:datastoreItem>
</file>

<file path=customXml/itemProps4.xml><?xml version="1.0" encoding="utf-8"?>
<ds:datastoreItem xmlns:ds="http://schemas.openxmlformats.org/officeDocument/2006/customXml" ds:itemID="{305AE13C-934B-4A2D-B923-048C46FE9183}">
  <ds:schemaRefs>
    <ds:schemaRef ds:uri="2d648808-7c08-4883-88db-ae1c26ef4c53"/>
    <ds:schemaRef ds:uri="d4a638c4-874f-49c0-bb2b-5cb8563c2b18"/>
    <ds:schemaRef ds:uri="d8d4b72c-bead-4861-93e9-25b6b1533e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2033</TotalTime>
  <Words>745</Words>
  <Application>Microsoft Office PowerPoint</Application>
  <PresentationFormat>Widescreen</PresentationFormat>
  <Paragraphs>77</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Abadi</vt:lpstr>
      <vt:lpstr>Aptos</vt:lpstr>
      <vt:lpstr>Arial</vt:lpstr>
      <vt:lpstr>Calibri</vt:lpstr>
      <vt:lpstr>Calibri Light</vt:lpstr>
      <vt:lpstr>Tahoma</vt:lpstr>
      <vt:lpstr>Wingdings</vt:lpstr>
      <vt:lpstr>Office Theme</vt:lpstr>
      <vt:lpstr>PowerPoint Presentation</vt:lpstr>
      <vt:lpstr>BIG NEWS</vt:lpstr>
      <vt:lpstr>BIG NEWS</vt:lpstr>
      <vt:lpstr>FY 24 IHBG Competitive NOFO</vt:lpstr>
      <vt:lpstr>Coronavirus Aid, Relief, and Economic Security Act (CARES) American Rescue Plan (ARP)</vt:lpstr>
      <vt:lpstr>Training and Technical Assistance T/TA </vt:lpstr>
      <vt:lpstr>Supportive Housing will be rewarding</vt:lpstr>
      <vt:lpstr>Build America, Buy America</vt:lpstr>
      <vt:lpstr>Dear Tribal Leader Letter</vt:lpstr>
      <vt:lpstr>General Contact</vt:lpstr>
      <vt:lpstr>Q&amp;A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Mann</dc:creator>
  <cp:lastModifiedBy>Whitegull, Neil A</cp:lastModifiedBy>
  <cp:revision>18</cp:revision>
  <cp:lastPrinted>2023-10-25T17:23:46Z</cp:lastPrinted>
  <dcterms:created xsi:type="dcterms:W3CDTF">2023-10-10T19:21:45Z</dcterms:created>
  <dcterms:modified xsi:type="dcterms:W3CDTF">2024-08-05T19:21:59Z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3033acca-f292-49d3-8a35-f71b552897d1</vt:lpwstr>
  </property>
  <property fmtid="{D5CDD505-2E9C-101B-9397-08002B2CF9AE}" pid="3" name="MediaServiceImageTags">
    <vt:lpwstr/>
  </property>
  <property fmtid="{D5CDD505-2E9C-101B-9397-08002B2CF9AE}" pid="4" name="ContentTypeId">
    <vt:lpwstr>0x010100AA71397E283BE84E9C263F3FE9D5B4A8</vt:lpwstr>
  </property>
</Properties>
</file>