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6"/>
  </p:notesMasterIdLst>
  <p:sldIdLst>
    <p:sldId id="1177" r:id="rId3"/>
    <p:sldId id="276" r:id="rId4"/>
    <p:sldId id="281" r:id="rId5"/>
    <p:sldId id="9355" r:id="rId6"/>
    <p:sldId id="744" r:id="rId7"/>
    <p:sldId id="9356" r:id="rId8"/>
    <p:sldId id="777" r:id="rId9"/>
    <p:sldId id="9357" r:id="rId10"/>
    <p:sldId id="755" r:id="rId11"/>
    <p:sldId id="9358" r:id="rId12"/>
    <p:sldId id="757" r:id="rId13"/>
    <p:sldId id="274" r:id="rId14"/>
    <p:sldId id="759" r:id="rId15"/>
    <p:sldId id="776" r:id="rId16"/>
    <p:sldId id="9359" r:id="rId17"/>
    <p:sldId id="9360" r:id="rId18"/>
    <p:sldId id="1598" r:id="rId19"/>
    <p:sldId id="1597" r:id="rId20"/>
    <p:sldId id="1191" r:id="rId21"/>
    <p:sldId id="279" r:id="rId22"/>
    <p:sldId id="351" r:id="rId23"/>
    <p:sldId id="299" r:id="rId24"/>
    <p:sldId id="2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788" autoAdjust="0"/>
  </p:normalViewPr>
  <p:slideViewPr>
    <p:cSldViewPr snapToGrid="0">
      <p:cViewPr varScale="1">
        <p:scale>
          <a:sx n="91" d="100"/>
          <a:sy n="91" d="100"/>
        </p:scale>
        <p:origin x="135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2CEC68-B3DA-4B58-AE00-5CADA381B74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CE16AF2-0289-4D69-BD47-0EE9DBBE8E4D}">
      <dgm:prSet phldrT="[Text]" custT="1"/>
      <dgm:spPr>
        <a:xfrm>
          <a:off x="2840324" y="541716"/>
          <a:ext cx="2346930" cy="1173465"/>
        </a:xfrm>
        <a:prstGeom prst="rect">
          <a:avLst/>
        </a:prstGeom>
        <a:solidFill>
          <a:schemeClr val="accent1">
            <a:lumMod val="50000"/>
          </a:schemeClr>
        </a:solidFill>
        <a:ln w="12700" cap="flat" cmpd="sng" algn="ctr">
          <a:solidFill>
            <a:srgbClr val="FFFFFF">
              <a:hueOff val="0"/>
              <a:satOff val="0"/>
              <a:lumOff val="0"/>
              <a:alphaOff val="0"/>
            </a:srgbClr>
          </a:solidFill>
          <a:prstDash val="solid"/>
          <a:miter lim="800000"/>
        </a:ln>
        <a:effectLst/>
      </dgm:spPr>
      <dgm:t>
        <a:bodyPr/>
        <a:lstStyle/>
        <a:p>
          <a:pPr>
            <a:buNone/>
          </a:pPr>
          <a:r>
            <a:rPr lang="en-US" sz="2800" dirty="0">
              <a:solidFill>
                <a:srgbClr val="FFFFFF"/>
              </a:solidFill>
              <a:latin typeface="Source Sans Pro" panose="020B0604020202020204" pitchFamily="34" charset="0"/>
              <a:ea typeface="+mn-ea"/>
              <a:cs typeface="+mn-cs"/>
            </a:rPr>
            <a:t>Rural Development</a:t>
          </a:r>
        </a:p>
      </dgm:t>
    </dgm:pt>
    <dgm:pt modelId="{7B4012A3-B610-4843-BF50-F8EF9F8E0173}" type="parTrans" cxnId="{9B0E150F-42ED-4029-8F50-608A95E4DC72}">
      <dgm:prSet/>
      <dgm:spPr/>
      <dgm:t>
        <a:bodyPr/>
        <a:lstStyle/>
        <a:p>
          <a:endParaRPr lang="en-US"/>
        </a:p>
      </dgm:t>
    </dgm:pt>
    <dgm:pt modelId="{CBFE47B0-50A1-4679-8AC4-17854321CA40}" type="sibTrans" cxnId="{9B0E150F-42ED-4029-8F50-608A95E4DC72}">
      <dgm:prSet/>
      <dgm:spPr/>
      <dgm:t>
        <a:bodyPr/>
        <a:lstStyle/>
        <a:p>
          <a:endParaRPr lang="en-US"/>
        </a:p>
      </dgm:t>
    </dgm:pt>
    <dgm:pt modelId="{4D0CA34D-146C-4F6E-8BAD-4D81DD1569AB}">
      <dgm:prSet phldrT="[Text]" custT="1"/>
      <dgm:spPr>
        <a:xfrm>
          <a:off x="538" y="2208037"/>
          <a:ext cx="2346930" cy="1173465"/>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gm:spPr>
      <dgm:t>
        <a:bodyPr/>
        <a:lstStyle/>
        <a:p>
          <a:pPr>
            <a:spcAft>
              <a:spcPts val="600"/>
            </a:spcAft>
            <a:buNone/>
          </a:pPr>
          <a:r>
            <a:rPr lang="en-US" sz="1800" dirty="0">
              <a:solidFill>
                <a:srgbClr val="FFFFFF"/>
              </a:solidFill>
              <a:latin typeface="Source Sans Pro" panose="020B0503030403020204" pitchFamily="34" charset="0"/>
              <a:ea typeface="Source Sans Pro" panose="020B0503030403020204" pitchFamily="34" charset="0"/>
              <a:cs typeface="+mn-cs"/>
            </a:rPr>
            <a:t>Rural Business-Cooperative Service</a:t>
          </a:r>
        </a:p>
      </dgm:t>
    </dgm:pt>
    <dgm:pt modelId="{FC6D03EA-A649-4B97-B5B3-C12AF347B853}" type="parTrans" cxnId="{A95334D5-7FB6-4085-A7CB-7DD13598EFE3}">
      <dgm:prSet/>
      <dgm:spPr>
        <a:xfrm>
          <a:off x="1174004" y="1715181"/>
          <a:ext cx="2839785" cy="492855"/>
        </a:xfrm>
        <a:custGeom>
          <a:avLst/>
          <a:gdLst/>
          <a:ahLst/>
          <a:cxnLst/>
          <a:rect l="0" t="0" r="0" b="0"/>
          <a:pathLst>
            <a:path>
              <a:moveTo>
                <a:pt x="2839785" y="0"/>
              </a:moveTo>
              <a:lnTo>
                <a:pt x="2839785" y="246427"/>
              </a:lnTo>
              <a:lnTo>
                <a:pt x="0" y="246427"/>
              </a:lnTo>
              <a:lnTo>
                <a:pt x="0" y="492855"/>
              </a:lnTo>
            </a:path>
          </a:pathLst>
        </a:custGeom>
        <a:noFill/>
        <a:ln w="12700" cap="flat" cmpd="sng" algn="ctr">
          <a:solidFill>
            <a:schemeClr val="accent1">
              <a:lumMod val="50000"/>
            </a:schemeClr>
          </a:solidFill>
          <a:prstDash val="solid"/>
          <a:miter lim="800000"/>
        </a:ln>
        <a:effectLst/>
      </dgm:spPr>
      <dgm:t>
        <a:bodyPr/>
        <a:lstStyle/>
        <a:p>
          <a:endParaRPr lang="en-US"/>
        </a:p>
      </dgm:t>
    </dgm:pt>
    <dgm:pt modelId="{1E914204-06A0-4092-8A32-7BC65EC06399}" type="sibTrans" cxnId="{A95334D5-7FB6-4085-A7CB-7DD13598EFE3}">
      <dgm:prSet/>
      <dgm:spPr/>
      <dgm:t>
        <a:bodyPr/>
        <a:lstStyle/>
        <a:p>
          <a:endParaRPr lang="en-US"/>
        </a:p>
      </dgm:t>
    </dgm:pt>
    <dgm:pt modelId="{A1939FA1-3DA4-4732-B966-B4366303F6C1}">
      <dgm:prSet phldrT="[Text]" custT="1"/>
      <dgm:spPr>
        <a:xfrm>
          <a:off x="2840324" y="2208037"/>
          <a:ext cx="2346930" cy="1173465"/>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gm:spPr>
      <dgm:t>
        <a:bodyPr/>
        <a:lstStyle/>
        <a:p>
          <a:pPr>
            <a:buNone/>
          </a:pPr>
          <a:r>
            <a:rPr lang="en-US" sz="1800" dirty="0">
              <a:solidFill>
                <a:srgbClr val="FFFFFF"/>
              </a:solidFill>
              <a:latin typeface="Source Sans Pro" panose="020B0503030403020204" pitchFamily="34" charset="0"/>
              <a:ea typeface="Source Sans Pro" panose="020B0503030403020204" pitchFamily="34" charset="0"/>
              <a:cs typeface="+mn-cs"/>
            </a:rPr>
            <a:t>Rural Housing Service</a:t>
          </a:r>
        </a:p>
      </dgm:t>
    </dgm:pt>
    <dgm:pt modelId="{5F721C51-8DBD-49A3-BC01-0C85E5670154}" type="parTrans" cxnId="{0460FF10-E7F1-4247-B51D-68E78CA25BA5}">
      <dgm:prSet/>
      <dgm:spPr>
        <a:xfrm>
          <a:off x="3968070" y="1715181"/>
          <a:ext cx="91440" cy="492855"/>
        </a:xfrm>
        <a:custGeom>
          <a:avLst/>
          <a:gdLst/>
          <a:ahLst/>
          <a:cxnLst/>
          <a:rect l="0" t="0" r="0" b="0"/>
          <a:pathLst>
            <a:path>
              <a:moveTo>
                <a:pt x="45720" y="0"/>
              </a:moveTo>
              <a:lnTo>
                <a:pt x="45720" y="492855"/>
              </a:lnTo>
            </a:path>
          </a:pathLst>
        </a:custGeom>
        <a:noFill/>
        <a:ln w="12700" cap="flat" cmpd="sng" algn="ctr">
          <a:solidFill>
            <a:schemeClr val="accent1">
              <a:lumMod val="50000"/>
            </a:schemeClr>
          </a:solidFill>
          <a:prstDash val="solid"/>
          <a:miter lim="800000"/>
        </a:ln>
        <a:effectLst/>
      </dgm:spPr>
      <dgm:t>
        <a:bodyPr/>
        <a:lstStyle/>
        <a:p>
          <a:endParaRPr lang="en-US"/>
        </a:p>
      </dgm:t>
    </dgm:pt>
    <dgm:pt modelId="{03442357-83C4-40BF-8065-065AD8239DF2}" type="sibTrans" cxnId="{0460FF10-E7F1-4247-B51D-68E78CA25BA5}">
      <dgm:prSet/>
      <dgm:spPr/>
      <dgm:t>
        <a:bodyPr/>
        <a:lstStyle/>
        <a:p>
          <a:endParaRPr lang="en-US"/>
        </a:p>
      </dgm:t>
    </dgm:pt>
    <dgm:pt modelId="{4F9F75CA-7B57-4F63-9AC2-CE73132FCBE5}">
      <dgm:prSet phldrT="[Text]" custT="1"/>
      <dgm:spPr>
        <a:xfrm>
          <a:off x="5680110" y="2208037"/>
          <a:ext cx="2346930" cy="1173465"/>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gm:spPr>
      <dgm:t>
        <a:bodyPr/>
        <a:lstStyle/>
        <a:p>
          <a:pPr marL="0" lvl="0" indent="0" algn="ctr" defTabSz="800100">
            <a:lnSpc>
              <a:spcPct val="90000"/>
            </a:lnSpc>
            <a:spcBef>
              <a:spcPct val="0"/>
            </a:spcBef>
            <a:spcAft>
              <a:spcPct val="35000"/>
            </a:spcAft>
            <a:buNone/>
          </a:pPr>
          <a:r>
            <a:rPr lang="en-US" sz="1800" kern="1200" dirty="0">
              <a:solidFill>
                <a:srgbClr val="FFFFFF"/>
              </a:solidFill>
              <a:latin typeface="Source Sans Pro" panose="020B0503030403020204" pitchFamily="34" charset="0"/>
              <a:ea typeface="Source Sans Pro" panose="020B0503030403020204" pitchFamily="34" charset="0"/>
              <a:cs typeface="+mn-cs"/>
            </a:rPr>
            <a:t>Rural Utilities Service</a:t>
          </a:r>
        </a:p>
      </dgm:t>
    </dgm:pt>
    <dgm:pt modelId="{54F398C1-D2BB-442F-B153-52136A10E8A1}" type="parTrans" cxnId="{BD4957ED-6C79-4ECC-A0D4-3B6930839FCA}">
      <dgm:prSet/>
      <dgm:spPr>
        <a:xfrm>
          <a:off x="4013790" y="1715181"/>
          <a:ext cx="2839785" cy="492855"/>
        </a:xfrm>
        <a:custGeom>
          <a:avLst/>
          <a:gdLst/>
          <a:ahLst/>
          <a:cxnLst/>
          <a:rect l="0" t="0" r="0" b="0"/>
          <a:pathLst>
            <a:path>
              <a:moveTo>
                <a:pt x="0" y="0"/>
              </a:moveTo>
              <a:lnTo>
                <a:pt x="0" y="246427"/>
              </a:lnTo>
              <a:lnTo>
                <a:pt x="2839785" y="246427"/>
              </a:lnTo>
              <a:lnTo>
                <a:pt x="2839785" y="492855"/>
              </a:lnTo>
            </a:path>
          </a:pathLst>
        </a:custGeom>
        <a:noFill/>
        <a:ln w="12700" cap="flat" cmpd="sng" algn="ctr">
          <a:solidFill>
            <a:schemeClr val="accent1">
              <a:lumMod val="50000"/>
            </a:schemeClr>
          </a:solidFill>
          <a:prstDash val="solid"/>
          <a:miter lim="800000"/>
        </a:ln>
        <a:effectLst/>
      </dgm:spPr>
      <dgm:t>
        <a:bodyPr/>
        <a:lstStyle/>
        <a:p>
          <a:endParaRPr lang="en-US"/>
        </a:p>
      </dgm:t>
    </dgm:pt>
    <dgm:pt modelId="{83C7E27E-01AD-4C40-BBB4-BFC4D291CF19}" type="sibTrans" cxnId="{BD4957ED-6C79-4ECC-A0D4-3B6930839FCA}">
      <dgm:prSet/>
      <dgm:spPr/>
      <dgm:t>
        <a:bodyPr/>
        <a:lstStyle/>
        <a:p>
          <a:endParaRPr lang="en-US"/>
        </a:p>
      </dgm:t>
    </dgm:pt>
    <dgm:pt modelId="{AFC05C48-EE22-49C5-8B89-A70FD87CAF53}" type="pres">
      <dgm:prSet presAssocID="{D32CEC68-B3DA-4B58-AE00-5CADA381B748}" presName="hierChild1" presStyleCnt="0">
        <dgm:presLayoutVars>
          <dgm:orgChart val="1"/>
          <dgm:chPref val="1"/>
          <dgm:dir/>
          <dgm:animOne val="branch"/>
          <dgm:animLvl val="lvl"/>
          <dgm:resizeHandles/>
        </dgm:presLayoutVars>
      </dgm:prSet>
      <dgm:spPr/>
    </dgm:pt>
    <dgm:pt modelId="{28769EB7-C350-4883-905F-DC50E4C9DE06}" type="pres">
      <dgm:prSet presAssocID="{ECE16AF2-0289-4D69-BD47-0EE9DBBE8E4D}" presName="hierRoot1" presStyleCnt="0">
        <dgm:presLayoutVars>
          <dgm:hierBranch val="init"/>
        </dgm:presLayoutVars>
      </dgm:prSet>
      <dgm:spPr/>
    </dgm:pt>
    <dgm:pt modelId="{2EE64F01-7210-4866-9395-4C0E4FE44BBB}" type="pres">
      <dgm:prSet presAssocID="{ECE16AF2-0289-4D69-BD47-0EE9DBBE8E4D}" presName="rootComposite1" presStyleCnt="0"/>
      <dgm:spPr/>
    </dgm:pt>
    <dgm:pt modelId="{2A611DA2-19BC-444B-B342-A6FABAD55E86}" type="pres">
      <dgm:prSet presAssocID="{ECE16AF2-0289-4D69-BD47-0EE9DBBE8E4D}" presName="rootText1" presStyleLbl="node0" presStyleIdx="0" presStyleCnt="1">
        <dgm:presLayoutVars>
          <dgm:chPref val="3"/>
        </dgm:presLayoutVars>
      </dgm:prSet>
      <dgm:spPr/>
    </dgm:pt>
    <dgm:pt modelId="{55D88649-1567-4792-B01D-714CF8D0AA2B}" type="pres">
      <dgm:prSet presAssocID="{ECE16AF2-0289-4D69-BD47-0EE9DBBE8E4D}" presName="rootConnector1" presStyleLbl="node1" presStyleIdx="0" presStyleCnt="0"/>
      <dgm:spPr/>
    </dgm:pt>
    <dgm:pt modelId="{CD6AAA33-21EB-4DDF-B6E7-3FC05BA502E3}" type="pres">
      <dgm:prSet presAssocID="{ECE16AF2-0289-4D69-BD47-0EE9DBBE8E4D}" presName="hierChild2" presStyleCnt="0"/>
      <dgm:spPr/>
    </dgm:pt>
    <dgm:pt modelId="{18032FB6-074C-42F0-95E3-6FA9B14E571A}" type="pres">
      <dgm:prSet presAssocID="{FC6D03EA-A649-4B97-B5B3-C12AF347B853}" presName="Name37" presStyleLbl="parChTrans1D2" presStyleIdx="0" presStyleCnt="3"/>
      <dgm:spPr/>
    </dgm:pt>
    <dgm:pt modelId="{491BD65B-30E9-49CF-9EC7-275198DB5D70}" type="pres">
      <dgm:prSet presAssocID="{4D0CA34D-146C-4F6E-8BAD-4D81DD1569AB}" presName="hierRoot2" presStyleCnt="0">
        <dgm:presLayoutVars>
          <dgm:hierBranch val="init"/>
        </dgm:presLayoutVars>
      </dgm:prSet>
      <dgm:spPr/>
    </dgm:pt>
    <dgm:pt modelId="{27183192-E235-408D-B4F9-7540A0B1FD3F}" type="pres">
      <dgm:prSet presAssocID="{4D0CA34D-146C-4F6E-8BAD-4D81DD1569AB}" presName="rootComposite" presStyleCnt="0"/>
      <dgm:spPr/>
    </dgm:pt>
    <dgm:pt modelId="{567A535C-7B27-4C2C-AB2A-0A48EAA2C8CA}" type="pres">
      <dgm:prSet presAssocID="{4D0CA34D-146C-4F6E-8BAD-4D81DD1569AB}" presName="rootText" presStyleLbl="node2" presStyleIdx="0" presStyleCnt="3">
        <dgm:presLayoutVars>
          <dgm:chPref val="3"/>
        </dgm:presLayoutVars>
      </dgm:prSet>
      <dgm:spPr/>
    </dgm:pt>
    <dgm:pt modelId="{2F42DDB0-9E71-4936-9F23-54DF98F66BB0}" type="pres">
      <dgm:prSet presAssocID="{4D0CA34D-146C-4F6E-8BAD-4D81DD1569AB}" presName="rootConnector" presStyleLbl="node2" presStyleIdx="0" presStyleCnt="3"/>
      <dgm:spPr/>
    </dgm:pt>
    <dgm:pt modelId="{902F01E9-607B-45F3-854B-DDB03775C63E}" type="pres">
      <dgm:prSet presAssocID="{4D0CA34D-146C-4F6E-8BAD-4D81DD1569AB}" presName="hierChild4" presStyleCnt="0"/>
      <dgm:spPr/>
    </dgm:pt>
    <dgm:pt modelId="{20F61B58-07A9-48E8-B175-D6FFBF300650}" type="pres">
      <dgm:prSet presAssocID="{4D0CA34D-146C-4F6E-8BAD-4D81DD1569AB}" presName="hierChild5" presStyleCnt="0"/>
      <dgm:spPr/>
    </dgm:pt>
    <dgm:pt modelId="{AB8A85C1-7FF4-420C-AA2D-EE77540315A3}" type="pres">
      <dgm:prSet presAssocID="{5F721C51-8DBD-49A3-BC01-0C85E5670154}" presName="Name37" presStyleLbl="parChTrans1D2" presStyleIdx="1" presStyleCnt="3"/>
      <dgm:spPr/>
    </dgm:pt>
    <dgm:pt modelId="{E657650F-2371-4731-A64C-590F0C8B55D1}" type="pres">
      <dgm:prSet presAssocID="{A1939FA1-3DA4-4732-B966-B4366303F6C1}" presName="hierRoot2" presStyleCnt="0">
        <dgm:presLayoutVars>
          <dgm:hierBranch val="init"/>
        </dgm:presLayoutVars>
      </dgm:prSet>
      <dgm:spPr/>
    </dgm:pt>
    <dgm:pt modelId="{4A5DB855-1F57-48AC-963D-AD777656959C}" type="pres">
      <dgm:prSet presAssocID="{A1939FA1-3DA4-4732-B966-B4366303F6C1}" presName="rootComposite" presStyleCnt="0"/>
      <dgm:spPr/>
    </dgm:pt>
    <dgm:pt modelId="{53F31552-F8FB-4E5E-B73F-E077A1EB79BD}" type="pres">
      <dgm:prSet presAssocID="{A1939FA1-3DA4-4732-B966-B4366303F6C1}" presName="rootText" presStyleLbl="node2" presStyleIdx="1" presStyleCnt="3">
        <dgm:presLayoutVars>
          <dgm:chPref val="3"/>
        </dgm:presLayoutVars>
      </dgm:prSet>
      <dgm:spPr/>
    </dgm:pt>
    <dgm:pt modelId="{5721456F-2786-4558-867C-3A845DFE7F12}" type="pres">
      <dgm:prSet presAssocID="{A1939FA1-3DA4-4732-B966-B4366303F6C1}" presName="rootConnector" presStyleLbl="node2" presStyleIdx="1" presStyleCnt="3"/>
      <dgm:spPr/>
    </dgm:pt>
    <dgm:pt modelId="{D86AE0C8-C1C6-4B03-A305-CB122064B38E}" type="pres">
      <dgm:prSet presAssocID="{A1939FA1-3DA4-4732-B966-B4366303F6C1}" presName="hierChild4" presStyleCnt="0"/>
      <dgm:spPr/>
    </dgm:pt>
    <dgm:pt modelId="{4E5B2F0E-5FE6-4401-8D75-8C969204A831}" type="pres">
      <dgm:prSet presAssocID="{A1939FA1-3DA4-4732-B966-B4366303F6C1}" presName="hierChild5" presStyleCnt="0"/>
      <dgm:spPr/>
    </dgm:pt>
    <dgm:pt modelId="{D1776242-4032-4CA8-956A-CB7C9CE031CC}" type="pres">
      <dgm:prSet presAssocID="{54F398C1-D2BB-442F-B153-52136A10E8A1}" presName="Name37" presStyleLbl="parChTrans1D2" presStyleIdx="2" presStyleCnt="3"/>
      <dgm:spPr/>
    </dgm:pt>
    <dgm:pt modelId="{97BE0591-E69C-4D75-A176-68665872D999}" type="pres">
      <dgm:prSet presAssocID="{4F9F75CA-7B57-4F63-9AC2-CE73132FCBE5}" presName="hierRoot2" presStyleCnt="0">
        <dgm:presLayoutVars>
          <dgm:hierBranch val="init"/>
        </dgm:presLayoutVars>
      </dgm:prSet>
      <dgm:spPr/>
    </dgm:pt>
    <dgm:pt modelId="{3D1B433C-63B3-4B8E-83F5-42920A8A211D}" type="pres">
      <dgm:prSet presAssocID="{4F9F75CA-7B57-4F63-9AC2-CE73132FCBE5}" presName="rootComposite" presStyleCnt="0"/>
      <dgm:spPr/>
    </dgm:pt>
    <dgm:pt modelId="{06910FA4-1B7B-4093-A4B0-137A724E7824}" type="pres">
      <dgm:prSet presAssocID="{4F9F75CA-7B57-4F63-9AC2-CE73132FCBE5}" presName="rootText" presStyleLbl="node2" presStyleIdx="2" presStyleCnt="3">
        <dgm:presLayoutVars>
          <dgm:chPref val="3"/>
        </dgm:presLayoutVars>
      </dgm:prSet>
      <dgm:spPr/>
    </dgm:pt>
    <dgm:pt modelId="{035B0BCF-F301-428B-ACB3-B96063559A32}" type="pres">
      <dgm:prSet presAssocID="{4F9F75CA-7B57-4F63-9AC2-CE73132FCBE5}" presName="rootConnector" presStyleLbl="node2" presStyleIdx="2" presStyleCnt="3"/>
      <dgm:spPr/>
    </dgm:pt>
    <dgm:pt modelId="{F937697F-EBB0-4DD9-8BD8-E8C43FB7429C}" type="pres">
      <dgm:prSet presAssocID="{4F9F75CA-7B57-4F63-9AC2-CE73132FCBE5}" presName="hierChild4" presStyleCnt="0"/>
      <dgm:spPr/>
    </dgm:pt>
    <dgm:pt modelId="{0FA1D5EE-4163-4783-A1B5-6B5C253BBC87}" type="pres">
      <dgm:prSet presAssocID="{4F9F75CA-7B57-4F63-9AC2-CE73132FCBE5}" presName="hierChild5" presStyleCnt="0"/>
      <dgm:spPr/>
    </dgm:pt>
    <dgm:pt modelId="{0DB25904-FB59-463E-8AB6-C7F6AFB029C1}" type="pres">
      <dgm:prSet presAssocID="{ECE16AF2-0289-4D69-BD47-0EE9DBBE8E4D}" presName="hierChild3" presStyleCnt="0"/>
      <dgm:spPr/>
    </dgm:pt>
  </dgm:ptLst>
  <dgm:cxnLst>
    <dgm:cxn modelId="{9B0E150F-42ED-4029-8F50-608A95E4DC72}" srcId="{D32CEC68-B3DA-4B58-AE00-5CADA381B748}" destId="{ECE16AF2-0289-4D69-BD47-0EE9DBBE8E4D}" srcOrd="0" destOrd="0" parTransId="{7B4012A3-B610-4843-BF50-F8EF9F8E0173}" sibTransId="{CBFE47B0-50A1-4679-8AC4-17854321CA40}"/>
    <dgm:cxn modelId="{0460FF10-E7F1-4247-B51D-68E78CA25BA5}" srcId="{ECE16AF2-0289-4D69-BD47-0EE9DBBE8E4D}" destId="{A1939FA1-3DA4-4732-B966-B4366303F6C1}" srcOrd="1" destOrd="0" parTransId="{5F721C51-8DBD-49A3-BC01-0C85E5670154}" sibTransId="{03442357-83C4-40BF-8065-065AD8239DF2}"/>
    <dgm:cxn modelId="{ED05B416-FEF8-410B-A3A7-349F00DB17F4}" type="presOf" srcId="{FC6D03EA-A649-4B97-B5B3-C12AF347B853}" destId="{18032FB6-074C-42F0-95E3-6FA9B14E571A}" srcOrd="0" destOrd="0" presId="urn:microsoft.com/office/officeart/2005/8/layout/orgChart1"/>
    <dgm:cxn modelId="{12808221-18AB-4B45-BCB9-4E7CA866A1D1}" type="presOf" srcId="{4D0CA34D-146C-4F6E-8BAD-4D81DD1569AB}" destId="{567A535C-7B27-4C2C-AB2A-0A48EAA2C8CA}" srcOrd="0" destOrd="0" presId="urn:microsoft.com/office/officeart/2005/8/layout/orgChart1"/>
    <dgm:cxn modelId="{4F89152D-FF8C-4C73-A901-EB11C533B7C1}" type="presOf" srcId="{5F721C51-8DBD-49A3-BC01-0C85E5670154}" destId="{AB8A85C1-7FF4-420C-AA2D-EE77540315A3}" srcOrd="0" destOrd="0" presId="urn:microsoft.com/office/officeart/2005/8/layout/orgChart1"/>
    <dgm:cxn modelId="{94E60D37-3997-4C76-BBFC-FB9DFE97E352}" type="presOf" srcId="{A1939FA1-3DA4-4732-B966-B4366303F6C1}" destId="{5721456F-2786-4558-867C-3A845DFE7F12}" srcOrd="1" destOrd="0" presId="urn:microsoft.com/office/officeart/2005/8/layout/orgChart1"/>
    <dgm:cxn modelId="{CE74C349-8D00-48C7-854F-B4FFC33D08A8}" type="presOf" srcId="{ECE16AF2-0289-4D69-BD47-0EE9DBBE8E4D}" destId="{55D88649-1567-4792-B01D-714CF8D0AA2B}" srcOrd="1" destOrd="0" presId="urn:microsoft.com/office/officeart/2005/8/layout/orgChart1"/>
    <dgm:cxn modelId="{0FB45D52-1F3C-4A99-84B9-EB5D2E68469C}" type="presOf" srcId="{4D0CA34D-146C-4F6E-8BAD-4D81DD1569AB}" destId="{2F42DDB0-9E71-4936-9F23-54DF98F66BB0}" srcOrd="1" destOrd="0" presId="urn:microsoft.com/office/officeart/2005/8/layout/orgChart1"/>
    <dgm:cxn modelId="{44038274-B7D0-471D-93CD-389660C96265}" type="presOf" srcId="{54F398C1-D2BB-442F-B153-52136A10E8A1}" destId="{D1776242-4032-4CA8-956A-CB7C9CE031CC}" srcOrd="0" destOrd="0" presId="urn:microsoft.com/office/officeart/2005/8/layout/orgChart1"/>
    <dgm:cxn modelId="{79C7E599-19F7-4405-8895-CDB230710C82}" type="presOf" srcId="{ECE16AF2-0289-4D69-BD47-0EE9DBBE8E4D}" destId="{2A611DA2-19BC-444B-B342-A6FABAD55E86}" srcOrd="0" destOrd="0" presId="urn:microsoft.com/office/officeart/2005/8/layout/orgChart1"/>
    <dgm:cxn modelId="{ECD01AA4-C684-43EE-AD48-13BE9A2A57E9}" type="presOf" srcId="{D32CEC68-B3DA-4B58-AE00-5CADA381B748}" destId="{AFC05C48-EE22-49C5-8B89-A70FD87CAF53}" srcOrd="0" destOrd="0" presId="urn:microsoft.com/office/officeart/2005/8/layout/orgChart1"/>
    <dgm:cxn modelId="{5BF85EB9-5891-4F3A-B4E6-D43628B79893}" type="presOf" srcId="{4F9F75CA-7B57-4F63-9AC2-CE73132FCBE5}" destId="{035B0BCF-F301-428B-ACB3-B96063559A32}" srcOrd="1" destOrd="0" presId="urn:microsoft.com/office/officeart/2005/8/layout/orgChart1"/>
    <dgm:cxn modelId="{A95334D5-7FB6-4085-A7CB-7DD13598EFE3}" srcId="{ECE16AF2-0289-4D69-BD47-0EE9DBBE8E4D}" destId="{4D0CA34D-146C-4F6E-8BAD-4D81DD1569AB}" srcOrd="0" destOrd="0" parTransId="{FC6D03EA-A649-4B97-B5B3-C12AF347B853}" sibTransId="{1E914204-06A0-4092-8A32-7BC65EC06399}"/>
    <dgm:cxn modelId="{2991B5E5-692C-4436-9B3E-32DB763225F5}" type="presOf" srcId="{4F9F75CA-7B57-4F63-9AC2-CE73132FCBE5}" destId="{06910FA4-1B7B-4093-A4B0-137A724E7824}" srcOrd="0" destOrd="0" presId="urn:microsoft.com/office/officeart/2005/8/layout/orgChart1"/>
    <dgm:cxn modelId="{C58996E8-5DCE-46AB-BA6B-CA2E5914E983}" type="presOf" srcId="{A1939FA1-3DA4-4732-B966-B4366303F6C1}" destId="{53F31552-F8FB-4E5E-B73F-E077A1EB79BD}" srcOrd="0" destOrd="0" presId="urn:microsoft.com/office/officeart/2005/8/layout/orgChart1"/>
    <dgm:cxn modelId="{BD4957ED-6C79-4ECC-A0D4-3B6930839FCA}" srcId="{ECE16AF2-0289-4D69-BD47-0EE9DBBE8E4D}" destId="{4F9F75CA-7B57-4F63-9AC2-CE73132FCBE5}" srcOrd="2" destOrd="0" parTransId="{54F398C1-D2BB-442F-B153-52136A10E8A1}" sibTransId="{83C7E27E-01AD-4C40-BBB4-BFC4D291CF19}"/>
    <dgm:cxn modelId="{1F2D06AB-0F29-44E6-8A13-51D01BA3A96D}" type="presParOf" srcId="{AFC05C48-EE22-49C5-8B89-A70FD87CAF53}" destId="{28769EB7-C350-4883-905F-DC50E4C9DE06}" srcOrd="0" destOrd="0" presId="urn:microsoft.com/office/officeart/2005/8/layout/orgChart1"/>
    <dgm:cxn modelId="{0F146150-2657-47BF-9077-4CD6D1FA175C}" type="presParOf" srcId="{28769EB7-C350-4883-905F-DC50E4C9DE06}" destId="{2EE64F01-7210-4866-9395-4C0E4FE44BBB}" srcOrd="0" destOrd="0" presId="urn:microsoft.com/office/officeart/2005/8/layout/orgChart1"/>
    <dgm:cxn modelId="{2CE9A60A-B6F4-4A00-AD68-0625F5E2D648}" type="presParOf" srcId="{2EE64F01-7210-4866-9395-4C0E4FE44BBB}" destId="{2A611DA2-19BC-444B-B342-A6FABAD55E86}" srcOrd="0" destOrd="0" presId="urn:microsoft.com/office/officeart/2005/8/layout/orgChart1"/>
    <dgm:cxn modelId="{03053CDD-8954-47B9-9A08-9FBE001E759C}" type="presParOf" srcId="{2EE64F01-7210-4866-9395-4C0E4FE44BBB}" destId="{55D88649-1567-4792-B01D-714CF8D0AA2B}" srcOrd="1" destOrd="0" presId="urn:microsoft.com/office/officeart/2005/8/layout/orgChart1"/>
    <dgm:cxn modelId="{F75D5A14-4090-4306-BBF5-04214EABA481}" type="presParOf" srcId="{28769EB7-C350-4883-905F-DC50E4C9DE06}" destId="{CD6AAA33-21EB-4DDF-B6E7-3FC05BA502E3}" srcOrd="1" destOrd="0" presId="urn:microsoft.com/office/officeart/2005/8/layout/orgChart1"/>
    <dgm:cxn modelId="{222E0A1E-D19C-4FD7-8C7A-8A1A0CBA1C89}" type="presParOf" srcId="{CD6AAA33-21EB-4DDF-B6E7-3FC05BA502E3}" destId="{18032FB6-074C-42F0-95E3-6FA9B14E571A}" srcOrd="0" destOrd="0" presId="urn:microsoft.com/office/officeart/2005/8/layout/orgChart1"/>
    <dgm:cxn modelId="{D759F60E-4688-4DEF-A923-93404BC1CBBF}" type="presParOf" srcId="{CD6AAA33-21EB-4DDF-B6E7-3FC05BA502E3}" destId="{491BD65B-30E9-49CF-9EC7-275198DB5D70}" srcOrd="1" destOrd="0" presId="urn:microsoft.com/office/officeart/2005/8/layout/orgChart1"/>
    <dgm:cxn modelId="{ACC06F25-9D69-48EC-A248-88C64617EAE2}" type="presParOf" srcId="{491BD65B-30E9-49CF-9EC7-275198DB5D70}" destId="{27183192-E235-408D-B4F9-7540A0B1FD3F}" srcOrd="0" destOrd="0" presId="urn:microsoft.com/office/officeart/2005/8/layout/orgChart1"/>
    <dgm:cxn modelId="{44EE23C1-FBC8-4670-93FB-2B885CF58255}" type="presParOf" srcId="{27183192-E235-408D-B4F9-7540A0B1FD3F}" destId="{567A535C-7B27-4C2C-AB2A-0A48EAA2C8CA}" srcOrd="0" destOrd="0" presId="urn:microsoft.com/office/officeart/2005/8/layout/orgChart1"/>
    <dgm:cxn modelId="{556FB8C9-AAB9-4995-BC7A-721C5D8086D2}" type="presParOf" srcId="{27183192-E235-408D-B4F9-7540A0B1FD3F}" destId="{2F42DDB0-9E71-4936-9F23-54DF98F66BB0}" srcOrd="1" destOrd="0" presId="urn:microsoft.com/office/officeart/2005/8/layout/orgChart1"/>
    <dgm:cxn modelId="{50869B67-6379-474D-8100-9912F87FBA5A}" type="presParOf" srcId="{491BD65B-30E9-49CF-9EC7-275198DB5D70}" destId="{902F01E9-607B-45F3-854B-DDB03775C63E}" srcOrd="1" destOrd="0" presId="urn:microsoft.com/office/officeart/2005/8/layout/orgChart1"/>
    <dgm:cxn modelId="{C04F62D8-8D39-4963-A51E-A9559BB6363F}" type="presParOf" srcId="{491BD65B-30E9-49CF-9EC7-275198DB5D70}" destId="{20F61B58-07A9-48E8-B175-D6FFBF300650}" srcOrd="2" destOrd="0" presId="urn:microsoft.com/office/officeart/2005/8/layout/orgChart1"/>
    <dgm:cxn modelId="{4BE34B42-2558-4998-9094-EAF9BC595801}" type="presParOf" srcId="{CD6AAA33-21EB-4DDF-B6E7-3FC05BA502E3}" destId="{AB8A85C1-7FF4-420C-AA2D-EE77540315A3}" srcOrd="2" destOrd="0" presId="urn:microsoft.com/office/officeart/2005/8/layout/orgChart1"/>
    <dgm:cxn modelId="{218ABE0B-F978-4E44-AC8F-C8427BB41850}" type="presParOf" srcId="{CD6AAA33-21EB-4DDF-B6E7-3FC05BA502E3}" destId="{E657650F-2371-4731-A64C-590F0C8B55D1}" srcOrd="3" destOrd="0" presId="urn:microsoft.com/office/officeart/2005/8/layout/orgChart1"/>
    <dgm:cxn modelId="{91868A50-3542-4872-991C-38C6961A6F11}" type="presParOf" srcId="{E657650F-2371-4731-A64C-590F0C8B55D1}" destId="{4A5DB855-1F57-48AC-963D-AD777656959C}" srcOrd="0" destOrd="0" presId="urn:microsoft.com/office/officeart/2005/8/layout/orgChart1"/>
    <dgm:cxn modelId="{3991B93C-773F-474F-BD47-D4056F067AB1}" type="presParOf" srcId="{4A5DB855-1F57-48AC-963D-AD777656959C}" destId="{53F31552-F8FB-4E5E-B73F-E077A1EB79BD}" srcOrd="0" destOrd="0" presId="urn:microsoft.com/office/officeart/2005/8/layout/orgChart1"/>
    <dgm:cxn modelId="{24060C25-A650-498E-9888-0176E0238A0B}" type="presParOf" srcId="{4A5DB855-1F57-48AC-963D-AD777656959C}" destId="{5721456F-2786-4558-867C-3A845DFE7F12}" srcOrd="1" destOrd="0" presId="urn:microsoft.com/office/officeart/2005/8/layout/orgChart1"/>
    <dgm:cxn modelId="{5DEF0A11-FE16-4371-965B-B6FC11FFF7C2}" type="presParOf" srcId="{E657650F-2371-4731-A64C-590F0C8B55D1}" destId="{D86AE0C8-C1C6-4B03-A305-CB122064B38E}" srcOrd="1" destOrd="0" presId="urn:microsoft.com/office/officeart/2005/8/layout/orgChart1"/>
    <dgm:cxn modelId="{C6BFF948-3784-4635-BC3D-96089CC52957}" type="presParOf" srcId="{E657650F-2371-4731-A64C-590F0C8B55D1}" destId="{4E5B2F0E-5FE6-4401-8D75-8C969204A831}" srcOrd="2" destOrd="0" presId="urn:microsoft.com/office/officeart/2005/8/layout/orgChart1"/>
    <dgm:cxn modelId="{7918B68D-8F9B-4731-87A5-47A094A00DC1}" type="presParOf" srcId="{CD6AAA33-21EB-4DDF-B6E7-3FC05BA502E3}" destId="{D1776242-4032-4CA8-956A-CB7C9CE031CC}" srcOrd="4" destOrd="0" presId="urn:microsoft.com/office/officeart/2005/8/layout/orgChart1"/>
    <dgm:cxn modelId="{B67968A7-709C-4F33-94D9-1A0DBF557FAE}" type="presParOf" srcId="{CD6AAA33-21EB-4DDF-B6E7-3FC05BA502E3}" destId="{97BE0591-E69C-4D75-A176-68665872D999}" srcOrd="5" destOrd="0" presId="urn:microsoft.com/office/officeart/2005/8/layout/orgChart1"/>
    <dgm:cxn modelId="{F9B3A2F2-C17B-4AB5-ADA6-526DD998A076}" type="presParOf" srcId="{97BE0591-E69C-4D75-A176-68665872D999}" destId="{3D1B433C-63B3-4B8E-83F5-42920A8A211D}" srcOrd="0" destOrd="0" presId="urn:microsoft.com/office/officeart/2005/8/layout/orgChart1"/>
    <dgm:cxn modelId="{005F469F-32A6-4561-AB90-D46D0CAD4F14}" type="presParOf" srcId="{3D1B433C-63B3-4B8E-83F5-42920A8A211D}" destId="{06910FA4-1B7B-4093-A4B0-137A724E7824}" srcOrd="0" destOrd="0" presId="urn:microsoft.com/office/officeart/2005/8/layout/orgChart1"/>
    <dgm:cxn modelId="{3E8F76E8-1E86-4125-9444-AAB18DC78B60}" type="presParOf" srcId="{3D1B433C-63B3-4B8E-83F5-42920A8A211D}" destId="{035B0BCF-F301-428B-ACB3-B96063559A32}" srcOrd="1" destOrd="0" presId="urn:microsoft.com/office/officeart/2005/8/layout/orgChart1"/>
    <dgm:cxn modelId="{5580BCB0-515D-46A9-B2D8-876572279D35}" type="presParOf" srcId="{97BE0591-E69C-4D75-A176-68665872D999}" destId="{F937697F-EBB0-4DD9-8BD8-E8C43FB7429C}" srcOrd="1" destOrd="0" presId="urn:microsoft.com/office/officeart/2005/8/layout/orgChart1"/>
    <dgm:cxn modelId="{237B4FEF-33C3-495C-9480-3B1C0C7AAF8E}" type="presParOf" srcId="{97BE0591-E69C-4D75-A176-68665872D999}" destId="{0FA1D5EE-4163-4783-A1B5-6B5C253BBC87}" srcOrd="2" destOrd="0" presId="urn:microsoft.com/office/officeart/2005/8/layout/orgChart1"/>
    <dgm:cxn modelId="{DA043F02-1B91-490A-98D0-68B73277B00D}" type="presParOf" srcId="{28769EB7-C350-4883-905F-DC50E4C9DE06}" destId="{0DB25904-FB59-463E-8AB6-C7F6AFB029C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76242-4032-4CA8-956A-CB7C9CE031CC}">
      <dsp:nvSpPr>
        <dsp:cNvPr id="0" name=""/>
        <dsp:cNvSpPr/>
      </dsp:nvSpPr>
      <dsp:spPr>
        <a:xfrm>
          <a:off x="5239529" y="2499216"/>
          <a:ext cx="3707005" cy="643364"/>
        </a:xfrm>
        <a:custGeom>
          <a:avLst/>
          <a:gdLst/>
          <a:ahLst/>
          <a:cxnLst/>
          <a:rect l="0" t="0" r="0" b="0"/>
          <a:pathLst>
            <a:path>
              <a:moveTo>
                <a:pt x="0" y="0"/>
              </a:moveTo>
              <a:lnTo>
                <a:pt x="0" y="246427"/>
              </a:lnTo>
              <a:lnTo>
                <a:pt x="2839785" y="246427"/>
              </a:lnTo>
              <a:lnTo>
                <a:pt x="2839785" y="492855"/>
              </a:lnTo>
            </a:path>
          </a:pathLst>
        </a:custGeom>
        <a:noFill/>
        <a:ln w="12700" cap="flat" cmpd="sng" algn="ctr">
          <a:solidFill>
            <a:schemeClr val="accent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AB8A85C1-7FF4-420C-AA2D-EE77540315A3}">
      <dsp:nvSpPr>
        <dsp:cNvPr id="0" name=""/>
        <dsp:cNvSpPr/>
      </dsp:nvSpPr>
      <dsp:spPr>
        <a:xfrm>
          <a:off x="5193809" y="2499216"/>
          <a:ext cx="91440" cy="643364"/>
        </a:xfrm>
        <a:custGeom>
          <a:avLst/>
          <a:gdLst/>
          <a:ahLst/>
          <a:cxnLst/>
          <a:rect l="0" t="0" r="0" b="0"/>
          <a:pathLst>
            <a:path>
              <a:moveTo>
                <a:pt x="45720" y="0"/>
              </a:moveTo>
              <a:lnTo>
                <a:pt x="45720" y="492855"/>
              </a:lnTo>
            </a:path>
          </a:pathLst>
        </a:custGeom>
        <a:noFill/>
        <a:ln w="12700" cap="flat" cmpd="sng" algn="ctr">
          <a:solidFill>
            <a:schemeClr val="accent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18032FB6-074C-42F0-95E3-6FA9B14E571A}">
      <dsp:nvSpPr>
        <dsp:cNvPr id="0" name=""/>
        <dsp:cNvSpPr/>
      </dsp:nvSpPr>
      <dsp:spPr>
        <a:xfrm>
          <a:off x="1532524" y="2499216"/>
          <a:ext cx="3707005" cy="643364"/>
        </a:xfrm>
        <a:custGeom>
          <a:avLst/>
          <a:gdLst/>
          <a:ahLst/>
          <a:cxnLst/>
          <a:rect l="0" t="0" r="0" b="0"/>
          <a:pathLst>
            <a:path>
              <a:moveTo>
                <a:pt x="2839785" y="0"/>
              </a:moveTo>
              <a:lnTo>
                <a:pt x="2839785" y="246427"/>
              </a:lnTo>
              <a:lnTo>
                <a:pt x="0" y="246427"/>
              </a:lnTo>
              <a:lnTo>
                <a:pt x="0" y="492855"/>
              </a:lnTo>
            </a:path>
          </a:pathLst>
        </a:custGeom>
        <a:noFill/>
        <a:ln w="12700" cap="flat" cmpd="sng" algn="ctr">
          <a:solidFill>
            <a:schemeClr val="accent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2A611DA2-19BC-444B-B342-A6FABAD55E86}">
      <dsp:nvSpPr>
        <dsp:cNvPr id="0" name=""/>
        <dsp:cNvSpPr/>
      </dsp:nvSpPr>
      <dsp:spPr>
        <a:xfrm>
          <a:off x="3707709" y="967396"/>
          <a:ext cx="3063640" cy="1531820"/>
        </a:xfrm>
        <a:prstGeom prst="rect">
          <a:avLst/>
        </a:prstGeom>
        <a:solidFill>
          <a:schemeClr val="accent1">
            <a:lumMod val="5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FFFFFF"/>
              </a:solidFill>
              <a:latin typeface="Source Sans Pro" panose="020B0604020202020204" pitchFamily="34" charset="0"/>
              <a:ea typeface="+mn-ea"/>
              <a:cs typeface="+mn-cs"/>
            </a:rPr>
            <a:t>Rural Development</a:t>
          </a:r>
        </a:p>
      </dsp:txBody>
      <dsp:txXfrm>
        <a:off x="3707709" y="967396"/>
        <a:ext cx="3063640" cy="1531820"/>
      </dsp:txXfrm>
    </dsp:sp>
    <dsp:sp modelId="{567A535C-7B27-4C2C-AB2A-0A48EAA2C8CA}">
      <dsp:nvSpPr>
        <dsp:cNvPr id="0" name=""/>
        <dsp:cNvSpPr/>
      </dsp:nvSpPr>
      <dsp:spPr>
        <a:xfrm>
          <a:off x="703" y="3142581"/>
          <a:ext cx="3063640" cy="1531820"/>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600"/>
            </a:spcAft>
            <a:buNone/>
          </a:pPr>
          <a:r>
            <a:rPr lang="en-US" sz="1800" kern="1200" dirty="0">
              <a:solidFill>
                <a:srgbClr val="FFFFFF"/>
              </a:solidFill>
              <a:latin typeface="Source Sans Pro" panose="020B0503030403020204" pitchFamily="34" charset="0"/>
              <a:ea typeface="Source Sans Pro" panose="020B0503030403020204" pitchFamily="34" charset="0"/>
              <a:cs typeface="+mn-cs"/>
            </a:rPr>
            <a:t>Rural Business-Cooperative Service</a:t>
          </a:r>
        </a:p>
      </dsp:txBody>
      <dsp:txXfrm>
        <a:off x="703" y="3142581"/>
        <a:ext cx="3063640" cy="1531820"/>
      </dsp:txXfrm>
    </dsp:sp>
    <dsp:sp modelId="{53F31552-F8FB-4E5E-B73F-E077A1EB79BD}">
      <dsp:nvSpPr>
        <dsp:cNvPr id="0" name=""/>
        <dsp:cNvSpPr/>
      </dsp:nvSpPr>
      <dsp:spPr>
        <a:xfrm>
          <a:off x="3707709" y="3142581"/>
          <a:ext cx="3063640" cy="1531820"/>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Source Sans Pro" panose="020B0503030403020204" pitchFamily="34" charset="0"/>
              <a:ea typeface="Source Sans Pro" panose="020B0503030403020204" pitchFamily="34" charset="0"/>
              <a:cs typeface="+mn-cs"/>
            </a:rPr>
            <a:t>Rural Housing Service</a:t>
          </a:r>
        </a:p>
      </dsp:txBody>
      <dsp:txXfrm>
        <a:off x="3707709" y="3142581"/>
        <a:ext cx="3063640" cy="1531820"/>
      </dsp:txXfrm>
    </dsp:sp>
    <dsp:sp modelId="{06910FA4-1B7B-4093-A4B0-137A724E7824}">
      <dsp:nvSpPr>
        <dsp:cNvPr id="0" name=""/>
        <dsp:cNvSpPr/>
      </dsp:nvSpPr>
      <dsp:spPr>
        <a:xfrm>
          <a:off x="7414714" y="3142581"/>
          <a:ext cx="3063640" cy="1531820"/>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Source Sans Pro" panose="020B0503030403020204" pitchFamily="34" charset="0"/>
              <a:ea typeface="Source Sans Pro" panose="020B0503030403020204" pitchFamily="34" charset="0"/>
              <a:cs typeface="+mn-cs"/>
            </a:rPr>
            <a:t>Rural Utilities Service</a:t>
          </a:r>
        </a:p>
      </dsp:txBody>
      <dsp:txXfrm>
        <a:off x="7414714" y="3142581"/>
        <a:ext cx="3063640" cy="153182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11633-5BCB-4125-90C3-EF349010A304}" type="datetimeFigureOut">
              <a:rPr lang="en-US" smtClean="0"/>
              <a:t>7/19/2024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9EA106-C99F-4C9E-8EF4-8983877C42D8}" type="slidenum">
              <a:rPr lang="en-US" smtClean="0"/>
              <a:t>‹#›</a:t>
            </a:fld>
            <a:endParaRPr lang="en-US"/>
          </a:p>
        </p:txBody>
      </p:sp>
    </p:spTree>
    <p:extLst>
      <p:ext uri="{BB962C8B-B14F-4D97-AF65-F5344CB8AC3E}">
        <p14:creationId xmlns:p14="http://schemas.microsoft.com/office/powerpoint/2010/main" val="4001922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9EA106-C99F-4C9E-8EF4-8983877C42D8}" type="slidenum">
              <a:rPr lang="en-US" smtClean="0"/>
              <a:t>1</a:t>
            </a:fld>
            <a:endParaRPr lang="en-US"/>
          </a:p>
        </p:txBody>
      </p:sp>
    </p:spTree>
    <p:extLst>
      <p:ext uri="{BB962C8B-B14F-4D97-AF65-F5344CB8AC3E}">
        <p14:creationId xmlns:p14="http://schemas.microsoft.com/office/powerpoint/2010/main" val="1449915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B1B1B"/>
                </a:solidFill>
                <a:effectLst/>
                <a:highlight>
                  <a:srgbClr val="FFFFFF"/>
                </a:highlight>
                <a:latin typeface="Source Sans Pro Web"/>
              </a:rPr>
              <a:t>The Section 502 Guaranteed Loan Program assists approved lenders in providing low- and moderate-income households the opportunity to own adequate, modest, decent, safe and sanitary dwellings as their primary residence in eligible rural areas. Eligible applicants may purchase, build, rehabilitate, improve or relocate a dwelling in an eligible rural area with 100% financing. The program provides a 90% loan note guarantee to approved lenders in order to reduce the risk of extending 100% loans to eligible rural homebuyers – so no money down for those who qualify!</a:t>
            </a:r>
          </a:p>
          <a:p>
            <a:endParaRPr lang="en-US" b="0" i="0" dirty="0">
              <a:solidFill>
                <a:srgbClr val="1B1B1B"/>
              </a:solidFill>
              <a:effectLst/>
              <a:highlight>
                <a:srgbClr val="FFFFFF"/>
              </a:highlight>
              <a:latin typeface="Source Sans Pro Web"/>
            </a:endParaRPr>
          </a:p>
          <a:p>
            <a:r>
              <a:rPr lang="en-US" dirty="0"/>
              <a:t>Eligible buyers can purchase an existing, eligible dwelling, or build new using the USDA Combination Construction-to-Permanent (Single Close) Loan Program.</a:t>
            </a:r>
            <a:endParaRPr lang="en-US" b="0" i="0" dirty="0">
              <a:solidFill>
                <a:srgbClr val="1B1B1B"/>
              </a:solidFill>
              <a:effectLst/>
              <a:highlight>
                <a:srgbClr val="FFFFFF"/>
              </a:highlight>
              <a:latin typeface="Source Sans Pro Web"/>
            </a:endParaRPr>
          </a:p>
          <a:p>
            <a:endParaRPr lang="en-US" b="0" i="0" dirty="0">
              <a:solidFill>
                <a:srgbClr val="1B1B1B"/>
              </a:solidFill>
              <a:effectLst/>
              <a:highlight>
                <a:srgbClr val="FFFFFF"/>
              </a:highlight>
              <a:latin typeface="Source Sans Pro Web"/>
            </a:endParaRPr>
          </a:p>
          <a:p>
            <a:r>
              <a:rPr lang="en-US" b="0" i="0" dirty="0">
                <a:solidFill>
                  <a:srgbClr val="1B1B1B"/>
                </a:solidFill>
                <a:effectLst/>
                <a:highlight>
                  <a:srgbClr val="FFFFFF"/>
                </a:highlight>
                <a:latin typeface="Source Sans Pro Web"/>
              </a:rPr>
              <a:t>Applicants agree to occupy the dwelling as their primary residence and properties must be a single family dwelling. </a:t>
            </a:r>
          </a:p>
          <a:p>
            <a:endParaRPr lang="en-US" b="0" i="0" dirty="0">
              <a:solidFill>
                <a:srgbClr val="1B1B1B"/>
              </a:solidFill>
              <a:effectLst/>
              <a:highlight>
                <a:srgbClr val="FFFFFF"/>
              </a:highlight>
              <a:latin typeface="Source Sans Pro Web"/>
            </a:endParaRPr>
          </a:p>
          <a:p>
            <a:r>
              <a:rPr lang="en-US" dirty="0"/>
              <a:t>• There is no set maximum purchase price. Loans are based on an applicant’s repayment ability.</a:t>
            </a:r>
            <a:endParaRPr lang="en-US" b="0" i="0" dirty="0">
              <a:solidFill>
                <a:srgbClr val="1B1B1B"/>
              </a:solidFill>
              <a:effectLst/>
              <a:highlight>
                <a:srgbClr val="FFFFFF"/>
              </a:highlight>
              <a:latin typeface="Source Sans Pro Web"/>
            </a:endParaRPr>
          </a:p>
          <a:p>
            <a:r>
              <a:rPr lang="en-US" dirty="0"/>
              <a:t>There are no set acreage limits, although acreage must be considered common for the area</a:t>
            </a:r>
            <a:r>
              <a:rPr lang="en-US" b="0" i="0" dirty="0">
                <a:solidFill>
                  <a:srgbClr val="1B1B1B"/>
                </a:solidFill>
                <a:effectLst/>
                <a:highlight>
                  <a:srgbClr val="FFFFFF"/>
                </a:highlight>
                <a:latin typeface="Source Sans Pro Web"/>
              </a:rPr>
              <a:t>.</a:t>
            </a:r>
          </a:p>
          <a:p>
            <a:endParaRPr lang="en-US" b="0" i="0" dirty="0">
              <a:solidFill>
                <a:srgbClr val="1B1B1B"/>
              </a:solidFill>
              <a:effectLst/>
              <a:highlight>
                <a:srgbClr val="FFFFFF"/>
              </a:highlight>
              <a:latin typeface="Source Sans Pro Web"/>
            </a:endParaRPr>
          </a:p>
          <a:p>
            <a:r>
              <a:rPr lang="en-US" dirty="0"/>
              <a:t>• The interest rate is negotiated between the applicant and the lender, and must be a 30-year fixed rate</a:t>
            </a:r>
            <a:r>
              <a:rPr lang="en-US" b="0" i="0" dirty="0">
                <a:solidFill>
                  <a:srgbClr val="1B1B1B"/>
                </a:solidFill>
                <a:effectLst/>
                <a:highlight>
                  <a:srgbClr val="FFFFFF"/>
                </a:highlight>
                <a:latin typeface="Source Sans Pro Web"/>
              </a:rPr>
              <a:t>.</a:t>
            </a:r>
          </a:p>
          <a:p>
            <a:endParaRPr lang="en-US" b="0" i="0" dirty="0">
              <a:solidFill>
                <a:srgbClr val="1B1B1B"/>
              </a:solidFill>
              <a:effectLst/>
              <a:highlight>
                <a:srgbClr val="FFFFFF"/>
              </a:highlight>
              <a:latin typeface="Source Sans Pro Web"/>
            </a:endParaRPr>
          </a:p>
          <a:p>
            <a:endParaRPr lang="en-US" b="0" i="0" dirty="0">
              <a:solidFill>
                <a:srgbClr val="1B1B1B"/>
              </a:solidFill>
              <a:effectLst/>
              <a:highlight>
                <a:srgbClr val="FFFFFF"/>
              </a:highlight>
              <a:latin typeface="Source Sans Pro Web"/>
            </a:endParaRPr>
          </a:p>
          <a:p>
            <a:endParaRPr lang="en-US" b="0" i="0" dirty="0">
              <a:solidFill>
                <a:srgbClr val="1B1B1B"/>
              </a:solidFill>
              <a:effectLst/>
              <a:highlight>
                <a:srgbClr val="FFFFFF"/>
              </a:highlight>
              <a:latin typeface="Source Sans Pro Web"/>
            </a:endParaRPr>
          </a:p>
          <a:p>
            <a:endParaRPr lang="en-US" b="0" i="0" dirty="0">
              <a:solidFill>
                <a:srgbClr val="1B1B1B"/>
              </a:solidFill>
              <a:effectLst/>
              <a:highlight>
                <a:srgbClr val="FFFFFF"/>
              </a:highlight>
              <a:latin typeface="Source Sans Pro Web"/>
            </a:endParaRPr>
          </a:p>
          <a:p>
            <a:endParaRPr lang="en-US" dirty="0"/>
          </a:p>
        </p:txBody>
      </p:sp>
      <p:sp>
        <p:nvSpPr>
          <p:cNvPr id="4" name="Slide Number Placeholder 3"/>
          <p:cNvSpPr>
            <a:spLocks noGrp="1"/>
          </p:cNvSpPr>
          <p:nvPr>
            <p:ph type="sldNum" sz="quarter" idx="5"/>
          </p:nvPr>
        </p:nvSpPr>
        <p:spPr/>
        <p:txBody>
          <a:bodyPr/>
          <a:lstStyle/>
          <a:p>
            <a:fld id="{099EA106-C99F-4C9E-8EF4-8983877C42D8}" type="slidenum">
              <a:rPr lang="en-US" smtClean="0"/>
              <a:t>16</a:t>
            </a:fld>
            <a:endParaRPr lang="en-US"/>
          </a:p>
        </p:txBody>
      </p:sp>
    </p:spTree>
    <p:extLst>
      <p:ext uri="{BB962C8B-B14F-4D97-AF65-F5344CB8AC3E}">
        <p14:creationId xmlns:p14="http://schemas.microsoft.com/office/powerpoint/2010/main" val="1491800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our program already allows for lending on Tribal trust land, and therefore we have no need to develop a sperate program. We found a need to make some alterations to the foreclosure process as it has been that concern holding lenders from utilizing our product on reservations.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18D57-0CA3-46DC-A4A1-FD3E8A944E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4472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18D57-0CA3-46DC-A4A1-FD3E8A944E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4292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19</a:t>
            </a:fld>
            <a:endParaRPr lang="en-US"/>
          </a:p>
        </p:txBody>
      </p:sp>
    </p:spTree>
    <p:extLst>
      <p:ext uri="{BB962C8B-B14F-4D97-AF65-F5344CB8AC3E}">
        <p14:creationId xmlns:p14="http://schemas.microsoft.com/office/powerpoint/2010/main" val="2236000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20</a:t>
            </a:fld>
            <a:endParaRPr lang="en-US"/>
          </a:p>
        </p:txBody>
      </p:sp>
    </p:spTree>
    <p:extLst>
      <p:ext uri="{BB962C8B-B14F-4D97-AF65-F5344CB8AC3E}">
        <p14:creationId xmlns:p14="http://schemas.microsoft.com/office/powerpoint/2010/main" val="3814014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 up for GovDelivery to receive email updates on the Single Family Housing Direct Programs. </a:t>
            </a:r>
          </a:p>
          <a:p>
            <a:endParaRPr lang="en-US" dirty="0"/>
          </a:p>
          <a:p>
            <a:r>
              <a:rPr lang="en-US" dirty="0"/>
              <a:t>Using the link on this slide, enter your email and select “SFH Direct Loan and Grant Programs” (and any other programs of interest) and then click “Submit”.</a:t>
            </a:r>
          </a:p>
          <a:p>
            <a:endParaRPr lang="en-US" dirty="0"/>
          </a:p>
          <a:p>
            <a:r>
              <a:rPr lang="en-US" dirty="0"/>
              <a:t>This email subscription service is used to provide updates regarding changes to the:</a:t>
            </a:r>
          </a:p>
          <a:p>
            <a:endParaRPr lang="en-US" dirty="0"/>
          </a:p>
          <a:p>
            <a:pPr marL="171450" indent="-171450">
              <a:buFont typeface="Arial" panose="020B0604020202020204" pitchFamily="34" charset="0"/>
              <a:buChar char="•"/>
            </a:pPr>
            <a:r>
              <a:rPr lang="en-US" dirty="0"/>
              <a:t>Section 502 program’s interest rate</a:t>
            </a:r>
          </a:p>
          <a:p>
            <a:pPr marL="171450" indent="-171450">
              <a:buFont typeface="Arial" panose="020B0604020202020204" pitchFamily="34" charset="0"/>
              <a:buChar char="•"/>
            </a:pPr>
            <a:r>
              <a:rPr lang="en-US" dirty="0"/>
              <a:t>Handbook-1-3550</a:t>
            </a:r>
          </a:p>
          <a:p>
            <a:pPr marL="171450" indent="-171450">
              <a:buFont typeface="Arial" panose="020B0604020202020204" pitchFamily="34" charset="0"/>
              <a:buChar char="•"/>
            </a:pPr>
            <a:r>
              <a:rPr lang="en-US" dirty="0"/>
              <a:t>Certified packaging process</a:t>
            </a:r>
          </a:p>
          <a:p>
            <a:pPr marL="171450" indent="-171450">
              <a:buFont typeface="Arial" panose="020B0604020202020204" pitchFamily="34" charset="0"/>
              <a:buChar char="•"/>
            </a:pPr>
            <a:r>
              <a:rPr lang="en-US" dirty="0"/>
              <a:t>And much more…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BF3C5-E435-9E40-B3BC-61ACE8D7A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183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402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any questions related to the programs discussed today, please reference the program contacts maps located within </a:t>
            </a:r>
            <a:r>
              <a:rPr lang="en-US"/>
              <a:t>your folders.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752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RD’s mission is to assist rural communities in creating prosperity so they are self-sustaining and economically thriving through investments that create ladders of opportunity, build regional resilience and support the growth of emerging markets.</a:t>
            </a:r>
          </a:p>
          <a:p>
            <a:endParaRPr lang="en-US" dirty="0"/>
          </a:p>
          <a:p>
            <a:r>
              <a:rPr lang="en-US" dirty="0"/>
              <a:t>We have more than 40 loan, grant, and technical assistance programs to support economic development in rural communities.</a:t>
            </a:r>
          </a:p>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2</a:t>
            </a:fld>
            <a:endParaRPr lang="en-US"/>
          </a:p>
        </p:txBody>
      </p:sp>
    </p:spTree>
    <p:extLst>
      <p:ext uri="{BB962C8B-B14F-4D97-AF65-F5344CB8AC3E}">
        <p14:creationId xmlns:p14="http://schemas.microsoft.com/office/powerpoint/2010/main" val="2813202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national level, programs and services are delivered through three agencies.  </a:t>
            </a:r>
          </a:p>
          <a:p>
            <a:endParaRPr lang="en-US" dirty="0"/>
          </a:p>
          <a:p>
            <a:r>
              <a:rPr lang="en-US" dirty="0"/>
              <a:t>RBS is about job/business retention and job/business creation programs.  It is also home to the REAP program which involves renewable and energy efficiency programs.  </a:t>
            </a:r>
          </a:p>
          <a:p>
            <a:endParaRPr lang="en-US" dirty="0"/>
          </a:p>
          <a:p>
            <a:pPr defTabSz="915772">
              <a:defRPr/>
            </a:pPr>
            <a:r>
              <a:rPr lang="en-US" dirty="0"/>
              <a:t>RUS – focuses on community water and sewer.   Electric and broadband.  </a:t>
            </a:r>
          </a:p>
          <a:p>
            <a:pPr defTabSz="915772"/>
            <a:r>
              <a:rPr lang="en-US" dirty="0"/>
              <a:t>Community Facility Programs.  CF includes Loan and grant programs for such things as Police and Fire Protection, day-care, Health care, Libraries, and so forth.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RHS – we will discuss next.</a:t>
            </a:r>
          </a:p>
          <a:p>
            <a:endParaRPr lang="en-US" dirty="0"/>
          </a:p>
          <a:p>
            <a:pPr defTabSz="915772"/>
            <a:r>
              <a:rPr lang="en-US" dirty="0"/>
              <a:t>At the state level, Minnesota has 11 offices, including the State Office in St. Paul.  We have approximately 55 employees that administer our programs statewide and are overseen by an appointed State Director, Colleen Landkamer.  </a:t>
            </a:r>
          </a:p>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3</a:t>
            </a:fld>
            <a:endParaRPr lang="en-US"/>
          </a:p>
        </p:txBody>
      </p:sp>
    </p:spTree>
    <p:extLst>
      <p:ext uri="{BB962C8B-B14F-4D97-AF65-F5344CB8AC3E}">
        <p14:creationId xmlns:p14="http://schemas.microsoft.com/office/powerpoint/2010/main" val="2893427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Purpose: The D-SFH program assists low- and very-low-income applicants obtain decent, safe and sanitary housing in eligible rural areas by providing and affordable loan product with payment assistance to increase an applicant’s repayment ability. Payment assistance is a type of subsidy that reduces the mortgage payment for a short time. The amount of assistance is determined by the adjusted family income.</a:t>
            </a:r>
          </a:p>
          <a:p>
            <a:r>
              <a:rPr lang="en-US" sz="1200" dirty="0"/>
              <a:t>Population limit: Generally 20,000 and some communities were grandfathered into the program and can have a population of up to 35,000.</a:t>
            </a:r>
          </a:p>
          <a:p>
            <a:r>
              <a:rPr lang="en-US" sz="1200" dirty="0"/>
              <a:t>Loan Term: Most loans are for a 33 year term and the interest rate as of July 2024 is 4.875%.</a:t>
            </a:r>
          </a:p>
          <a:p>
            <a:r>
              <a:rPr lang="en-US" sz="1200" dirty="0"/>
              <a:t>Payment Assistance: This is a subsidy that is reviewed on a regular basis and can subsize the interest rate down to 1% (Payment assistance recapture possible if home is sole or refinanced)</a:t>
            </a:r>
          </a:p>
          <a:p>
            <a:r>
              <a:rPr lang="en-US" sz="1200" dirty="0"/>
              <a:t>Low Income: 80% of the County Area Median Income. </a:t>
            </a:r>
            <a:endParaRPr lang="en-US" dirty="0"/>
          </a:p>
        </p:txBody>
      </p:sp>
      <p:sp>
        <p:nvSpPr>
          <p:cNvPr id="4" name="Slide Number Placeholder 3"/>
          <p:cNvSpPr>
            <a:spLocks noGrp="1"/>
          </p:cNvSpPr>
          <p:nvPr>
            <p:ph type="sldNum" sz="quarter" idx="5"/>
          </p:nvPr>
        </p:nvSpPr>
        <p:spPr/>
        <p:txBody>
          <a:bodyPr/>
          <a:lstStyle/>
          <a:p>
            <a:fld id="{099EA106-C99F-4C9E-8EF4-8983877C42D8}" type="slidenum">
              <a:rPr lang="en-US" smtClean="0"/>
              <a:t>5</a:t>
            </a:fld>
            <a:endParaRPr lang="en-US"/>
          </a:p>
        </p:txBody>
      </p:sp>
    </p:spTree>
    <p:extLst>
      <p:ext uri="{BB962C8B-B14F-4D97-AF65-F5344CB8AC3E}">
        <p14:creationId xmlns:p14="http://schemas.microsoft.com/office/powerpoint/2010/main" val="2297376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Purpose: The SFH program assists very-low-income applicants obtain funding to repair improve or modernize their homes</a:t>
            </a:r>
          </a:p>
          <a:p>
            <a:r>
              <a:rPr lang="en-US" sz="1200" dirty="0"/>
              <a:t>Population limit: Must be in an eligible rural area. Generally 20,000 and some communities were grandfather into the program and can have a population of up to 35,000.</a:t>
            </a:r>
          </a:p>
          <a:p>
            <a:r>
              <a:rPr lang="en-US" sz="1200" dirty="0"/>
              <a:t>Loan Term: 20 year term and the interest rate has always been 1.0%.</a:t>
            </a:r>
          </a:p>
          <a:p>
            <a:r>
              <a:rPr lang="en-US" sz="1200" dirty="0"/>
              <a:t>Very Low Income: 50% of the County Median Household Income. </a:t>
            </a:r>
          </a:p>
          <a:p>
            <a:r>
              <a:rPr lang="en-US" sz="1200" dirty="0"/>
              <a:t>Max Loan Amount: $40,000 and maximum grant amount is $10,000 (for grant assistance must be over 62 and improvement need to be for health/safety or accessibility purposes)</a:t>
            </a:r>
          </a:p>
          <a:p>
            <a:r>
              <a:rPr lang="en-US" sz="1200" dirty="0"/>
              <a:t>Grant Agreement: Grantees need to sign a grant agreement and if the property is sold or transferred in 3 years the grant need to be repaid.</a:t>
            </a:r>
          </a:p>
          <a:p>
            <a:r>
              <a:rPr lang="en-US" sz="1200" dirty="0"/>
              <a:t>Partnering and fund leveraging – RD works with partners to leverage dollars on a project.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9E69FE-F523-43C8-9366-8E7E64874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3855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Provides grants to sponsoring organizations for the repair or rehab of housing owned and occupied by low- and very-low-income rural citizens.</a:t>
            </a:r>
          </a:p>
          <a:p>
            <a:endParaRPr lang="en-US" sz="1200" dirty="0"/>
          </a:p>
          <a:p>
            <a:r>
              <a:rPr lang="en-US" sz="1200" dirty="0"/>
              <a:t>MN typically receives around $200,000 annually.</a:t>
            </a:r>
          </a:p>
          <a:p>
            <a:endParaRPr lang="en-US" sz="1200" dirty="0"/>
          </a:p>
          <a:p>
            <a:r>
              <a:rPr lang="en-US" sz="1200" dirty="0"/>
              <a:t>Federally recognized tribes, nonprofits, and state and local governmental entities are eligible to apply.</a:t>
            </a:r>
          </a:p>
          <a:p>
            <a:endParaRPr lang="en-US" sz="1200" dirty="0"/>
          </a:p>
          <a:p>
            <a:r>
              <a:rPr lang="en-US" sz="1200" dirty="0"/>
              <a:t>Funds may be used to repair owner occupied housing or rental property owners may receive assistance for repairs if units stay available to low- and very-low-income families.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9E69FE-F523-43C8-9366-8E7E64874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4466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9E69FE-F523-43C8-9366-8E7E64874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3277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348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348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C9067-3E3C-04B5-847B-D037DE0EF5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7C079B-6906-9D30-C1E1-EEC1331605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6EA747-8521-E54E-D072-1F245D1EFE18}"/>
              </a:ext>
            </a:extLst>
          </p:cNvPr>
          <p:cNvSpPr>
            <a:spLocks noGrp="1"/>
          </p:cNvSpPr>
          <p:nvPr>
            <p:ph type="dt" sz="half" idx="10"/>
          </p:nvPr>
        </p:nvSpPr>
        <p:spPr/>
        <p:txBody>
          <a:bodyPr/>
          <a:lstStyle/>
          <a:p>
            <a:fld id="{4D15E030-9749-479D-8436-FDA76FCFDFDC}" type="datetimeFigureOut">
              <a:rPr lang="en-US" smtClean="0"/>
              <a:t>7/19/2024</a:t>
            </a:fld>
            <a:endParaRPr lang="en-US"/>
          </a:p>
        </p:txBody>
      </p:sp>
      <p:sp>
        <p:nvSpPr>
          <p:cNvPr id="5" name="Footer Placeholder 4">
            <a:extLst>
              <a:ext uri="{FF2B5EF4-FFF2-40B4-BE49-F238E27FC236}">
                <a16:creationId xmlns:a16="http://schemas.microsoft.com/office/drawing/2014/main" id="{023AB386-D8D8-CB2A-64DD-CE24A71E7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9EFE73-CCCA-63C4-CEC1-B7CA82B9496B}"/>
              </a:ext>
            </a:extLst>
          </p:cNvPr>
          <p:cNvSpPr>
            <a:spLocks noGrp="1"/>
          </p:cNvSpPr>
          <p:nvPr>
            <p:ph type="sldNum" sz="quarter" idx="12"/>
          </p:nvPr>
        </p:nvSpPr>
        <p:spPr/>
        <p:txBody>
          <a:bodyPr/>
          <a:lstStyle/>
          <a:p>
            <a:fld id="{6EAD3D2A-94F2-4126-A803-ADF7F0DC631D}" type="slidenum">
              <a:rPr lang="en-US" smtClean="0"/>
              <a:t>‹#›</a:t>
            </a:fld>
            <a:endParaRPr lang="en-US"/>
          </a:p>
        </p:txBody>
      </p:sp>
    </p:spTree>
    <p:extLst>
      <p:ext uri="{BB962C8B-B14F-4D97-AF65-F5344CB8AC3E}">
        <p14:creationId xmlns:p14="http://schemas.microsoft.com/office/powerpoint/2010/main" val="1456860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6D287-EDCE-76DB-7CB6-FDD9B87E2A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73361E-FDB7-7E62-D81F-685A741EE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FBF0B0-70CC-3CEE-FBBB-52460F2511D3}"/>
              </a:ext>
            </a:extLst>
          </p:cNvPr>
          <p:cNvSpPr>
            <a:spLocks noGrp="1"/>
          </p:cNvSpPr>
          <p:nvPr>
            <p:ph type="dt" sz="half" idx="10"/>
          </p:nvPr>
        </p:nvSpPr>
        <p:spPr/>
        <p:txBody>
          <a:bodyPr/>
          <a:lstStyle/>
          <a:p>
            <a:fld id="{4D15E030-9749-479D-8436-FDA76FCFDFDC}" type="datetimeFigureOut">
              <a:rPr lang="en-US" smtClean="0"/>
              <a:t>7/19/2024</a:t>
            </a:fld>
            <a:endParaRPr lang="en-US"/>
          </a:p>
        </p:txBody>
      </p:sp>
      <p:sp>
        <p:nvSpPr>
          <p:cNvPr id="5" name="Footer Placeholder 4">
            <a:extLst>
              <a:ext uri="{FF2B5EF4-FFF2-40B4-BE49-F238E27FC236}">
                <a16:creationId xmlns:a16="http://schemas.microsoft.com/office/drawing/2014/main" id="{80BD19CA-0169-A43E-0E98-9BB5D6EC25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F5EA-E413-110F-7DA5-8251DB67CD36}"/>
              </a:ext>
            </a:extLst>
          </p:cNvPr>
          <p:cNvSpPr>
            <a:spLocks noGrp="1"/>
          </p:cNvSpPr>
          <p:nvPr>
            <p:ph type="sldNum" sz="quarter" idx="12"/>
          </p:nvPr>
        </p:nvSpPr>
        <p:spPr/>
        <p:txBody>
          <a:bodyPr/>
          <a:lstStyle/>
          <a:p>
            <a:fld id="{6EAD3D2A-94F2-4126-A803-ADF7F0DC631D}" type="slidenum">
              <a:rPr lang="en-US" smtClean="0"/>
              <a:t>‹#›</a:t>
            </a:fld>
            <a:endParaRPr lang="en-US"/>
          </a:p>
        </p:txBody>
      </p:sp>
    </p:spTree>
    <p:extLst>
      <p:ext uri="{BB962C8B-B14F-4D97-AF65-F5344CB8AC3E}">
        <p14:creationId xmlns:p14="http://schemas.microsoft.com/office/powerpoint/2010/main" val="4133095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5206E9-7E3F-953A-EAB8-BE65EEDE75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B51636-C967-E39E-8FD6-B810BDA3F3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8AC5E-C432-B77C-A713-D4695F3C9579}"/>
              </a:ext>
            </a:extLst>
          </p:cNvPr>
          <p:cNvSpPr>
            <a:spLocks noGrp="1"/>
          </p:cNvSpPr>
          <p:nvPr>
            <p:ph type="dt" sz="half" idx="10"/>
          </p:nvPr>
        </p:nvSpPr>
        <p:spPr/>
        <p:txBody>
          <a:bodyPr/>
          <a:lstStyle/>
          <a:p>
            <a:fld id="{4D15E030-9749-479D-8436-FDA76FCFDFDC}" type="datetimeFigureOut">
              <a:rPr lang="en-US" smtClean="0"/>
              <a:t>7/19/2024</a:t>
            </a:fld>
            <a:endParaRPr lang="en-US"/>
          </a:p>
        </p:txBody>
      </p:sp>
      <p:sp>
        <p:nvSpPr>
          <p:cNvPr id="5" name="Footer Placeholder 4">
            <a:extLst>
              <a:ext uri="{FF2B5EF4-FFF2-40B4-BE49-F238E27FC236}">
                <a16:creationId xmlns:a16="http://schemas.microsoft.com/office/drawing/2014/main" id="{82D8675A-4DB5-5877-6962-95874D1935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595CBD-E9AF-201A-C0D1-3136FE96529D}"/>
              </a:ext>
            </a:extLst>
          </p:cNvPr>
          <p:cNvSpPr>
            <a:spLocks noGrp="1"/>
          </p:cNvSpPr>
          <p:nvPr>
            <p:ph type="sldNum" sz="quarter" idx="12"/>
          </p:nvPr>
        </p:nvSpPr>
        <p:spPr/>
        <p:txBody>
          <a:bodyPr/>
          <a:lstStyle/>
          <a:p>
            <a:fld id="{6EAD3D2A-94F2-4126-A803-ADF7F0DC631D}" type="slidenum">
              <a:rPr lang="en-US" smtClean="0"/>
              <a:t>‹#›</a:t>
            </a:fld>
            <a:endParaRPr lang="en-US"/>
          </a:p>
        </p:txBody>
      </p:sp>
    </p:spTree>
    <p:extLst>
      <p:ext uri="{BB962C8B-B14F-4D97-AF65-F5344CB8AC3E}">
        <p14:creationId xmlns:p14="http://schemas.microsoft.com/office/powerpoint/2010/main" val="2736562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391934-47CE-984D-9759-E3A6F9D7CDC1}"/>
              </a:ext>
            </a:extLst>
          </p:cNvPr>
          <p:cNvPicPr>
            <a:picLocks noChangeAspect="1"/>
          </p:cNvPicPr>
          <p:nvPr userDrawn="1"/>
        </p:nvPicPr>
        <p:blipFill>
          <a:blip r:embed="rId2"/>
          <a:stretch>
            <a:fillRect/>
          </a:stretch>
        </p:blipFill>
        <p:spPr>
          <a:xfrm>
            <a:off x="0" y="0"/>
            <a:ext cx="12192000" cy="1765300"/>
          </a:xfrm>
          <a:prstGeom prst="rect">
            <a:avLst/>
          </a:prstGeom>
        </p:spPr>
      </p:pic>
      <p:sp>
        <p:nvSpPr>
          <p:cNvPr id="9" name="Rectangle 8">
            <a:extLst>
              <a:ext uri="{FF2B5EF4-FFF2-40B4-BE49-F238E27FC236}">
                <a16:creationId xmlns:a16="http://schemas.microsoft.com/office/drawing/2014/main" id="{D61ABFE1-3896-CD45-A87D-3DA4DFCE489D}"/>
              </a:ext>
            </a:extLst>
          </p:cNvPr>
          <p:cNvSpPr/>
          <p:nvPr userDrawn="1"/>
        </p:nvSpPr>
        <p:spPr>
          <a:xfrm>
            <a:off x="0" y="-2"/>
            <a:ext cx="12192000" cy="1750259"/>
          </a:xfrm>
          <a:prstGeom prst="rect">
            <a:avLst/>
          </a:prstGeom>
          <a:solidFill>
            <a:srgbClr val="16254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61003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790"/>
          <a:stretch/>
        </p:blipFill>
        <p:spPr>
          <a:xfrm>
            <a:off x="0" y="1"/>
            <a:ext cx="12192001" cy="4540330"/>
          </a:xfrm>
          <a:prstGeom prst="rect">
            <a:avLst/>
          </a:prstGeom>
        </p:spPr>
      </p:pic>
      <p:pic>
        <p:nvPicPr>
          <p:cNvPr id="4" name="Picture 3" descr="A close up of a logo&#10;&#10;Description automatically generated">
            <a:extLst>
              <a:ext uri="{FF2B5EF4-FFF2-40B4-BE49-F238E27FC236}">
                <a16:creationId xmlns:a16="http://schemas.microsoft.com/office/drawing/2014/main" id="{AC1D5D76-8FDE-D54E-B67E-1CF2D13E05F6}"/>
              </a:ext>
            </a:extLst>
          </p:cNvPr>
          <p:cNvPicPr>
            <a:picLocks noChangeAspect="1"/>
          </p:cNvPicPr>
          <p:nvPr userDrawn="1"/>
        </p:nvPicPr>
        <p:blipFill>
          <a:blip r:embed="rId3"/>
          <a:stretch>
            <a:fillRect/>
          </a:stretch>
        </p:blipFill>
        <p:spPr>
          <a:xfrm>
            <a:off x="0" y="4470399"/>
            <a:ext cx="12192000" cy="2387600"/>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69917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790"/>
          <a:stretch/>
        </p:blipFill>
        <p:spPr>
          <a:xfrm>
            <a:off x="0" y="1"/>
            <a:ext cx="12192001" cy="4540330"/>
          </a:xfrm>
          <a:prstGeom prst="rect">
            <a:avLst/>
          </a:prstGeom>
        </p:spPr>
      </p:pic>
      <p:pic>
        <p:nvPicPr>
          <p:cNvPr id="4" name="Picture 3" descr="A close up of a logo&#10;&#10;Description automatically generated">
            <a:extLst>
              <a:ext uri="{FF2B5EF4-FFF2-40B4-BE49-F238E27FC236}">
                <a16:creationId xmlns:a16="http://schemas.microsoft.com/office/drawing/2014/main" id="{AC1D5D76-8FDE-D54E-B67E-1CF2D13E05F6}"/>
              </a:ext>
            </a:extLst>
          </p:cNvPr>
          <p:cNvPicPr>
            <a:picLocks noChangeAspect="1"/>
          </p:cNvPicPr>
          <p:nvPr userDrawn="1"/>
        </p:nvPicPr>
        <p:blipFill>
          <a:blip r:embed="rId3"/>
          <a:stretch>
            <a:fillRect/>
          </a:stretch>
        </p:blipFill>
        <p:spPr>
          <a:xfrm>
            <a:off x="0" y="4470399"/>
            <a:ext cx="12192000" cy="2387600"/>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25028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E5F2B0-C193-554C-9238-7E2DFB5E1F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691" t="19285" r="4593"/>
          <a:stretch/>
        </p:blipFill>
        <p:spPr>
          <a:xfrm>
            <a:off x="4966982" y="0"/>
            <a:ext cx="7236438"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2DAEC8C4-B877-0F46-846D-C9C1FA07FEB8}"/>
              </a:ext>
            </a:extLst>
          </p:cNvPr>
          <p:cNvPicPr>
            <a:picLocks noChangeAspect="1"/>
          </p:cNvPicPr>
          <p:nvPr userDrawn="1"/>
        </p:nvPicPr>
        <p:blipFill>
          <a:blip r:embed="rId3"/>
          <a:stretch>
            <a:fillRect/>
          </a:stretch>
        </p:blipFill>
        <p:spPr>
          <a:xfrm>
            <a:off x="0" y="0"/>
            <a:ext cx="4978400"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9936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a:srcRect t="18834" b="23309"/>
          <a:stretch/>
        </p:blipFill>
        <p:spPr>
          <a:xfrm>
            <a:off x="0" y="0"/>
            <a:ext cx="12192000" cy="4753232"/>
          </a:xfrm>
          <a:prstGeom prst="rect">
            <a:avLst/>
          </a:prstGeom>
        </p:spPr>
      </p:pic>
      <p:pic>
        <p:nvPicPr>
          <p:cNvPr id="5" name="Picture 4" descr="A close up of a logo&#10;&#10;Description automatically generated">
            <a:extLst>
              <a:ext uri="{FF2B5EF4-FFF2-40B4-BE49-F238E27FC236}">
                <a16:creationId xmlns:a16="http://schemas.microsoft.com/office/drawing/2014/main" id="{E9DE76A6-E7A3-7743-BDF6-D05CAAAA1B35}"/>
              </a:ext>
            </a:extLst>
          </p:cNvPr>
          <p:cNvPicPr>
            <a:picLocks noChangeAspect="1"/>
          </p:cNvPicPr>
          <p:nvPr userDrawn="1"/>
        </p:nvPicPr>
        <p:blipFill>
          <a:blip r:embed="rId3"/>
          <a:stretch>
            <a:fillRect/>
          </a:stretch>
        </p:blipFill>
        <p:spPr>
          <a:xfrm>
            <a:off x="0" y="4483100"/>
            <a:ext cx="12192000" cy="23749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48599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userDrawn="1"/>
        </p:nvPicPr>
        <p:blipFill rotWithShape="1">
          <a:blip r:embed="rId2"/>
          <a:srcRect l="-1273" t="397" r="5251" b="3977"/>
          <a:stretch/>
        </p:blipFill>
        <p:spPr>
          <a:xfrm>
            <a:off x="1972590" y="0"/>
            <a:ext cx="10219410" cy="6858000"/>
          </a:xfrm>
          <a:prstGeom prst="rect">
            <a:avLst/>
          </a:prstGeom>
        </p:spPr>
      </p:pic>
      <p:pic>
        <p:nvPicPr>
          <p:cNvPr id="4" name="Picture 3" descr="A close up of a logo&#10;&#10;Description automatically generated">
            <a:extLst>
              <a:ext uri="{FF2B5EF4-FFF2-40B4-BE49-F238E27FC236}">
                <a16:creationId xmlns:a16="http://schemas.microsoft.com/office/drawing/2014/main" id="{584842D5-17F3-4949-B96D-21D0FCE1E3FE}"/>
              </a:ext>
            </a:extLst>
          </p:cNvPr>
          <p:cNvPicPr>
            <a:picLocks noChangeAspect="1"/>
          </p:cNvPicPr>
          <p:nvPr userDrawn="1"/>
        </p:nvPicPr>
        <p:blipFill>
          <a:blip r:embed="rId3"/>
          <a:stretch>
            <a:fillRect/>
          </a:stretch>
        </p:blipFill>
        <p:spPr>
          <a:xfrm>
            <a:off x="0" y="0"/>
            <a:ext cx="4978400" cy="6858000"/>
          </a:xfrm>
          <a:prstGeom prst="rect">
            <a:avLst/>
          </a:prstGeom>
        </p:spPr>
      </p:pic>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30772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4531360"/>
          </a:xfrm>
          <a:prstGeom prst="rect">
            <a:avLst/>
          </a:prstGeom>
        </p:spPr>
      </p:pic>
      <p:pic>
        <p:nvPicPr>
          <p:cNvPr id="10" name="Picture 9" descr="A close up of a logo&#10;&#10;Description automatically generated">
            <a:extLst>
              <a:ext uri="{FF2B5EF4-FFF2-40B4-BE49-F238E27FC236}">
                <a16:creationId xmlns:a16="http://schemas.microsoft.com/office/drawing/2014/main" id="{96A61AA0-9DC2-2240-A7DF-F0AFD5D9B949}"/>
              </a:ext>
            </a:extLst>
          </p:cNvPr>
          <p:cNvPicPr>
            <a:picLocks noChangeAspect="1"/>
          </p:cNvPicPr>
          <p:nvPr userDrawn="1"/>
        </p:nvPicPr>
        <p:blipFill>
          <a:blip r:embed="rId3"/>
          <a:stretch>
            <a:fillRect/>
          </a:stretch>
        </p:blipFill>
        <p:spPr>
          <a:xfrm>
            <a:off x="0" y="4470399"/>
            <a:ext cx="12192000" cy="2387600"/>
          </a:xfrm>
          <a:prstGeom prst="rect">
            <a:avLst/>
          </a:prstGeom>
        </p:spPr>
      </p:pic>
      <p:pic>
        <p:nvPicPr>
          <p:cNvPr id="9" name="Picture 8" descr="A close up of a logo&#10;&#10;Description automatically generated">
            <a:extLst>
              <a:ext uri="{FF2B5EF4-FFF2-40B4-BE49-F238E27FC236}">
                <a16:creationId xmlns:a16="http://schemas.microsoft.com/office/drawing/2014/main" id="{344306AA-03E9-5640-A45B-64EF9C78A1A9}"/>
              </a:ext>
            </a:extLst>
          </p:cNvPr>
          <p:cNvPicPr>
            <a:picLocks noChangeAspect="1"/>
          </p:cNvPicPr>
          <p:nvPr userDrawn="1"/>
        </p:nvPicPr>
        <p:blipFill>
          <a:blip r:embed="rId4"/>
          <a:stretch>
            <a:fillRect/>
          </a:stretch>
        </p:blipFill>
        <p:spPr>
          <a:xfrm>
            <a:off x="0" y="4470400"/>
            <a:ext cx="12192000" cy="238760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5"/>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4190718429"/>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82"/>
          <a:stretch/>
        </p:blipFill>
        <p:spPr>
          <a:xfrm>
            <a:off x="4536322" y="0"/>
            <a:ext cx="7655678" cy="685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2AD5E130-6363-1D46-889E-9476E8609527}"/>
              </a:ext>
            </a:extLst>
          </p:cNvPr>
          <p:cNvPicPr>
            <a:picLocks noChangeAspect="1"/>
          </p:cNvPicPr>
          <p:nvPr userDrawn="1"/>
        </p:nvPicPr>
        <p:blipFill>
          <a:blip r:embed="rId3"/>
          <a:stretch>
            <a:fillRect/>
          </a:stretch>
        </p:blipFill>
        <p:spPr>
          <a:xfrm>
            <a:off x="0" y="0"/>
            <a:ext cx="4978400" cy="6858000"/>
          </a:xfrm>
          <a:prstGeom prst="rect">
            <a:avLst/>
          </a:prstGeom>
        </p:spPr>
      </p:pic>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16731794"/>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FE22-8AC9-CD21-0FFF-BA1A48EDFB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D53DF7-ED4B-0F70-1A39-69F203616A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6473B-011A-1C6D-B584-92548EAE6E41}"/>
              </a:ext>
            </a:extLst>
          </p:cNvPr>
          <p:cNvSpPr>
            <a:spLocks noGrp="1"/>
          </p:cNvSpPr>
          <p:nvPr>
            <p:ph type="dt" sz="half" idx="10"/>
          </p:nvPr>
        </p:nvSpPr>
        <p:spPr/>
        <p:txBody>
          <a:bodyPr/>
          <a:lstStyle/>
          <a:p>
            <a:fld id="{4D15E030-9749-479D-8436-FDA76FCFDFDC}" type="datetimeFigureOut">
              <a:rPr lang="en-US" smtClean="0"/>
              <a:t>7/19/2024</a:t>
            </a:fld>
            <a:endParaRPr lang="en-US"/>
          </a:p>
        </p:txBody>
      </p:sp>
      <p:sp>
        <p:nvSpPr>
          <p:cNvPr id="5" name="Footer Placeholder 4">
            <a:extLst>
              <a:ext uri="{FF2B5EF4-FFF2-40B4-BE49-F238E27FC236}">
                <a16:creationId xmlns:a16="http://schemas.microsoft.com/office/drawing/2014/main" id="{3C3626ED-1574-4EF8-6FA5-F2897051B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3F3461-0F33-43C8-D9B1-524D12294043}"/>
              </a:ext>
            </a:extLst>
          </p:cNvPr>
          <p:cNvSpPr>
            <a:spLocks noGrp="1"/>
          </p:cNvSpPr>
          <p:nvPr>
            <p:ph type="sldNum" sz="quarter" idx="12"/>
          </p:nvPr>
        </p:nvSpPr>
        <p:spPr/>
        <p:txBody>
          <a:bodyPr/>
          <a:lstStyle/>
          <a:p>
            <a:fld id="{6EAD3D2A-94F2-4126-A803-ADF7F0DC631D}" type="slidenum">
              <a:rPr lang="en-US" smtClean="0"/>
              <a:t>‹#›</a:t>
            </a:fld>
            <a:endParaRPr lang="en-US"/>
          </a:p>
        </p:txBody>
      </p:sp>
    </p:spTree>
    <p:extLst>
      <p:ext uri="{BB962C8B-B14F-4D97-AF65-F5344CB8AC3E}">
        <p14:creationId xmlns:p14="http://schemas.microsoft.com/office/powerpoint/2010/main" val="6389095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55C18F7E-14DB-1F44-85A0-21FEF466DD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703834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4E8AE17D-E90B-A846-BEDE-DAC9A6F0549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158124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A9EBF2-3E01-5747-A6DA-391F1E6768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22238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CEE57E3-D030-3647-98A4-94A3EF863B0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F4C094D2-B527-9740-9605-C3C2352F8030}"/>
              </a:ext>
            </a:extLst>
          </p:cNvPr>
          <p:cNvPicPr>
            <a:picLocks noChangeAspect="1"/>
          </p:cNvPicPr>
          <p:nvPr userDrawn="1"/>
        </p:nvPicPr>
        <p:blipFill rotWithShape="1">
          <a:blip r:embed="rId3"/>
          <a:srcRect b="74479"/>
          <a:stretch/>
        </p:blipFill>
        <p:spPr>
          <a:xfrm>
            <a:off x="0" y="0"/>
            <a:ext cx="12192000" cy="1750258"/>
          </a:xfrm>
          <a:prstGeom prst="rect">
            <a:avLst/>
          </a:prstGeom>
        </p:spPr>
      </p:pic>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Tree>
    <p:extLst>
      <p:ext uri="{BB962C8B-B14F-4D97-AF65-F5344CB8AC3E}">
        <p14:creationId xmlns:p14="http://schemas.microsoft.com/office/powerpoint/2010/main" val="3622129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391934-47CE-984D-9759-E3A6F9D7CDC1}"/>
              </a:ext>
            </a:extLst>
          </p:cNvPr>
          <p:cNvPicPr>
            <a:picLocks noChangeAspect="1"/>
          </p:cNvPicPr>
          <p:nvPr userDrawn="1"/>
        </p:nvPicPr>
        <p:blipFill>
          <a:blip r:embed="rId2"/>
          <a:stretch>
            <a:fillRect/>
          </a:stretch>
        </p:blipFill>
        <p:spPr>
          <a:xfrm>
            <a:off x="0" y="0"/>
            <a:ext cx="12192000" cy="1765300"/>
          </a:xfrm>
          <a:prstGeom prst="rect">
            <a:avLst/>
          </a:prstGeom>
        </p:spPr>
      </p:pic>
      <p:sp>
        <p:nvSpPr>
          <p:cNvPr id="9" name="Rectangle 8">
            <a:extLst>
              <a:ext uri="{FF2B5EF4-FFF2-40B4-BE49-F238E27FC236}">
                <a16:creationId xmlns:a16="http://schemas.microsoft.com/office/drawing/2014/main" id="{D61ABFE1-3896-CD45-A87D-3DA4DFCE489D}"/>
              </a:ext>
            </a:extLst>
          </p:cNvPr>
          <p:cNvSpPr/>
          <p:nvPr userDrawn="1"/>
        </p:nvSpPr>
        <p:spPr>
          <a:xfrm>
            <a:off x="0" y="-2"/>
            <a:ext cx="12192000" cy="1750259"/>
          </a:xfrm>
          <a:prstGeom prst="rect">
            <a:avLst/>
          </a:prstGeom>
          <a:solidFill>
            <a:srgbClr val="16254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18740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C782F7-EE6C-F34D-9B9A-A71E3179B42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863401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4C2ABA9-5C4D-CB43-BB22-06756DE8CACB}"/>
              </a:ext>
            </a:extLst>
          </p:cNvPr>
          <p:cNvPicPr>
            <a:picLocks noChangeAspect="1"/>
          </p:cNvPicPr>
          <p:nvPr userDrawn="1"/>
        </p:nvPicPr>
        <p:blipFill rotWithShape="1">
          <a:blip r:embed="rId2"/>
          <a:srcRect l="59479" t="92682" b="3"/>
          <a:stretch/>
        </p:blipFill>
        <p:spPr>
          <a:xfrm>
            <a:off x="7251698" y="6356348"/>
            <a:ext cx="4940302" cy="501652"/>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49"/>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2077866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pic>
        <p:nvPicPr>
          <p:cNvPr id="6" name="Picture 5" descr="A close up of a logo&#10;&#10;Description automatically generated">
            <a:extLst>
              <a:ext uri="{FF2B5EF4-FFF2-40B4-BE49-F238E27FC236}">
                <a16:creationId xmlns:a16="http://schemas.microsoft.com/office/drawing/2014/main" id="{C7733AF9-8907-974C-9A57-1ADEA4A79F51}"/>
              </a:ext>
            </a:extLst>
          </p:cNvPr>
          <p:cNvPicPr>
            <a:picLocks noChangeAspect="1"/>
          </p:cNvPicPr>
          <p:nvPr userDrawn="1"/>
        </p:nvPicPr>
        <p:blipFill>
          <a:blip r:embed="rId2"/>
          <a:stretch>
            <a:fillRect/>
          </a:stretch>
        </p:blipFill>
        <p:spPr>
          <a:xfrm>
            <a:off x="0" y="6356350"/>
            <a:ext cx="12192000" cy="501650"/>
          </a:xfrm>
          <a:prstGeom prst="rect">
            <a:avLst/>
          </a:prstGeom>
        </p:spPr>
      </p:pic>
      <p:sp>
        <p:nvSpPr>
          <p:cNvPr id="4" name="Rectangle 3">
            <a:extLst>
              <a:ext uri="{FF2B5EF4-FFF2-40B4-BE49-F238E27FC236}">
                <a16:creationId xmlns:a16="http://schemas.microsoft.com/office/drawing/2014/main" id="{E18A9605-9059-0A48-A054-AE711B4FB4D4}"/>
              </a:ext>
            </a:extLst>
          </p:cNvPr>
          <p:cNvSpPr/>
          <p:nvPr userDrawn="1"/>
        </p:nvSpPr>
        <p:spPr>
          <a:xfrm>
            <a:off x="0" y="6356350"/>
            <a:ext cx="12192000" cy="501650"/>
          </a:xfrm>
          <a:prstGeom prst="rect">
            <a:avLst/>
          </a:prstGeom>
          <a:solidFill>
            <a:srgbClr val="16254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123344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3">
    <p:spTree>
      <p:nvGrpSpPr>
        <p:cNvPr id="1" name=""/>
        <p:cNvGrpSpPr/>
        <p:nvPr/>
      </p:nvGrpSpPr>
      <p:grpSpPr>
        <a:xfrm>
          <a:off x="0" y="0"/>
          <a:ext cx="0" cy="0"/>
          <a:chOff x="0" y="0"/>
          <a:chExt cx="0" cy="0"/>
        </a:xfrm>
      </p:grpSpPr>
      <p:sp>
        <p:nvSpPr>
          <p:cNvPr id="11" name="Picture Placeholder 12">
            <a:extLst>
              <a:ext uri="{FF2B5EF4-FFF2-40B4-BE49-F238E27FC236}">
                <a16:creationId xmlns:a16="http://schemas.microsoft.com/office/drawing/2014/main" id="{CC366260-8083-2548-BA95-D85664324D3F}"/>
              </a:ext>
            </a:extLst>
          </p:cNvPr>
          <p:cNvSpPr>
            <a:spLocks noGrp="1"/>
          </p:cNvSpPr>
          <p:nvPr>
            <p:ph type="pic" sz="quarter" idx="13"/>
          </p:nvPr>
        </p:nvSpPr>
        <p:spPr>
          <a:xfrm>
            <a:off x="0" y="0"/>
            <a:ext cx="12192000" cy="6858000"/>
          </a:xfrm>
          <a:prstGeom prst="rect">
            <a:avLst/>
          </a:prstGeom>
        </p:spPr>
        <p:txBody>
          <a:bodyPr/>
          <a:lstStyle/>
          <a:p>
            <a:endParaRPr lang="en-US"/>
          </a:p>
        </p:txBody>
      </p:sp>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2"/>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172233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D8A282C-2988-BA45-BD8C-80F9F82D3E9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9302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193C1-9362-21A2-FCB6-1A64BC4CE1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7DD549-03AE-76E5-5D35-C7B4F9AEB17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DE8BFA-B822-3F18-FAC7-C06BA8AF372F}"/>
              </a:ext>
            </a:extLst>
          </p:cNvPr>
          <p:cNvSpPr>
            <a:spLocks noGrp="1"/>
          </p:cNvSpPr>
          <p:nvPr>
            <p:ph type="dt" sz="half" idx="10"/>
          </p:nvPr>
        </p:nvSpPr>
        <p:spPr/>
        <p:txBody>
          <a:bodyPr/>
          <a:lstStyle/>
          <a:p>
            <a:fld id="{4D15E030-9749-479D-8436-FDA76FCFDFDC}" type="datetimeFigureOut">
              <a:rPr lang="en-US" smtClean="0"/>
              <a:t>7/19/2024</a:t>
            </a:fld>
            <a:endParaRPr lang="en-US"/>
          </a:p>
        </p:txBody>
      </p:sp>
      <p:sp>
        <p:nvSpPr>
          <p:cNvPr id="5" name="Footer Placeholder 4">
            <a:extLst>
              <a:ext uri="{FF2B5EF4-FFF2-40B4-BE49-F238E27FC236}">
                <a16:creationId xmlns:a16="http://schemas.microsoft.com/office/drawing/2014/main" id="{6FDA40AC-8B66-9E34-C5B5-CB8FDBA33A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6E9747-2612-E7EB-CD7A-A96BACC81318}"/>
              </a:ext>
            </a:extLst>
          </p:cNvPr>
          <p:cNvSpPr>
            <a:spLocks noGrp="1"/>
          </p:cNvSpPr>
          <p:nvPr>
            <p:ph type="sldNum" sz="quarter" idx="12"/>
          </p:nvPr>
        </p:nvSpPr>
        <p:spPr/>
        <p:txBody>
          <a:bodyPr/>
          <a:lstStyle/>
          <a:p>
            <a:fld id="{6EAD3D2A-94F2-4126-A803-ADF7F0DC631D}" type="slidenum">
              <a:rPr lang="en-US" smtClean="0"/>
              <a:t>‹#›</a:t>
            </a:fld>
            <a:endParaRPr lang="en-US"/>
          </a:p>
        </p:txBody>
      </p:sp>
    </p:spTree>
    <p:extLst>
      <p:ext uri="{BB962C8B-B14F-4D97-AF65-F5344CB8AC3E}">
        <p14:creationId xmlns:p14="http://schemas.microsoft.com/office/powerpoint/2010/main" val="849233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9C77D-6AAC-DE19-0B91-5E0FEF0AA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F1FF7C-3B8C-D9EB-06EE-10206C2085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F9F9CA-422C-2001-2E40-7095BCED3C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5C18C2-D5B1-DFD9-6B14-2F1CD5E3921F}"/>
              </a:ext>
            </a:extLst>
          </p:cNvPr>
          <p:cNvSpPr>
            <a:spLocks noGrp="1"/>
          </p:cNvSpPr>
          <p:nvPr>
            <p:ph type="dt" sz="half" idx="10"/>
          </p:nvPr>
        </p:nvSpPr>
        <p:spPr/>
        <p:txBody>
          <a:bodyPr/>
          <a:lstStyle/>
          <a:p>
            <a:fld id="{4D15E030-9749-479D-8436-FDA76FCFDFDC}" type="datetimeFigureOut">
              <a:rPr lang="en-US" smtClean="0"/>
              <a:t>7/19/2024</a:t>
            </a:fld>
            <a:endParaRPr lang="en-US"/>
          </a:p>
        </p:txBody>
      </p:sp>
      <p:sp>
        <p:nvSpPr>
          <p:cNvPr id="6" name="Footer Placeholder 5">
            <a:extLst>
              <a:ext uri="{FF2B5EF4-FFF2-40B4-BE49-F238E27FC236}">
                <a16:creationId xmlns:a16="http://schemas.microsoft.com/office/drawing/2014/main" id="{1C0B3CBF-59E4-AC81-B933-10422895B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70169F-9BE0-D97F-92B3-65D1122DF376}"/>
              </a:ext>
            </a:extLst>
          </p:cNvPr>
          <p:cNvSpPr>
            <a:spLocks noGrp="1"/>
          </p:cNvSpPr>
          <p:nvPr>
            <p:ph type="sldNum" sz="quarter" idx="12"/>
          </p:nvPr>
        </p:nvSpPr>
        <p:spPr/>
        <p:txBody>
          <a:bodyPr/>
          <a:lstStyle/>
          <a:p>
            <a:fld id="{6EAD3D2A-94F2-4126-A803-ADF7F0DC631D}" type="slidenum">
              <a:rPr lang="en-US" smtClean="0"/>
              <a:t>‹#›</a:t>
            </a:fld>
            <a:endParaRPr lang="en-US"/>
          </a:p>
        </p:txBody>
      </p:sp>
    </p:spTree>
    <p:extLst>
      <p:ext uri="{BB962C8B-B14F-4D97-AF65-F5344CB8AC3E}">
        <p14:creationId xmlns:p14="http://schemas.microsoft.com/office/powerpoint/2010/main" val="251625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CD778-1AD2-09B0-F742-3C3515A89B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AEFD0F-6C5B-D5EA-B400-299EF0D1DD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CAC980-D3EE-867F-8D01-818DFF4BB6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C77EE1-EBFA-AAF8-6AC8-80FDA7283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34DBB5-3F62-B80A-B441-30F44320F6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B1C314-FF6E-DE5A-86B2-1206A3BED072}"/>
              </a:ext>
            </a:extLst>
          </p:cNvPr>
          <p:cNvSpPr>
            <a:spLocks noGrp="1"/>
          </p:cNvSpPr>
          <p:nvPr>
            <p:ph type="dt" sz="half" idx="10"/>
          </p:nvPr>
        </p:nvSpPr>
        <p:spPr/>
        <p:txBody>
          <a:bodyPr/>
          <a:lstStyle/>
          <a:p>
            <a:fld id="{4D15E030-9749-479D-8436-FDA76FCFDFDC}" type="datetimeFigureOut">
              <a:rPr lang="en-US" smtClean="0"/>
              <a:t>7/19/2024</a:t>
            </a:fld>
            <a:endParaRPr lang="en-US"/>
          </a:p>
        </p:txBody>
      </p:sp>
      <p:sp>
        <p:nvSpPr>
          <p:cNvPr id="8" name="Footer Placeholder 7">
            <a:extLst>
              <a:ext uri="{FF2B5EF4-FFF2-40B4-BE49-F238E27FC236}">
                <a16:creationId xmlns:a16="http://schemas.microsoft.com/office/drawing/2014/main" id="{46B9F194-05F8-21F3-7C2A-4A38F93AB5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FFADA2-8560-FEE2-C04F-A3FCEAB9425A}"/>
              </a:ext>
            </a:extLst>
          </p:cNvPr>
          <p:cNvSpPr>
            <a:spLocks noGrp="1"/>
          </p:cNvSpPr>
          <p:nvPr>
            <p:ph type="sldNum" sz="quarter" idx="12"/>
          </p:nvPr>
        </p:nvSpPr>
        <p:spPr/>
        <p:txBody>
          <a:bodyPr/>
          <a:lstStyle/>
          <a:p>
            <a:fld id="{6EAD3D2A-94F2-4126-A803-ADF7F0DC631D}" type="slidenum">
              <a:rPr lang="en-US" smtClean="0"/>
              <a:t>‹#›</a:t>
            </a:fld>
            <a:endParaRPr lang="en-US"/>
          </a:p>
        </p:txBody>
      </p:sp>
    </p:spTree>
    <p:extLst>
      <p:ext uri="{BB962C8B-B14F-4D97-AF65-F5344CB8AC3E}">
        <p14:creationId xmlns:p14="http://schemas.microsoft.com/office/powerpoint/2010/main" val="2579694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DC525-BB7F-2383-70AC-461BCB6231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BA8400-1EFE-348C-38B2-400D81BE8DBF}"/>
              </a:ext>
            </a:extLst>
          </p:cNvPr>
          <p:cNvSpPr>
            <a:spLocks noGrp="1"/>
          </p:cNvSpPr>
          <p:nvPr>
            <p:ph type="dt" sz="half" idx="10"/>
          </p:nvPr>
        </p:nvSpPr>
        <p:spPr/>
        <p:txBody>
          <a:bodyPr/>
          <a:lstStyle/>
          <a:p>
            <a:fld id="{4D15E030-9749-479D-8436-FDA76FCFDFDC}" type="datetimeFigureOut">
              <a:rPr lang="en-US" smtClean="0"/>
              <a:t>7/19/2024</a:t>
            </a:fld>
            <a:endParaRPr lang="en-US"/>
          </a:p>
        </p:txBody>
      </p:sp>
      <p:sp>
        <p:nvSpPr>
          <p:cNvPr id="4" name="Footer Placeholder 3">
            <a:extLst>
              <a:ext uri="{FF2B5EF4-FFF2-40B4-BE49-F238E27FC236}">
                <a16:creationId xmlns:a16="http://schemas.microsoft.com/office/drawing/2014/main" id="{003CF96E-AF1E-8FE7-6D7A-59B68EA71A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33C7F6-67B4-F349-B10B-8A8C0DF7A512}"/>
              </a:ext>
            </a:extLst>
          </p:cNvPr>
          <p:cNvSpPr>
            <a:spLocks noGrp="1"/>
          </p:cNvSpPr>
          <p:nvPr>
            <p:ph type="sldNum" sz="quarter" idx="12"/>
          </p:nvPr>
        </p:nvSpPr>
        <p:spPr/>
        <p:txBody>
          <a:bodyPr/>
          <a:lstStyle/>
          <a:p>
            <a:fld id="{6EAD3D2A-94F2-4126-A803-ADF7F0DC631D}" type="slidenum">
              <a:rPr lang="en-US" smtClean="0"/>
              <a:t>‹#›</a:t>
            </a:fld>
            <a:endParaRPr lang="en-US"/>
          </a:p>
        </p:txBody>
      </p:sp>
    </p:spTree>
    <p:extLst>
      <p:ext uri="{BB962C8B-B14F-4D97-AF65-F5344CB8AC3E}">
        <p14:creationId xmlns:p14="http://schemas.microsoft.com/office/powerpoint/2010/main" val="964293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D8F6EF-EAFA-2DFC-1412-E79A21D5F8E8}"/>
              </a:ext>
            </a:extLst>
          </p:cNvPr>
          <p:cNvSpPr>
            <a:spLocks noGrp="1"/>
          </p:cNvSpPr>
          <p:nvPr>
            <p:ph type="dt" sz="half" idx="10"/>
          </p:nvPr>
        </p:nvSpPr>
        <p:spPr/>
        <p:txBody>
          <a:bodyPr/>
          <a:lstStyle/>
          <a:p>
            <a:fld id="{4D15E030-9749-479D-8436-FDA76FCFDFDC}" type="datetimeFigureOut">
              <a:rPr lang="en-US" smtClean="0"/>
              <a:t>7/19/2024</a:t>
            </a:fld>
            <a:endParaRPr lang="en-US"/>
          </a:p>
        </p:txBody>
      </p:sp>
      <p:sp>
        <p:nvSpPr>
          <p:cNvPr id="3" name="Footer Placeholder 2">
            <a:extLst>
              <a:ext uri="{FF2B5EF4-FFF2-40B4-BE49-F238E27FC236}">
                <a16:creationId xmlns:a16="http://schemas.microsoft.com/office/drawing/2014/main" id="{200A4C85-C6D5-FD6C-5EDA-4739EADA37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9B44B7-8262-095F-6326-5E32642DD16E}"/>
              </a:ext>
            </a:extLst>
          </p:cNvPr>
          <p:cNvSpPr>
            <a:spLocks noGrp="1"/>
          </p:cNvSpPr>
          <p:nvPr>
            <p:ph type="sldNum" sz="quarter" idx="12"/>
          </p:nvPr>
        </p:nvSpPr>
        <p:spPr/>
        <p:txBody>
          <a:bodyPr/>
          <a:lstStyle/>
          <a:p>
            <a:fld id="{6EAD3D2A-94F2-4126-A803-ADF7F0DC631D}" type="slidenum">
              <a:rPr lang="en-US" smtClean="0"/>
              <a:t>‹#›</a:t>
            </a:fld>
            <a:endParaRPr lang="en-US"/>
          </a:p>
        </p:txBody>
      </p:sp>
    </p:spTree>
    <p:extLst>
      <p:ext uri="{BB962C8B-B14F-4D97-AF65-F5344CB8AC3E}">
        <p14:creationId xmlns:p14="http://schemas.microsoft.com/office/powerpoint/2010/main" val="1277393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250D8-DB62-F421-28C2-377457EFC2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85B971-7A11-7418-CDA2-F7034D6C1A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E55A02-5AF8-F4B0-863D-71B35CFB9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8469-D963-640C-8D6C-A2BEC527A4BF}"/>
              </a:ext>
            </a:extLst>
          </p:cNvPr>
          <p:cNvSpPr>
            <a:spLocks noGrp="1"/>
          </p:cNvSpPr>
          <p:nvPr>
            <p:ph type="dt" sz="half" idx="10"/>
          </p:nvPr>
        </p:nvSpPr>
        <p:spPr/>
        <p:txBody>
          <a:bodyPr/>
          <a:lstStyle/>
          <a:p>
            <a:fld id="{4D15E030-9749-479D-8436-FDA76FCFDFDC}" type="datetimeFigureOut">
              <a:rPr lang="en-US" smtClean="0"/>
              <a:t>7/19/2024</a:t>
            </a:fld>
            <a:endParaRPr lang="en-US"/>
          </a:p>
        </p:txBody>
      </p:sp>
      <p:sp>
        <p:nvSpPr>
          <p:cNvPr id="6" name="Footer Placeholder 5">
            <a:extLst>
              <a:ext uri="{FF2B5EF4-FFF2-40B4-BE49-F238E27FC236}">
                <a16:creationId xmlns:a16="http://schemas.microsoft.com/office/drawing/2014/main" id="{4562C89E-B290-4535-6AD7-E863EEF324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DDF3D4-EBC0-82E2-B404-9D295465033F}"/>
              </a:ext>
            </a:extLst>
          </p:cNvPr>
          <p:cNvSpPr>
            <a:spLocks noGrp="1"/>
          </p:cNvSpPr>
          <p:nvPr>
            <p:ph type="sldNum" sz="quarter" idx="12"/>
          </p:nvPr>
        </p:nvSpPr>
        <p:spPr/>
        <p:txBody>
          <a:bodyPr/>
          <a:lstStyle/>
          <a:p>
            <a:fld id="{6EAD3D2A-94F2-4126-A803-ADF7F0DC631D}" type="slidenum">
              <a:rPr lang="en-US" smtClean="0"/>
              <a:t>‹#›</a:t>
            </a:fld>
            <a:endParaRPr lang="en-US"/>
          </a:p>
        </p:txBody>
      </p:sp>
    </p:spTree>
    <p:extLst>
      <p:ext uri="{BB962C8B-B14F-4D97-AF65-F5344CB8AC3E}">
        <p14:creationId xmlns:p14="http://schemas.microsoft.com/office/powerpoint/2010/main" val="1385083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3BAF6-423D-1737-F77A-088C9B56B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F5AD9D-FC46-C704-54A7-B7C525897A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1E372B-BCE8-6D10-B2DC-6417E01D22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5649B8-6889-94ED-6927-6F9221FD7541}"/>
              </a:ext>
            </a:extLst>
          </p:cNvPr>
          <p:cNvSpPr>
            <a:spLocks noGrp="1"/>
          </p:cNvSpPr>
          <p:nvPr>
            <p:ph type="dt" sz="half" idx="10"/>
          </p:nvPr>
        </p:nvSpPr>
        <p:spPr/>
        <p:txBody>
          <a:bodyPr/>
          <a:lstStyle/>
          <a:p>
            <a:fld id="{4D15E030-9749-479D-8436-FDA76FCFDFDC}" type="datetimeFigureOut">
              <a:rPr lang="en-US" smtClean="0"/>
              <a:t>7/19/2024</a:t>
            </a:fld>
            <a:endParaRPr lang="en-US"/>
          </a:p>
        </p:txBody>
      </p:sp>
      <p:sp>
        <p:nvSpPr>
          <p:cNvPr id="6" name="Footer Placeholder 5">
            <a:extLst>
              <a:ext uri="{FF2B5EF4-FFF2-40B4-BE49-F238E27FC236}">
                <a16:creationId xmlns:a16="http://schemas.microsoft.com/office/drawing/2014/main" id="{91C2A8DD-E0EE-FB45-3516-3E97CF6DCD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D22A1A-8AC5-5264-64F3-0C63B29B8E8F}"/>
              </a:ext>
            </a:extLst>
          </p:cNvPr>
          <p:cNvSpPr>
            <a:spLocks noGrp="1"/>
          </p:cNvSpPr>
          <p:nvPr>
            <p:ph type="sldNum" sz="quarter" idx="12"/>
          </p:nvPr>
        </p:nvSpPr>
        <p:spPr/>
        <p:txBody>
          <a:bodyPr/>
          <a:lstStyle/>
          <a:p>
            <a:fld id="{6EAD3D2A-94F2-4126-A803-ADF7F0DC631D}" type="slidenum">
              <a:rPr lang="en-US" smtClean="0"/>
              <a:t>‹#›</a:t>
            </a:fld>
            <a:endParaRPr lang="en-US"/>
          </a:p>
        </p:txBody>
      </p:sp>
    </p:spTree>
    <p:extLst>
      <p:ext uri="{BB962C8B-B14F-4D97-AF65-F5344CB8AC3E}">
        <p14:creationId xmlns:p14="http://schemas.microsoft.com/office/powerpoint/2010/main" val="69328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0355DD-F198-96BD-49A2-918682B063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A5142E-0405-C217-E596-F8E81AD043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DA021F-50A7-BA60-07D5-D4B45D6730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D15E030-9749-479D-8436-FDA76FCFDFDC}" type="datetimeFigureOut">
              <a:rPr lang="en-US" smtClean="0"/>
              <a:t>7/19/2024</a:t>
            </a:fld>
            <a:endParaRPr lang="en-US"/>
          </a:p>
        </p:txBody>
      </p:sp>
      <p:sp>
        <p:nvSpPr>
          <p:cNvPr id="5" name="Footer Placeholder 4">
            <a:extLst>
              <a:ext uri="{FF2B5EF4-FFF2-40B4-BE49-F238E27FC236}">
                <a16:creationId xmlns:a16="http://schemas.microsoft.com/office/drawing/2014/main" id="{B9FE8ED6-A7CE-FC1C-AE11-E8EE833843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9528C6B-8799-289C-807A-04A586188D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EAD3D2A-94F2-4126-A803-ADF7F0DC631D}" type="slidenum">
              <a:rPr lang="en-US" smtClean="0"/>
              <a:t>‹#›</a:t>
            </a:fld>
            <a:endParaRPr lang="en-US"/>
          </a:p>
        </p:txBody>
      </p:sp>
    </p:spTree>
    <p:extLst>
      <p:ext uri="{BB962C8B-B14F-4D97-AF65-F5344CB8AC3E}">
        <p14:creationId xmlns:p14="http://schemas.microsoft.com/office/powerpoint/2010/main" val="3157784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0"/>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Footer Placeholder 1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1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79DFE-2D07-4E4C-BEA9-7A88E8BE5275}" type="slidenum">
              <a:rPr lang="en-US" smtClean="0"/>
              <a:t>‹#›</a:t>
            </a:fld>
            <a:endParaRPr lang="en-US"/>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40383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txStyles>
    <p:title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about:blank"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9.png"/><Relationship Id="rId5" Type="http://schemas.openxmlformats.org/officeDocument/2006/relationships/hyperlink" Target="about:blank" TargetMode="External"/><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hyperlink" Target="about:blank"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about:blank"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about:blank"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hyperlink" Target="about:blank" TargetMode="External"/><Relationship Id="rId4" Type="http://schemas.openxmlformats.org/officeDocument/2006/relationships/hyperlink" Target="about:blan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17216-A3DE-414B-89C9-64941850A393}"/>
              </a:ext>
            </a:extLst>
          </p:cNvPr>
          <p:cNvSpPr>
            <a:spLocks noGrp="1"/>
          </p:cNvSpPr>
          <p:nvPr>
            <p:ph type="ctrTitle"/>
          </p:nvPr>
        </p:nvSpPr>
        <p:spPr>
          <a:xfrm>
            <a:off x="319597" y="4598634"/>
            <a:ext cx="11402504" cy="745723"/>
          </a:xfrm>
        </p:spPr>
        <p:txBody>
          <a:bodyPr/>
          <a:lstStyle/>
          <a:p>
            <a:r>
              <a:rPr lang="en-US" sz="3200" dirty="0"/>
              <a:t>Rural Development Program Overview</a:t>
            </a:r>
            <a:br>
              <a:rPr lang="en-US" dirty="0"/>
            </a:br>
            <a:r>
              <a:rPr lang="en-US" sz="3200" dirty="0"/>
              <a:t>Great Lakes Indian Housing Association</a:t>
            </a:r>
          </a:p>
        </p:txBody>
      </p:sp>
      <p:sp>
        <p:nvSpPr>
          <p:cNvPr id="3" name="Subtitle 2">
            <a:extLst>
              <a:ext uri="{FF2B5EF4-FFF2-40B4-BE49-F238E27FC236}">
                <a16:creationId xmlns:a16="http://schemas.microsoft.com/office/drawing/2014/main" id="{91D484BF-0BEF-44EC-A3BF-C94A931ABF02}"/>
              </a:ext>
            </a:extLst>
          </p:cNvPr>
          <p:cNvSpPr>
            <a:spLocks noGrp="1"/>
          </p:cNvSpPr>
          <p:nvPr>
            <p:ph type="subTitle" idx="1"/>
          </p:nvPr>
        </p:nvSpPr>
        <p:spPr>
          <a:xfrm>
            <a:off x="4208015" y="5681708"/>
            <a:ext cx="7643673" cy="889508"/>
          </a:xfrm>
        </p:spPr>
        <p:txBody>
          <a:bodyPr>
            <a:noAutofit/>
          </a:bodyPr>
          <a:lstStyle/>
          <a:p>
            <a:r>
              <a:rPr lang="en-US" sz="2800" dirty="0"/>
              <a:t>Presented by: Brian Leyh, Rural Business Specialist</a:t>
            </a:r>
          </a:p>
        </p:txBody>
      </p:sp>
    </p:spTree>
    <p:extLst>
      <p:ext uri="{BB962C8B-B14F-4D97-AF65-F5344CB8AC3E}">
        <p14:creationId xmlns:p14="http://schemas.microsoft.com/office/powerpoint/2010/main" val="58447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14DB-582F-7E4C-ADF4-0D46391A08C8}"/>
              </a:ext>
            </a:extLst>
          </p:cNvPr>
          <p:cNvSpPr>
            <a:spLocks noGrp="1"/>
          </p:cNvSpPr>
          <p:nvPr>
            <p:ph type="ctrTitle"/>
          </p:nvPr>
        </p:nvSpPr>
        <p:spPr>
          <a:xfrm>
            <a:off x="2718249" y="4502686"/>
            <a:ext cx="9251121" cy="2057140"/>
          </a:xfrm>
        </p:spPr>
        <p:txBody>
          <a:bodyPr/>
          <a:lstStyle/>
          <a:p>
            <a:pPr marL="1181100" algn="r"/>
            <a:r>
              <a:rPr lang="en-US" b="1" spc="15" dirty="0">
                <a:solidFill>
                  <a:srgbClr val="FFFFFF"/>
                </a:solidFill>
                <a:cs typeface="Calibri"/>
              </a:rPr>
              <a:t>USDA Rural Development</a:t>
            </a:r>
            <a:br>
              <a:rPr lang="en-US" b="1" spc="15" dirty="0">
                <a:solidFill>
                  <a:srgbClr val="FFFFFF"/>
                </a:solidFill>
                <a:cs typeface="Calibri"/>
              </a:rPr>
            </a:br>
            <a:r>
              <a:rPr lang="en-US" b="1" spc="15" dirty="0">
                <a:solidFill>
                  <a:srgbClr val="FFFFFF"/>
                </a:solidFill>
                <a:cs typeface="Calibri"/>
              </a:rPr>
              <a:t>Single Family Housing</a:t>
            </a:r>
            <a:br>
              <a:rPr lang="en-US" b="1" spc="15" dirty="0">
                <a:solidFill>
                  <a:srgbClr val="FFFFFF"/>
                </a:solidFill>
                <a:cs typeface="Calibri"/>
              </a:rPr>
            </a:br>
            <a:r>
              <a:rPr lang="en-US" b="1" spc="15" dirty="0">
                <a:solidFill>
                  <a:srgbClr val="FFFFFF"/>
                </a:solidFill>
                <a:cs typeface="Calibri"/>
              </a:rPr>
              <a:t>Direct Programs</a:t>
            </a:r>
            <a:endParaRPr lang="en-US" dirty="0">
              <a:solidFill>
                <a:prstClr val="white"/>
              </a:solidFill>
              <a:cs typeface="Calibri"/>
            </a:endParaRPr>
          </a:p>
        </p:txBody>
      </p:sp>
      <p:sp>
        <p:nvSpPr>
          <p:cNvPr id="3" name="Subtitle 2">
            <a:extLst>
              <a:ext uri="{FF2B5EF4-FFF2-40B4-BE49-F238E27FC236}">
                <a16:creationId xmlns:a16="http://schemas.microsoft.com/office/drawing/2014/main" id="{301E5EA6-6F2F-CC48-9751-DFD88AA2E485}"/>
              </a:ext>
            </a:extLst>
          </p:cNvPr>
          <p:cNvSpPr>
            <a:spLocks noGrp="1"/>
          </p:cNvSpPr>
          <p:nvPr>
            <p:ph type="subTitle" idx="1"/>
          </p:nvPr>
        </p:nvSpPr>
        <p:spPr>
          <a:xfrm>
            <a:off x="4516596" y="6148614"/>
            <a:ext cx="6841861" cy="503500"/>
          </a:xfrm>
        </p:spPr>
        <p:txBody>
          <a:bodyPr/>
          <a:lstStyle/>
          <a:p>
            <a:pPr algn="ctr"/>
            <a:r>
              <a:rPr lang="en-US" sz="2400" dirty="0"/>
              <a:t>Site Loans</a:t>
            </a:r>
          </a:p>
        </p:txBody>
      </p:sp>
    </p:spTree>
    <p:extLst>
      <p:ext uri="{BB962C8B-B14F-4D97-AF65-F5344CB8AC3E}">
        <p14:creationId xmlns:p14="http://schemas.microsoft.com/office/powerpoint/2010/main" val="4245221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1D1EFA-4BFA-4932-9A33-0CA9C7DEF533}"/>
              </a:ext>
            </a:extLst>
          </p:cNvPr>
          <p:cNvSpPr>
            <a:spLocks noGrp="1"/>
          </p:cNvSpPr>
          <p:nvPr>
            <p:ph idx="1"/>
          </p:nvPr>
        </p:nvSpPr>
        <p:spPr>
          <a:xfrm>
            <a:off x="222985" y="2058022"/>
            <a:ext cx="6271121" cy="4375283"/>
          </a:xfrm>
        </p:spPr>
        <p:txBody>
          <a:bodyPr>
            <a:normAutofit lnSpcReduction="10000"/>
          </a:bodyPr>
          <a:lstStyle/>
          <a:p>
            <a:pPr lvl="1"/>
            <a:r>
              <a:rPr lang="en-US" sz="2000" dirty="0">
                <a:solidFill>
                  <a:schemeClr val="tx1">
                    <a:lumMod val="95000"/>
                    <a:lumOff val="5000"/>
                  </a:schemeClr>
                </a:solidFill>
              </a:rPr>
              <a:t>Loans made to acquire and develop sites for low- or moderate-income families.  </a:t>
            </a:r>
          </a:p>
          <a:p>
            <a:pPr lvl="1"/>
            <a:r>
              <a:rPr lang="en-US" sz="2000" dirty="0">
                <a:solidFill>
                  <a:schemeClr val="tx1">
                    <a:lumMod val="95000"/>
                    <a:lumOff val="5000"/>
                  </a:schemeClr>
                </a:solidFill>
              </a:rPr>
              <a:t>Loan applicant may be private or public non-profit organization (Including Habitat Affiliates) or a Federally Recognized Indian Tribe. </a:t>
            </a:r>
          </a:p>
          <a:p>
            <a:pPr lvl="1"/>
            <a:r>
              <a:rPr lang="en-US" sz="2000" dirty="0">
                <a:solidFill>
                  <a:schemeClr val="tx1">
                    <a:lumMod val="95000"/>
                    <a:lumOff val="5000"/>
                  </a:schemeClr>
                </a:solidFill>
              </a:rPr>
              <a:t>Benefits:  Lower cost of construction and working with one lender that is invested in the success of the project.</a:t>
            </a:r>
          </a:p>
          <a:p>
            <a:pPr lvl="1"/>
            <a:r>
              <a:rPr lang="en-US" sz="2000" dirty="0">
                <a:solidFill>
                  <a:schemeClr val="tx1">
                    <a:lumMod val="95000"/>
                    <a:lumOff val="5000"/>
                  </a:schemeClr>
                </a:solidFill>
              </a:rPr>
              <a:t>Terms:</a:t>
            </a:r>
          </a:p>
          <a:p>
            <a:pPr lvl="2"/>
            <a:r>
              <a:rPr lang="en-US" sz="1800" dirty="0">
                <a:solidFill>
                  <a:schemeClr val="tx1">
                    <a:lumMod val="95000"/>
                    <a:lumOff val="5000"/>
                  </a:schemeClr>
                </a:solidFill>
              </a:rPr>
              <a:t>5-year loans</a:t>
            </a:r>
          </a:p>
          <a:p>
            <a:pPr lvl="2"/>
            <a:r>
              <a:rPr lang="en-US" sz="1800" dirty="0">
                <a:solidFill>
                  <a:schemeClr val="tx1">
                    <a:lumMod val="95000"/>
                    <a:lumOff val="5000"/>
                  </a:schemeClr>
                </a:solidFill>
              </a:rPr>
              <a:t>Section 523 loans: 3% interest rate</a:t>
            </a:r>
          </a:p>
          <a:p>
            <a:pPr lvl="2"/>
            <a:r>
              <a:rPr lang="en-US" sz="1800" dirty="0">
                <a:solidFill>
                  <a:schemeClr val="tx1">
                    <a:lumMod val="95000"/>
                    <a:lumOff val="5000"/>
                  </a:schemeClr>
                </a:solidFill>
              </a:rPr>
              <a:t>Section 524 loans: below-market-rate established and published monthly, fixed at closing</a:t>
            </a:r>
          </a:p>
          <a:p>
            <a:pPr lvl="1"/>
            <a:r>
              <a:rPr lang="en-US" sz="2000" dirty="0">
                <a:solidFill>
                  <a:schemeClr val="tx1">
                    <a:lumMod val="95000"/>
                    <a:lumOff val="5000"/>
                  </a:schemeClr>
                </a:solidFill>
              </a:rPr>
              <a:t>Applications are accepted year-round through state/local offices</a:t>
            </a:r>
          </a:p>
          <a:p>
            <a:pPr lvl="1"/>
            <a:endParaRPr lang="en-US" sz="2000" dirty="0">
              <a:solidFill>
                <a:schemeClr val="tx1">
                  <a:lumMod val="95000"/>
                  <a:lumOff val="5000"/>
                </a:schemeClr>
              </a:solidFill>
            </a:endParaRPr>
          </a:p>
          <a:p>
            <a:pPr lvl="1"/>
            <a:endParaRPr lang="en-US" dirty="0"/>
          </a:p>
          <a:p>
            <a:endParaRPr lang="en-US" dirty="0"/>
          </a:p>
        </p:txBody>
      </p:sp>
      <p:sp>
        <p:nvSpPr>
          <p:cNvPr id="3" name="Title 2">
            <a:extLst>
              <a:ext uri="{FF2B5EF4-FFF2-40B4-BE49-F238E27FC236}">
                <a16:creationId xmlns:a16="http://schemas.microsoft.com/office/drawing/2014/main" id="{73A0950A-4EEC-4B6A-92BA-A21C3C7C5701}"/>
              </a:ext>
            </a:extLst>
          </p:cNvPr>
          <p:cNvSpPr>
            <a:spLocks noGrp="1"/>
          </p:cNvSpPr>
          <p:nvPr>
            <p:ph type="title"/>
          </p:nvPr>
        </p:nvSpPr>
        <p:spPr/>
        <p:txBody>
          <a:bodyPr>
            <a:normAutofit/>
          </a:bodyPr>
          <a:lstStyle/>
          <a:p>
            <a:r>
              <a:rPr lang="en-US" sz="4000" dirty="0"/>
              <a:t>Site Loans</a:t>
            </a:r>
          </a:p>
        </p:txBody>
      </p:sp>
      <p:pic>
        <p:nvPicPr>
          <p:cNvPr id="7" name="Picture 6">
            <a:extLst>
              <a:ext uri="{FF2B5EF4-FFF2-40B4-BE49-F238E27FC236}">
                <a16:creationId xmlns:a16="http://schemas.microsoft.com/office/drawing/2014/main" id="{88DC1FD5-F398-5FEB-DCBE-04DF64A1B6EA}"/>
              </a:ext>
            </a:extLst>
          </p:cNvPr>
          <p:cNvPicPr>
            <a:picLocks noChangeAspect="1"/>
          </p:cNvPicPr>
          <p:nvPr/>
        </p:nvPicPr>
        <p:blipFill>
          <a:blip r:embed="rId3"/>
          <a:stretch>
            <a:fillRect/>
          </a:stretch>
        </p:blipFill>
        <p:spPr>
          <a:xfrm>
            <a:off x="6830650" y="2671485"/>
            <a:ext cx="5212752" cy="31483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Box 8">
            <a:extLst>
              <a:ext uri="{FF2B5EF4-FFF2-40B4-BE49-F238E27FC236}">
                <a16:creationId xmlns:a16="http://schemas.microsoft.com/office/drawing/2014/main" id="{C96B5038-3F1D-5ACB-945A-48EDB163B10E}"/>
              </a:ext>
            </a:extLst>
          </p:cNvPr>
          <p:cNvSpPr txBox="1"/>
          <p:nvPr/>
        </p:nvSpPr>
        <p:spPr>
          <a:xfrm>
            <a:off x="6388249" y="1836578"/>
            <a:ext cx="6097554" cy="646331"/>
          </a:xfrm>
          <a:prstGeom prst="rect">
            <a:avLst/>
          </a:prstGeom>
          <a:noFill/>
        </p:spPr>
        <p:txBody>
          <a:bodyPr wrap="square">
            <a:spAutoFit/>
          </a:bodyPr>
          <a:lstStyle/>
          <a:p>
            <a:r>
              <a:rPr lang="en-US" dirty="0">
                <a:hlinkClick r:id="rId4"/>
              </a:rPr>
              <a:t>https://www.rd.usda.gov/programs-services/single-family-housing-programs/rural-housing-site-loans</a:t>
            </a:r>
            <a:r>
              <a:rPr lang="en-US" dirty="0"/>
              <a:t> </a:t>
            </a:r>
          </a:p>
        </p:txBody>
      </p:sp>
    </p:spTree>
    <p:extLst>
      <p:ext uri="{BB962C8B-B14F-4D97-AF65-F5344CB8AC3E}">
        <p14:creationId xmlns:p14="http://schemas.microsoft.com/office/powerpoint/2010/main" val="2968945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14DB-582F-7E4C-ADF4-0D46391A08C8}"/>
              </a:ext>
            </a:extLst>
          </p:cNvPr>
          <p:cNvSpPr>
            <a:spLocks noGrp="1"/>
          </p:cNvSpPr>
          <p:nvPr>
            <p:ph type="ctrTitle"/>
          </p:nvPr>
        </p:nvSpPr>
        <p:spPr>
          <a:xfrm>
            <a:off x="2718249" y="4502686"/>
            <a:ext cx="9251121" cy="2057140"/>
          </a:xfrm>
        </p:spPr>
        <p:txBody>
          <a:bodyPr/>
          <a:lstStyle/>
          <a:p>
            <a:pPr marL="1181100" algn="r"/>
            <a:r>
              <a:rPr lang="en-US" b="1" spc="15" dirty="0">
                <a:solidFill>
                  <a:srgbClr val="FFFFFF"/>
                </a:solidFill>
                <a:cs typeface="Calibri"/>
              </a:rPr>
              <a:t>USDA Rural Development</a:t>
            </a:r>
            <a:br>
              <a:rPr lang="en-US" b="1" spc="15" dirty="0">
                <a:solidFill>
                  <a:srgbClr val="FFFFFF"/>
                </a:solidFill>
                <a:cs typeface="Calibri"/>
              </a:rPr>
            </a:br>
            <a:r>
              <a:rPr lang="en-US" b="1" spc="15" dirty="0">
                <a:solidFill>
                  <a:srgbClr val="FFFFFF"/>
                </a:solidFill>
                <a:cs typeface="Calibri"/>
              </a:rPr>
              <a:t>Single Family Housing</a:t>
            </a:r>
            <a:br>
              <a:rPr lang="en-US" b="1" spc="15" dirty="0">
                <a:solidFill>
                  <a:srgbClr val="FFFFFF"/>
                </a:solidFill>
                <a:cs typeface="Calibri"/>
              </a:rPr>
            </a:br>
            <a:r>
              <a:rPr lang="en-US" b="1" spc="15" dirty="0">
                <a:solidFill>
                  <a:srgbClr val="FFFFFF"/>
                </a:solidFill>
                <a:cs typeface="Calibri"/>
              </a:rPr>
              <a:t>Direct Programs</a:t>
            </a:r>
            <a:endParaRPr lang="en-US" dirty="0">
              <a:solidFill>
                <a:prstClr val="white"/>
              </a:solidFill>
              <a:cs typeface="Calibri"/>
            </a:endParaRPr>
          </a:p>
        </p:txBody>
      </p:sp>
      <p:sp>
        <p:nvSpPr>
          <p:cNvPr id="3" name="Subtitle 2">
            <a:extLst>
              <a:ext uri="{FF2B5EF4-FFF2-40B4-BE49-F238E27FC236}">
                <a16:creationId xmlns:a16="http://schemas.microsoft.com/office/drawing/2014/main" id="{301E5EA6-6F2F-CC48-9751-DFD88AA2E485}"/>
              </a:ext>
            </a:extLst>
          </p:cNvPr>
          <p:cNvSpPr>
            <a:spLocks noGrp="1"/>
          </p:cNvSpPr>
          <p:nvPr>
            <p:ph type="subTitle" idx="1"/>
          </p:nvPr>
        </p:nvSpPr>
        <p:spPr>
          <a:xfrm>
            <a:off x="4685929" y="6148614"/>
            <a:ext cx="6841861" cy="503500"/>
          </a:xfrm>
        </p:spPr>
        <p:txBody>
          <a:bodyPr/>
          <a:lstStyle/>
          <a:p>
            <a:pPr algn="ctr"/>
            <a:r>
              <a:rPr lang="en-US" sz="2400" dirty="0"/>
              <a:t>Native CDFI Relending Demonstration Program</a:t>
            </a:r>
          </a:p>
        </p:txBody>
      </p:sp>
    </p:spTree>
    <p:extLst>
      <p:ext uri="{BB962C8B-B14F-4D97-AF65-F5344CB8AC3E}">
        <p14:creationId xmlns:p14="http://schemas.microsoft.com/office/powerpoint/2010/main" val="3201527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FD6C43-55A5-4B76-872C-22022CE6518D}"/>
              </a:ext>
            </a:extLst>
          </p:cNvPr>
          <p:cNvSpPr>
            <a:spLocks noGrp="1"/>
          </p:cNvSpPr>
          <p:nvPr>
            <p:ph idx="1"/>
          </p:nvPr>
        </p:nvSpPr>
        <p:spPr>
          <a:xfrm>
            <a:off x="404037" y="2020186"/>
            <a:ext cx="11472529" cy="4763386"/>
          </a:xfrm>
        </p:spPr>
        <p:txBody>
          <a:bodyPr>
            <a:normAutofit/>
          </a:bodyPr>
          <a:lstStyle/>
          <a:p>
            <a:pPr marL="457200" lvl="1" indent="0">
              <a:buNone/>
            </a:pPr>
            <a:endParaRPr lang="en-US" sz="4300" dirty="0"/>
          </a:p>
          <a:p>
            <a:pPr marL="0" indent="0">
              <a:buNone/>
            </a:pPr>
            <a:endParaRPr lang="en-US" dirty="0"/>
          </a:p>
        </p:txBody>
      </p:sp>
      <p:sp>
        <p:nvSpPr>
          <p:cNvPr id="3" name="Title 2">
            <a:extLst>
              <a:ext uri="{FF2B5EF4-FFF2-40B4-BE49-F238E27FC236}">
                <a16:creationId xmlns:a16="http://schemas.microsoft.com/office/drawing/2014/main" id="{BED3D413-1015-4015-8478-A5B0117235AF}"/>
              </a:ext>
            </a:extLst>
          </p:cNvPr>
          <p:cNvSpPr>
            <a:spLocks noGrp="1"/>
          </p:cNvSpPr>
          <p:nvPr>
            <p:ph type="title"/>
          </p:nvPr>
        </p:nvSpPr>
        <p:spPr/>
        <p:txBody>
          <a:bodyPr/>
          <a:lstStyle/>
          <a:p>
            <a:r>
              <a:rPr lang="en-US" dirty="0"/>
              <a:t>Native CDFI Relending Demonstration Program</a:t>
            </a:r>
          </a:p>
        </p:txBody>
      </p:sp>
      <p:sp>
        <p:nvSpPr>
          <p:cNvPr id="7" name="TextBox 6">
            <a:extLst>
              <a:ext uri="{FF2B5EF4-FFF2-40B4-BE49-F238E27FC236}">
                <a16:creationId xmlns:a16="http://schemas.microsoft.com/office/drawing/2014/main" id="{7F4F6479-22F0-6483-71E0-7068D91CE8E6}"/>
              </a:ext>
            </a:extLst>
          </p:cNvPr>
          <p:cNvSpPr txBox="1"/>
          <p:nvPr/>
        </p:nvSpPr>
        <p:spPr>
          <a:xfrm>
            <a:off x="639193" y="2434147"/>
            <a:ext cx="11237373" cy="317009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Purpose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To increase homeownership opportunities for Native American Tribes, Alaska Native Communities, and Native Hawaiian communities in rural areas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Provide capital to NCDFIs- loans made to NCDFIs will be relent to the ultimate recipients (low- and very low-income tribal members, who will live in Indian Country in need of affordable, modest single-family homes)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Terms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33-year loan -initial principal and interest payment deferred for 3 years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1 percent interest rate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Annual payments</a:t>
            </a:r>
          </a:p>
        </p:txBody>
      </p:sp>
    </p:spTree>
    <p:extLst>
      <p:ext uri="{BB962C8B-B14F-4D97-AF65-F5344CB8AC3E}">
        <p14:creationId xmlns:p14="http://schemas.microsoft.com/office/powerpoint/2010/main" val="2072215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FD6C43-55A5-4B76-872C-22022CE6518D}"/>
              </a:ext>
            </a:extLst>
          </p:cNvPr>
          <p:cNvSpPr>
            <a:spLocks noGrp="1"/>
          </p:cNvSpPr>
          <p:nvPr>
            <p:ph idx="1"/>
          </p:nvPr>
        </p:nvSpPr>
        <p:spPr>
          <a:xfrm>
            <a:off x="404037" y="2020186"/>
            <a:ext cx="11472529" cy="4763386"/>
          </a:xfrm>
        </p:spPr>
        <p:txBody>
          <a:bodyPr>
            <a:normAutofit fontScale="32500" lnSpcReduction="20000"/>
          </a:bodyPr>
          <a:lstStyle/>
          <a:p>
            <a:pPr marL="0" indent="0">
              <a:buNone/>
            </a:pPr>
            <a:r>
              <a:rPr lang="en-US" sz="4300" b="1" dirty="0">
                <a:latin typeface="+mn-lt"/>
              </a:rPr>
              <a:t>Who is eligible to apply?:</a:t>
            </a:r>
          </a:p>
          <a:p>
            <a:pPr marR="0" lvl="0">
              <a:lnSpc>
                <a:spcPct val="200000"/>
              </a:lnSpc>
              <a:spcBef>
                <a:spcPts val="0"/>
              </a:spcBef>
              <a:spcAft>
                <a:spcPts val="0"/>
              </a:spcAft>
            </a:pPr>
            <a:r>
              <a:rPr lang="en-US" sz="4300" dirty="0">
                <a:effectLst/>
                <a:latin typeface="+mn-lt"/>
                <a:ea typeface="Times New Roman" panose="02020603050405020304" pitchFamily="18" charset="0"/>
              </a:rPr>
              <a:t>Eligible entities for these competitively awarded loans include Certified Native Community Development Financial Institutions (NCDFIs). </a:t>
            </a:r>
          </a:p>
          <a:p>
            <a:pPr marL="0" indent="0">
              <a:lnSpc>
                <a:spcPct val="200000"/>
              </a:lnSpc>
              <a:spcBef>
                <a:spcPts val="0"/>
              </a:spcBef>
              <a:buNone/>
            </a:pPr>
            <a:endParaRPr lang="en-US" sz="2500" dirty="0">
              <a:latin typeface="+mn-lt"/>
              <a:ea typeface="Times New Roman" panose="02020603050405020304" pitchFamily="18" charset="0"/>
              <a:cs typeface="Times New Roman" panose="02020603050405020304" pitchFamily="18" charset="0"/>
            </a:endParaRPr>
          </a:p>
          <a:p>
            <a:pPr marL="0" indent="0">
              <a:lnSpc>
                <a:spcPct val="200000"/>
              </a:lnSpc>
              <a:spcBef>
                <a:spcPts val="0"/>
              </a:spcBef>
              <a:buNone/>
            </a:pPr>
            <a:r>
              <a:rPr lang="en-US" sz="4300" b="1" dirty="0">
                <a:latin typeface="+mn-lt"/>
                <a:ea typeface="Times New Roman" panose="02020603050405020304" pitchFamily="18" charset="0"/>
                <a:cs typeface="Times New Roman" panose="02020603050405020304" pitchFamily="18" charset="0"/>
              </a:rPr>
              <a:t>How do we define a NCDFI?</a:t>
            </a:r>
            <a:endParaRPr lang="en-US" sz="4300" b="1" dirty="0">
              <a:effectLst/>
              <a:latin typeface="+mn-lt"/>
              <a:ea typeface="Times New Roman" panose="02020603050405020304" pitchFamily="18" charset="0"/>
              <a:cs typeface="Times New Roman" panose="02020603050405020304" pitchFamily="18" charset="0"/>
            </a:endParaRPr>
          </a:p>
          <a:p>
            <a:pPr>
              <a:lnSpc>
                <a:spcPct val="200000"/>
              </a:lnSpc>
              <a:spcBef>
                <a:spcPts val="0"/>
              </a:spcBef>
            </a:pPr>
            <a:r>
              <a:rPr lang="en-US" sz="4300" i="1" dirty="0">
                <a:effectLst/>
                <a:latin typeface="+mn-lt"/>
                <a:ea typeface="Times New Roman" panose="02020603050405020304" pitchFamily="18" charset="0"/>
                <a:cs typeface="Times New Roman" panose="02020603050405020304" pitchFamily="18" charset="0"/>
              </a:rPr>
              <a:t>Native Community Development Financial Institution. </a:t>
            </a:r>
            <a:r>
              <a:rPr lang="en-US" sz="4300" dirty="0">
                <a:effectLst/>
                <a:latin typeface="+mn-lt"/>
                <a:ea typeface="Times New Roman" panose="02020603050405020304" pitchFamily="18" charset="0"/>
                <a:cs typeface="Times New Roman" panose="02020603050405020304" pitchFamily="18" charset="0"/>
              </a:rPr>
              <a:t>An entity that has been certified as a community development financial institution by the Secretary of the Treasury; that is not less than 50 percent owned or controlled by members of Indian Tribes, Alaska Native communities, or Native Hawaiian communities; and for which not less than 50 percent of the activities of the entity serve Indian Tribes, Alaska Native communities, or Native Hawaiian communities; the term ‘Native Hawaiian’ has the meaning given the term in section 801 of the Native American Housing Assistance and Self-Determination Act of 1996 (</a:t>
            </a:r>
            <a:r>
              <a:rPr lang="en-US" sz="4300" u="sng" dirty="0">
                <a:solidFill>
                  <a:srgbClr val="0000FF"/>
                </a:solidFill>
                <a:effectLst/>
                <a:latin typeface="+mn-lt"/>
                <a:ea typeface="Times New Roman" panose="02020603050405020304" pitchFamily="18" charset="0"/>
                <a:cs typeface="Times New Roman" panose="02020603050405020304" pitchFamily="18" charset="0"/>
                <a:hlinkClick r:id="rId3"/>
              </a:rPr>
              <a:t>25 U.S.C. 4221</a:t>
            </a:r>
            <a:r>
              <a:rPr lang="en-US" sz="4300" dirty="0">
                <a:effectLst/>
                <a:latin typeface="+mn-lt"/>
                <a:ea typeface="Times New Roman" panose="02020603050405020304" pitchFamily="18" charset="0"/>
                <a:cs typeface="Times New Roman" panose="02020603050405020304" pitchFamily="18" charset="0"/>
              </a:rPr>
              <a:t>);	</a:t>
            </a:r>
            <a:endParaRPr lang="en-US" sz="4300" dirty="0">
              <a:effectLst/>
              <a:latin typeface="+mn-lt"/>
              <a:ea typeface="Calibri" panose="020F0502020204030204" pitchFamily="34" charset="0"/>
              <a:cs typeface="Times New Roman" panose="02020603050405020304" pitchFamily="18" charset="0"/>
            </a:endParaRPr>
          </a:p>
          <a:p>
            <a:pPr marL="0" marR="0" lvl="0" indent="0">
              <a:lnSpc>
                <a:spcPct val="200000"/>
              </a:lnSpc>
              <a:spcBef>
                <a:spcPts val="0"/>
              </a:spcBef>
              <a:spcAft>
                <a:spcPts val="0"/>
              </a:spcAft>
              <a:buNone/>
            </a:pPr>
            <a:endParaRPr lang="en-US" sz="2500" dirty="0">
              <a:effectLst/>
              <a:latin typeface="+mn-lt"/>
              <a:ea typeface="Times New Roman" panose="02020603050405020304" pitchFamily="18" charset="0"/>
            </a:endParaRPr>
          </a:p>
          <a:p>
            <a:pPr marL="0" marR="0" lvl="0" indent="0">
              <a:lnSpc>
                <a:spcPct val="200000"/>
              </a:lnSpc>
              <a:spcBef>
                <a:spcPts val="0"/>
              </a:spcBef>
              <a:spcAft>
                <a:spcPts val="0"/>
              </a:spcAft>
              <a:buNone/>
            </a:pPr>
            <a:r>
              <a:rPr lang="en-US" sz="4300" b="1" dirty="0">
                <a:effectLst/>
                <a:latin typeface="+mn-lt"/>
                <a:ea typeface="Times New Roman" panose="02020603050405020304" pitchFamily="18" charset="0"/>
              </a:rPr>
              <a:t>How do I apply?</a:t>
            </a:r>
          </a:p>
          <a:p>
            <a:pPr marR="0" lvl="0">
              <a:lnSpc>
                <a:spcPct val="200000"/>
              </a:lnSpc>
              <a:spcBef>
                <a:spcPts val="0"/>
              </a:spcBef>
              <a:spcAft>
                <a:spcPts val="0"/>
              </a:spcAft>
            </a:pPr>
            <a:r>
              <a:rPr lang="en-US" sz="4300" dirty="0">
                <a:latin typeface="+mn-lt"/>
                <a:ea typeface="Times New Roman" panose="02020603050405020304" pitchFamily="18" charset="0"/>
              </a:rPr>
              <a:t>A Notice of Funding Availability (NOFA) was published in the Federal Register on July 1,2024 to announce the funding availability and the application requirements. Applications are due August 9, 2024.</a:t>
            </a:r>
            <a:endParaRPr lang="en-US" sz="4300" dirty="0">
              <a:effectLst/>
              <a:latin typeface="+mn-lt"/>
              <a:ea typeface="Times New Roman" panose="02020603050405020304" pitchFamily="18" charset="0"/>
            </a:endParaRPr>
          </a:p>
          <a:p>
            <a:pPr marL="457200" lvl="1" indent="0">
              <a:buNone/>
            </a:pPr>
            <a:endParaRPr lang="en-US" sz="4300" dirty="0"/>
          </a:p>
          <a:p>
            <a:pPr marL="0" indent="0">
              <a:buNone/>
            </a:pPr>
            <a:endParaRPr lang="en-US" dirty="0"/>
          </a:p>
        </p:txBody>
      </p:sp>
      <p:sp>
        <p:nvSpPr>
          <p:cNvPr id="3" name="Title 2">
            <a:extLst>
              <a:ext uri="{FF2B5EF4-FFF2-40B4-BE49-F238E27FC236}">
                <a16:creationId xmlns:a16="http://schemas.microsoft.com/office/drawing/2014/main" id="{BED3D413-1015-4015-8478-A5B0117235AF}"/>
              </a:ext>
            </a:extLst>
          </p:cNvPr>
          <p:cNvSpPr>
            <a:spLocks noGrp="1"/>
          </p:cNvSpPr>
          <p:nvPr>
            <p:ph type="title"/>
          </p:nvPr>
        </p:nvSpPr>
        <p:spPr/>
        <p:txBody>
          <a:bodyPr/>
          <a:lstStyle/>
          <a:p>
            <a:r>
              <a:rPr lang="en-US" dirty="0"/>
              <a:t>Native CDFI Relending Demonstration Program(Cont’d)</a:t>
            </a:r>
          </a:p>
        </p:txBody>
      </p:sp>
    </p:spTree>
    <p:extLst>
      <p:ext uri="{BB962C8B-B14F-4D97-AF65-F5344CB8AC3E}">
        <p14:creationId xmlns:p14="http://schemas.microsoft.com/office/powerpoint/2010/main" val="1356023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14DB-582F-7E4C-ADF4-0D46391A08C8}"/>
              </a:ext>
            </a:extLst>
          </p:cNvPr>
          <p:cNvSpPr>
            <a:spLocks noGrp="1"/>
          </p:cNvSpPr>
          <p:nvPr>
            <p:ph type="ctrTitle"/>
          </p:nvPr>
        </p:nvSpPr>
        <p:spPr>
          <a:xfrm>
            <a:off x="2718249" y="4502686"/>
            <a:ext cx="9251121" cy="2057140"/>
          </a:xfrm>
        </p:spPr>
        <p:txBody>
          <a:bodyPr/>
          <a:lstStyle/>
          <a:p>
            <a:pPr marL="1181100" algn="r"/>
            <a:r>
              <a:rPr lang="en-US" b="1" spc="15" dirty="0">
                <a:solidFill>
                  <a:srgbClr val="FFFFFF"/>
                </a:solidFill>
                <a:cs typeface="Calibri"/>
              </a:rPr>
              <a:t>USDA Rural Development</a:t>
            </a:r>
            <a:br>
              <a:rPr lang="en-US" b="1" spc="15" dirty="0">
                <a:solidFill>
                  <a:srgbClr val="FFFFFF"/>
                </a:solidFill>
                <a:cs typeface="Calibri"/>
              </a:rPr>
            </a:br>
            <a:r>
              <a:rPr lang="en-US" b="1" spc="15" dirty="0">
                <a:solidFill>
                  <a:srgbClr val="FFFFFF"/>
                </a:solidFill>
                <a:cs typeface="Calibri"/>
              </a:rPr>
              <a:t>Single Family Housing</a:t>
            </a:r>
            <a:br>
              <a:rPr lang="en-US" b="1" spc="15" dirty="0">
                <a:solidFill>
                  <a:srgbClr val="FFFFFF"/>
                </a:solidFill>
                <a:cs typeface="Calibri"/>
              </a:rPr>
            </a:br>
            <a:r>
              <a:rPr lang="en-US" b="1" spc="15" dirty="0">
                <a:solidFill>
                  <a:srgbClr val="FFFFFF"/>
                </a:solidFill>
                <a:cs typeface="Calibri"/>
              </a:rPr>
              <a:t>Guaranteed Programs</a:t>
            </a:r>
            <a:endParaRPr lang="en-US" dirty="0">
              <a:solidFill>
                <a:prstClr val="white"/>
              </a:solidFill>
              <a:cs typeface="Calibri"/>
            </a:endParaRPr>
          </a:p>
        </p:txBody>
      </p:sp>
      <p:sp>
        <p:nvSpPr>
          <p:cNvPr id="3" name="Subtitle 2">
            <a:extLst>
              <a:ext uri="{FF2B5EF4-FFF2-40B4-BE49-F238E27FC236}">
                <a16:creationId xmlns:a16="http://schemas.microsoft.com/office/drawing/2014/main" id="{301E5EA6-6F2F-CC48-9751-DFD88AA2E485}"/>
              </a:ext>
            </a:extLst>
          </p:cNvPr>
          <p:cNvSpPr>
            <a:spLocks noGrp="1"/>
          </p:cNvSpPr>
          <p:nvPr>
            <p:ph type="subTitle" idx="1"/>
          </p:nvPr>
        </p:nvSpPr>
        <p:spPr>
          <a:xfrm>
            <a:off x="4685929" y="6148614"/>
            <a:ext cx="6841861" cy="503500"/>
          </a:xfrm>
        </p:spPr>
        <p:txBody>
          <a:bodyPr/>
          <a:lstStyle/>
          <a:p>
            <a:pPr algn="ctr"/>
            <a:r>
              <a:rPr lang="en-US" sz="2400" dirty="0"/>
              <a:t>Section 502 Program</a:t>
            </a:r>
          </a:p>
        </p:txBody>
      </p:sp>
    </p:spTree>
    <p:extLst>
      <p:ext uri="{BB962C8B-B14F-4D97-AF65-F5344CB8AC3E}">
        <p14:creationId xmlns:p14="http://schemas.microsoft.com/office/powerpoint/2010/main" val="1672014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BD9E7-1FD2-473C-8717-1F0A0B5D7DBF}"/>
              </a:ext>
            </a:extLst>
          </p:cNvPr>
          <p:cNvSpPr>
            <a:spLocks noGrp="1"/>
          </p:cNvSpPr>
          <p:nvPr>
            <p:ph type="title"/>
          </p:nvPr>
        </p:nvSpPr>
        <p:spPr/>
        <p:txBody>
          <a:bodyPr/>
          <a:lstStyle/>
          <a:p>
            <a:r>
              <a:rPr lang="en-US" dirty="0"/>
              <a:t>Guaranteed Home Loans</a:t>
            </a:r>
          </a:p>
        </p:txBody>
      </p:sp>
      <p:sp>
        <p:nvSpPr>
          <p:cNvPr id="3" name="Content Placeholder 2">
            <a:extLst>
              <a:ext uri="{FF2B5EF4-FFF2-40B4-BE49-F238E27FC236}">
                <a16:creationId xmlns:a16="http://schemas.microsoft.com/office/drawing/2014/main" id="{23CCF4B5-46F9-44CA-BDEA-19AFB997A35D}"/>
              </a:ext>
            </a:extLst>
          </p:cNvPr>
          <p:cNvSpPr>
            <a:spLocks noGrp="1"/>
          </p:cNvSpPr>
          <p:nvPr>
            <p:ph idx="1"/>
          </p:nvPr>
        </p:nvSpPr>
        <p:spPr>
          <a:xfrm>
            <a:off x="522361" y="2116069"/>
            <a:ext cx="5665237" cy="4741931"/>
          </a:xfrm>
        </p:spPr>
        <p:txBody>
          <a:bodyPr>
            <a:normAutofit fontScale="92500" lnSpcReduction="20000"/>
          </a:bodyPr>
          <a:lstStyle/>
          <a:p>
            <a:pPr lvl="0"/>
            <a:r>
              <a:rPr lang="en-US" dirty="0"/>
              <a:t>RD assists approved lenders in providing loans to homebuyers.</a:t>
            </a:r>
          </a:p>
          <a:p>
            <a:r>
              <a:rPr lang="en-US" dirty="0"/>
              <a:t>Benefits of program: </a:t>
            </a:r>
          </a:p>
          <a:p>
            <a:pPr lvl="1"/>
            <a:r>
              <a:rPr lang="en-US" dirty="0"/>
              <a:t>Backed by RD, the 90% loan note guarantee minimizes lender risk;</a:t>
            </a:r>
          </a:p>
          <a:p>
            <a:pPr lvl="1"/>
            <a:r>
              <a:rPr lang="en-US" dirty="0"/>
              <a:t>Combination Construction-to-Permanent (single close) option is available;</a:t>
            </a:r>
          </a:p>
          <a:p>
            <a:pPr lvl="1"/>
            <a:r>
              <a:rPr lang="en-US" dirty="0"/>
              <a:t>No set maximum purchase price.</a:t>
            </a:r>
          </a:p>
          <a:p>
            <a:pPr lvl="0"/>
            <a:r>
              <a:rPr lang="en-US" dirty="0"/>
              <a:t>Applicants adjusted household income must meet moderate or low- income eligibility.</a:t>
            </a:r>
          </a:p>
          <a:p>
            <a:pPr lvl="0"/>
            <a:r>
              <a:rPr lang="en-US" dirty="0"/>
              <a:t>Home must meet HUD standards; and</a:t>
            </a:r>
          </a:p>
          <a:p>
            <a:pPr lvl="0"/>
            <a:r>
              <a:rPr lang="en-US" dirty="0"/>
              <a:t>Home must be in eligible rural area.</a:t>
            </a:r>
          </a:p>
          <a:p>
            <a:endParaRPr lang="en-US" dirty="0"/>
          </a:p>
        </p:txBody>
      </p:sp>
      <p:sp>
        <p:nvSpPr>
          <p:cNvPr id="9" name="TextBox 8">
            <a:extLst>
              <a:ext uri="{FF2B5EF4-FFF2-40B4-BE49-F238E27FC236}">
                <a16:creationId xmlns:a16="http://schemas.microsoft.com/office/drawing/2014/main" id="{0300FD01-875F-B2B0-8242-A25A6BBE1B43}"/>
              </a:ext>
            </a:extLst>
          </p:cNvPr>
          <p:cNvSpPr txBox="1"/>
          <p:nvPr/>
        </p:nvSpPr>
        <p:spPr>
          <a:xfrm>
            <a:off x="6187598" y="1564002"/>
            <a:ext cx="6097554" cy="923330"/>
          </a:xfrm>
          <a:prstGeom prst="rect">
            <a:avLst/>
          </a:prstGeom>
          <a:noFill/>
        </p:spPr>
        <p:txBody>
          <a:bodyPr wrap="square">
            <a:spAutoFit/>
          </a:bodyPr>
          <a:lstStyle/>
          <a:p>
            <a:r>
              <a:rPr lang="en-US" dirty="0">
                <a:hlinkClick r:id="rId3"/>
              </a:rPr>
              <a:t>https://www.rd.usda.gov/programs-services/single-family-housing-programs/single-family-housing-guaranteed-loan-program</a:t>
            </a:r>
            <a:r>
              <a:rPr lang="en-US" dirty="0"/>
              <a:t> </a:t>
            </a:r>
          </a:p>
        </p:txBody>
      </p:sp>
      <p:pic>
        <p:nvPicPr>
          <p:cNvPr id="5" name="Picture 4">
            <a:extLst>
              <a:ext uri="{FF2B5EF4-FFF2-40B4-BE49-F238E27FC236}">
                <a16:creationId xmlns:a16="http://schemas.microsoft.com/office/drawing/2014/main" id="{6BE7CECB-E894-2A12-F97F-75497E7CC150}"/>
              </a:ext>
            </a:extLst>
          </p:cNvPr>
          <p:cNvPicPr>
            <a:picLocks noChangeAspect="1"/>
          </p:cNvPicPr>
          <p:nvPr/>
        </p:nvPicPr>
        <p:blipFill rotWithShape="1">
          <a:blip r:embed="rId4"/>
          <a:srcRect r="9492"/>
          <a:stretch/>
        </p:blipFill>
        <p:spPr>
          <a:xfrm>
            <a:off x="6187598" y="3041989"/>
            <a:ext cx="5961272" cy="3169034"/>
          </a:xfrm>
          <a:prstGeom prst="rect">
            <a:avLst/>
          </a:prstGeom>
        </p:spPr>
      </p:pic>
    </p:spTree>
    <p:extLst>
      <p:ext uri="{BB962C8B-B14F-4D97-AF65-F5344CB8AC3E}">
        <p14:creationId xmlns:p14="http://schemas.microsoft.com/office/powerpoint/2010/main" val="2497792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7FFAF0-3E1B-4CE5-8397-A5B78A383CBC}"/>
              </a:ext>
            </a:extLst>
          </p:cNvPr>
          <p:cNvSpPr txBox="1">
            <a:spLocks/>
          </p:cNvSpPr>
          <p:nvPr/>
        </p:nvSpPr>
        <p:spPr bwMode="auto">
          <a:xfrm>
            <a:off x="879144" y="504439"/>
            <a:ext cx="9512963" cy="576271"/>
          </a:xfrm>
          <a:prstGeom prst="rect">
            <a:avLst/>
          </a:prstGeom>
          <a:noFill/>
          <a:ln w="9525">
            <a:noFill/>
            <a:miter lim="800000"/>
            <a:headEnd/>
            <a:tailEnd/>
          </a:ln>
        </p:spPr>
        <p:txBody>
          <a:bodyPr anchor="ctr"/>
          <a:lstStyle/>
          <a:p>
            <a:pPr marL="0" marR="0" lvl="0" indent="0" algn="l" defTabSz="9141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itchFamily="34" charset="0"/>
              <a:ea typeface="ITC Franklin Gothic Book"/>
              <a:cs typeface="ITC Franklin Gothic Book"/>
            </a:endParaRPr>
          </a:p>
        </p:txBody>
      </p:sp>
      <p:sp>
        <p:nvSpPr>
          <p:cNvPr id="7" name="Content Placeholder 4">
            <a:extLst>
              <a:ext uri="{FF2B5EF4-FFF2-40B4-BE49-F238E27FC236}">
                <a16:creationId xmlns:a16="http://schemas.microsoft.com/office/drawing/2014/main" id="{EFEFCFEA-0CA1-41C2-B5FF-B8BDD11DAEB6}"/>
              </a:ext>
            </a:extLst>
          </p:cNvPr>
          <p:cNvSpPr txBox="1">
            <a:spLocks noGrp="1"/>
          </p:cNvSpPr>
          <p:nvPr>
            <p:ph idx="1"/>
          </p:nvPr>
        </p:nvSpPr>
        <p:spPr bwMode="auto">
          <a:xfrm>
            <a:off x="879144" y="1965966"/>
            <a:ext cx="9512963" cy="846714"/>
          </a:xfrm>
          <a:prstGeom prst="rect">
            <a:avLst/>
          </a:prstGeom>
          <a:noFill/>
          <a:ln w="9525">
            <a:noFill/>
            <a:miter lim="800000"/>
            <a:headEnd/>
            <a:tailEnd/>
          </a:ln>
        </p:spPr>
        <p:txBody>
          <a:bodyPr/>
          <a:lstStyle/>
          <a:p>
            <a:pPr marL="342838" marR="0" lvl="0" indent="-342838" algn="l" defTabSz="914158" rtl="0" eaLnBrk="1" fontAlgn="auto" latinLnBrk="0" hangingPunct="1">
              <a:lnSpc>
                <a:spcPct val="100000"/>
              </a:lnSpc>
              <a:spcBef>
                <a:spcPct val="20000"/>
              </a:spcBef>
              <a:spcAft>
                <a:spcPts val="0"/>
              </a:spcAft>
              <a:buClrTx/>
              <a:buSzTx/>
              <a:buFontTx/>
              <a:buNone/>
              <a:tabLst/>
              <a:defRPr/>
            </a:pPr>
            <a:r>
              <a:rPr kumimoji="0" lang="en-US" sz="2204" b="0" i="0" u="none" strike="noStrike" kern="1200" cap="none" spc="0" normalizeH="0" baseline="0" noProof="0" dirty="0">
                <a:ln>
                  <a:noFill/>
                </a:ln>
                <a:solidFill>
                  <a:srgbClr val="003142"/>
                </a:solidFill>
                <a:effectLst/>
                <a:uLnTx/>
                <a:uFillTx/>
                <a:latin typeface="Calibri" pitchFamily="34" charset="0"/>
                <a:ea typeface="ITC Franklin Gothic Demi"/>
                <a:cs typeface="ITC Franklin Gothic Demi"/>
              </a:rPr>
              <a:t> </a:t>
            </a:r>
          </a:p>
          <a:p>
            <a:pPr marL="342838" marR="0" lvl="0" indent="-342838" algn="l" defTabSz="914158" rtl="0" eaLnBrk="1" fontAlgn="auto" latinLnBrk="0" hangingPunct="1">
              <a:lnSpc>
                <a:spcPct val="100000"/>
              </a:lnSpc>
              <a:spcBef>
                <a:spcPct val="20000"/>
              </a:spcBef>
              <a:spcAft>
                <a:spcPts val="0"/>
              </a:spcAft>
              <a:buClrTx/>
              <a:buSzTx/>
              <a:buFontTx/>
              <a:buNone/>
              <a:tabLst/>
              <a:defRPr/>
            </a:pPr>
            <a:endParaRPr lang="en-US" sz="2204" dirty="0">
              <a:solidFill>
                <a:srgbClr val="003142"/>
              </a:solidFill>
              <a:latin typeface="Calibri" pitchFamily="34" charset="0"/>
              <a:ea typeface="ITC Franklin Gothic Demi"/>
              <a:cs typeface="ITC Franklin Gothic Demi"/>
            </a:endParaRPr>
          </a:p>
          <a:p>
            <a:pPr marL="342838" marR="0" lvl="0" indent="-342838" algn="l" defTabSz="914158" rtl="0" eaLnBrk="1" fontAlgn="auto" latinLnBrk="0" hangingPunct="1">
              <a:lnSpc>
                <a:spcPct val="100000"/>
              </a:lnSpc>
              <a:spcBef>
                <a:spcPct val="20000"/>
              </a:spcBef>
              <a:spcAft>
                <a:spcPts val="0"/>
              </a:spcAft>
              <a:buClrTx/>
              <a:buSzTx/>
              <a:buFontTx/>
              <a:buNone/>
              <a:tabLst/>
              <a:defRPr/>
            </a:pPr>
            <a:endParaRPr kumimoji="0" lang="en-US" sz="2204" b="0" i="0" u="none" strike="noStrike" kern="1200" cap="none" spc="0" normalizeH="0" baseline="0" noProof="0" dirty="0">
              <a:ln>
                <a:noFill/>
              </a:ln>
              <a:solidFill>
                <a:srgbClr val="003142"/>
              </a:solidFill>
              <a:effectLst/>
              <a:uLnTx/>
              <a:uFillTx/>
              <a:latin typeface="Calibri" pitchFamily="34" charset="0"/>
              <a:ea typeface="ITC Franklin Gothic Demi"/>
              <a:cs typeface="ITC Franklin Gothic Demi"/>
            </a:endParaRPr>
          </a:p>
        </p:txBody>
      </p:sp>
      <p:sp>
        <p:nvSpPr>
          <p:cNvPr id="9" name="Title 1">
            <a:extLst>
              <a:ext uri="{FF2B5EF4-FFF2-40B4-BE49-F238E27FC236}">
                <a16:creationId xmlns:a16="http://schemas.microsoft.com/office/drawing/2014/main" id="{F7523AB9-785C-4DD4-B52C-201BA222CBAA}"/>
              </a:ext>
            </a:extLst>
          </p:cNvPr>
          <p:cNvSpPr txBox="1">
            <a:spLocks/>
          </p:cNvSpPr>
          <p:nvPr/>
        </p:nvSpPr>
        <p:spPr bwMode="auto">
          <a:xfrm>
            <a:off x="1192378" y="647365"/>
            <a:ext cx="9512963" cy="576271"/>
          </a:xfrm>
          <a:prstGeom prst="rect">
            <a:avLst/>
          </a:prstGeom>
          <a:noFill/>
          <a:ln w="9525">
            <a:noFill/>
            <a:miter lim="800000"/>
            <a:headEnd/>
            <a:tailEnd/>
          </a:ln>
        </p:spPr>
        <p:txBody>
          <a:bodyPr anchor="ctr"/>
          <a:lstStyle/>
          <a:p>
            <a:pPr marL="0" marR="0" lvl="0" indent="0" algn="l" defTabSz="91415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ITC Franklin Gothic Book"/>
                <a:cs typeface="Arial" panose="020B0604020202020204" pitchFamily="34" charset="0"/>
              </a:rPr>
              <a:t>Single Family Housing Guaranteed Loan Program</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ITC Franklin Gothic Book"/>
              <a:cs typeface="Arial" panose="020B0604020202020204" pitchFamily="34" charset="0"/>
            </a:endParaRPr>
          </a:p>
          <a:p>
            <a:pPr marL="0" marR="0" lvl="0" indent="0" algn="l" defTabSz="9141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itchFamily="34" charset="0"/>
              <a:ea typeface="ITC Franklin Gothic Book"/>
              <a:cs typeface="ITC Franklin Gothic Book"/>
            </a:endParaRPr>
          </a:p>
        </p:txBody>
      </p:sp>
      <p:sp>
        <p:nvSpPr>
          <p:cNvPr id="2" name="TextBox 1">
            <a:extLst>
              <a:ext uri="{FF2B5EF4-FFF2-40B4-BE49-F238E27FC236}">
                <a16:creationId xmlns:a16="http://schemas.microsoft.com/office/drawing/2014/main" id="{A1F85E65-4635-4B85-A947-E72F6DCC89A1}"/>
              </a:ext>
            </a:extLst>
          </p:cNvPr>
          <p:cNvSpPr txBox="1"/>
          <p:nvPr/>
        </p:nvSpPr>
        <p:spPr>
          <a:xfrm>
            <a:off x="477520" y="1729669"/>
            <a:ext cx="7105347" cy="2769989"/>
          </a:xfrm>
          <a:prstGeom prst="rect">
            <a:avLst/>
          </a:prstGeom>
          <a:noFill/>
        </p:spPr>
        <p:txBody>
          <a:bodyPr wrap="square" rtlCol="0">
            <a:spAutoFit/>
          </a:bodyPr>
          <a:lstStyle/>
          <a:p>
            <a:r>
              <a:rPr lang="en-US" sz="2400" b="1" dirty="0"/>
              <a:t>Memorandum of Understanding (MOU)</a:t>
            </a:r>
          </a:p>
          <a:p>
            <a:endParaRPr lang="en-US" sz="2400" b="1" dirty="0"/>
          </a:p>
          <a:p>
            <a:r>
              <a:rPr lang="en-US" dirty="0"/>
              <a:t>First one signed with 1</a:t>
            </a:r>
            <a:r>
              <a:rPr lang="en-US" baseline="30000" dirty="0"/>
              <a:t>st</a:t>
            </a:r>
            <a:r>
              <a:rPr lang="en-US" dirty="0"/>
              <a:t> Tribal Lending. Opens origination and secondary market purchasing through broker relationships. </a:t>
            </a:r>
          </a:p>
          <a:p>
            <a:endParaRPr lang="en-US" dirty="0"/>
          </a:p>
          <a:p>
            <a:r>
              <a:rPr lang="en-US" dirty="0"/>
              <a:t>Offers specified accommodations to the lender regarding default and foreclosure processing.</a:t>
            </a:r>
          </a:p>
          <a:p>
            <a:endParaRPr lang="en-US" dirty="0"/>
          </a:p>
          <a:p>
            <a:r>
              <a:rPr lang="en-US" dirty="0"/>
              <a:t>Not a standardized form – this is open to alterations.</a:t>
            </a:r>
          </a:p>
        </p:txBody>
      </p:sp>
      <p:pic>
        <p:nvPicPr>
          <p:cNvPr id="5" name="Picture 4">
            <a:extLst>
              <a:ext uri="{FF2B5EF4-FFF2-40B4-BE49-F238E27FC236}">
                <a16:creationId xmlns:a16="http://schemas.microsoft.com/office/drawing/2014/main" id="{C84CCE0D-3DB6-48F2-8281-91180AF436FF}"/>
              </a:ext>
            </a:extLst>
          </p:cNvPr>
          <p:cNvPicPr>
            <a:picLocks noChangeAspect="1"/>
          </p:cNvPicPr>
          <p:nvPr/>
        </p:nvPicPr>
        <p:blipFill rotWithShape="1">
          <a:blip r:embed="rId3"/>
          <a:srcRect l="65917" t="11502" r="16583" b="16370"/>
          <a:stretch/>
        </p:blipFill>
        <p:spPr>
          <a:xfrm>
            <a:off x="7582868" y="1698272"/>
            <a:ext cx="4131612" cy="4789362"/>
          </a:xfrm>
          <a:prstGeom prst="rect">
            <a:avLst/>
          </a:prstGeom>
        </p:spPr>
      </p:pic>
      <p:pic>
        <p:nvPicPr>
          <p:cNvPr id="3" name="Picture 2">
            <a:extLst>
              <a:ext uri="{FF2B5EF4-FFF2-40B4-BE49-F238E27FC236}">
                <a16:creationId xmlns:a16="http://schemas.microsoft.com/office/drawing/2014/main" id="{03CD7F02-A15C-7744-206F-DC326460C13A}"/>
              </a:ext>
            </a:extLst>
          </p:cNvPr>
          <p:cNvPicPr>
            <a:picLocks noChangeAspect="1"/>
          </p:cNvPicPr>
          <p:nvPr/>
        </p:nvPicPr>
        <p:blipFill>
          <a:blip r:embed="rId4"/>
          <a:stretch>
            <a:fillRect/>
          </a:stretch>
        </p:blipFill>
        <p:spPr>
          <a:xfrm>
            <a:off x="1784289" y="4531055"/>
            <a:ext cx="3883489" cy="2194750"/>
          </a:xfrm>
          <a:prstGeom prst="rect">
            <a:avLst/>
          </a:prstGeom>
        </p:spPr>
      </p:pic>
    </p:spTree>
    <p:extLst>
      <p:ext uri="{BB962C8B-B14F-4D97-AF65-F5344CB8AC3E}">
        <p14:creationId xmlns:p14="http://schemas.microsoft.com/office/powerpoint/2010/main" val="3330718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7FFAF0-3E1B-4CE5-8397-A5B78A383CBC}"/>
              </a:ext>
            </a:extLst>
          </p:cNvPr>
          <p:cNvSpPr txBox="1">
            <a:spLocks/>
          </p:cNvSpPr>
          <p:nvPr/>
        </p:nvSpPr>
        <p:spPr bwMode="auto">
          <a:xfrm>
            <a:off x="879144" y="504439"/>
            <a:ext cx="9512963" cy="576271"/>
          </a:xfrm>
          <a:prstGeom prst="rect">
            <a:avLst/>
          </a:prstGeom>
          <a:noFill/>
          <a:ln w="9525">
            <a:noFill/>
            <a:miter lim="800000"/>
            <a:headEnd/>
            <a:tailEnd/>
          </a:ln>
        </p:spPr>
        <p:txBody>
          <a:bodyPr anchor="ctr"/>
          <a:lstStyle/>
          <a:p>
            <a:pPr marL="0" marR="0" lvl="0" indent="0" algn="l" defTabSz="9141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itchFamily="34" charset="0"/>
              <a:ea typeface="ITC Franklin Gothic Book"/>
              <a:cs typeface="ITC Franklin Gothic Book"/>
            </a:endParaRPr>
          </a:p>
        </p:txBody>
      </p:sp>
      <p:sp>
        <p:nvSpPr>
          <p:cNvPr id="7" name="Content Placeholder 4">
            <a:extLst>
              <a:ext uri="{FF2B5EF4-FFF2-40B4-BE49-F238E27FC236}">
                <a16:creationId xmlns:a16="http://schemas.microsoft.com/office/drawing/2014/main" id="{EFEFCFEA-0CA1-41C2-B5FF-B8BDD11DAEB6}"/>
              </a:ext>
            </a:extLst>
          </p:cNvPr>
          <p:cNvSpPr txBox="1">
            <a:spLocks noGrp="1"/>
          </p:cNvSpPr>
          <p:nvPr>
            <p:ph idx="1"/>
          </p:nvPr>
        </p:nvSpPr>
        <p:spPr bwMode="auto">
          <a:xfrm>
            <a:off x="879144" y="1965966"/>
            <a:ext cx="9512963" cy="846714"/>
          </a:xfrm>
          <a:prstGeom prst="rect">
            <a:avLst/>
          </a:prstGeom>
          <a:noFill/>
          <a:ln w="9525">
            <a:noFill/>
            <a:miter lim="800000"/>
            <a:headEnd/>
            <a:tailEnd/>
          </a:ln>
        </p:spPr>
        <p:txBody>
          <a:bodyPr/>
          <a:lstStyle/>
          <a:p>
            <a:pPr marL="342838" marR="0" lvl="0" indent="-342838" algn="l" defTabSz="914158" rtl="0" eaLnBrk="1" fontAlgn="auto" latinLnBrk="0" hangingPunct="1">
              <a:lnSpc>
                <a:spcPct val="100000"/>
              </a:lnSpc>
              <a:spcBef>
                <a:spcPct val="20000"/>
              </a:spcBef>
              <a:spcAft>
                <a:spcPts val="0"/>
              </a:spcAft>
              <a:buClrTx/>
              <a:buSzTx/>
              <a:buFontTx/>
              <a:buNone/>
              <a:tabLst/>
              <a:defRPr/>
            </a:pPr>
            <a:r>
              <a:rPr kumimoji="0" lang="en-US" sz="2204" b="0" i="0" u="none" strike="noStrike" kern="1200" cap="none" spc="0" normalizeH="0" baseline="0" noProof="0" dirty="0">
                <a:ln>
                  <a:noFill/>
                </a:ln>
                <a:solidFill>
                  <a:srgbClr val="003142"/>
                </a:solidFill>
                <a:effectLst/>
                <a:uLnTx/>
                <a:uFillTx/>
                <a:latin typeface="Calibri" pitchFamily="34" charset="0"/>
                <a:ea typeface="ITC Franklin Gothic Demi"/>
                <a:cs typeface="ITC Franklin Gothic Demi"/>
              </a:rPr>
              <a:t> </a:t>
            </a:r>
          </a:p>
          <a:p>
            <a:pPr marL="342838" marR="0" lvl="0" indent="-342838" algn="l" defTabSz="914158" rtl="0" eaLnBrk="1" fontAlgn="auto" latinLnBrk="0" hangingPunct="1">
              <a:lnSpc>
                <a:spcPct val="100000"/>
              </a:lnSpc>
              <a:spcBef>
                <a:spcPct val="20000"/>
              </a:spcBef>
              <a:spcAft>
                <a:spcPts val="0"/>
              </a:spcAft>
              <a:buClrTx/>
              <a:buSzTx/>
              <a:buFontTx/>
              <a:buNone/>
              <a:tabLst/>
              <a:defRPr/>
            </a:pPr>
            <a:endParaRPr lang="en-US" sz="2204" dirty="0">
              <a:solidFill>
                <a:srgbClr val="003142"/>
              </a:solidFill>
              <a:latin typeface="Calibri" pitchFamily="34" charset="0"/>
              <a:ea typeface="ITC Franklin Gothic Demi"/>
              <a:cs typeface="ITC Franklin Gothic Demi"/>
            </a:endParaRPr>
          </a:p>
          <a:p>
            <a:pPr marL="342838" marR="0" lvl="0" indent="-342838" algn="l" defTabSz="914158" rtl="0" eaLnBrk="1" fontAlgn="auto" latinLnBrk="0" hangingPunct="1">
              <a:lnSpc>
                <a:spcPct val="100000"/>
              </a:lnSpc>
              <a:spcBef>
                <a:spcPct val="20000"/>
              </a:spcBef>
              <a:spcAft>
                <a:spcPts val="0"/>
              </a:spcAft>
              <a:buClrTx/>
              <a:buSzTx/>
              <a:buFontTx/>
              <a:buNone/>
              <a:tabLst/>
              <a:defRPr/>
            </a:pPr>
            <a:endParaRPr kumimoji="0" lang="en-US" sz="2204" b="0" i="0" u="none" strike="noStrike" kern="1200" cap="none" spc="0" normalizeH="0" baseline="0" noProof="0" dirty="0">
              <a:ln>
                <a:noFill/>
              </a:ln>
              <a:solidFill>
                <a:srgbClr val="003142"/>
              </a:solidFill>
              <a:effectLst/>
              <a:uLnTx/>
              <a:uFillTx/>
              <a:latin typeface="Calibri" pitchFamily="34" charset="0"/>
              <a:ea typeface="ITC Franklin Gothic Demi"/>
              <a:cs typeface="ITC Franklin Gothic Demi"/>
            </a:endParaRPr>
          </a:p>
        </p:txBody>
      </p:sp>
      <p:sp>
        <p:nvSpPr>
          <p:cNvPr id="9" name="Title 1">
            <a:extLst>
              <a:ext uri="{FF2B5EF4-FFF2-40B4-BE49-F238E27FC236}">
                <a16:creationId xmlns:a16="http://schemas.microsoft.com/office/drawing/2014/main" id="{F7523AB9-785C-4DD4-B52C-201BA222CBAA}"/>
              </a:ext>
            </a:extLst>
          </p:cNvPr>
          <p:cNvSpPr txBox="1">
            <a:spLocks/>
          </p:cNvSpPr>
          <p:nvPr/>
        </p:nvSpPr>
        <p:spPr bwMode="auto">
          <a:xfrm>
            <a:off x="1192378" y="647365"/>
            <a:ext cx="9512963" cy="576271"/>
          </a:xfrm>
          <a:prstGeom prst="rect">
            <a:avLst/>
          </a:prstGeom>
          <a:noFill/>
          <a:ln w="9525">
            <a:noFill/>
            <a:miter lim="800000"/>
            <a:headEnd/>
            <a:tailEnd/>
          </a:ln>
        </p:spPr>
        <p:txBody>
          <a:bodyPr anchor="ctr"/>
          <a:lstStyle/>
          <a:p>
            <a:pPr marL="0" marR="0" lvl="0" indent="0" algn="l" defTabSz="91415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ITC Franklin Gothic Book"/>
                <a:cs typeface="Arial" panose="020B0604020202020204" pitchFamily="34" charset="0"/>
              </a:rPr>
              <a:t>Single Family Housing Guaranteed Loan Program</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ITC Franklin Gothic Book"/>
              <a:cs typeface="Arial" panose="020B0604020202020204" pitchFamily="34" charset="0"/>
            </a:endParaRPr>
          </a:p>
          <a:p>
            <a:pPr marL="0" marR="0" lvl="0" indent="0" algn="l" defTabSz="9141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itchFamily="34" charset="0"/>
              <a:ea typeface="ITC Franklin Gothic Book"/>
              <a:cs typeface="ITC Franklin Gothic Book"/>
            </a:endParaRPr>
          </a:p>
        </p:txBody>
      </p:sp>
      <p:sp>
        <p:nvSpPr>
          <p:cNvPr id="2" name="TextBox 1">
            <a:extLst>
              <a:ext uri="{FF2B5EF4-FFF2-40B4-BE49-F238E27FC236}">
                <a16:creationId xmlns:a16="http://schemas.microsoft.com/office/drawing/2014/main" id="{A1F85E65-4635-4B85-A947-E72F6DCC89A1}"/>
              </a:ext>
            </a:extLst>
          </p:cNvPr>
          <p:cNvSpPr txBox="1"/>
          <p:nvPr/>
        </p:nvSpPr>
        <p:spPr>
          <a:xfrm>
            <a:off x="670560" y="2419803"/>
            <a:ext cx="6035040" cy="2677656"/>
          </a:xfrm>
          <a:prstGeom prst="rect">
            <a:avLst/>
          </a:prstGeom>
          <a:noFill/>
        </p:spPr>
        <p:txBody>
          <a:bodyPr wrap="square" lIns="91440" tIns="45720" rIns="91440" bIns="45720" rtlCol="0" anchor="t">
            <a:spAutoFit/>
          </a:bodyPr>
          <a:lstStyle/>
          <a:p>
            <a:r>
              <a:rPr lang="en-US" sz="2400" b="1" dirty="0">
                <a:latin typeface="Amasis MT Pro Black"/>
              </a:rPr>
              <a:t> Pilot Programs for Native Americans</a:t>
            </a:r>
            <a:endParaRPr lang="en-US" sz="2400" b="1" dirty="0">
              <a:latin typeface="Amasis MT Pro Black" panose="02040A04050005020304" pitchFamily="18" charset="0"/>
            </a:endParaRPr>
          </a:p>
          <a:p>
            <a:endParaRPr lang="en-US" dirty="0"/>
          </a:p>
          <a:p>
            <a:r>
              <a:rPr lang="en-US" dirty="0"/>
              <a:t>Appraisals – making accommodations for the lack of availability of appraisers with knowledge and experience of trust land property</a:t>
            </a:r>
          </a:p>
          <a:p>
            <a:endParaRPr lang="en-US" dirty="0"/>
          </a:p>
          <a:p>
            <a:r>
              <a:rPr lang="en-US" dirty="0"/>
              <a:t>Repair/Rehab – allows for properties on federally recognized reservations currently owned without liens to utilize the rehabilitation and repair program</a:t>
            </a:r>
            <a:endParaRPr lang="en-US" dirty="0">
              <a:cs typeface="Calibri"/>
            </a:endParaRPr>
          </a:p>
        </p:txBody>
      </p:sp>
      <p:pic>
        <p:nvPicPr>
          <p:cNvPr id="6" name="Picture 5" descr="Affordable Housing for Native Americans ...">
            <a:extLst>
              <a:ext uri="{FF2B5EF4-FFF2-40B4-BE49-F238E27FC236}">
                <a16:creationId xmlns:a16="http://schemas.microsoft.com/office/drawing/2014/main" id="{55101C96-CF5E-B083-40F2-45120D7A9FAF}"/>
              </a:ext>
            </a:extLst>
          </p:cNvPr>
          <p:cNvPicPr>
            <a:picLocks noChangeAspect="1"/>
          </p:cNvPicPr>
          <p:nvPr/>
        </p:nvPicPr>
        <p:blipFill>
          <a:blip r:embed="rId3"/>
          <a:stretch>
            <a:fillRect/>
          </a:stretch>
        </p:blipFill>
        <p:spPr>
          <a:xfrm>
            <a:off x="6705600" y="2419803"/>
            <a:ext cx="5193722" cy="2689111"/>
          </a:xfrm>
          <a:prstGeom prst="rect">
            <a:avLst/>
          </a:prstGeom>
        </p:spPr>
      </p:pic>
    </p:spTree>
    <p:extLst>
      <p:ext uri="{BB962C8B-B14F-4D97-AF65-F5344CB8AC3E}">
        <p14:creationId xmlns:p14="http://schemas.microsoft.com/office/powerpoint/2010/main" val="3905333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136286-34A4-4495-BEC5-CAA4D71F46A7}"/>
              </a:ext>
            </a:extLst>
          </p:cNvPr>
          <p:cNvSpPr>
            <a:spLocks noGrp="1"/>
          </p:cNvSpPr>
          <p:nvPr>
            <p:ph type="title"/>
          </p:nvPr>
        </p:nvSpPr>
        <p:spPr>
          <a:xfrm>
            <a:off x="838200" y="425450"/>
            <a:ext cx="9104362" cy="1325563"/>
          </a:xfrm>
        </p:spPr>
        <p:txBody>
          <a:bodyPr>
            <a:normAutofit fontScale="90000"/>
          </a:bodyPr>
          <a:lstStyle/>
          <a:p>
            <a:r>
              <a:rPr lang="en-US" b="1" dirty="0"/>
              <a:t>Single Family Housing Guaranteed Loan Program SFH Guaranteed Contacts</a:t>
            </a:r>
          </a:p>
        </p:txBody>
      </p:sp>
      <p:pic>
        <p:nvPicPr>
          <p:cNvPr id="3" name="Picture 2">
            <a:extLst>
              <a:ext uri="{FF2B5EF4-FFF2-40B4-BE49-F238E27FC236}">
                <a16:creationId xmlns:a16="http://schemas.microsoft.com/office/drawing/2014/main" id="{3A191D07-CBAE-47BD-BAAF-2A98C1AA7D5C}"/>
              </a:ext>
            </a:extLst>
          </p:cNvPr>
          <p:cNvPicPr>
            <a:picLocks noChangeAspect="1"/>
          </p:cNvPicPr>
          <p:nvPr/>
        </p:nvPicPr>
        <p:blipFill rotWithShape="1">
          <a:blip r:embed="rId3"/>
          <a:srcRect l="62206" t="12222" r="13823" b="5163"/>
          <a:stretch/>
        </p:blipFill>
        <p:spPr>
          <a:xfrm>
            <a:off x="5777752" y="1452996"/>
            <a:ext cx="5576048" cy="5405004"/>
          </a:xfrm>
          <a:prstGeom prst="rect">
            <a:avLst/>
          </a:prstGeom>
        </p:spPr>
      </p:pic>
      <p:sp>
        <p:nvSpPr>
          <p:cNvPr id="5" name="TextBox 4">
            <a:extLst>
              <a:ext uri="{FF2B5EF4-FFF2-40B4-BE49-F238E27FC236}">
                <a16:creationId xmlns:a16="http://schemas.microsoft.com/office/drawing/2014/main" id="{1B788E90-0412-4AEB-886F-10FFC4938B21}"/>
              </a:ext>
            </a:extLst>
          </p:cNvPr>
          <p:cNvSpPr txBox="1"/>
          <p:nvPr/>
        </p:nvSpPr>
        <p:spPr>
          <a:xfrm>
            <a:off x="0" y="2579688"/>
            <a:ext cx="5951566" cy="1969770"/>
          </a:xfrm>
          <a:prstGeom prst="rect">
            <a:avLst/>
          </a:prstGeom>
          <a:noFill/>
        </p:spPr>
        <p:txBody>
          <a:bodyPr wrap="none" rtlCol="0">
            <a:spAutoFit/>
          </a:bodyPr>
          <a:lstStyle/>
          <a:p>
            <a:r>
              <a:rPr lang="en-US" sz="2400" dirty="0"/>
              <a:t>For training, marketing, or further information</a:t>
            </a:r>
          </a:p>
          <a:p>
            <a:r>
              <a:rPr lang="en-US" sz="2400" dirty="0"/>
              <a:t>surrounding our Native American efforts, </a:t>
            </a:r>
          </a:p>
          <a:p>
            <a:r>
              <a:rPr lang="en-US" sz="2400" dirty="0"/>
              <a:t>please contact the LPA team at:</a:t>
            </a:r>
          </a:p>
          <a:p>
            <a:endParaRPr lang="en-US" dirty="0"/>
          </a:p>
          <a:p>
            <a:r>
              <a:rPr lang="en-US" sz="3200" b="1" dirty="0"/>
              <a:t>sfhgld.lenderpartner@usda.gov</a:t>
            </a:r>
          </a:p>
        </p:txBody>
      </p:sp>
    </p:spTree>
    <p:extLst>
      <p:ext uri="{BB962C8B-B14F-4D97-AF65-F5344CB8AC3E}">
        <p14:creationId xmlns:p14="http://schemas.microsoft.com/office/powerpoint/2010/main" val="2254810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1A0F-142C-9F43-ADE9-3F7C56E1E71E}"/>
              </a:ext>
            </a:extLst>
          </p:cNvPr>
          <p:cNvSpPr>
            <a:spLocks noGrp="1"/>
          </p:cNvSpPr>
          <p:nvPr>
            <p:ph type="title"/>
          </p:nvPr>
        </p:nvSpPr>
        <p:spPr/>
        <p:txBody>
          <a:bodyPr/>
          <a:lstStyle/>
          <a:p>
            <a:r>
              <a:rPr lang="en-US" dirty="0"/>
              <a:t>USDA Rural Development’s Mission</a:t>
            </a:r>
          </a:p>
        </p:txBody>
      </p:sp>
    </p:spTree>
    <p:extLst>
      <p:ext uri="{BB962C8B-B14F-4D97-AF65-F5344CB8AC3E}">
        <p14:creationId xmlns:p14="http://schemas.microsoft.com/office/powerpoint/2010/main" val="1332454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0C79-2516-1146-95D6-5E843BA25869}"/>
              </a:ext>
            </a:extLst>
          </p:cNvPr>
          <p:cNvSpPr>
            <a:spLocks noGrp="1"/>
          </p:cNvSpPr>
          <p:nvPr>
            <p:ph type="title"/>
          </p:nvPr>
        </p:nvSpPr>
        <p:spPr>
          <a:xfrm>
            <a:off x="838200" y="424695"/>
            <a:ext cx="9563100" cy="1325563"/>
          </a:xfrm>
        </p:spPr>
        <p:txBody>
          <a:bodyPr/>
          <a:lstStyle/>
          <a:p>
            <a:r>
              <a:rPr lang="en-US" b="1" dirty="0"/>
              <a:t>Single Family Housing Guaranteed Loan Program GovDelivery</a:t>
            </a:r>
          </a:p>
        </p:txBody>
      </p:sp>
      <p:sp>
        <p:nvSpPr>
          <p:cNvPr id="3" name="Content Placeholder 2">
            <a:extLst>
              <a:ext uri="{FF2B5EF4-FFF2-40B4-BE49-F238E27FC236}">
                <a16:creationId xmlns:a16="http://schemas.microsoft.com/office/drawing/2014/main" id="{0CFDE48F-965B-1545-8D86-E1FDF3DC85BE}"/>
              </a:ext>
            </a:extLst>
          </p:cNvPr>
          <p:cNvSpPr>
            <a:spLocks noGrp="1"/>
          </p:cNvSpPr>
          <p:nvPr>
            <p:ph idx="1"/>
          </p:nvPr>
        </p:nvSpPr>
        <p:spPr>
          <a:xfrm>
            <a:off x="838199" y="1576553"/>
            <a:ext cx="11151637" cy="5144922"/>
          </a:xfrm>
        </p:spPr>
        <p:txBody>
          <a:bodyPr>
            <a:normAutofit/>
          </a:bodyPr>
          <a:lstStyle/>
          <a:p>
            <a:pPr marL="0" indent="0">
              <a:buNone/>
            </a:pPr>
            <a:r>
              <a:rPr lang="en-US" sz="2000" b="1" dirty="0">
                <a:hlinkClick r:id="rId3"/>
              </a:rPr>
              <a:t>www.rd.usda.gov/programs-services/lenders/usda-linc-training-resource-library</a:t>
            </a:r>
            <a:r>
              <a:rPr lang="en-US" sz="2000" b="1" dirty="0"/>
              <a:t> </a:t>
            </a:r>
          </a:p>
          <a:p>
            <a:pPr marL="0" indent="0">
              <a:buNone/>
            </a:pPr>
            <a:r>
              <a:rPr lang="en-US" sz="2800" dirty="0"/>
              <a:t>  </a:t>
            </a:r>
          </a:p>
        </p:txBody>
      </p:sp>
      <p:pic>
        <p:nvPicPr>
          <p:cNvPr id="5" name="Picture 4">
            <a:extLst>
              <a:ext uri="{FF2B5EF4-FFF2-40B4-BE49-F238E27FC236}">
                <a16:creationId xmlns:a16="http://schemas.microsoft.com/office/drawing/2014/main" id="{14940BF7-7990-4A4B-88B9-0C0FCDADECF2}"/>
              </a:ext>
            </a:extLst>
          </p:cNvPr>
          <p:cNvPicPr>
            <a:picLocks noChangeAspect="1"/>
          </p:cNvPicPr>
          <p:nvPr/>
        </p:nvPicPr>
        <p:blipFill rotWithShape="1">
          <a:blip r:embed="rId4"/>
          <a:srcRect l="8664" r="60560"/>
          <a:stretch/>
        </p:blipFill>
        <p:spPr>
          <a:xfrm>
            <a:off x="2427890" y="1986455"/>
            <a:ext cx="7441323" cy="4735019"/>
          </a:xfrm>
          <a:prstGeom prst="rect">
            <a:avLst/>
          </a:prstGeom>
        </p:spPr>
      </p:pic>
    </p:spTree>
    <p:extLst>
      <p:ext uri="{BB962C8B-B14F-4D97-AF65-F5344CB8AC3E}">
        <p14:creationId xmlns:p14="http://schemas.microsoft.com/office/powerpoint/2010/main" val="784846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094" y="340473"/>
            <a:ext cx="10515600" cy="1325563"/>
          </a:xfrm>
        </p:spPr>
        <p:txBody>
          <a:bodyPr>
            <a:normAutofit/>
          </a:bodyPr>
          <a:lstStyle/>
          <a:p>
            <a:r>
              <a:rPr lang="en-US" sz="4000" b="1" dirty="0">
                <a:solidFill>
                  <a:schemeClr val="bg1"/>
                </a:solidFill>
                <a:latin typeface="Calibri" charset="0"/>
                <a:ea typeface="Calibri" charset="0"/>
                <a:cs typeface="Calibri" charset="0"/>
              </a:rPr>
              <a:t>Single Family Housing Direct Programs Updates</a:t>
            </a:r>
          </a:p>
        </p:txBody>
      </p:sp>
      <p:sp>
        <p:nvSpPr>
          <p:cNvPr id="4" name="Content Placeholder 3"/>
          <p:cNvSpPr>
            <a:spLocks noGrp="1"/>
          </p:cNvSpPr>
          <p:nvPr>
            <p:ph idx="1"/>
          </p:nvPr>
        </p:nvSpPr>
        <p:spPr>
          <a:xfrm>
            <a:off x="417094" y="1979543"/>
            <a:ext cx="10936706" cy="4741931"/>
          </a:xfrm>
        </p:spPr>
        <p:txBody>
          <a:bodyPr>
            <a:normAutofit/>
          </a:bodyPr>
          <a:lstStyle/>
          <a:p>
            <a:pPr marL="0" indent="0">
              <a:buNone/>
            </a:pPr>
            <a:r>
              <a:rPr lang="en-US" sz="2800" dirty="0">
                <a:latin typeface="Calibri" charset="0"/>
                <a:ea typeface="Calibri" charset="0"/>
                <a:cs typeface="Calibri" charset="0"/>
              </a:rPr>
              <a:t>Sign Up for GovDelivery notices to receive email updates on the Single-Family Housing Direct Programs</a:t>
            </a:r>
          </a:p>
          <a:p>
            <a:pPr marL="0" indent="0">
              <a:buNone/>
            </a:pPr>
            <a:endParaRPr lang="en-US" sz="2800" dirty="0">
              <a:latin typeface="Calibri" charset="0"/>
              <a:ea typeface="Calibri" charset="0"/>
              <a:cs typeface="Calibri" charset="0"/>
            </a:endParaRPr>
          </a:p>
          <a:p>
            <a:pPr marL="0" indent="0">
              <a:buNone/>
            </a:pPr>
            <a:r>
              <a:rPr lang="en-US" sz="2800" dirty="0">
                <a:latin typeface="Calibri" charset="0"/>
                <a:ea typeface="Calibri" charset="0"/>
                <a:cs typeface="Calibri" charset="0"/>
              </a:rPr>
              <a:t>Using the link below, enter your email and select the “SFH Direct Loan and Grant Programs” (and any other programs of interest) and then click “Submit”</a:t>
            </a:r>
          </a:p>
          <a:p>
            <a:pPr marL="0" indent="0">
              <a:buNone/>
            </a:pPr>
            <a:endParaRPr lang="en-US" sz="2400" dirty="0">
              <a:solidFill>
                <a:srgbClr val="6C6C6C"/>
              </a:solidFill>
              <a:latin typeface="Calibri" charset="0"/>
              <a:ea typeface="Calibri" charset="0"/>
              <a:cs typeface="Calibri" charset="0"/>
            </a:endParaRPr>
          </a:p>
          <a:p>
            <a:pPr marL="0" indent="0">
              <a:buNone/>
            </a:pPr>
            <a:r>
              <a:rPr lang="en-US" sz="2400" dirty="0">
                <a:solidFill>
                  <a:srgbClr val="6C6C6C"/>
                </a:solidFill>
                <a:latin typeface="Calibri" charset="0"/>
                <a:ea typeface="Calibri" charset="0"/>
                <a:cs typeface="Calibri" charset="0"/>
                <a:hlinkClick r:id="rId5"/>
              </a:rPr>
              <a:t>https://public.govdelivery.com/accounts/USDARD/subscriber/new?qsp=USDARD_25</a:t>
            </a:r>
            <a:r>
              <a:rPr lang="en-US" sz="2400" dirty="0">
                <a:solidFill>
                  <a:srgbClr val="6C6C6C"/>
                </a:solidFill>
                <a:latin typeface="Calibri" charset="0"/>
                <a:ea typeface="Calibri" charset="0"/>
                <a:cs typeface="Calibri" charset="0"/>
              </a:rPr>
              <a:t> </a:t>
            </a:r>
          </a:p>
        </p:txBody>
      </p:sp>
      <p:pic>
        <p:nvPicPr>
          <p:cNvPr id="6" name="Audio 5">
            <a:hlinkClick r:id="" action="ppaction://media"/>
            <a:extLst>
              <a:ext uri="{FF2B5EF4-FFF2-40B4-BE49-F238E27FC236}">
                <a16:creationId xmlns:a16="http://schemas.microsoft.com/office/drawing/2014/main" id="{169F2AAA-8F67-ADCA-BFAB-2CFAE6D577C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77325670"/>
      </p:ext>
    </p:extLst>
  </p:cSld>
  <p:clrMapOvr>
    <a:masterClrMapping/>
  </p:clrMapOvr>
  <mc:AlternateContent xmlns:mc="http://schemas.openxmlformats.org/markup-compatibility/2006" xmlns:p14="http://schemas.microsoft.com/office/powerpoint/2010/main">
    <mc:Choice Requires="p14">
      <p:transition spd="slow" p14:dur="2000" advTm="32209"/>
    </mc:Choice>
    <mc:Fallback xmlns="">
      <p:transition spd="slow" advTm="32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5B0EBB1-C207-445E-BB8E-1A27241E680C}"/>
              </a:ext>
            </a:extLst>
          </p:cNvPr>
          <p:cNvSpPr txBox="1">
            <a:spLocks/>
          </p:cNvSpPr>
          <p:nvPr/>
        </p:nvSpPr>
        <p:spPr>
          <a:xfrm>
            <a:off x="609600" y="274638"/>
            <a:ext cx="10972800" cy="1143000"/>
          </a:xfrm>
          <a:prstGeom prst="rect">
            <a:avLst/>
          </a:prstGeom>
        </p:spPr>
        <p:txBody>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Contact Information</a:t>
            </a:r>
          </a:p>
        </p:txBody>
      </p:sp>
      <p:sp>
        <p:nvSpPr>
          <p:cNvPr id="6" name="Text Placeholder 2">
            <a:extLst>
              <a:ext uri="{FF2B5EF4-FFF2-40B4-BE49-F238E27FC236}">
                <a16:creationId xmlns:a16="http://schemas.microsoft.com/office/drawing/2014/main" id="{F3D2FD03-A5B9-405C-B7DD-7C4D57CC4607}"/>
              </a:ext>
            </a:extLst>
          </p:cNvPr>
          <p:cNvSpPr txBox="1">
            <a:spLocks/>
          </p:cNvSpPr>
          <p:nvPr/>
        </p:nvSpPr>
        <p:spPr>
          <a:xfrm>
            <a:off x="609600" y="846138"/>
            <a:ext cx="8141179" cy="48272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Assistance under USDA Rural Development  programs is available to applicants in areas designated as “rural.” Under law, the definition of “rural area” is different for each program.</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Contact your local USDA Rural Development office for more information.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Or go to: </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3" tooltip="United States Department of Agriculture Rural Development"/>
              </a:rPr>
              <a:t>www.rd.usda.gov/</a:t>
            </a:r>
            <a:r>
              <a:rPr kumimoji="0" lang="en-US" sz="2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hlinkClick r:id="rId3" tooltip="United States Department of Agriculture Rural Development"/>
              </a:rPr>
              <a:t>mn</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Brian Leyh – Rural Business Specialist</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4"/>
              </a:rPr>
              <a:t>Brian.leyh@usda.gov</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763-689-3354, ext. 114</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Placeholder 3">
            <a:extLst>
              <a:ext uri="{FF2B5EF4-FFF2-40B4-BE49-F238E27FC236}">
                <a16:creationId xmlns:a16="http://schemas.microsoft.com/office/drawing/2014/main" id="{896D1A86-4637-4249-8A47-8B719F2582C6}"/>
              </a:ext>
            </a:extLst>
          </p:cNvPr>
          <p:cNvSpPr txBox="1">
            <a:spLocks/>
          </p:cNvSpPr>
          <p:nvPr/>
        </p:nvSpPr>
        <p:spPr>
          <a:xfrm>
            <a:off x="723030" y="5836146"/>
            <a:ext cx="4667693" cy="191611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USDA is an equal opportunity provider, employer, and lender</a:t>
            </a: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319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USDA Rural Development U.S. Department of Agricultu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5275" y="3038475"/>
            <a:ext cx="417195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p:txBody>
          <a:bodyPr/>
          <a:lstStyle/>
          <a:p>
            <a:r>
              <a:rPr lang="en-US" dirty="0">
                <a:solidFill>
                  <a:srgbClr val="16254C"/>
                </a:solidFill>
              </a:rPr>
              <a:t>End </a:t>
            </a:r>
          </a:p>
        </p:txBody>
      </p:sp>
      <p:sp>
        <p:nvSpPr>
          <p:cNvPr id="5" name="TextBox 4">
            <a:extLst>
              <a:ext uri="{FF2B5EF4-FFF2-40B4-BE49-F238E27FC236}">
                <a16:creationId xmlns:a16="http://schemas.microsoft.com/office/drawing/2014/main" id="{1B0ABADE-EE4E-4272-8999-E7BC97300607}"/>
              </a:ext>
            </a:extLst>
          </p:cNvPr>
          <p:cNvSpPr txBox="1"/>
          <p:nvPr/>
        </p:nvSpPr>
        <p:spPr>
          <a:xfrm>
            <a:off x="3098728" y="5681609"/>
            <a:ext cx="618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USDA is an equal opportunity provider, employer, and lender.</a:t>
            </a:r>
          </a:p>
        </p:txBody>
      </p:sp>
    </p:spTree>
    <p:extLst>
      <p:ext uri="{BB962C8B-B14F-4D97-AF65-F5344CB8AC3E}">
        <p14:creationId xmlns:p14="http://schemas.microsoft.com/office/powerpoint/2010/main" val="188824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42DC147-0FF2-4EE9-A810-50E497C80F89}"/>
              </a:ext>
            </a:extLst>
          </p:cNvPr>
          <p:cNvGraphicFramePr/>
          <p:nvPr/>
        </p:nvGraphicFramePr>
        <p:xfrm>
          <a:off x="701749" y="1258733"/>
          <a:ext cx="10479059" cy="5641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7985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14DB-582F-7E4C-ADF4-0D46391A08C8}"/>
              </a:ext>
            </a:extLst>
          </p:cNvPr>
          <p:cNvSpPr>
            <a:spLocks noGrp="1"/>
          </p:cNvSpPr>
          <p:nvPr>
            <p:ph type="ctrTitle"/>
          </p:nvPr>
        </p:nvSpPr>
        <p:spPr>
          <a:xfrm>
            <a:off x="2718249" y="4502686"/>
            <a:ext cx="9251121" cy="2057140"/>
          </a:xfrm>
        </p:spPr>
        <p:txBody>
          <a:bodyPr/>
          <a:lstStyle/>
          <a:p>
            <a:pPr marL="1181100" algn="r"/>
            <a:r>
              <a:rPr lang="en-US" b="1" spc="15" dirty="0">
                <a:solidFill>
                  <a:srgbClr val="FFFFFF"/>
                </a:solidFill>
                <a:cs typeface="Calibri"/>
              </a:rPr>
              <a:t>USDA Rural Development</a:t>
            </a:r>
            <a:br>
              <a:rPr lang="en-US" b="1" spc="15" dirty="0">
                <a:solidFill>
                  <a:srgbClr val="FFFFFF"/>
                </a:solidFill>
                <a:cs typeface="Calibri"/>
              </a:rPr>
            </a:br>
            <a:r>
              <a:rPr lang="en-US" b="1" spc="15" dirty="0">
                <a:solidFill>
                  <a:srgbClr val="FFFFFF"/>
                </a:solidFill>
                <a:cs typeface="Calibri"/>
              </a:rPr>
              <a:t>Single Family Housing</a:t>
            </a:r>
            <a:br>
              <a:rPr lang="en-US" b="1" spc="15" dirty="0">
                <a:solidFill>
                  <a:srgbClr val="FFFFFF"/>
                </a:solidFill>
                <a:cs typeface="Calibri"/>
              </a:rPr>
            </a:br>
            <a:r>
              <a:rPr lang="en-US" b="1" spc="15" dirty="0">
                <a:solidFill>
                  <a:srgbClr val="FFFFFF"/>
                </a:solidFill>
                <a:cs typeface="Calibri"/>
              </a:rPr>
              <a:t>Direct Programs</a:t>
            </a:r>
            <a:endParaRPr lang="en-US" dirty="0">
              <a:solidFill>
                <a:prstClr val="white"/>
              </a:solidFill>
              <a:cs typeface="Calibri"/>
            </a:endParaRPr>
          </a:p>
        </p:txBody>
      </p:sp>
      <p:sp>
        <p:nvSpPr>
          <p:cNvPr id="3" name="Subtitle 2">
            <a:extLst>
              <a:ext uri="{FF2B5EF4-FFF2-40B4-BE49-F238E27FC236}">
                <a16:creationId xmlns:a16="http://schemas.microsoft.com/office/drawing/2014/main" id="{301E5EA6-6F2F-CC48-9751-DFD88AA2E485}"/>
              </a:ext>
            </a:extLst>
          </p:cNvPr>
          <p:cNvSpPr>
            <a:spLocks noGrp="1"/>
          </p:cNvSpPr>
          <p:nvPr>
            <p:ph type="subTitle" idx="1"/>
          </p:nvPr>
        </p:nvSpPr>
        <p:spPr>
          <a:xfrm>
            <a:off x="4685929" y="6148614"/>
            <a:ext cx="6841861" cy="503500"/>
          </a:xfrm>
        </p:spPr>
        <p:txBody>
          <a:bodyPr/>
          <a:lstStyle/>
          <a:p>
            <a:pPr algn="ctr"/>
            <a:r>
              <a:rPr lang="en-US" sz="2400" dirty="0"/>
              <a:t>502 Direct Loans</a:t>
            </a:r>
          </a:p>
        </p:txBody>
      </p:sp>
    </p:spTree>
    <p:extLst>
      <p:ext uri="{BB962C8B-B14F-4D97-AF65-F5344CB8AC3E}">
        <p14:creationId xmlns:p14="http://schemas.microsoft.com/office/powerpoint/2010/main" val="2120480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BD9E7-1FD2-473C-8717-1F0A0B5D7DBF}"/>
              </a:ext>
            </a:extLst>
          </p:cNvPr>
          <p:cNvSpPr>
            <a:spLocks noGrp="1"/>
          </p:cNvSpPr>
          <p:nvPr>
            <p:ph type="title"/>
          </p:nvPr>
        </p:nvSpPr>
        <p:spPr/>
        <p:txBody>
          <a:bodyPr/>
          <a:lstStyle/>
          <a:p>
            <a:r>
              <a:rPr lang="en-US" dirty="0"/>
              <a:t>Direct Home Loans</a:t>
            </a:r>
          </a:p>
        </p:txBody>
      </p:sp>
      <p:sp>
        <p:nvSpPr>
          <p:cNvPr id="3" name="Content Placeholder 2">
            <a:extLst>
              <a:ext uri="{FF2B5EF4-FFF2-40B4-BE49-F238E27FC236}">
                <a16:creationId xmlns:a16="http://schemas.microsoft.com/office/drawing/2014/main" id="{23CCF4B5-46F9-44CA-BDEA-19AFB997A35D}"/>
              </a:ext>
            </a:extLst>
          </p:cNvPr>
          <p:cNvSpPr>
            <a:spLocks noGrp="1"/>
          </p:cNvSpPr>
          <p:nvPr>
            <p:ph idx="1"/>
          </p:nvPr>
        </p:nvSpPr>
        <p:spPr>
          <a:xfrm>
            <a:off x="838200" y="2360645"/>
            <a:ext cx="5665237" cy="4741931"/>
          </a:xfrm>
        </p:spPr>
        <p:txBody>
          <a:bodyPr>
            <a:normAutofit fontScale="92500" lnSpcReduction="20000"/>
          </a:bodyPr>
          <a:lstStyle/>
          <a:p>
            <a:pPr lvl="0"/>
            <a:r>
              <a:rPr lang="en-US" dirty="0"/>
              <a:t>RD makes direct loan to homebuyers.</a:t>
            </a:r>
          </a:p>
          <a:p>
            <a:r>
              <a:rPr lang="en-US" dirty="0"/>
              <a:t>Benefits of program: </a:t>
            </a:r>
          </a:p>
          <a:p>
            <a:pPr lvl="1"/>
            <a:r>
              <a:rPr lang="en-US" dirty="0"/>
              <a:t>Fixed low interest rate with subsidy as low as 1%,</a:t>
            </a:r>
          </a:p>
          <a:p>
            <a:pPr lvl="1"/>
            <a:r>
              <a:rPr lang="en-US" dirty="0"/>
              <a:t>Extended payback term (33-38 yrs.),</a:t>
            </a:r>
          </a:p>
          <a:p>
            <a:pPr lvl="1"/>
            <a:r>
              <a:rPr lang="en-US" dirty="0"/>
              <a:t>No down payment required, and</a:t>
            </a:r>
          </a:p>
          <a:p>
            <a:pPr lvl="1"/>
            <a:r>
              <a:rPr lang="en-US" dirty="0"/>
              <a:t>Loans up to 100% of value of home. </a:t>
            </a:r>
          </a:p>
          <a:p>
            <a:pPr lvl="0"/>
            <a:r>
              <a:rPr lang="en-US" dirty="0"/>
              <a:t>Applicants adjusted household income must meet low or very low-income eligibility.</a:t>
            </a:r>
          </a:p>
          <a:p>
            <a:pPr lvl="0"/>
            <a:r>
              <a:rPr lang="en-US" dirty="0"/>
              <a:t>Home must meet property requirements; and </a:t>
            </a:r>
          </a:p>
          <a:p>
            <a:pPr lvl="0"/>
            <a:r>
              <a:rPr lang="en-US" dirty="0"/>
              <a:t>Home must be in eligible rural area.</a:t>
            </a:r>
          </a:p>
          <a:p>
            <a:endParaRPr lang="en-US" dirty="0"/>
          </a:p>
        </p:txBody>
      </p:sp>
      <p:pic>
        <p:nvPicPr>
          <p:cNvPr id="7" name="Picture 6">
            <a:extLst>
              <a:ext uri="{FF2B5EF4-FFF2-40B4-BE49-F238E27FC236}">
                <a16:creationId xmlns:a16="http://schemas.microsoft.com/office/drawing/2014/main" id="{40376C17-1365-BC89-2CB7-9D651E56A1BC}"/>
              </a:ext>
            </a:extLst>
          </p:cNvPr>
          <p:cNvPicPr>
            <a:picLocks noChangeAspect="1"/>
          </p:cNvPicPr>
          <p:nvPr/>
        </p:nvPicPr>
        <p:blipFill>
          <a:blip r:embed="rId3"/>
          <a:stretch>
            <a:fillRect/>
          </a:stretch>
        </p:blipFill>
        <p:spPr>
          <a:xfrm>
            <a:off x="6794385" y="2735285"/>
            <a:ext cx="5241859" cy="31912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Box 8">
            <a:extLst>
              <a:ext uri="{FF2B5EF4-FFF2-40B4-BE49-F238E27FC236}">
                <a16:creationId xmlns:a16="http://schemas.microsoft.com/office/drawing/2014/main" id="{0300FD01-875F-B2B0-8242-A25A6BBE1B43}"/>
              </a:ext>
            </a:extLst>
          </p:cNvPr>
          <p:cNvSpPr txBox="1"/>
          <p:nvPr/>
        </p:nvSpPr>
        <p:spPr>
          <a:xfrm>
            <a:off x="6229639" y="1880773"/>
            <a:ext cx="6097554" cy="646331"/>
          </a:xfrm>
          <a:prstGeom prst="rect">
            <a:avLst/>
          </a:prstGeom>
          <a:noFill/>
        </p:spPr>
        <p:txBody>
          <a:bodyPr wrap="square">
            <a:spAutoFit/>
          </a:bodyPr>
          <a:lstStyle/>
          <a:p>
            <a:r>
              <a:rPr lang="en-US" dirty="0">
                <a:hlinkClick r:id="rId4"/>
              </a:rPr>
              <a:t>https://www.rd.usda.gov/programs-services/single-family-housing-programs/single-family-housing-direct-home-loans</a:t>
            </a:r>
            <a:r>
              <a:rPr lang="en-US" dirty="0"/>
              <a:t> </a:t>
            </a:r>
          </a:p>
        </p:txBody>
      </p:sp>
    </p:spTree>
    <p:extLst>
      <p:ext uri="{BB962C8B-B14F-4D97-AF65-F5344CB8AC3E}">
        <p14:creationId xmlns:p14="http://schemas.microsoft.com/office/powerpoint/2010/main" val="4005979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14DB-582F-7E4C-ADF4-0D46391A08C8}"/>
              </a:ext>
            </a:extLst>
          </p:cNvPr>
          <p:cNvSpPr>
            <a:spLocks noGrp="1"/>
          </p:cNvSpPr>
          <p:nvPr>
            <p:ph type="ctrTitle"/>
          </p:nvPr>
        </p:nvSpPr>
        <p:spPr>
          <a:xfrm>
            <a:off x="2718249" y="4502686"/>
            <a:ext cx="9251121" cy="2057140"/>
          </a:xfrm>
        </p:spPr>
        <p:txBody>
          <a:bodyPr/>
          <a:lstStyle/>
          <a:p>
            <a:pPr marL="1181100" algn="r"/>
            <a:r>
              <a:rPr lang="en-US" b="1" spc="15" dirty="0">
                <a:solidFill>
                  <a:srgbClr val="FFFFFF"/>
                </a:solidFill>
                <a:cs typeface="Calibri"/>
              </a:rPr>
              <a:t>USDA Rural Development</a:t>
            </a:r>
            <a:br>
              <a:rPr lang="en-US" b="1" spc="15" dirty="0">
                <a:solidFill>
                  <a:srgbClr val="FFFFFF"/>
                </a:solidFill>
                <a:cs typeface="Calibri"/>
              </a:rPr>
            </a:br>
            <a:r>
              <a:rPr lang="en-US" b="1" spc="15" dirty="0">
                <a:solidFill>
                  <a:srgbClr val="FFFFFF"/>
                </a:solidFill>
                <a:cs typeface="Calibri"/>
              </a:rPr>
              <a:t>Single Family Housing</a:t>
            </a:r>
            <a:br>
              <a:rPr lang="en-US" b="1" spc="15" dirty="0">
                <a:solidFill>
                  <a:srgbClr val="FFFFFF"/>
                </a:solidFill>
                <a:cs typeface="Calibri"/>
              </a:rPr>
            </a:br>
            <a:r>
              <a:rPr lang="en-US" b="1" spc="15" dirty="0">
                <a:solidFill>
                  <a:srgbClr val="FFFFFF"/>
                </a:solidFill>
                <a:cs typeface="Calibri"/>
              </a:rPr>
              <a:t>Direct Programs</a:t>
            </a:r>
            <a:endParaRPr lang="en-US" dirty="0">
              <a:solidFill>
                <a:prstClr val="white"/>
              </a:solidFill>
              <a:cs typeface="Calibri"/>
            </a:endParaRPr>
          </a:p>
        </p:txBody>
      </p:sp>
      <p:sp>
        <p:nvSpPr>
          <p:cNvPr id="3" name="Subtitle 2">
            <a:extLst>
              <a:ext uri="{FF2B5EF4-FFF2-40B4-BE49-F238E27FC236}">
                <a16:creationId xmlns:a16="http://schemas.microsoft.com/office/drawing/2014/main" id="{301E5EA6-6F2F-CC48-9751-DFD88AA2E485}"/>
              </a:ext>
            </a:extLst>
          </p:cNvPr>
          <p:cNvSpPr>
            <a:spLocks noGrp="1"/>
          </p:cNvSpPr>
          <p:nvPr>
            <p:ph type="subTitle" idx="1"/>
          </p:nvPr>
        </p:nvSpPr>
        <p:spPr>
          <a:xfrm>
            <a:off x="4685929" y="6148614"/>
            <a:ext cx="6841861" cy="503500"/>
          </a:xfrm>
        </p:spPr>
        <p:txBody>
          <a:bodyPr/>
          <a:lstStyle/>
          <a:p>
            <a:pPr algn="ctr"/>
            <a:r>
              <a:rPr lang="en-US" sz="2400" dirty="0"/>
              <a:t>504 Home Repair Loans and Grants</a:t>
            </a:r>
          </a:p>
        </p:txBody>
      </p:sp>
    </p:spTree>
    <p:extLst>
      <p:ext uri="{BB962C8B-B14F-4D97-AF65-F5344CB8AC3E}">
        <p14:creationId xmlns:p14="http://schemas.microsoft.com/office/powerpoint/2010/main" val="1846206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A0950A-4EEC-4B6A-92BA-A21C3C7C5701}"/>
              </a:ext>
            </a:extLst>
          </p:cNvPr>
          <p:cNvSpPr>
            <a:spLocks noGrp="1"/>
          </p:cNvSpPr>
          <p:nvPr>
            <p:ph type="title"/>
          </p:nvPr>
        </p:nvSpPr>
        <p:spPr/>
        <p:txBody>
          <a:bodyPr>
            <a:normAutofit/>
          </a:bodyPr>
          <a:lstStyle/>
          <a:p>
            <a:r>
              <a:rPr lang="en-US" sz="4000" dirty="0"/>
              <a:t>Home Repair Loans &amp; Grants </a:t>
            </a:r>
          </a:p>
        </p:txBody>
      </p:sp>
      <p:sp>
        <p:nvSpPr>
          <p:cNvPr id="7" name="Content Placeholder 3">
            <a:extLst>
              <a:ext uri="{FF2B5EF4-FFF2-40B4-BE49-F238E27FC236}">
                <a16:creationId xmlns:a16="http://schemas.microsoft.com/office/drawing/2014/main" id="{50DFC39F-6C68-47B5-A115-6345FFE08D08}"/>
              </a:ext>
            </a:extLst>
          </p:cNvPr>
          <p:cNvSpPr txBox="1">
            <a:spLocks/>
          </p:cNvSpPr>
          <p:nvPr/>
        </p:nvSpPr>
        <p:spPr>
          <a:xfrm>
            <a:off x="235096" y="1881051"/>
            <a:ext cx="5214679" cy="47607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sng" strike="noStrike" kern="1200" cap="none" spc="0" normalizeH="0" baseline="0" noProof="0" dirty="0">
                <a:ln>
                  <a:noFill/>
                </a:ln>
                <a:solidFill>
                  <a:srgbClr val="203864"/>
                </a:solidFill>
                <a:effectLst/>
                <a:uLnTx/>
                <a:uFillTx/>
                <a:latin typeface="Arial" panose="020B0604020202020204" pitchFamily="34" charset="0"/>
                <a:ea typeface="+mn-ea"/>
                <a:cs typeface="Arial" panose="020B0604020202020204" pitchFamily="34" charset="0"/>
              </a:rPr>
              <a:t>Loan Program</a:t>
            </a:r>
            <a:r>
              <a:rPr kumimoji="0" lang="en-US" sz="2200" b="0" i="0" u="none" strike="noStrike" kern="1200" cap="none" spc="0" normalizeH="0" baseline="0" noProof="0" dirty="0">
                <a:ln>
                  <a:noFill/>
                </a:ln>
                <a:solidFill>
                  <a:srgbClr val="203864"/>
                </a:solidFill>
                <a:effectLst/>
                <a:uLnTx/>
                <a:uFillTx/>
                <a:latin typeface="Arial" panose="020B0604020202020204" pitchFamily="34" charset="0"/>
                <a:ea typeface="+mn-ea"/>
                <a:cs typeface="Arial" panose="020B0604020202020204" pitchFamily="34" charset="0"/>
              </a:rPr>
              <a:t>: This program assists very low-income homeowners with a loan to repair, improve or modernize their home.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03864"/>
                </a:solidFill>
                <a:effectLst/>
                <a:uLnTx/>
                <a:uFillTx/>
                <a:latin typeface="Arial" panose="020B0604020202020204" pitchFamily="34" charset="0"/>
                <a:ea typeface="+mn-ea"/>
                <a:cs typeface="Arial" panose="020B0604020202020204" pitchFamily="34" charset="0"/>
              </a:rPr>
              <a:t>Loans less than $7,500 secured by note only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03864"/>
                </a:solidFill>
                <a:effectLst/>
                <a:uLnTx/>
                <a:uFillTx/>
                <a:latin typeface="Arial" panose="020B0604020202020204" pitchFamily="34" charset="0"/>
                <a:ea typeface="+mn-ea"/>
                <a:cs typeface="Arial" panose="020B0604020202020204" pitchFamily="34" charset="0"/>
              </a:rPr>
              <a:t>1% Fixed, 20 years repayment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03864"/>
                </a:solidFill>
                <a:effectLst/>
                <a:uLnTx/>
                <a:uFillTx/>
                <a:latin typeface="Arial" panose="020B0604020202020204" pitchFamily="34" charset="0"/>
                <a:ea typeface="+mn-ea"/>
                <a:cs typeface="Arial" panose="020B0604020202020204" pitchFamily="34" charset="0"/>
              </a:rPr>
              <a:t>Max. Loan $40,000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sng" strike="noStrike" kern="1200" cap="none" spc="0" normalizeH="0" baseline="0" noProof="0" dirty="0">
                <a:ln>
                  <a:noFill/>
                </a:ln>
                <a:solidFill>
                  <a:srgbClr val="203864"/>
                </a:solidFill>
                <a:effectLst/>
                <a:uLnTx/>
                <a:uFillTx/>
                <a:latin typeface="Arial" panose="020B0604020202020204" pitchFamily="34" charset="0"/>
                <a:ea typeface="+mn-ea"/>
                <a:cs typeface="Arial" panose="020B0604020202020204" pitchFamily="34" charset="0"/>
              </a:rPr>
              <a:t>Grant Program: </a:t>
            </a:r>
            <a:r>
              <a:rPr kumimoji="0" lang="en-US" sz="2200" b="0" i="0" u="none" strike="noStrike" kern="1200" cap="none" spc="0" normalizeH="0" baseline="0" noProof="0" dirty="0">
                <a:ln>
                  <a:noFill/>
                </a:ln>
                <a:solidFill>
                  <a:srgbClr val="203864"/>
                </a:solidFill>
                <a:effectLst/>
                <a:uLnTx/>
                <a:uFillTx/>
                <a:latin typeface="Arial" panose="020B0604020202020204" pitchFamily="34" charset="0"/>
                <a:ea typeface="+mn-ea"/>
                <a:cs typeface="Arial" panose="020B0604020202020204" pitchFamily="34" charset="0"/>
              </a:rPr>
              <a:t>Grants to individuals (62+) very low-income homeowners to remove health and safety hazards in their home.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03864"/>
                </a:solidFill>
                <a:effectLst/>
                <a:uLnTx/>
                <a:uFillTx/>
                <a:latin typeface="Arial" panose="020B0604020202020204" pitchFamily="34" charset="0"/>
                <a:ea typeface="+mn-ea"/>
                <a:cs typeface="Arial" panose="020B0604020202020204" pitchFamily="34" charset="0"/>
              </a:rPr>
              <a:t>Max. Grant: $10,000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203864"/>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D059C85B-E8A6-5661-9612-2429CBDB2716}"/>
              </a:ext>
            </a:extLst>
          </p:cNvPr>
          <p:cNvPicPr>
            <a:picLocks noChangeAspect="1"/>
          </p:cNvPicPr>
          <p:nvPr/>
        </p:nvPicPr>
        <p:blipFill>
          <a:blip r:embed="rId3"/>
          <a:stretch>
            <a:fillRect/>
          </a:stretch>
        </p:blipFill>
        <p:spPr>
          <a:xfrm>
            <a:off x="6234077" y="2762599"/>
            <a:ext cx="5214679" cy="299769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Box 8">
            <a:extLst>
              <a:ext uri="{FF2B5EF4-FFF2-40B4-BE49-F238E27FC236}">
                <a16:creationId xmlns:a16="http://schemas.microsoft.com/office/drawing/2014/main" id="{4B6D5F26-A342-AC97-1F69-B318A3D051F4}"/>
              </a:ext>
            </a:extLst>
          </p:cNvPr>
          <p:cNvSpPr txBox="1"/>
          <p:nvPr/>
        </p:nvSpPr>
        <p:spPr>
          <a:xfrm>
            <a:off x="5792639" y="1881051"/>
            <a:ext cx="6097554" cy="646331"/>
          </a:xfrm>
          <a:prstGeom prst="rect">
            <a:avLst/>
          </a:prstGeom>
          <a:noFill/>
        </p:spPr>
        <p:txBody>
          <a:bodyPr wrap="square">
            <a:spAutoFit/>
          </a:bodyPr>
          <a:lstStyle/>
          <a:p>
            <a:r>
              <a:rPr lang="en-US" dirty="0">
                <a:hlinkClick r:id="rId4"/>
              </a:rPr>
              <a:t>https://www.rd.usda.gov/programs-services/single-family-housing-programs/single-family-housing-repair-loans-grants</a:t>
            </a:r>
            <a:r>
              <a:rPr lang="en-US" dirty="0"/>
              <a:t> </a:t>
            </a:r>
          </a:p>
        </p:txBody>
      </p:sp>
    </p:spTree>
    <p:extLst>
      <p:ext uri="{BB962C8B-B14F-4D97-AF65-F5344CB8AC3E}">
        <p14:creationId xmlns:p14="http://schemas.microsoft.com/office/powerpoint/2010/main" val="492398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14DB-582F-7E4C-ADF4-0D46391A08C8}"/>
              </a:ext>
            </a:extLst>
          </p:cNvPr>
          <p:cNvSpPr>
            <a:spLocks noGrp="1"/>
          </p:cNvSpPr>
          <p:nvPr>
            <p:ph type="ctrTitle"/>
          </p:nvPr>
        </p:nvSpPr>
        <p:spPr>
          <a:xfrm>
            <a:off x="2718249" y="4502686"/>
            <a:ext cx="9251121" cy="2057140"/>
          </a:xfrm>
        </p:spPr>
        <p:txBody>
          <a:bodyPr/>
          <a:lstStyle/>
          <a:p>
            <a:pPr marL="1181100" algn="r"/>
            <a:r>
              <a:rPr lang="en-US" b="1" spc="15" dirty="0">
                <a:solidFill>
                  <a:srgbClr val="FFFFFF"/>
                </a:solidFill>
                <a:cs typeface="Calibri"/>
              </a:rPr>
              <a:t>USDA Rural Development</a:t>
            </a:r>
            <a:br>
              <a:rPr lang="en-US" b="1" spc="15" dirty="0">
                <a:solidFill>
                  <a:srgbClr val="FFFFFF"/>
                </a:solidFill>
                <a:cs typeface="Calibri"/>
              </a:rPr>
            </a:br>
            <a:r>
              <a:rPr lang="en-US" b="1" spc="15" dirty="0">
                <a:solidFill>
                  <a:srgbClr val="FFFFFF"/>
                </a:solidFill>
                <a:cs typeface="Calibri"/>
              </a:rPr>
              <a:t>Single Family Housing</a:t>
            </a:r>
            <a:br>
              <a:rPr lang="en-US" b="1" spc="15" dirty="0">
                <a:solidFill>
                  <a:srgbClr val="FFFFFF"/>
                </a:solidFill>
                <a:cs typeface="Calibri"/>
              </a:rPr>
            </a:br>
            <a:r>
              <a:rPr lang="en-US" b="1" spc="15" dirty="0">
                <a:solidFill>
                  <a:srgbClr val="FFFFFF"/>
                </a:solidFill>
                <a:cs typeface="Calibri"/>
              </a:rPr>
              <a:t>Direct Programs</a:t>
            </a:r>
            <a:endParaRPr lang="en-US" dirty="0">
              <a:solidFill>
                <a:prstClr val="white"/>
              </a:solidFill>
              <a:cs typeface="Calibri"/>
            </a:endParaRPr>
          </a:p>
        </p:txBody>
      </p:sp>
      <p:sp>
        <p:nvSpPr>
          <p:cNvPr id="3" name="Subtitle 2">
            <a:extLst>
              <a:ext uri="{FF2B5EF4-FFF2-40B4-BE49-F238E27FC236}">
                <a16:creationId xmlns:a16="http://schemas.microsoft.com/office/drawing/2014/main" id="{301E5EA6-6F2F-CC48-9751-DFD88AA2E485}"/>
              </a:ext>
            </a:extLst>
          </p:cNvPr>
          <p:cNvSpPr>
            <a:spLocks noGrp="1"/>
          </p:cNvSpPr>
          <p:nvPr>
            <p:ph type="subTitle" idx="1"/>
          </p:nvPr>
        </p:nvSpPr>
        <p:spPr>
          <a:xfrm>
            <a:off x="4685929" y="6148614"/>
            <a:ext cx="6841861" cy="503500"/>
          </a:xfrm>
        </p:spPr>
        <p:txBody>
          <a:bodyPr/>
          <a:lstStyle/>
          <a:p>
            <a:pPr algn="ctr"/>
            <a:r>
              <a:rPr lang="en-US" sz="2400" dirty="0"/>
              <a:t>Housing Preservation Grants</a:t>
            </a:r>
          </a:p>
        </p:txBody>
      </p:sp>
    </p:spTree>
    <p:extLst>
      <p:ext uri="{BB962C8B-B14F-4D97-AF65-F5344CB8AC3E}">
        <p14:creationId xmlns:p14="http://schemas.microsoft.com/office/powerpoint/2010/main" val="402318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12D77C4-5749-4B7A-A807-A2353A5D89FB}"/>
              </a:ext>
            </a:extLst>
          </p:cNvPr>
          <p:cNvSpPr>
            <a:spLocks noGrp="1"/>
          </p:cNvSpPr>
          <p:nvPr>
            <p:ph type="title"/>
          </p:nvPr>
        </p:nvSpPr>
        <p:spPr>
          <a:xfrm>
            <a:off x="762000" y="1138036"/>
            <a:ext cx="9058195" cy="1048901"/>
          </a:xfrm>
        </p:spPr>
        <p:txBody>
          <a:bodyPr vert="horz" lIns="91440" tIns="45720" rIns="91440" bIns="45720" rtlCol="0" anchor="t">
            <a:normAutofit/>
          </a:bodyPr>
          <a:lstStyle/>
          <a:p>
            <a:r>
              <a:rPr lang="en-US" sz="3200" kern="1200" dirty="0">
                <a:latin typeface="+mj-lt"/>
                <a:ea typeface="+mj-ea"/>
                <a:cs typeface="+mj-cs"/>
              </a:rPr>
              <a:t>Housing Preservation Grant Program</a:t>
            </a:r>
            <a:br>
              <a:rPr lang="en-US" sz="3200" kern="1200" dirty="0">
                <a:solidFill>
                  <a:schemeClr val="tx1"/>
                </a:solidFill>
                <a:latin typeface="+mj-lt"/>
                <a:ea typeface="+mj-ea"/>
                <a:cs typeface="+mj-cs"/>
              </a:rPr>
            </a:br>
            <a:endParaRPr lang="en-US" sz="3200" kern="1200" dirty="0">
              <a:solidFill>
                <a:schemeClr val="tx1"/>
              </a:solidFill>
              <a:latin typeface="+mj-lt"/>
              <a:ea typeface="+mj-ea"/>
              <a:cs typeface="+mj-cs"/>
            </a:endParaRPr>
          </a:p>
        </p:txBody>
      </p:sp>
      <p:pic>
        <p:nvPicPr>
          <p:cNvPr id="6" name="Picture 5" descr="A screenshot of a web page&#10;&#10;Description automatically generated">
            <a:extLst>
              <a:ext uri="{FF2B5EF4-FFF2-40B4-BE49-F238E27FC236}">
                <a16:creationId xmlns:a16="http://schemas.microsoft.com/office/drawing/2014/main" id="{DBB17F97-90F4-3047-ABBC-FBE8CB053ADA}"/>
              </a:ext>
            </a:extLst>
          </p:cNvPr>
          <p:cNvPicPr>
            <a:picLocks noChangeAspect="1"/>
          </p:cNvPicPr>
          <p:nvPr/>
        </p:nvPicPr>
        <p:blipFill>
          <a:blip r:embed="rId3"/>
          <a:stretch>
            <a:fillRect/>
          </a:stretch>
        </p:blipFill>
        <p:spPr>
          <a:xfrm>
            <a:off x="873156" y="2400904"/>
            <a:ext cx="5222844" cy="2898678"/>
          </a:xfrm>
          <a:prstGeom prst="rect">
            <a:avLst/>
          </a:prstGeom>
          <a:scene3d>
            <a:camera prst="perspectiveContrastingLeftFacing">
              <a:rot lat="300000" lon="19800000" rev="0"/>
            </a:camera>
            <a:lightRig rig="threePt" dir="t">
              <a:rot lat="0" lon="0" rev="2700000"/>
            </a:lightRig>
          </a:scene3d>
          <a:sp3d>
            <a:bevelT w="63500" h="50800"/>
          </a:sp3d>
        </p:spPr>
      </p:pic>
      <p:sp>
        <p:nvSpPr>
          <p:cNvPr id="4" name="object 6">
            <a:extLst>
              <a:ext uri="{FF2B5EF4-FFF2-40B4-BE49-F238E27FC236}">
                <a16:creationId xmlns:a16="http://schemas.microsoft.com/office/drawing/2014/main" id="{D4111E7D-AE02-4985-BBF0-6518CF75FC87}"/>
              </a:ext>
            </a:extLst>
          </p:cNvPr>
          <p:cNvSpPr txBox="1"/>
          <p:nvPr/>
        </p:nvSpPr>
        <p:spPr>
          <a:xfrm>
            <a:off x="6392985" y="2102337"/>
            <a:ext cx="5037015" cy="4306278"/>
          </a:xfrm>
          <a:prstGeom prst="rect">
            <a:avLst/>
          </a:prstGeom>
        </p:spPr>
        <p:txBody>
          <a:bodyPr vert="horz" lIns="91440" tIns="45720" rIns="91440" bIns="45720" rtlCol="0">
            <a:normAutofit/>
          </a:bodyPr>
          <a:lstStyle/>
          <a:p>
            <a:pPr marL="342900" marR="0" lvl="0" indent="-228600" fontAlgn="auto">
              <a:lnSpc>
                <a:spcPct val="90000"/>
              </a:lnSpc>
              <a:spcBef>
                <a:spcPts val="0"/>
              </a:spcBef>
              <a:spcAft>
                <a:spcPts val="0"/>
              </a:spcAft>
              <a:buClrTx/>
              <a:buSzTx/>
              <a:buFont typeface="Arial" panose="020B0604020202020204" pitchFamily="34" charset="0"/>
              <a:buChar char="•"/>
              <a:tabLst/>
              <a:defRPr/>
            </a:pPr>
            <a:r>
              <a:rPr kumimoji="0" lang="en-US" sz="2000" b="0" i="0" u="none" strike="noStrike" cap="none" spc="33" normalizeH="0" baseline="0" noProof="0" dirty="0">
                <a:ln>
                  <a:noFill/>
                </a:ln>
                <a:effectLst/>
                <a:uLnTx/>
                <a:uFillTx/>
              </a:rPr>
              <a:t>Grants to eligible organization for the repair or rehabilitation of housing occupied by </a:t>
            </a:r>
            <a:r>
              <a:rPr kumimoji="0" lang="en-US" sz="2000" b="0" i="0" strike="noStrike" cap="none" spc="33" normalizeH="0" baseline="0" noProof="0" dirty="0">
                <a:ln>
                  <a:noFill/>
                </a:ln>
                <a:effectLst/>
                <a:uLnTx/>
                <a:uFillTx/>
              </a:rPr>
              <a:t>low and very low-income people</a:t>
            </a:r>
            <a:r>
              <a:rPr kumimoji="0" lang="en-US" sz="2000" b="0" i="0" u="none" strike="noStrike" cap="none" spc="33" normalizeH="0" baseline="0" noProof="0" dirty="0">
                <a:ln>
                  <a:noFill/>
                </a:ln>
                <a:effectLst/>
                <a:uLnTx/>
                <a:uFillTx/>
              </a:rPr>
              <a:t>. </a:t>
            </a:r>
          </a:p>
          <a:p>
            <a:pPr marL="114300" marR="0" lvl="0" fontAlgn="auto">
              <a:lnSpc>
                <a:spcPct val="90000"/>
              </a:lnSpc>
              <a:spcBef>
                <a:spcPts val="0"/>
              </a:spcBef>
              <a:spcAft>
                <a:spcPts val="0"/>
              </a:spcAft>
              <a:buClrTx/>
              <a:buSzTx/>
              <a:tabLst/>
              <a:defRPr/>
            </a:pPr>
            <a:endParaRPr kumimoji="0" lang="en-US" sz="2000" b="0" i="0" u="none" strike="noStrike" cap="none" spc="33" normalizeH="0" baseline="0" noProof="0" dirty="0">
              <a:ln>
                <a:noFill/>
              </a:ln>
              <a:effectLst/>
              <a:uLnTx/>
              <a:uFillTx/>
            </a:endParaRPr>
          </a:p>
          <a:p>
            <a:pPr marL="342900" marR="0" lvl="0" indent="-228600" fontAlgn="auto">
              <a:lnSpc>
                <a:spcPct val="90000"/>
              </a:lnSpc>
              <a:spcBef>
                <a:spcPts val="0"/>
              </a:spcBef>
              <a:spcAft>
                <a:spcPts val="0"/>
              </a:spcAft>
              <a:buClrTx/>
              <a:buSzTx/>
              <a:buFont typeface="Arial" panose="020B0604020202020204" pitchFamily="34" charset="0"/>
              <a:buChar char="•"/>
              <a:tabLst/>
              <a:defRPr/>
            </a:pPr>
            <a:r>
              <a:rPr lang="en-US" sz="2000" spc="33" dirty="0"/>
              <a:t>Up to 20% for authorized administrative costs.</a:t>
            </a:r>
            <a:endParaRPr kumimoji="0" lang="en-US" sz="2000" b="0" i="0" u="none" strike="noStrike" cap="none" spc="33" normalizeH="0" baseline="0" noProof="0" dirty="0">
              <a:ln>
                <a:noFill/>
              </a:ln>
              <a:effectLst/>
              <a:uLnTx/>
              <a:uFillTx/>
            </a:endParaRPr>
          </a:p>
          <a:p>
            <a:pPr marL="356525" marR="0" lvl="0" indent="-228600" fontAlgn="auto">
              <a:lnSpc>
                <a:spcPct val="90000"/>
              </a:lnSpc>
              <a:spcBef>
                <a:spcPts val="1417"/>
              </a:spcBef>
              <a:spcAft>
                <a:spcPts val="0"/>
              </a:spcAft>
              <a:buClr>
                <a:srgbClr val="456F61"/>
              </a:buClr>
              <a:buSzTx/>
              <a:buFont typeface="Arial" panose="020B0604020202020204" pitchFamily="34" charset="0"/>
              <a:buChar char="•"/>
              <a:tabLst>
                <a:tab pos="356525" algn="l"/>
              </a:tabLst>
              <a:defRPr/>
            </a:pPr>
            <a:r>
              <a:rPr kumimoji="0" lang="en-US" sz="2000" b="0" i="0" u="none" strike="noStrike" cap="none" spc="33" normalizeH="0" baseline="0" noProof="0" dirty="0">
                <a:ln>
                  <a:noFill/>
                </a:ln>
                <a:effectLst/>
                <a:uLnTx/>
                <a:uFillTx/>
              </a:rPr>
              <a:t>Project must be in eligible rural area. </a:t>
            </a:r>
          </a:p>
          <a:p>
            <a:pPr marL="356525" marR="0" lvl="0" indent="-228600" fontAlgn="auto">
              <a:lnSpc>
                <a:spcPct val="90000"/>
              </a:lnSpc>
              <a:spcBef>
                <a:spcPts val="1417"/>
              </a:spcBef>
              <a:spcAft>
                <a:spcPts val="0"/>
              </a:spcAft>
              <a:buClr>
                <a:srgbClr val="456F61"/>
              </a:buClr>
              <a:buSzTx/>
              <a:buFont typeface="Arial" panose="020B0604020202020204" pitchFamily="34" charset="0"/>
              <a:buChar char="•"/>
              <a:tabLst>
                <a:tab pos="356525" algn="l"/>
              </a:tabLst>
              <a:defRPr/>
            </a:pPr>
            <a:r>
              <a:rPr kumimoji="0" lang="en-US" sz="2000" b="0" i="0" u="none" strike="noStrike" cap="none" spc="33" normalizeH="0" baseline="0" noProof="0" dirty="0">
                <a:ln>
                  <a:noFill/>
                </a:ln>
                <a:effectLst/>
                <a:uLnTx/>
                <a:uFillTx/>
              </a:rPr>
              <a:t>Applications are accepted on annual basis through a Notice of Funding Availability published in the </a:t>
            </a:r>
            <a:r>
              <a:rPr kumimoji="0" lang="en-US" sz="2000" b="0" i="0" u="none" strike="noStrike" cap="none" spc="33" normalizeH="0" baseline="0" noProof="0" dirty="0">
                <a:ln>
                  <a:noFill/>
                </a:ln>
                <a:effectLst/>
                <a:uLnTx/>
                <a:uFillTx/>
                <a:hlinkClick r:id="rId4"/>
              </a:rPr>
              <a:t>Federal Register</a:t>
            </a:r>
            <a:r>
              <a:rPr lang="en-US" sz="2000" spc="33" dirty="0"/>
              <a:t>.</a:t>
            </a:r>
            <a:r>
              <a:rPr kumimoji="0" lang="en-US" sz="2000" b="0" i="0" u="none" strike="noStrike" cap="none" spc="33" normalizeH="0" baseline="0" noProof="0" dirty="0">
                <a:ln>
                  <a:noFill/>
                </a:ln>
                <a:effectLst/>
                <a:uLnTx/>
                <a:uFillTx/>
              </a:rPr>
              <a:t> </a:t>
            </a:r>
          </a:p>
          <a:p>
            <a:pPr marL="356525" marR="0" lvl="0" indent="-228600" fontAlgn="auto">
              <a:lnSpc>
                <a:spcPct val="90000"/>
              </a:lnSpc>
              <a:spcBef>
                <a:spcPts val="1417"/>
              </a:spcBef>
              <a:spcAft>
                <a:spcPts val="0"/>
              </a:spcAft>
              <a:buClr>
                <a:srgbClr val="456F61"/>
              </a:buClr>
              <a:buSzTx/>
              <a:buFont typeface="Arial" panose="020B0604020202020204" pitchFamily="34" charset="0"/>
              <a:buChar char="•"/>
              <a:tabLst>
                <a:tab pos="356525" algn="l"/>
              </a:tabLst>
              <a:defRPr/>
            </a:pPr>
            <a:r>
              <a:rPr lang="en-US" sz="2000" spc="33" dirty="0"/>
              <a:t>Application due by July 29, 2024.</a:t>
            </a:r>
          </a:p>
          <a:p>
            <a:pPr marL="342900" marR="0" lvl="0" indent="-228600" fontAlgn="auto">
              <a:lnSpc>
                <a:spcPct val="90000"/>
              </a:lnSpc>
              <a:spcBef>
                <a:spcPts val="0"/>
              </a:spcBef>
              <a:spcAft>
                <a:spcPts val="0"/>
              </a:spcAft>
              <a:buClrTx/>
              <a:buSzTx/>
              <a:buFont typeface="Arial" panose="020B0604020202020204" pitchFamily="34" charset="0"/>
              <a:buChar char="•"/>
              <a:tabLst/>
              <a:defRPr/>
            </a:pPr>
            <a:endParaRPr kumimoji="0" lang="en-US" sz="2000" b="0" i="0" u="none" strike="noStrike" cap="none" spc="33" normalizeH="0" baseline="0" noProof="0" dirty="0">
              <a:ln>
                <a:noFill/>
              </a:ln>
              <a:effectLst/>
              <a:uLnTx/>
              <a:uFillTx/>
            </a:endParaRPr>
          </a:p>
        </p:txBody>
      </p:sp>
      <p:sp>
        <p:nvSpPr>
          <p:cNvPr id="8" name="TextBox 7">
            <a:extLst>
              <a:ext uri="{FF2B5EF4-FFF2-40B4-BE49-F238E27FC236}">
                <a16:creationId xmlns:a16="http://schemas.microsoft.com/office/drawing/2014/main" id="{CE17F097-3856-45A0-B367-E994844FE1E8}"/>
              </a:ext>
            </a:extLst>
          </p:cNvPr>
          <p:cNvSpPr txBox="1"/>
          <p:nvPr/>
        </p:nvSpPr>
        <p:spPr>
          <a:xfrm>
            <a:off x="208039" y="5884985"/>
            <a:ext cx="6020824" cy="646331"/>
          </a:xfrm>
          <a:prstGeom prst="rect">
            <a:avLst/>
          </a:prstGeom>
          <a:noFill/>
        </p:spPr>
        <p:txBody>
          <a:bodyPr wrap="square">
            <a:spAutoFit/>
          </a:bodyPr>
          <a:lstStyle/>
          <a:p>
            <a:pPr marL="0" marR="0" lvl="0" indent="0" algn="l"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https://www.rd.usda.gov/programs-services/single-family-housing-programs/housing-preservation-grants</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771688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507</TotalTime>
  <Words>2137</Words>
  <Application>Microsoft Office PowerPoint</Application>
  <PresentationFormat>Widescreen</PresentationFormat>
  <Paragraphs>204</Paragraphs>
  <Slides>23</Slides>
  <Notes>17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Amasis MT Pro Black</vt:lpstr>
      <vt:lpstr>Aptos</vt:lpstr>
      <vt:lpstr>Aptos Display</vt:lpstr>
      <vt:lpstr>Arial</vt:lpstr>
      <vt:lpstr>Calibri</vt:lpstr>
      <vt:lpstr>Source Sans Pro</vt:lpstr>
      <vt:lpstr>Source Sans Pro Web</vt:lpstr>
      <vt:lpstr>Office Theme</vt:lpstr>
      <vt:lpstr>1_Office Theme</vt:lpstr>
      <vt:lpstr>Rural Development Program Overview Great Lakes Indian Housing Association</vt:lpstr>
      <vt:lpstr>USDA Rural Development’s Mission</vt:lpstr>
      <vt:lpstr>PowerPoint Presentation</vt:lpstr>
      <vt:lpstr>USDA Rural Development Single Family Housing Direct Programs</vt:lpstr>
      <vt:lpstr>Direct Home Loans</vt:lpstr>
      <vt:lpstr>USDA Rural Development Single Family Housing Direct Programs</vt:lpstr>
      <vt:lpstr>Home Repair Loans &amp; Grants </vt:lpstr>
      <vt:lpstr>USDA Rural Development Single Family Housing Direct Programs</vt:lpstr>
      <vt:lpstr>Housing Preservation Grant Program </vt:lpstr>
      <vt:lpstr>USDA Rural Development Single Family Housing Direct Programs</vt:lpstr>
      <vt:lpstr>Site Loans</vt:lpstr>
      <vt:lpstr>USDA Rural Development Single Family Housing Direct Programs</vt:lpstr>
      <vt:lpstr>Native CDFI Relending Demonstration Program</vt:lpstr>
      <vt:lpstr>Native CDFI Relending Demonstration Program(Cont’d)</vt:lpstr>
      <vt:lpstr>USDA Rural Development Single Family Housing Guaranteed Programs</vt:lpstr>
      <vt:lpstr>Guaranteed Home Loans</vt:lpstr>
      <vt:lpstr>PowerPoint Presentation</vt:lpstr>
      <vt:lpstr>PowerPoint Presentation</vt:lpstr>
      <vt:lpstr>Single Family Housing Guaranteed Loan Program SFH Guaranteed Contacts</vt:lpstr>
      <vt:lpstr>Single Family Housing Guaranteed Loan Program GovDelivery</vt:lpstr>
      <vt:lpstr>Single Family Housing Direct Programs Updates</vt:lpstr>
      <vt:lpstr>PowerPoint Presentation</vt:lpstr>
      <vt:lpstr>End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USDA Rural Development Single Family Housing Direct Programs</dc:title>
  <dc:creator>Hudson, Brian - RD, WI</dc:creator>
  <cp:lastModifiedBy>Rauschnot, Dana - RD, MN</cp:lastModifiedBy>
  <cp:revision>5</cp:revision>
  <dcterms:created xsi:type="dcterms:W3CDTF">2024-07-16T20:15:53Z</dcterms:created>
  <dcterms:modified xsi:type="dcterms:W3CDTF">2024-07-19T17:57:25Z</dcterms:modified>
</cp:coreProperties>
</file>