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 id="2147483696" r:id="rId6"/>
  </p:sldMasterIdLst>
  <p:notesMasterIdLst>
    <p:notesMasterId r:id="rId51"/>
  </p:notesMasterIdLst>
  <p:sldIdLst>
    <p:sldId id="256" r:id="rId7"/>
    <p:sldId id="274" r:id="rId8"/>
    <p:sldId id="257" r:id="rId9"/>
    <p:sldId id="259" r:id="rId10"/>
    <p:sldId id="258" r:id="rId11"/>
    <p:sldId id="298" r:id="rId12"/>
    <p:sldId id="261" r:id="rId13"/>
    <p:sldId id="262" r:id="rId14"/>
    <p:sldId id="283" r:id="rId15"/>
    <p:sldId id="285" r:id="rId16"/>
    <p:sldId id="284" r:id="rId17"/>
    <p:sldId id="265" r:id="rId18"/>
    <p:sldId id="266" r:id="rId19"/>
    <p:sldId id="286" r:id="rId20"/>
    <p:sldId id="263" r:id="rId21"/>
    <p:sldId id="264" r:id="rId22"/>
    <p:sldId id="287" r:id="rId23"/>
    <p:sldId id="267" r:id="rId24"/>
    <p:sldId id="268" r:id="rId25"/>
    <p:sldId id="275" r:id="rId26"/>
    <p:sldId id="288" r:id="rId27"/>
    <p:sldId id="289" r:id="rId28"/>
    <p:sldId id="290" r:id="rId29"/>
    <p:sldId id="291" r:id="rId30"/>
    <p:sldId id="281" r:id="rId31"/>
    <p:sldId id="269" r:id="rId32"/>
    <p:sldId id="270" r:id="rId33"/>
    <p:sldId id="271" r:id="rId34"/>
    <p:sldId id="292" r:id="rId35"/>
    <p:sldId id="296" r:id="rId36"/>
    <p:sldId id="295" r:id="rId37"/>
    <p:sldId id="294" r:id="rId38"/>
    <p:sldId id="293" r:id="rId39"/>
    <p:sldId id="299" r:id="rId40"/>
    <p:sldId id="272" r:id="rId41"/>
    <p:sldId id="273" r:id="rId42"/>
    <p:sldId id="280" r:id="rId43"/>
    <p:sldId id="276" r:id="rId44"/>
    <p:sldId id="277" r:id="rId45"/>
    <p:sldId id="278" r:id="rId46"/>
    <p:sldId id="279" r:id="rId47"/>
    <p:sldId id="301" r:id="rId48"/>
    <p:sldId id="302" r:id="rId49"/>
    <p:sldId id="28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F5D5F-DD88-4F10-B8CD-DD62AE6353F2}" v="48" dt="2024-07-26T14:46:30.670"/>
    <p1510:client id="{F9AACA23-078D-4208-9571-DB0414A78925}" v="2" dt="2024-07-26T14:47:42.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8" d="100"/>
          <a:sy n="58" d="100"/>
        </p:scale>
        <p:origin x="8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hyperlink" Target="about:blank" TargetMode="External"/><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hyperlink" Target="about:blank" TargetMode="External"/><Relationship Id="rId1" Type="http://schemas.openxmlformats.org/officeDocument/2006/relationships/hyperlink" Target="about:blank" TargetMode="Externa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about:blank" TargetMode="External"/><Relationship Id="rId3" Type="http://schemas.openxmlformats.org/officeDocument/2006/relationships/image" Target="../media/image37.png"/><Relationship Id="rId7" Type="http://schemas.openxmlformats.org/officeDocument/2006/relationships/hyperlink" Target="about:blank" TargetMode="External"/><Relationship Id="rId12" Type="http://schemas.openxmlformats.org/officeDocument/2006/relationships/image" Target="../media/image44.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hyperlink" Target="about:blank" TargetMode="External"/><Relationship Id="rId4" Type="http://schemas.openxmlformats.org/officeDocument/2006/relationships/image" Target="../media/image38.svg"/><Relationship Id="rId9"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04116-1067-404C-81D6-E8489B6C7A3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81FACB-E301-427E-ADAB-3C9F66715B53}">
      <dgm:prSet custT="1"/>
      <dgm:spPr/>
      <dgm:t>
        <a:bodyPr/>
        <a:lstStyle/>
        <a:p>
          <a:r>
            <a:rPr lang="en-US" sz="1400" b="0" i="0" dirty="0"/>
            <a:t>The Great Lakes TCTAC provides information on current federal funding opportunities, helps to navigate which opportunities match your needs, and offers guidance throughout the application process. </a:t>
          </a:r>
          <a:endParaRPr lang="en-US" sz="1400" dirty="0"/>
        </a:p>
      </dgm:t>
    </dgm:pt>
    <dgm:pt modelId="{408C841B-81BF-49ED-9EC4-96434E62AC25}" type="parTrans" cxnId="{51E619AB-23AD-4010-9546-6222E3B47573}">
      <dgm:prSet/>
      <dgm:spPr/>
      <dgm:t>
        <a:bodyPr/>
        <a:lstStyle/>
        <a:p>
          <a:endParaRPr lang="en-US"/>
        </a:p>
      </dgm:t>
    </dgm:pt>
    <dgm:pt modelId="{A20574E4-D55D-457B-8CE4-E232FEC3627E}" type="sibTrans" cxnId="{51E619AB-23AD-4010-9546-6222E3B47573}">
      <dgm:prSet/>
      <dgm:spPr/>
      <dgm:t>
        <a:bodyPr/>
        <a:lstStyle/>
        <a:p>
          <a:endParaRPr lang="en-US"/>
        </a:p>
      </dgm:t>
    </dgm:pt>
    <dgm:pt modelId="{94CF8547-525C-41EC-AB98-9919BED74DAF}">
      <dgm:prSet custT="1"/>
      <dgm:spPr/>
      <dgm:t>
        <a:bodyPr/>
        <a:lstStyle/>
        <a:p>
          <a:r>
            <a:rPr lang="en-US" sz="1400" b="0" i="0" dirty="0"/>
            <a:t>Sometimes, they can offer additional support by partnering with community organizations on concept development and planning, engineering consultation, GIS mapping, or post-award grant management. </a:t>
          </a:r>
          <a:endParaRPr lang="en-US" sz="1400" dirty="0"/>
        </a:p>
      </dgm:t>
    </dgm:pt>
    <dgm:pt modelId="{EE284092-ECF9-4B33-BDE3-1934058CF16B}" type="parTrans" cxnId="{1137869F-922E-4570-86E0-40E1674690CB}">
      <dgm:prSet/>
      <dgm:spPr/>
      <dgm:t>
        <a:bodyPr/>
        <a:lstStyle/>
        <a:p>
          <a:endParaRPr lang="en-US"/>
        </a:p>
      </dgm:t>
    </dgm:pt>
    <dgm:pt modelId="{C1E532C1-2E9F-4FBB-A7ED-3CC8C4D1AAF9}" type="sibTrans" cxnId="{1137869F-922E-4570-86E0-40E1674690CB}">
      <dgm:prSet/>
      <dgm:spPr/>
      <dgm:t>
        <a:bodyPr/>
        <a:lstStyle/>
        <a:p>
          <a:endParaRPr lang="en-US"/>
        </a:p>
      </dgm:t>
    </dgm:pt>
    <dgm:pt modelId="{C3086D87-E538-4946-9C18-CFD1FFA18D12}">
      <dgm:prSet custT="1"/>
      <dgm:spPr/>
      <dgm:t>
        <a:bodyPr/>
        <a:lstStyle/>
        <a:p>
          <a:r>
            <a:rPr lang="en-US" sz="1400" b="0" i="0" dirty="0">
              <a:hlinkClick xmlns:r="http://schemas.openxmlformats.org/officeDocument/2006/relationships" r:id="rId1"/>
            </a:rPr>
            <a:t>Learn more about their services</a:t>
          </a:r>
          <a:endParaRPr lang="en-US" sz="1400" dirty="0"/>
        </a:p>
      </dgm:t>
    </dgm:pt>
    <dgm:pt modelId="{1BF306C4-7004-452B-BD62-48DE273DA145}" type="parTrans" cxnId="{EE34228C-28A2-4806-BA34-4D2447259A5F}">
      <dgm:prSet/>
      <dgm:spPr/>
      <dgm:t>
        <a:bodyPr/>
        <a:lstStyle/>
        <a:p>
          <a:endParaRPr lang="en-US"/>
        </a:p>
      </dgm:t>
    </dgm:pt>
    <dgm:pt modelId="{694CD920-0E7C-46C5-9254-F9BE51C5F987}" type="sibTrans" cxnId="{EE34228C-28A2-4806-BA34-4D2447259A5F}">
      <dgm:prSet/>
      <dgm:spPr/>
      <dgm:t>
        <a:bodyPr/>
        <a:lstStyle/>
        <a:p>
          <a:endParaRPr lang="en-US"/>
        </a:p>
      </dgm:t>
    </dgm:pt>
    <dgm:pt modelId="{3027C8DE-F708-4165-B57D-A36F14E2AB76}">
      <dgm:prSet custT="1"/>
      <dgm:spPr/>
      <dgm:t>
        <a:bodyPr/>
        <a:lstStyle/>
        <a:p>
          <a:r>
            <a:rPr lang="en-US" sz="1400" b="0" i="0" dirty="0"/>
            <a:t>If you are interested in receiving support from the Great Lakes TCTAC, please </a:t>
          </a:r>
          <a:r>
            <a:rPr lang="en-US" sz="1400" b="0" i="0" dirty="0">
              <a:hlinkClick xmlns:r="http://schemas.openxmlformats.org/officeDocument/2006/relationships" r:id="rId2"/>
            </a:rPr>
            <a:t>fill out this short intake form</a:t>
          </a:r>
          <a:r>
            <a:rPr lang="en-US" sz="1400" b="0" i="0" dirty="0"/>
            <a:t>.</a:t>
          </a:r>
          <a:endParaRPr lang="en-US" sz="1400" dirty="0"/>
        </a:p>
      </dgm:t>
    </dgm:pt>
    <dgm:pt modelId="{17028593-4ADC-487C-9773-E6A274A6DF3C}" type="parTrans" cxnId="{7647879D-0788-4386-8F3B-A4A74DD1F13E}">
      <dgm:prSet/>
      <dgm:spPr/>
      <dgm:t>
        <a:bodyPr/>
        <a:lstStyle/>
        <a:p>
          <a:endParaRPr lang="en-US"/>
        </a:p>
      </dgm:t>
    </dgm:pt>
    <dgm:pt modelId="{9CF55F9D-EFF0-4BF0-A136-9CECF2E39777}" type="sibTrans" cxnId="{7647879D-0788-4386-8F3B-A4A74DD1F13E}">
      <dgm:prSet/>
      <dgm:spPr/>
      <dgm:t>
        <a:bodyPr/>
        <a:lstStyle/>
        <a:p>
          <a:endParaRPr lang="en-US"/>
        </a:p>
      </dgm:t>
    </dgm:pt>
    <dgm:pt modelId="{46CA5920-AC27-4B68-88ED-DE57CE300364}">
      <dgm:prSet custT="1"/>
      <dgm:spPr/>
      <dgm:t>
        <a:bodyPr/>
        <a:lstStyle/>
        <a:p>
          <a:r>
            <a:rPr lang="en-US" sz="1400" b="1" dirty="0"/>
            <a:t>Email </a:t>
          </a:r>
          <a:br>
            <a:rPr lang="en-US" sz="1400" b="1" dirty="0"/>
          </a:br>
          <a:r>
            <a:rPr lang="en-US" sz="1400" b="1" dirty="0"/>
            <a:t>Great Lakes TCTAC Program Manager Sara Rummel at </a:t>
          </a:r>
          <a:r>
            <a:rPr lang="en-US" sz="1400" b="1" u="sng" dirty="0">
              <a:hlinkClick xmlns:r="http://schemas.openxmlformats.org/officeDocument/2006/relationships" r:id="rId3"/>
            </a:rPr>
            <a:t>rummel@umn.edu</a:t>
          </a:r>
          <a:r>
            <a:rPr lang="en-US" sz="1400" b="1" dirty="0"/>
            <a:t> with any questions. </a:t>
          </a:r>
          <a:endParaRPr lang="en-US" sz="1400" dirty="0"/>
        </a:p>
      </dgm:t>
    </dgm:pt>
    <dgm:pt modelId="{7598EA9B-2D06-45FC-B803-773BA54695B2}" type="parTrans" cxnId="{8807266F-F054-43F3-AAD5-841625380C5E}">
      <dgm:prSet/>
      <dgm:spPr/>
      <dgm:t>
        <a:bodyPr/>
        <a:lstStyle/>
        <a:p>
          <a:endParaRPr lang="en-US"/>
        </a:p>
      </dgm:t>
    </dgm:pt>
    <dgm:pt modelId="{D15B8C71-6E22-4CAC-ADE4-C6BA52DF26CD}" type="sibTrans" cxnId="{8807266F-F054-43F3-AAD5-841625380C5E}">
      <dgm:prSet/>
      <dgm:spPr/>
      <dgm:t>
        <a:bodyPr/>
        <a:lstStyle/>
        <a:p>
          <a:endParaRPr lang="en-US"/>
        </a:p>
      </dgm:t>
    </dgm:pt>
    <dgm:pt modelId="{BE2BB624-230B-4139-90FC-30EBE273DBF2}" type="pres">
      <dgm:prSet presAssocID="{EEA04116-1067-404C-81D6-E8489B6C7A34}" presName="root" presStyleCnt="0">
        <dgm:presLayoutVars>
          <dgm:dir/>
          <dgm:resizeHandles val="exact"/>
        </dgm:presLayoutVars>
      </dgm:prSet>
      <dgm:spPr/>
    </dgm:pt>
    <dgm:pt modelId="{1AC04963-E1EB-4694-AB07-9038D16E97B6}" type="pres">
      <dgm:prSet presAssocID="{3D81FACB-E301-427E-ADAB-3C9F66715B53}" presName="compNode" presStyleCnt="0"/>
      <dgm:spPr/>
    </dgm:pt>
    <dgm:pt modelId="{C7C9F9F6-0330-46C6-B88A-AC84A37DB848}" type="pres">
      <dgm:prSet presAssocID="{3D81FACB-E301-427E-ADAB-3C9F66715B53}" presName="iconRect" presStyleLbl="node1" presStyleIdx="0"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orest scene"/>
        </a:ext>
      </dgm:extLst>
    </dgm:pt>
    <dgm:pt modelId="{19EB157E-769D-47E8-87BC-3594D7818C8D}" type="pres">
      <dgm:prSet presAssocID="{3D81FACB-E301-427E-ADAB-3C9F66715B53}" presName="spaceRect" presStyleCnt="0"/>
      <dgm:spPr/>
    </dgm:pt>
    <dgm:pt modelId="{507AADBF-7E0F-4003-8B30-A2A9EED7D342}" type="pres">
      <dgm:prSet presAssocID="{3D81FACB-E301-427E-ADAB-3C9F66715B53}" presName="textRect" presStyleLbl="revTx" presStyleIdx="0" presStyleCnt="5">
        <dgm:presLayoutVars>
          <dgm:chMax val="1"/>
          <dgm:chPref val="1"/>
        </dgm:presLayoutVars>
      </dgm:prSet>
      <dgm:spPr/>
    </dgm:pt>
    <dgm:pt modelId="{FF326DF6-85F5-40CA-AB42-5E1908102B31}" type="pres">
      <dgm:prSet presAssocID="{A20574E4-D55D-457B-8CE4-E232FEC3627E}" presName="sibTrans" presStyleCnt="0"/>
      <dgm:spPr/>
    </dgm:pt>
    <dgm:pt modelId="{B76753E8-19BD-42E4-B09E-B117C7F80EC3}" type="pres">
      <dgm:prSet presAssocID="{94CF8547-525C-41EC-AB98-9919BED74DAF}" presName="compNode" presStyleCnt="0"/>
      <dgm:spPr/>
    </dgm:pt>
    <dgm:pt modelId="{93974A5F-38DD-48A4-AA63-5EB05ECA2541}" type="pres">
      <dgm:prSet presAssocID="{94CF8547-525C-41EC-AB98-9919BED74DAF}" presName="iconRect" presStyleLbl="nod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usiness Growth"/>
        </a:ext>
      </dgm:extLst>
    </dgm:pt>
    <dgm:pt modelId="{E78748D3-258D-4583-AF33-DE645CF62518}" type="pres">
      <dgm:prSet presAssocID="{94CF8547-525C-41EC-AB98-9919BED74DAF}" presName="spaceRect" presStyleCnt="0"/>
      <dgm:spPr/>
    </dgm:pt>
    <dgm:pt modelId="{D21049BD-3172-4885-B7C0-BD770D2BDA52}" type="pres">
      <dgm:prSet presAssocID="{94CF8547-525C-41EC-AB98-9919BED74DAF}" presName="textRect" presStyleLbl="revTx" presStyleIdx="1" presStyleCnt="5">
        <dgm:presLayoutVars>
          <dgm:chMax val="1"/>
          <dgm:chPref val="1"/>
        </dgm:presLayoutVars>
      </dgm:prSet>
      <dgm:spPr/>
    </dgm:pt>
    <dgm:pt modelId="{AB037B47-AEAC-48C0-A721-59933E5D556E}" type="pres">
      <dgm:prSet presAssocID="{C1E532C1-2E9F-4FBB-A7ED-3CC8C4D1AAF9}" presName="sibTrans" presStyleCnt="0"/>
      <dgm:spPr/>
    </dgm:pt>
    <dgm:pt modelId="{04132B95-8047-4790-973A-DF6B6671019D}" type="pres">
      <dgm:prSet presAssocID="{C3086D87-E538-4946-9C18-CFD1FFA18D12}" presName="compNode" presStyleCnt="0"/>
      <dgm:spPr/>
    </dgm:pt>
    <dgm:pt modelId="{120844E2-BBE3-47B1-94DF-C5667188308D}" type="pres">
      <dgm:prSet presAssocID="{C3086D87-E538-4946-9C18-CFD1FFA18D12}" presName="iconRect" presStyleLbl="nod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oks"/>
        </a:ext>
      </dgm:extLst>
    </dgm:pt>
    <dgm:pt modelId="{EAE4E09E-CE6D-41DC-9DDD-0E94D86009B3}" type="pres">
      <dgm:prSet presAssocID="{C3086D87-E538-4946-9C18-CFD1FFA18D12}" presName="spaceRect" presStyleCnt="0"/>
      <dgm:spPr/>
    </dgm:pt>
    <dgm:pt modelId="{628F755D-B8E9-4227-B767-4B789025EBAC}" type="pres">
      <dgm:prSet presAssocID="{C3086D87-E538-4946-9C18-CFD1FFA18D12}" presName="textRect" presStyleLbl="revTx" presStyleIdx="2" presStyleCnt="5">
        <dgm:presLayoutVars>
          <dgm:chMax val="1"/>
          <dgm:chPref val="1"/>
        </dgm:presLayoutVars>
      </dgm:prSet>
      <dgm:spPr/>
    </dgm:pt>
    <dgm:pt modelId="{31AE30EE-969D-46B9-81F4-8D90998B6B0F}" type="pres">
      <dgm:prSet presAssocID="{694CD920-0E7C-46C5-9254-F9BE51C5F987}" presName="sibTrans" presStyleCnt="0"/>
      <dgm:spPr/>
    </dgm:pt>
    <dgm:pt modelId="{B3BC4D09-D679-43B8-94BA-86976A94E6F0}" type="pres">
      <dgm:prSet presAssocID="{3027C8DE-F708-4165-B57D-A36F14E2AB76}" presName="compNode" presStyleCnt="0"/>
      <dgm:spPr/>
    </dgm:pt>
    <dgm:pt modelId="{74F40E0E-A7E9-4973-A710-B289900233E4}" type="pres">
      <dgm:prSet presAssocID="{3027C8DE-F708-4165-B57D-A36F14E2AB76}" presName="iconRect" presStyleLbl="nod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Waterfall scene"/>
        </a:ext>
      </dgm:extLst>
    </dgm:pt>
    <dgm:pt modelId="{928BE4A1-CA4C-4F27-A883-BF6C1FE9815D}" type="pres">
      <dgm:prSet presAssocID="{3027C8DE-F708-4165-B57D-A36F14E2AB76}" presName="spaceRect" presStyleCnt="0"/>
      <dgm:spPr/>
    </dgm:pt>
    <dgm:pt modelId="{99E401F4-984F-4071-8D55-773A9AD88378}" type="pres">
      <dgm:prSet presAssocID="{3027C8DE-F708-4165-B57D-A36F14E2AB76}" presName="textRect" presStyleLbl="revTx" presStyleIdx="3" presStyleCnt="5">
        <dgm:presLayoutVars>
          <dgm:chMax val="1"/>
          <dgm:chPref val="1"/>
        </dgm:presLayoutVars>
      </dgm:prSet>
      <dgm:spPr/>
    </dgm:pt>
    <dgm:pt modelId="{99D72A48-784B-4B3E-9FA8-11ECD6D96CDB}" type="pres">
      <dgm:prSet presAssocID="{9CF55F9D-EFF0-4BF0-A136-9CECF2E39777}" presName="sibTrans" presStyleCnt="0"/>
      <dgm:spPr/>
    </dgm:pt>
    <dgm:pt modelId="{3953753E-B934-43A3-9C61-D5AD81116D28}" type="pres">
      <dgm:prSet presAssocID="{46CA5920-AC27-4B68-88ED-DE57CE300364}" presName="compNode" presStyleCnt="0"/>
      <dgm:spPr/>
    </dgm:pt>
    <dgm:pt modelId="{963920FA-6C2C-469E-8F87-4600434934EB}" type="pres">
      <dgm:prSet presAssocID="{46CA5920-AC27-4B68-88ED-DE57CE300364}" presName="iconRect" presStyleLbl="node1" presStyleIdx="4"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Badge Question Mark with solid fill"/>
        </a:ext>
      </dgm:extLst>
    </dgm:pt>
    <dgm:pt modelId="{1E14BBB5-EDBE-45FF-814A-ECFA32C45D8E}" type="pres">
      <dgm:prSet presAssocID="{46CA5920-AC27-4B68-88ED-DE57CE300364}" presName="spaceRect" presStyleCnt="0"/>
      <dgm:spPr/>
    </dgm:pt>
    <dgm:pt modelId="{BDF00D6C-AE96-45B0-A6C4-5B76DD178F32}" type="pres">
      <dgm:prSet presAssocID="{46CA5920-AC27-4B68-88ED-DE57CE300364}" presName="textRect" presStyleLbl="revTx" presStyleIdx="4" presStyleCnt="5">
        <dgm:presLayoutVars>
          <dgm:chMax val="1"/>
          <dgm:chPref val="1"/>
        </dgm:presLayoutVars>
      </dgm:prSet>
      <dgm:spPr/>
    </dgm:pt>
  </dgm:ptLst>
  <dgm:cxnLst>
    <dgm:cxn modelId="{2DBF8835-A7C7-4A19-8512-139FDA563069}" type="presOf" srcId="{3D81FACB-E301-427E-ADAB-3C9F66715B53}" destId="{507AADBF-7E0F-4003-8B30-A2A9EED7D342}" srcOrd="0" destOrd="0" presId="urn:microsoft.com/office/officeart/2018/2/layout/IconLabelList"/>
    <dgm:cxn modelId="{8807266F-F054-43F3-AAD5-841625380C5E}" srcId="{EEA04116-1067-404C-81D6-E8489B6C7A34}" destId="{46CA5920-AC27-4B68-88ED-DE57CE300364}" srcOrd="4" destOrd="0" parTransId="{7598EA9B-2D06-45FC-B803-773BA54695B2}" sibTransId="{D15B8C71-6E22-4CAC-ADE4-C6BA52DF26CD}"/>
    <dgm:cxn modelId="{8841A773-66A5-4814-B60E-6E75FC623F65}" type="presOf" srcId="{C3086D87-E538-4946-9C18-CFD1FFA18D12}" destId="{628F755D-B8E9-4227-B767-4B789025EBAC}" srcOrd="0" destOrd="0" presId="urn:microsoft.com/office/officeart/2018/2/layout/IconLabelList"/>
    <dgm:cxn modelId="{B47EC082-08B3-472B-9F93-BC7ABA7F4782}" type="presOf" srcId="{94CF8547-525C-41EC-AB98-9919BED74DAF}" destId="{D21049BD-3172-4885-B7C0-BD770D2BDA52}" srcOrd="0" destOrd="0" presId="urn:microsoft.com/office/officeart/2018/2/layout/IconLabelList"/>
    <dgm:cxn modelId="{EE34228C-28A2-4806-BA34-4D2447259A5F}" srcId="{EEA04116-1067-404C-81D6-E8489B6C7A34}" destId="{C3086D87-E538-4946-9C18-CFD1FFA18D12}" srcOrd="2" destOrd="0" parTransId="{1BF306C4-7004-452B-BD62-48DE273DA145}" sibTransId="{694CD920-0E7C-46C5-9254-F9BE51C5F987}"/>
    <dgm:cxn modelId="{7647879D-0788-4386-8F3B-A4A74DD1F13E}" srcId="{EEA04116-1067-404C-81D6-E8489B6C7A34}" destId="{3027C8DE-F708-4165-B57D-A36F14E2AB76}" srcOrd="3" destOrd="0" parTransId="{17028593-4ADC-487C-9773-E6A274A6DF3C}" sibTransId="{9CF55F9D-EFF0-4BF0-A136-9CECF2E39777}"/>
    <dgm:cxn modelId="{1137869F-922E-4570-86E0-40E1674690CB}" srcId="{EEA04116-1067-404C-81D6-E8489B6C7A34}" destId="{94CF8547-525C-41EC-AB98-9919BED74DAF}" srcOrd="1" destOrd="0" parTransId="{EE284092-ECF9-4B33-BDE3-1934058CF16B}" sibTransId="{C1E532C1-2E9F-4FBB-A7ED-3CC8C4D1AAF9}"/>
    <dgm:cxn modelId="{51E619AB-23AD-4010-9546-6222E3B47573}" srcId="{EEA04116-1067-404C-81D6-E8489B6C7A34}" destId="{3D81FACB-E301-427E-ADAB-3C9F66715B53}" srcOrd="0" destOrd="0" parTransId="{408C841B-81BF-49ED-9EC4-96434E62AC25}" sibTransId="{A20574E4-D55D-457B-8CE4-E232FEC3627E}"/>
    <dgm:cxn modelId="{69A38DC4-29EA-4FA2-AE30-BEEA5E07E854}" type="presOf" srcId="{3027C8DE-F708-4165-B57D-A36F14E2AB76}" destId="{99E401F4-984F-4071-8D55-773A9AD88378}" srcOrd="0" destOrd="0" presId="urn:microsoft.com/office/officeart/2018/2/layout/IconLabelList"/>
    <dgm:cxn modelId="{902612E1-F34E-4DA0-A627-F6FB60B00649}" type="presOf" srcId="{46CA5920-AC27-4B68-88ED-DE57CE300364}" destId="{BDF00D6C-AE96-45B0-A6C4-5B76DD178F32}" srcOrd="0" destOrd="0" presId="urn:microsoft.com/office/officeart/2018/2/layout/IconLabelList"/>
    <dgm:cxn modelId="{FA5334F6-5583-4CA8-B84E-D97A7BD9D580}" type="presOf" srcId="{EEA04116-1067-404C-81D6-E8489B6C7A34}" destId="{BE2BB624-230B-4139-90FC-30EBE273DBF2}" srcOrd="0" destOrd="0" presId="urn:microsoft.com/office/officeart/2018/2/layout/IconLabelList"/>
    <dgm:cxn modelId="{F9060CF7-388D-4EBD-BA30-0DC702B5D058}" type="presParOf" srcId="{BE2BB624-230B-4139-90FC-30EBE273DBF2}" destId="{1AC04963-E1EB-4694-AB07-9038D16E97B6}" srcOrd="0" destOrd="0" presId="urn:microsoft.com/office/officeart/2018/2/layout/IconLabelList"/>
    <dgm:cxn modelId="{91901EF3-FE30-4590-9EFA-D0F35EE7D0BF}" type="presParOf" srcId="{1AC04963-E1EB-4694-AB07-9038D16E97B6}" destId="{C7C9F9F6-0330-46C6-B88A-AC84A37DB848}" srcOrd="0" destOrd="0" presId="urn:microsoft.com/office/officeart/2018/2/layout/IconLabelList"/>
    <dgm:cxn modelId="{654F19FB-7DD8-4794-9CD9-AA0CD1B76B98}" type="presParOf" srcId="{1AC04963-E1EB-4694-AB07-9038D16E97B6}" destId="{19EB157E-769D-47E8-87BC-3594D7818C8D}" srcOrd="1" destOrd="0" presId="urn:microsoft.com/office/officeart/2018/2/layout/IconLabelList"/>
    <dgm:cxn modelId="{EC5A72A0-2B63-4459-B608-DE8E0F255C1C}" type="presParOf" srcId="{1AC04963-E1EB-4694-AB07-9038D16E97B6}" destId="{507AADBF-7E0F-4003-8B30-A2A9EED7D342}" srcOrd="2" destOrd="0" presId="urn:microsoft.com/office/officeart/2018/2/layout/IconLabelList"/>
    <dgm:cxn modelId="{47906EB6-D952-4FBD-A245-4AF0902D3589}" type="presParOf" srcId="{BE2BB624-230B-4139-90FC-30EBE273DBF2}" destId="{FF326DF6-85F5-40CA-AB42-5E1908102B31}" srcOrd="1" destOrd="0" presId="urn:microsoft.com/office/officeart/2018/2/layout/IconLabelList"/>
    <dgm:cxn modelId="{158DDF74-661D-471A-B8A9-C4AA3284D30A}" type="presParOf" srcId="{BE2BB624-230B-4139-90FC-30EBE273DBF2}" destId="{B76753E8-19BD-42E4-B09E-B117C7F80EC3}" srcOrd="2" destOrd="0" presId="urn:microsoft.com/office/officeart/2018/2/layout/IconLabelList"/>
    <dgm:cxn modelId="{F6256C7D-8F2F-4EB3-AAC2-7EDA8E80776D}" type="presParOf" srcId="{B76753E8-19BD-42E4-B09E-B117C7F80EC3}" destId="{93974A5F-38DD-48A4-AA63-5EB05ECA2541}" srcOrd="0" destOrd="0" presId="urn:microsoft.com/office/officeart/2018/2/layout/IconLabelList"/>
    <dgm:cxn modelId="{BDB6EC38-2ED6-4F74-BC8B-753DEC49F816}" type="presParOf" srcId="{B76753E8-19BD-42E4-B09E-B117C7F80EC3}" destId="{E78748D3-258D-4583-AF33-DE645CF62518}" srcOrd="1" destOrd="0" presId="urn:microsoft.com/office/officeart/2018/2/layout/IconLabelList"/>
    <dgm:cxn modelId="{99107C95-E220-47FC-83C0-ED75BDE73E9D}" type="presParOf" srcId="{B76753E8-19BD-42E4-B09E-B117C7F80EC3}" destId="{D21049BD-3172-4885-B7C0-BD770D2BDA52}" srcOrd="2" destOrd="0" presId="urn:microsoft.com/office/officeart/2018/2/layout/IconLabelList"/>
    <dgm:cxn modelId="{77753BA7-1B2C-485E-A796-DC19ECFE7C77}" type="presParOf" srcId="{BE2BB624-230B-4139-90FC-30EBE273DBF2}" destId="{AB037B47-AEAC-48C0-A721-59933E5D556E}" srcOrd="3" destOrd="0" presId="urn:microsoft.com/office/officeart/2018/2/layout/IconLabelList"/>
    <dgm:cxn modelId="{BB98A46F-E6D9-4A9E-96A2-55731CFE3661}" type="presParOf" srcId="{BE2BB624-230B-4139-90FC-30EBE273DBF2}" destId="{04132B95-8047-4790-973A-DF6B6671019D}" srcOrd="4" destOrd="0" presId="urn:microsoft.com/office/officeart/2018/2/layout/IconLabelList"/>
    <dgm:cxn modelId="{2ABA0DC8-14C5-4D1E-A32E-77663D3910C2}" type="presParOf" srcId="{04132B95-8047-4790-973A-DF6B6671019D}" destId="{120844E2-BBE3-47B1-94DF-C5667188308D}" srcOrd="0" destOrd="0" presId="urn:microsoft.com/office/officeart/2018/2/layout/IconLabelList"/>
    <dgm:cxn modelId="{D5CC8854-A268-42F7-9C29-AFC43A08B53C}" type="presParOf" srcId="{04132B95-8047-4790-973A-DF6B6671019D}" destId="{EAE4E09E-CE6D-41DC-9DDD-0E94D86009B3}" srcOrd="1" destOrd="0" presId="urn:microsoft.com/office/officeart/2018/2/layout/IconLabelList"/>
    <dgm:cxn modelId="{729662E6-6C45-4AC2-8C86-C221A89BA2FE}" type="presParOf" srcId="{04132B95-8047-4790-973A-DF6B6671019D}" destId="{628F755D-B8E9-4227-B767-4B789025EBAC}" srcOrd="2" destOrd="0" presId="urn:microsoft.com/office/officeart/2018/2/layout/IconLabelList"/>
    <dgm:cxn modelId="{FECDFB74-A406-4831-8C00-710C2A12FCBF}" type="presParOf" srcId="{BE2BB624-230B-4139-90FC-30EBE273DBF2}" destId="{31AE30EE-969D-46B9-81F4-8D90998B6B0F}" srcOrd="5" destOrd="0" presId="urn:microsoft.com/office/officeart/2018/2/layout/IconLabelList"/>
    <dgm:cxn modelId="{0B30E626-2A98-4A3D-B6F9-E660AF205DFD}" type="presParOf" srcId="{BE2BB624-230B-4139-90FC-30EBE273DBF2}" destId="{B3BC4D09-D679-43B8-94BA-86976A94E6F0}" srcOrd="6" destOrd="0" presId="urn:microsoft.com/office/officeart/2018/2/layout/IconLabelList"/>
    <dgm:cxn modelId="{412EE37D-CDA5-4986-819C-8A864A7B46B8}" type="presParOf" srcId="{B3BC4D09-D679-43B8-94BA-86976A94E6F0}" destId="{74F40E0E-A7E9-4973-A710-B289900233E4}" srcOrd="0" destOrd="0" presId="urn:microsoft.com/office/officeart/2018/2/layout/IconLabelList"/>
    <dgm:cxn modelId="{07BCC566-BD10-4743-851D-784FFB135D00}" type="presParOf" srcId="{B3BC4D09-D679-43B8-94BA-86976A94E6F0}" destId="{928BE4A1-CA4C-4F27-A883-BF6C1FE9815D}" srcOrd="1" destOrd="0" presId="urn:microsoft.com/office/officeart/2018/2/layout/IconLabelList"/>
    <dgm:cxn modelId="{9D37EDCB-8BE6-4521-83E8-7CC7952CFEB9}" type="presParOf" srcId="{B3BC4D09-D679-43B8-94BA-86976A94E6F0}" destId="{99E401F4-984F-4071-8D55-773A9AD88378}" srcOrd="2" destOrd="0" presId="urn:microsoft.com/office/officeart/2018/2/layout/IconLabelList"/>
    <dgm:cxn modelId="{29683463-6901-4EF6-8863-EC5D72AC03B8}" type="presParOf" srcId="{BE2BB624-230B-4139-90FC-30EBE273DBF2}" destId="{99D72A48-784B-4B3E-9FA8-11ECD6D96CDB}" srcOrd="7" destOrd="0" presId="urn:microsoft.com/office/officeart/2018/2/layout/IconLabelList"/>
    <dgm:cxn modelId="{72868BB6-A69D-4DDE-B170-A117515648D5}" type="presParOf" srcId="{BE2BB624-230B-4139-90FC-30EBE273DBF2}" destId="{3953753E-B934-43A3-9C61-D5AD81116D28}" srcOrd="8" destOrd="0" presId="urn:microsoft.com/office/officeart/2018/2/layout/IconLabelList"/>
    <dgm:cxn modelId="{1525A2AF-37DD-4044-A718-5DE688D45D5D}" type="presParOf" srcId="{3953753E-B934-43A3-9C61-D5AD81116D28}" destId="{963920FA-6C2C-469E-8F87-4600434934EB}" srcOrd="0" destOrd="0" presId="urn:microsoft.com/office/officeart/2018/2/layout/IconLabelList"/>
    <dgm:cxn modelId="{789E8382-9032-4C84-B4C0-31F18BF937B2}" type="presParOf" srcId="{3953753E-B934-43A3-9C61-D5AD81116D28}" destId="{1E14BBB5-EDBE-45FF-814A-ECFA32C45D8E}" srcOrd="1" destOrd="0" presId="urn:microsoft.com/office/officeart/2018/2/layout/IconLabelList"/>
    <dgm:cxn modelId="{C83FF78B-BC1A-4EA5-AEE9-B1540F031E62}" type="presParOf" srcId="{3953753E-B934-43A3-9C61-D5AD81116D28}" destId="{BDF00D6C-AE96-45B0-A6C4-5B76DD178F3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F9F6-0330-46C6-B88A-AC84A37DB848}">
      <dsp:nvSpPr>
        <dsp:cNvPr id="0" name=""/>
        <dsp:cNvSpPr/>
      </dsp:nvSpPr>
      <dsp:spPr>
        <a:xfrm>
          <a:off x="828914" y="23661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7AADBF-7E0F-4003-8B30-A2A9EED7D342}">
      <dsp:nvSpPr>
        <dsp:cNvPr id="0" name=""/>
        <dsp:cNvSpPr/>
      </dsp:nvSpPr>
      <dsp:spPr>
        <a:xfrm>
          <a:off x="333914" y="1604935"/>
          <a:ext cx="1800000" cy="23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dirty="0"/>
            <a:t>The Great Lakes TCTAC provides information on current federal funding opportunities, helps to navigate which opportunities match your needs, and offers guidance throughout the application process. </a:t>
          </a:r>
          <a:endParaRPr lang="en-US" sz="1400" kern="1200" dirty="0"/>
        </a:p>
      </dsp:txBody>
      <dsp:txXfrm>
        <a:off x="333914" y="1604935"/>
        <a:ext cx="1800000" cy="2351250"/>
      </dsp:txXfrm>
    </dsp:sp>
    <dsp:sp modelId="{93974A5F-38DD-48A4-AA63-5EB05ECA2541}">
      <dsp:nvSpPr>
        <dsp:cNvPr id="0" name=""/>
        <dsp:cNvSpPr/>
      </dsp:nvSpPr>
      <dsp:spPr>
        <a:xfrm>
          <a:off x="2943914" y="23661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1049BD-3172-4885-B7C0-BD770D2BDA52}">
      <dsp:nvSpPr>
        <dsp:cNvPr id="0" name=""/>
        <dsp:cNvSpPr/>
      </dsp:nvSpPr>
      <dsp:spPr>
        <a:xfrm>
          <a:off x="2448914" y="1604935"/>
          <a:ext cx="1800000" cy="23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dirty="0"/>
            <a:t>Sometimes, they can offer additional support by partnering with community organizations on concept development and planning, engineering consultation, GIS mapping, or post-award grant management. </a:t>
          </a:r>
          <a:endParaRPr lang="en-US" sz="1400" kern="1200" dirty="0"/>
        </a:p>
      </dsp:txBody>
      <dsp:txXfrm>
        <a:off x="2448914" y="1604935"/>
        <a:ext cx="1800000" cy="2351250"/>
      </dsp:txXfrm>
    </dsp:sp>
    <dsp:sp modelId="{120844E2-BBE3-47B1-94DF-C5667188308D}">
      <dsp:nvSpPr>
        <dsp:cNvPr id="0" name=""/>
        <dsp:cNvSpPr/>
      </dsp:nvSpPr>
      <dsp:spPr>
        <a:xfrm>
          <a:off x="5058914" y="23661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8F755D-B8E9-4227-B767-4B789025EBAC}">
      <dsp:nvSpPr>
        <dsp:cNvPr id="0" name=""/>
        <dsp:cNvSpPr/>
      </dsp:nvSpPr>
      <dsp:spPr>
        <a:xfrm>
          <a:off x="4563914" y="1604935"/>
          <a:ext cx="1800000" cy="23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dirty="0">
              <a:hlinkClick xmlns:r="http://schemas.openxmlformats.org/officeDocument/2006/relationships" r:id="rId7"/>
            </a:rPr>
            <a:t>Learn more about their services</a:t>
          </a:r>
          <a:endParaRPr lang="en-US" sz="1400" kern="1200" dirty="0"/>
        </a:p>
      </dsp:txBody>
      <dsp:txXfrm>
        <a:off x="4563914" y="1604935"/>
        <a:ext cx="1800000" cy="2351250"/>
      </dsp:txXfrm>
    </dsp:sp>
    <dsp:sp modelId="{74F40E0E-A7E9-4973-A710-B289900233E4}">
      <dsp:nvSpPr>
        <dsp:cNvPr id="0" name=""/>
        <dsp:cNvSpPr/>
      </dsp:nvSpPr>
      <dsp:spPr>
        <a:xfrm>
          <a:off x="7173914" y="236619"/>
          <a:ext cx="810000" cy="81000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E401F4-984F-4071-8D55-773A9AD88378}">
      <dsp:nvSpPr>
        <dsp:cNvPr id="0" name=""/>
        <dsp:cNvSpPr/>
      </dsp:nvSpPr>
      <dsp:spPr>
        <a:xfrm>
          <a:off x="6678914" y="1604935"/>
          <a:ext cx="1800000" cy="23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dirty="0"/>
            <a:t>If you are interested in receiving support from the Great Lakes TCTAC, please </a:t>
          </a:r>
          <a:r>
            <a:rPr lang="en-US" sz="1400" b="0" i="0" kern="1200" dirty="0">
              <a:hlinkClick xmlns:r="http://schemas.openxmlformats.org/officeDocument/2006/relationships" r:id="rId10"/>
            </a:rPr>
            <a:t>fill out this short intake form</a:t>
          </a:r>
          <a:r>
            <a:rPr lang="en-US" sz="1400" b="0" i="0" kern="1200" dirty="0"/>
            <a:t>.</a:t>
          </a:r>
          <a:endParaRPr lang="en-US" sz="1400" kern="1200" dirty="0"/>
        </a:p>
      </dsp:txBody>
      <dsp:txXfrm>
        <a:off x="6678914" y="1604935"/>
        <a:ext cx="1800000" cy="2351250"/>
      </dsp:txXfrm>
    </dsp:sp>
    <dsp:sp modelId="{963920FA-6C2C-469E-8F87-4600434934EB}">
      <dsp:nvSpPr>
        <dsp:cNvPr id="0" name=""/>
        <dsp:cNvSpPr/>
      </dsp:nvSpPr>
      <dsp:spPr>
        <a:xfrm>
          <a:off x="9288914" y="236619"/>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F00D6C-AE96-45B0-A6C4-5B76DD178F32}">
      <dsp:nvSpPr>
        <dsp:cNvPr id="0" name=""/>
        <dsp:cNvSpPr/>
      </dsp:nvSpPr>
      <dsp:spPr>
        <a:xfrm>
          <a:off x="8793914" y="1604935"/>
          <a:ext cx="1800000" cy="23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Email </a:t>
          </a:r>
          <a:br>
            <a:rPr lang="en-US" sz="1400" b="1" kern="1200" dirty="0"/>
          </a:br>
          <a:r>
            <a:rPr lang="en-US" sz="1400" b="1" kern="1200" dirty="0"/>
            <a:t>Great Lakes TCTAC Program Manager Sara Rummel at </a:t>
          </a:r>
          <a:r>
            <a:rPr lang="en-US" sz="1400" b="1" u="sng" kern="1200" dirty="0">
              <a:hlinkClick xmlns:r="http://schemas.openxmlformats.org/officeDocument/2006/relationships" r:id="rId13"/>
            </a:rPr>
            <a:t>rummel@umn.edu</a:t>
          </a:r>
          <a:r>
            <a:rPr lang="en-US" sz="1400" b="1" kern="1200" dirty="0"/>
            <a:t> with any questions. </a:t>
          </a:r>
          <a:endParaRPr lang="en-US" sz="1400" kern="1200" dirty="0"/>
        </a:p>
      </dsp:txBody>
      <dsp:txXfrm>
        <a:off x="8793914" y="1604935"/>
        <a:ext cx="1800000" cy="235125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E3697-B248-4582-808D-90706D7CBC50}"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F5258-3D2B-4952-A9A4-D07527FFB2CF}" type="slidenum">
              <a:rPr lang="en-US" smtClean="0"/>
              <a:t>‹#›</a:t>
            </a:fld>
            <a:endParaRPr lang="en-US"/>
          </a:p>
        </p:txBody>
      </p:sp>
    </p:spTree>
    <p:extLst>
      <p:ext uri="{BB962C8B-B14F-4D97-AF65-F5344CB8AC3E}">
        <p14:creationId xmlns:p14="http://schemas.microsoft.com/office/powerpoint/2010/main" val="16225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1</a:t>
            </a:fld>
            <a:endParaRPr lang="en-US"/>
          </a:p>
        </p:txBody>
      </p:sp>
    </p:spTree>
    <p:extLst>
      <p:ext uri="{BB962C8B-B14F-4D97-AF65-F5344CB8AC3E}">
        <p14:creationId xmlns:p14="http://schemas.microsoft.com/office/powerpoint/2010/main" val="95785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Me-No   BIH  </a:t>
            </a:r>
            <a:r>
              <a:rPr lang="en-US" sz="1200" kern="1200" dirty="0" err="1">
                <a:solidFill>
                  <a:schemeClr val="tx1"/>
                </a:solidFill>
                <a:effectLst/>
                <a:latin typeface="+mn-lt"/>
                <a:ea typeface="+mn-ea"/>
                <a:cs typeface="+mn-cs"/>
              </a:rPr>
              <a:t>mauhd</a:t>
            </a:r>
            <a:r>
              <a:rPr lang="en-US" sz="1200" kern="1200" dirty="0">
                <a:solidFill>
                  <a:schemeClr val="tx1"/>
                </a:solidFill>
                <a:effectLst/>
                <a:latin typeface="+mn-lt"/>
                <a:ea typeface="+mn-ea"/>
                <a:cs typeface="+mn-cs"/>
              </a:rPr>
              <a:t> dee zee </a:t>
            </a:r>
            <a:r>
              <a:rPr lang="en-US" sz="1200" kern="1200" dirty="0" err="1">
                <a:solidFill>
                  <a:schemeClr val="tx1"/>
                </a:solidFill>
                <a:effectLst/>
                <a:latin typeface="+mn-lt"/>
                <a:ea typeface="+mn-ea"/>
                <a:cs typeface="+mn-cs"/>
              </a:rPr>
              <a:t>yaun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23</a:t>
            </a:fld>
            <a:endParaRPr lang="en-US"/>
          </a:p>
        </p:txBody>
      </p:sp>
    </p:spTree>
    <p:extLst>
      <p:ext uri="{BB962C8B-B14F-4D97-AF65-F5344CB8AC3E}">
        <p14:creationId xmlns:p14="http://schemas.microsoft.com/office/powerpoint/2010/main" val="96255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is not funding new Public Housing buildings</a:t>
            </a:r>
          </a:p>
        </p:txBody>
      </p:sp>
      <p:sp>
        <p:nvSpPr>
          <p:cNvPr id="4" name="Slide Number Placeholder 3"/>
          <p:cNvSpPr>
            <a:spLocks noGrp="1"/>
          </p:cNvSpPr>
          <p:nvPr>
            <p:ph type="sldNum" sz="quarter" idx="10"/>
          </p:nvPr>
        </p:nvSpPr>
        <p:spPr/>
        <p:txBody>
          <a:bodyPr/>
          <a:lstStyle/>
          <a:p>
            <a:fld id="{3C6F5258-3D2B-4952-A9A4-D07527FFB2CF}" type="slidenum">
              <a:rPr lang="en-US" smtClean="0"/>
              <a:t>27</a:t>
            </a:fld>
            <a:endParaRPr lang="en-US"/>
          </a:p>
        </p:txBody>
      </p:sp>
    </p:spTree>
    <p:extLst>
      <p:ext uri="{BB962C8B-B14F-4D97-AF65-F5344CB8AC3E}">
        <p14:creationId xmlns:p14="http://schemas.microsoft.com/office/powerpoint/2010/main" val="406498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new Project-based Section 8 available</a:t>
            </a:r>
          </a:p>
        </p:txBody>
      </p:sp>
      <p:sp>
        <p:nvSpPr>
          <p:cNvPr id="4" name="Slide Number Placeholder 3"/>
          <p:cNvSpPr>
            <a:spLocks noGrp="1"/>
          </p:cNvSpPr>
          <p:nvPr>
            <p:ph type="sldNum" sz="quarter" idx="10"/>
          </p:nvPr>
        </p:nvSpPr>
        <p:spPr/>
        <p:txBody>
          <a:bodyPr/>
          <a:lstStyle/>
          <a:p>
            <a:fld id="{3C6F5258-3D2B-4952-A9A4-D07527FFB2CF}" type="slidenum">
              <a:rPr lang="en-US" smtClean="0"/>
              <a:t>28</a:t>
            </a:fld>
            <a:endParaRPr lang="en-US"/>
          </a:p>
        </p:txBody>
      </p:sp>
    </p:spTree>
    <p:extLst>
      <p:ext uri="{BB962C8B-B14F-4D97-AF65-F5344CB8AC3E}">
        <p14:creationId xmlns:p14="http://schemas.microsoft.com/office/powerpoint/2010/main" val="304303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BEE dee gain dash awn </a:t>
            </a:r>
            <a:r>
              <a:rPr lang="en-US" sz="1200" kern="1200">
                <a:solidFill>
                  <a:schemeClr val="tx1"/>
                </a:solidFill>
                <a:effectLst/>
                <a:latin typeface="+mn-lt"/>
                <a:ea typeface="+mn-ea"/>
                <a:cs typeface="+mn-cs"/>
              </a:rPr>
              <a:t>weebi</a:t>
            </a:r>
            <a:endParaRPr lang="en-US"/>
          </a:p>
        </p:txBody>
      </p:sp>
      <p:sp>
        <p:nvSpPr>
          <p:cNvPr id="4" name="Slide Number Placeholder 3"/>
          <p:cNvSpPr>
            <a:spLocks noGrp="1"/>
          </p:cNvSpPr>
          <p:nvPr>
            <p:ph type="sldNum" sz="quarter" idx="10"/>
          </p:nvPr>
        </p:nvSpPr>
        <p:spPr/>
        <p:txBody>
          <a:bodyPr/>
          <a:lstStyle/>
          <a:p>
            <a:fld id="{3C6F5258-3D2B-4952-A9A4-D07527FFB2CF}" type="slidenum">
              <a:rPr lang="en-US" smtClean="0"/>
              <a:t>33</a:t>
            </a:fld>
            <a:endParaRPr lang="en-US"/>
          </a:p>
        </p:txBody>
      </p:sp>
    </p:spTree>
    <p:extLst>
      <p:ext uri="{BB962C8B-B14F-4D97-AF65-F5344CB8AC3E}">
        <p14:creationId xmlns:p14="http://schemas.microsoft.com/office/powerpoint/2010/main" val="37874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under the National Housing Act . </a:t>
            </a:r>
            <a:r>
              <a:rPr lang="en-US" dirty="0">
                <a:effectLst/>
              </a:rPr>
              <a:t>Provide mortgage insurance on loans made by FHA-approved lenders.  </a:t>
            </a:r>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38</a:t>
            </a:fld>
            <a:endParaRPr lang="en-US"/>
          </a:p>
        </p:txBody>
      </p:sp>
    </p:spTree>
    <p:extLst>
      <p:ext uri="{BB962C8B-B14F-4D97-AF65-F5344CB8AC3E}">
        <p14:creationId xmlns:p14="http://schemas.microsoft.com/office/powerpoint/2010/main" val="46171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through these lenders that you would get technical assistance.  Multifamily Accelerated Processing (MAP)</a:t>
            </a:r>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39</a:t>
            </a:fld>
            <a:endParaRPr lang="en-US"/>
          </a:p>
        </p:txBody>
      </p:sp>
    </p:spTree>
    <p:extLst>
      <p:ext uri="{BB962C8B-B14F-4D97-AF65-F5344CB8AC3E}">
        <p14:creationId xmlns:p14="http://schemas.microsoft.com/office/powerpoint/2010/main" val="284904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https://www.hudexchange.info/programs/build-for-the-future/funding-navigator/</a:t>
            </a:r>
          </a:p>
          <a:p>
            <a:endParaRPr lang="en-US" dirty="0"/>
          </a:p>
          <a:p>
            <a:r>
              <a:rPr lang="en-US" b="0" i="0" dirty="0">
                <a:solidFill>
                  <a:srgbClr val="333333"/>
                </a:solidFill>
                <a:effectLst/>
                <a:highlight>
                  <a:srgbClr val="FFFFFF"/>
                </a:highlight>
                <a:latin typeface="Open Sans" panose="020B0606030504020204" pitchFamily="34" charset="0"/>
              </a:rPr>
              <a:t>The Funding Navigator provides a listing of funding opportunities under the Inflation Reduction Act (IRA), Bipartisan Infrastructure Law (BIL), and others across federal agencies to support efforts to enhance climate resiliency, energy efficiency, renewable energy integration, healthy housing, workforce development and environmental justice in HUD supported communities, programs and properties. Find open and upcoming opportunities, including funding status and where to apply, for funds to implement projects that reduce energy use and strengthen resiliency in communities. In the Navigator, some grants are separated into levels. This helps identify how to apply in situations where original grantees (Level 1 grantees) are tasked with making subgrants to others (Levels 2 and 3).</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001AF-3D7C-4C02-99DF-95E5266D33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397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Open Sans" panose="020B0606030504020204" pitchFamily="34" charset="0"/>
              </a:rPr>
              <a:t>The mission of the </a:t>
            </a:r>
            <a:r>
              <a:rPr lang="en-US" b="1" i="0" dirty="0">
                <a:solidFill>
                  <a:srgbClr val="333333"/>
                </a:solidFill>
                <a:effectLst/>
                <a:highlight>
                  <a:srgbClr val="FFFFFF"/>
                </a:highlight>
                <a:latin typeface="Open Sans" panose="020B0606030504020204" pitchFamily="34" charset="0"/>
              </a:rPr>
              <a:t>Great Lakes Environmental Justice Thriving Communities Technical Assistance Center (Great Lakes TCTAC)</a:t>
            </a:r>
            <a:r>
              <a:rPr lang="en-US" b="0" i="0" dirty="0">
                <a:solidFill>
                  <a:srgbClr val="333333"/>
                </a:solidFill>
                <a:effectLst/>
                <a:highlight>
                  <a:srgbClr val="FFFFFF"/>
                </a:highlight>
                <a:latin typeface="Open Sans" panose="020B0606030504020204" pitchFamily="34" charset="0"/>
              </a:rPr>
              <a:t> is to support community organizations successfully navigate funding opportunities for climate and environmental projects from proposal concept to grant implementation. They help organizations that are leading community driven solutions in the clean energy transition, environmental health, climate resilience, and workforce development find and apply for the funding they need. They serve communities that have been disproportionately burdened by environmental hazards and historically have not had the resources to apply for environmental, climate or energy related grants.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001AF-3D7C-4C02-99DF-95E5266D33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254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discuss the use of these fund on and off the reservation and how to access them.  </a:t>
            </a:r>
          </a:p>
        </p:txBody>
      </p:sp>
      <p:sp>
        <p:nvSpPr>
          <p:cNvPr id="4" name="Slide Number Placeholder 3"/>
          <p:cNvSpPr>
            <a:spLocks noGrp="1"/>
          </p:cNvSpPr>
          <p:nvPr>
            <p:ph type="sldNum" sz="quarter" idx="10"/>
          </p:nvPr>
        </p:nvSpPr>
        <p:spPr/>
        <p:txBody>
          <a:bodyPr/>
          <a:lstStyle/>
          <a:p>
            <a:fld id="{3C6F5258-3D2B-4952-A9A4-D07527FFB2CF}" type="slidenum">
              <a:rPr lang="en-US" smtClean="0"/>
              <a:t>2</a:t>
            </a:fld>
            <a:endParaRPr lang="en-US"/>
          </a:p>
        </p:txBody>
      </p:sp>
    </p:spTree>
    <p:extLst>
      <p:ext uri="{BB962C8B-B14F-4D97-AF65-F5344CB8AC3E}">
        <p14:creationId xmlns:p14="http://schemas.microsoft.com/office/powerpoint/2010/main" val="48624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a:t>
            </a:r>
            <a:r>
              <a:rPr lang="en-US" dirty="0" err="1"/>
              <a:t>nommen</a:t>
            </a:r>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9</a:t>
            </a:fld>
            <a:endParaRPr lang="en-US"/>
          </a:p>
        </p:txBody>
      </p:sp>
    </p:spTree>
    <p:extLst>
      <p:ext uri="{BB962C8B-B14F-4D97-AF65-F5344CB8AC3E}">
        <p14:creationId xmlns:p14="http://schemas.microsoft.com/office/powerpoint/2010/main" val="21121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Wah</a:t>
            </a:r>
            <a:r>
              <a:rPr lang="en-US" dirty="0"/>
              <a:t>-Been</a:t>
            </a:r>
          </a:p>
        </p:txBody>
      </p:sp>
      <p:sp>
        <p:nvSpPr>
          <p:cNvPr id="4" name="Slide Number Placeholder 3"/>
          <p:cNvSpPr>
            <a:spLocks noGrp="1"/>
          </p:cNvSpPr>
          <p:nvPr>
            <p:ph type="sldNum" sz="quarter" idx="10"/>
          </p:nvPr>
        </p:nvSpPr>
        <p:spPr/>
        <p:txBody>
          <a:bodyPr/>
          <a:lstStyle/>
          <a:p>
            <a:fld id="{3C6F5258-3D2B-4952-A9A4-D07527FFB2CF}" type="slidenum">
              <a:rPr lang="en-US" smtClean="0"/>
              <a:t>11</a:t>
            </a:fld>
            <a:endParaRPr lang="en-US"/>
          </a:p>
        </p:txBody>
      </p:sp>
    </p:spTree>
    <p:extLst>
      <p:ext uri="{BB962C8B-B14F-4D97-AF65-F5344CB8AC3E}">
        <p14:creationId xmlns:p14="http://schemas.microsoft.com/office/powerpoint/2010/main" val="170072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14</a:t>
            </a:fld>
            <a:endParaRPr lang="en-US"/>
          </a:p>
        </p:txBody>
      </p:sp>
    </p:spTree>
    <p:extLst>
      <p:ext uri="{BB962C8B-B14F-4D97-AF65-F5344CB8AC3E}">
        <p14:creationId xmlns:p14="http://schemas.microsoft.com/office/powerpoint/2010/main" val="315747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MAH </a:t>
            </a:r>
            <a:r>
              <a:rPr lang="en-US" sz="1200" kern="1200" dirty="0" err="1">
                <a:solidFill>
                  <a:schemeClr val="tx1"/>
                </a:solidFill>
                <a:effectLst/>
                <a:latin typeface="+mn-lt"/>
                <a:ea typeface="+mn-ea"/>
                <a:cs typeface="+mn-cs"/>
              </a:rPr>
              <a:t>nih</a:t>
            </a:r>
            <a:r>
              <a:rPr lang="en-US" sz="1200" kern="1200" dirty="0">
                <a:solidFill>
                  <a:schemeClr val="tx1"/>
                </a:solidFill>
                <a:effectLst/>
                <a:latin typeface="+mn-lt"/>
                <a:ea typeface="+mn-ea"/>
                <a:cs typeface="+mn-cs"/>
              </a:rPr>
              <a:t> doo </a:t>
            </a:r>
            <a:r>
              <a:rPr lang="en-US" sz="1200" kern="1200" dirty="0" err="1">
                <a:solidFill>
                  <a:schemeClr val="tx1"/>
                </a:solidFill>
                <a:effectLst/>
                <a:latin typeface="+mn-lt"/>
                <a:ea typeface="+mn-ea"/>
                <a:cs typeface="+mn-cs"/>
              </a:rPr>
              <a:t>wah</a:t>
            </a:r>
            <a:r>
              <a:rPr lang="en-US" sz="1200" kern="1200" dirty="0">
                <a:solidFill>
                  <a:schemeClr val="tx1"/>
                </a:solidFill>
                <a:effectLst/>
                <a:latin typeface="+mn-lt"/>
                <a:ea typeface="+mn-ea"/>
                <a:cs typeface="+mn-cs"/>
              </a:rPr>
              <a:t> dock      O-dee-</a:t>
            </a:r>
            <a:r>
              <a:rPr lang="en-US" sz="1200" kern="1200" dirty="0" err="1">
                <a:solidFill>
                  <a:schemeClr val="tx1"/>
                </a:solidFill>
                <a:effectLst/>
                <a:latin typeface="+mn-lt"/>
                <a:ea typeface="+mn-ea"/>
                <a:cs typeface="+mn-cs"/>
              </a:rPr>
              <a:t>nuh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17</a:t>
            </a:fld>
            <a:endParaRPr lang="en-US"/>
          </a:p>
        </p:txBody>
      </p:sp>
    </p:spTree>
    <p:extLst>
      <p:ext uri="{BB962C8B-B14F-4D97-AF65-F5344CB8AC3E}">
        <p14:creationId xmlns:p14="http://schemas.microsoft.com/office/powerpoint/2010/main" val="365194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Marlisa:  </a:t>
            </a:r>
            <a:r>
              <a:rPr lang="en-US" sz="1200" kern="1200" dirty="0">
                <a:solidFill>
                  <a:schemeClr val="tx1"/>
                </a:solidFill>
                <a:effectLst/>
                <a:latin typeface="+mn-lt"/>
                <a:ea typeface="+mn-ea"/>
                <a:cs typeface="+mn-cs"/>
              </a:rPr>
              <a:t>small TA set-aside to be used to address homelessness in tribal areas. In planning phase.  Email her with ideas on types of TA you need</a:t>
            </a:r>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20</a:t>
            </a:fld>
            <a:endParaRPr lang="en-US"/>
          </a:p>
        </p:txBody>
      </p:sp>
    </p:spTree>
    <p:extLst>
      <p:ext uri="{BB962C8B-B14F-4D97-AF65-F5344CB8AC3E}">
        <p14:creationId xmlns:p14="http://schemas.microsoft.com/office/powerpoint/2010/main" val="247127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21</a:t>
            </a:fld>
            <a:endParaRPr lang="en-US"/>
          </a:p>
        </p:txBody>
      </p:sp>
    </p:spTree>
    <p:extLst>
      <p:ext uri="{BB962C8B-B14F-4D97-AF65-F5344CB8AC3E}">
        <p14:creationId xmlns:p14="http://schemas.microsoft.com/office/powerpoint/2010/main" val="413383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F5258-3D2B-4952-A9A4-D07527FFB2CF}" type="slidenum">
              <a:rPr lang="en-US" smtClean="0"/>
              <a:t>22</a:t>
            </a:fld>
            <a:endParaRPr lang="en-US"/>
          </a:p>
        </p:txBody>
      </p:sp>
    </p:spTree>
    <p:extLst>
      <p:ext uri="{BB962C8B-B14F-4D97-AF65-F5344CB8AC3E}">
        <p14:creationId xmlns:p14="http://schemas.microsoft.com/office/powerpoint/2010/main" val="723766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E92C961-3E32-413D-B745-02F230B68ED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95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698DFF-6D9E-45C1-A488-9EB8BEF80766}"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2C961-3E32-413D-B745-02F230B68EDA}" type="slidenum">
              <a:rPr lang="en-US" smtClean="0"/>
              <a:t>‹#›</a:t>
            </a:fld>
            <a:endParaRPr lang="en-US"/>
          </a:p>
        </p:txBody>
      </p:sp>
    </p:spTree>
    <p:extLst>
      <p:ext uri="{BB962C8B-B14F-4D97-AF65-F5344CB8AC3E}">
        <p14:creationId xmlns:p14="http://schemas.microsoft.com/office/powerpoint/2010/main" val="410553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21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92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spTree>
    <p:extLst>
      <p:ext uri="{BB962C8B-B14F-4D97-AF65-F5344CB8AC3E}">
        <p14:creationId xmlns:p14="http://schemas.microsoft.com/office/powerpoint/2010/main" val="826573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116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020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90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87D6-536B-F8A6-88FA-7D48FF297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D3D036-DF5C-1933-8746-54D2B0756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228139-32A6-603B-2A2A-0531F760DE78}"/>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5" name="Footer Placeholder 4">
            <a:extLst>
              <a:ext uri="{FF2B5EF4-FFF2-40B4-BE49-F238E27FC236}">
                <a16:creationId xmlns:a16="http://schemas.microsoft.com/office/drawing/2014/main" id="{1CEF3512-8035-3F6E-BAEF-D363EEA04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900C0-F5EA-3F04-6D49-938D954DBD5F}"/>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187621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C020-43C4-AC14-DFA7-A072E0D0F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6842E-4F67-8A00-86ED-E3291548CF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06C21-E989-CAB0-CC6C-A56F65B1E40F}"/>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5" name="Footer Placeholder 4">
            <a:extLst>
              <a:ext uri="{FF2B5EF4-FFF2-40B4-BE49-F238E27FC236}">
                <a16:creationId xmlns:a16="http://schemas.microsoft.com/office/drawing/2014/main" id="{278E65CE-6933-F765-81ED-89DD259EB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80B2F-3721-ACAA-EC7B-0D59C8B48CE4}"/>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5626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spTree>
    <p:extLst>
      <p:ext uri="{BB962C8B-B14F-4D97-AF65-F5344CB8AC3E}">
        <p14:creationId xmlns:p14="http://schemas.microsoft.com/office/powerpoint/2010/main" val="318526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D9FB-FB12-4592-3D28-38E3DEC99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D03D8-06F5-86A8-8E1B-F5EB306598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EF5DC-5D0B-15BE-BC79-F410771216F0}"/>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5" name="Footer Placeholder 4">
            <a:extLst>
              <a:ext uri="{FF2B5EF4-FFF2-40B4-BE49-F238E27FC236}">
                <a16:creationId xmlns:a16="http://schemas.microsoft.com/office/drawing/2014/main" id="{39459849-6693-25CF-98DB-4C72F9B4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88D0-269A-7C16-A0EE-FA57FF28C21F}"/>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2601662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CCC-C736-E600-F272-98A543C429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72B33-856A-92A0-C5D8-E53DBA9315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9F96A-F87F-8DBE-779F-693BA1692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B826EB-6FA5-8534-F661-001555E38E77}"/>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6" name="Footer Placeholder 5">
            <a:extLst>
              <a:ext uri="{FF2B5EF4-FFF2-40B4-BE49-F238E27FC236}">
                <a16:creationId xmlns:a16="http://schemas.microsoft.com/office/drawing/2014/main" id="{5E9C34DD-B413-1990-2461-5D35151F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56484-DA1C-6E0F-3E95-23822FD623C0}"/>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183668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CC70-7B1D-B4E3-FDA3-512881EC40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B0767C-3C09-9483-058F-8AD7B94BC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FDF84-0EFB-09AB-D500-9620D8264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7BC97-713D-B61F-F5FD-B635EFD01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456F3-2D56-10C6-42CD-BFA85A4D0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DE6065-F999-E84C-CD9D-92F7F8DD58F2}"/>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8" name="Footer Placeholder 7">
            <a:extLst>
              <a:ext uri="{FF2B5EF4-FFF2-40B4-BE49-F238E27FC236}">
                <a16:creationId xmlns:a16="http://schemas.microsoft.com/office/drawing/2014/main" id="{DE096E93-FB2D-C46E-339A-929DFD130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0682EE-BECD-114A-F6BC-07D50F1A999A}"/>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3017731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DC9A-EE06-B4F8-D468-F9FBFAA272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F5082-28E7-DF3B-9E1D-CCA6EAE77DCA}"/>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4" name="Footer Placeholder 3">
            <a:extLst>
              <a:ext uri="{FF2B5EF4-FFF2-40B4-BE49-F238E27FC236}">
                <a16:creationId xmlns:a16="http://schemas.microsoft.com/office/drawing/2014/main" id="{E70B75D4-D8A9-AFE8-67BF-8F46AF7CFC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DD9314-D642-F798-A245-16D2E5D77031}"/>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1352723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E631B-7154-99A3-000E-321398F43F93}"/>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3" name="Footer Placeholder 2">
            <a:extLst>
              <a:ext uri="{FF2B5EF4-FFF2-40B4-BE49-F238E27FC236}">
                <a16:creationId xmlns:a16="http://schemas.microsoft.com/office/drawing/2014/main" id="{60CC28D4-FEAC-9B5B-49D3-8CC9BC846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992F4-48B4-9A1E-B0BF-9BDB57DBD340}"/>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44390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A0A5-E60C-69CF-5229-202A32D02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C9024D-4BE2-3D8A-6079-90FAD263C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B8CDB-1F34-47A1-3772-87721EB58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9158DE-1940-6FCF-D078-4FC97F10B45A}"/>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6" name="Footer Placeholder 5">
            <a:extLst>
              <a:ext uri="{FF2B5EF4-FFF2-40B4-BE49-F238E27FC236}">
                <a16:creationId xmlns:a16="http://schemas.microsoft.com/office/drawing/2014/main" id="{95DC5206-5593-9296-2428-C657891A5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629B4-E8E3-D87E-4E37-F926CFD0320C}"/>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139276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A948-D09F-7B1E-1B86-B61ABBD51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3A174E-9497-9246-4DFB-5EF1EA078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BCC572-86D3-B821-4024-A9116266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6022A-195F-AF80-5B97-4F5ED36EFB00}"/>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6" name="Footer Placeholder 5">
            <a:extLst>
              <a:ext uri="{FF2B5EF4-FFF2-40B4-BE49-F238E27FC236}">
                <a16:creationId xmlns:a16="http://schemas.microsoft.com/office/drawing/2014/main" id="{CAF40284-0FAD-00CB-6BF1-CA628C670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487D9-F6DF-22A8-D4C8-1521E06488ED}"/>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663302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A142-9D3B-0153-9976-D3865A5C7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87421-FFBA-8FEA-2B61-AEB836D602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557C0-8315-5866-3FB3-73E594ABA8EA}"/>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5" name="Footer Placeholder 4">
            <a:extLst>
              <a:ext uri="{FF2B5EF4-FFF2-40B4-BE49-F238E27FC236}">
                <a16:creationId xmlns:a16="http://schemas.microsoft.com/office/drawing/2014/main" id="{3150DC3B-EE6D-1227-843E-211724DDB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8B146-A5A3-E347-A8E7-CAC4820DC905}"/>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150524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34C085-8CA1-6C9C-881D-8EADC3A36D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C32CB-B75B-9599-50D5-1B104815B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CC68C-8B86-82B6-6753-A300BC955835}"/>
              </a:ext>
            </a:extLst>
          </p:cNvPr>
          <p:cNvSpPr>
            <a:spLocks noGrp="1"/>
          </p:cNvSpPr>
          <p:nvPr>
            <p:ph type="dt" sz="half" idx="10"/>
          </p:nvPr>
        </p:nvSpPr>
        <p:spPr/>
        <p:txBody>
          <a:bodyPr/>
          <a:lstStyle/>
          <a:p>
            <a:fld id="{A9C45244-44AC-4D8F-A8E1-E74DBD19D749}" type="datetimeFigureOut">
              <a:rPr lang="en-US" smtClean="0"/>
              <a:t>7/30/2024</a:t>
            </a:fld>
            <a:endParaRPr lang="en-US"/>
          </a:p>
        </p:txBody>
      </p:sp>
      <p:sp>
        <p:nvSpPr>
          <p:cNvPr id="5" name="Footer Placeholder 4">
            <a:extLst>
              <a:ext uri="{FF2B5EF4-FFF2-40B4-BE49-F238E27FC236}">
                <a16:creationId xmlns:a16="http://schemas.microsoft.com/office/drawing/2014/main" id="{B51A0C7F-25FC-B459-5D8A-C466F3CB1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8C33B-AF84-AB46-CA02-0C9EA761512C}"/>
              </a:ext>
            </a:extLst>
          </p:cNvPr>
          <p:cNvSpPr>
            <a:spLocks noGrp="1"/>
          </p:cNvSpPr>
          <p:nvPr>
            <p:ph type="sldNum" sz="quarter" idx="12"/>
          </p:nvPr>
        </p:nvSpPr>
        <p:spPr/>
        <p:txBody>
          <a:bodyPr/>
          <a:lstStyle/>
          <a:p>
            <a:fld id="{3B7B9657-31A4-4685-B20A-D24CD923D8B3}" type="slidenum">
              <a:rPr lang="en-US" smtClean="0"/>
              <a:t>‹#›</a:t>
            </a:fld>
            <a:endParaRPr lang="en-US"/>
          </a:p>
        </p:txBody>
      </p:sp>
    </p:spTree>
    <p:extLst>
      <p:ext uri="{BB962C8B-B14F-4D97-AF65-F5344CB8AC3E}">
        <p14:creationId xmlns:p14="http://schemas.microsoft.com/office/powerpoint/2010/main" val="67852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98DFF-6D9E-45C1-A488-9EB8BEF80766}"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C961-3E32-413D-B745-02F230B68ED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17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698DFF-6D9E-45C1-A488-9EB8BEF80766}"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2C961-3E32-413D-B745-02F230B68EDA}" type="slidenum">
              <a:rPr lang="en-US" smtClean="0"/>
              <a:t>‹#›</a:t>
            </a:fld>
            <a:endParaRPr lang="en-US"/>
          </a:p>
        </p:txBody>
      </p:sp>
    </p:spTree>
    <p:extLst>
      <p:ext uri="{BB962C8B-B14F-4D97-AF65-F5344CB8AC3E}">
        <p14:creationId xmlns:p14="http://schemas.microsoft.com/office/powerpoint/2010/main" val="345080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698DFF-6D9E-45C1-A488-9EB8BEF80766}"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2C961-3E32-413D-B745-02F230B68ED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5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698DFF-6D9E-45C1-A488-9EB8BEF80766}"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2C961-3E32-413D-B745-02F230B68ED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2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98DFF-6D9E-45C1-A488-9EB8BEF80766}"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2C961-3E32-413D-B745-02F230B68EDA}" type="slidenum">
              <a:rPr lang="en-US" smtClean="0"/>
              <a:t>‹#›</a:t>
            </a:fld>
            <a:endParaRPr lang="en-US"/>
          </a:p>
        </p:txBody>
      </p:sp>
    </p:spTree>
    <p:extLst>
      <p:ext uri="{BB962C8B-B14F-4D97-AF65-F5344CB8AC3E}">
        <p14:creationId xmlns:p14="http://schemas.microsoft.com/office/powerpoint/2010/main" val="232150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698DFF-6D9E-45C1-A488-9EB8BEF80766}"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2C961-3E32-413D-B745-02F230B68ED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56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698DFF-6D9E-45C1-A488-9EB8BEF80766}"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2C961-3E32-413D-B745-02F230B68EDA}" type="slidenum">
              <a:rPr lang="en-US" smtClean="0"/>
              <a:t>‹#›</a:t>
            </a:fld>
            <a:endParaRPr lang="en-US"/>
          </a:p>
        </p:txBody>
      </p:sp>
    </p:spTree>
    <p:extLst>
      <p:ext uri="{BB962C8B-B14F-4D97-AF65-F5344CB8AC3E}">
        <p14:creationId xmlns:p14="http://schemas.microsoft.com/office/powerpoint/2010/main" val="113975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698DFF-6D9E-45C1-A488-9EB8BEF80766}" type="datetimeFigureOut">
              <a:rPr lang="en-US" smtClean="0"/>
              <a:t>7/30/2024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92C961-3E32-413D-B745-02F230B68EDA}" type="slidenum">
              <a:rPr lang="en-US" smtClean="0"/>
              <a:t>‹#›</a:t>
            </a:fld>
            <a:endParaRPr lang="en-US"/>
          </a:p>
        </p:txBody>
      </p:sp>
    </p:spTree>
    <p:extLst>
      <p:ext uri="{BB962C8B-B14F-4D97-AF65-F5344CB8AC3E}">
        <p14:creationId xmlns:p14="http://schemas.microsoft.com/office/powerpoint/2010/main" val="19841619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2B3A2-07A9-101C-0E0F-17863D6EF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BDCFE-CB1F-9850-34D5-BB5A7C6A4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AB2C6-D3E3-5CB5-66CE-743A3AE50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C45244-44AC-4D8F-A8E1-E74DBD19D749}" type="datetimeFigureOut">
              <a:rPr lang="en-US" smtClean="0"/>
              <a:t>7/30/2024</a:t>
            </a:fld>
            <a:endParaRPr lang="en-US"/>
          </a:p>
        </p:txBody>
      </p:sp>
      <p:sp>
        <p:nvSpPr>
          <p:cNvPr id="5" name="Footer Placeholder 4">
            <a:extLst>
              <a:ext uri="{FF2B5EF4-FFF2-40B4-BE49-F238E27FC236}">
                <a16:creationId xmlns:a16="http://schemas.microsoft.com/office/drawing/2014/main" id="{D544B7EB-4677-FF05-2558-2FECC4D60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6B6E8B-D7D0-BEB7-1FF1-316843C98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7B9657-31A4-4685-B20A-D24CD923D8B3}" type="slidenum">
              <a:rPr lang="en-US" smtClean="0"/>
              <a:t>‹#›</a:t>
            </a:fld>
            <a:endParaRPr lang="en-US"/>
          </a:p>
        </p:txBody>
      </p:sp>
    </p:spTree>
    <p:extLst>
      <p:ext uri="{BB962C8B-B14F-4D97-AF65-F5344CB8AC3E}">
        <p14:creationId xmlns:p14="http://schemas.microsoft.com/office/powerpoint/2010/main" val="33657725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arcia.a.kolb@hud.gov"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hyperlink" Target="about:blank"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CBAC-47EA-4E6C-AC06-E9CEC9AB8640}"/>
              </a:ext>
            </a:extLst>
          </p:cNvPr>
          <p:cNvSpPr>
            <a:spLocks noGrp="1"/>
          </p:cNvSpPr>
          <p:nvPr>
            <p:ph type="title"/>
          </p:nvPr>
        </p:nvSpPr>
        <p:spPr/>
        <p:txBody>
          <a:bodyPr>
            <a:normAutofit/>
          </a:bodyPr>
          <a:lstStyle/>
          <a:p>
            <a:r>
              <a:rPr lang="en-US" sz="5000" dirty="0"/>
              <a:t>Non-Targeted HUD Housing Resources Available to </a:t>
            </a:r>
            <a:br>
              <a:rPr lang="en-US" sz="5000" dirty="0"/>
            </a:br>
            <a:r>
              <a:rPr lang="en-US" sz="5000" dirty="0"/>
              <a:t>Native Communities</a:t>
            </a:r>
          </a:p>
        </p:txBody>
      </p:sp>
      <p:sp>
        <p:nvSpPr>
          <p:cNvPr id="5" name="Text Placeholder 4">
            <a:extLst>
              <a:ext uri="{FF2B5EF4-FFF2-40B4-BE49-F238E27FC236}">
                <a16:creationId xmlns:a16="http://schemas.microsoft.com/office/drawing/2014/main" id="{558293AC-D42A-EEB7-0FD4-AF3FB0A3B9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725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8430D4-CD07-4F1A-B8AB-9F4BAAF1A3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4A844AE-95A5-4D5B-8C86-5A7C588C0FDF}"/>
              </a:ext>
            </a:extLst>
          </p:cNvPr>
          <p:cNvSpPr/>
          <p:nvPr/>
        </p:nvSpPr>
        <p:spPr>
          <a:xfrm>
            <a:off x="247645" y="0"/>
            <a:ext cx="3705519" cy="6063198"/>
          </a:xfrm>
          <a:prstGeom prst="rect">
            <a:avLst/>
          </a:prstGeom>
          <a:solidFill>
            <a:schemeClr val="tx1">
              <a:alpha val="70000"/>
            </a:schemeClr>
          </a:solidFill>
        </p:spPr>
        <p:txBody>
          <a:bodyPr wrap="square">
            <a:spAutoFit/>
          </a:bodyPr>
          <a:lstStyle/>
          <a:p>
            <a:b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solidFill>
                <a:ea typeface="Verdana" panose="020B0604030504040204" pitchFamily="34" charset="0"/>
                <a:cs typeface="Verdana" panose="020B0604030504040204" pitchFamily="34" charset="0"/>
              </a:rPr>
              <a:t>Park Terrace Apartments </a:t>
            </a:r>
            <a:r>
              <a:rPr lang="en-US" sz="2400" dirty="0">
                <a:solidFill>
                  <a:schemeClr val="bg1"/>
                </a:solidFill>
                <a:ea typeface="Verdana" panose="020B0604030504040204" pitchFamily="34" charset="0"/>
                <a:cs typeface="Verdana" panose="020B0604030504040204" pitchFamily="34" charset="0"/>
              </a:rPr>
              <a:t>is located on the White Earth reservation</a:t>
            </a:r>
          </a:p>
          <a:p>
            <a:endParaRPr lang="en-US" dirty="0">
              <a:solidFill>
                <a:schemeClr val="bg1"/>
              </a:solidFill>
              <a:ea typeface="Verdana" panose="020B0604030504040204" pitchFamily="34" charset="0"/>
              <a:cs typeface="Verdana" panose="020B0604030504040204" pitchFamily="34" charset="0"/>
            </a:endParaRPr>
          </a:p>
          <a:p>
            <a:r>
              <a:rPr lang="en-US" sz="1600" dirty="0">
                <a:solidFill>
                  <a:schemeClr val="bg1"/>
                </a:solidFill>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en-US" sz="2000" dirty="0">
                <a:solidFill>
                  <a:schemeClr val="bg1"/>
                </a:solidFill>
                <a:ea typeface="Verdana" panose="020B0604030504040204" pitchFamily="34" charset="0"/>
                <a:cs typeface="Verdana" panose="020B0604030504040204" pitchFamily="34" charset="0"/>
              </a:rPr>
              <a:t>$164,999 in HOME funding</a:t>
            </a:r>
          </a:p>
          <a:p>
            <a:pPr marL="285750" indent="-285750">
              <a:buFont typeface="Arial" panose="020B0604020202020204" pitchFamily="34" charset="0"/>
              <a:buChar char="•"/>
            </a:pPr>
            <a:r>
              <a:rPr lang="en-US" sz="2000" dirty="0">
                <a:solidFill>
                  <a:schemeClr val="bg1"/>
                </a:solidFill>
                <a:ea typeface="Verdana" panose="020B0604030504040204" pitchFamily="34" charset="0"/>
                <a:cs typeface="Verdana" panose="020B0604030504040204" pitchFamily="34" charset="0"/>
              </a:rPr>
              <a:t>11 units rehabbed</a:t>
            </a:r>
          </a:p>
          <a:p>
            <a:pPr marL="285750" indent="-285750">
              <a:buFont typeface="Arial" panose="020B0604020202020204" pitchFamily="34" charset="0"/>
              <a:buChar char="•"/>
            </a:pPr>
            <a:r>
              <a:rPr lang="en-US" sz="2000" dirty="0">
                <a:solidFill>
                  <a:schemeClr val="bg1"/>
                </a:solidFill>
                <a:ea typeface="Verdana" panose="020B0604030504040204" pitchFamily="34" charset="0"/>
                <a:cs typeface="Verdana" panose="020B0604030504040204" pitchFamily="34" charset="0"/>
              </a:rPr>
              <a:t>Completed on October 30, 2007</a:t>
            </a: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sz="1600" dirty="0">
              <a:solidFill>
                <a:schemeClr val="bg1"/>
              </a:solidFill>
              <a:ea typeface="Verdana" panose="020B0604030504040204" pitchFamily="34" charset="0"/>
              <a:cs typeface="Verdana" panose="020B0604030504040204" pitchFamily="34" charset="0"/>
            </a:endParaRPr>
          </a:p>
          <a:p>
            <a:endParaRPr lang="en-US" dirty="0">
              <a:solidFill>
                <a:schemeClr val="bg1"/>
              </a:solidFill>
              <a:ea typeface="Verdana" panose="020B0604030504040204" pitchFamily="34" charset="0"/>
              <a:cs typeface="Verdana" panose="020B0604030504040204" pitchFamily="34" charset="0"/>
            </a:endParaRPr>
          </a:p>
          <a:p>
            <a:pPr algn="ctr"/>
            <a:r>
              <a:rPr lang="en-US" sz="1200" dirty="0">
                <a:solidFill>
                  <a:schemeClr val="bg1"/>
                </a:solidFill>
                <a:ea typeface="Verdana" panose="020B0604030504040204" pitchFamily="34" charset="0"/>
                <a:cs typeface="Verdana" panose="020B0604030504040204" pitchFamily="34" charset="0"/>
              </a:rPr>
              <a:t>Park Terrace Apartments in Mahnomen, Minnesota</a:t>
            </a:r>
            <a:endParaRPr lang="en-US" sz="1400" dirty="0">
              <a:solidFill>
                <a:schemeClr val="bg1"/>
              </a:solidFill>
            </a:endParaRPr>
          </a:p>
        </p:txBody>
      </p:sp>
      <p:pic>
        <p:nvPicPr>
          <p:cNvPr id="5" name="Picture 4" descr="Picture of Park Terrace Apartments in Mahnomen County, Minnesota">
            <a:extLst>
              <a:ext uri="{FF2B5EF4-FFF2-40B4-BE49-F238E27FC236}">
                <a16:creationId xmlns:a16="http://schemas.microsoft.com/office/drawing/2014/main" id="{8AE7EC1B-76D0-401F-BCB0-543684D6D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113" y="3429000"/>
            <a:ext cx="3312581" cy="2153177"/>
          </a:xfrm>
          <a:prstGeom prst="rect">
            <a:avLst/>
          </a:prstGeom>
        </p:spPr>
      </p:pic>
    </p:spTree>
    <p:extLst>
      <p:ext uri="{BB962C8B-B14F-4D97-AF65-F5344CB8AC3E}">
        <p14:creationId xmlns:p14="http://schemas.microsoft.com/office/powerpoint/2010/main" val="268324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98A89-94DC-4311-BE8A-DD8EA55A53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E99836E-B489-4DD6-82F4-4D7A166E646C}"/>
              </a:ext>
            </a:extLst>
          </p:cNvPr>
          <p:cNvSpPr/>
          <p:nvPr/>
        </p:nvSpPr>
        <p:spPr>
          <a:xfrm>
            <a:off x="247645" y="0"/>
            <a:ext cx="3687046" cy="5601533"/>
          </a:xfrm>
          <a:prstGeom prst="rect">
            <a:avLst/>
          </a:prstGeom>
          <a:solidFill>
            <a:schemeClr val="tx1">
              <a:alpha val="70000"/>
            </a:schemeClr>
          </a:solidFill>
        </p:spPr>
        <p:txBody>
          <a:bodyPr wrap="square">
            <a:spAutoFit/>
          </a:bodyPr>
          <a:lstStyle/>
          <a:p>
            <a:pPr fontAlgn="b"/>
            <a:br>
              <a:rPr lang="en-US" sz="1600" b="1" dirty="0">
                <a:solidFill>
                  <a:schemeClr val="bg1"/>
                </a:solidFill>
                <a:latin typeface="Verdana" panose="020B0604030504040204" pitchFamily="34" charset="0"/>
              </a:rPr>
            </a:br>
            <a:r>
              <a:rPr lang="en-US" sz="2400" b="1" dirty="0">
                <a:solidFill>
                  <a:schemeClr val="bg1"/>
                </a:solidFill>
              </a:rPr>
              <a:t>1608 2nd Street in </a:t>
            </a:r>
            <a:r>
              <a:rPr lang="en-US" sz="2400" b="1" dirty="0" err="1">
                <a:solidFill>
                  <a:schemeClr val="bg1"/>
                </a:solidFill>
              </a:rPr>
              <a:t>Waubun</a:t>
            </a:r>
            <a:r>
              <a:rPr lang="en-US" sz="2400" b="1" dirty="0">
                <a:solidFill>
                  <a:schemeClr val="bg1"/>
                </a:solidFill>
              </a:rPr>
              <a:t>, Minnesota </a:t>
            </a:r>
            <a:r>
              <a:rPr lang="en-US" sz="2400" dirty="0">
                <a:solidFill>
                  <a:schemeClr val="bg1"/>
                </a:solidFill>
              </a:rPr>
              <a:t>is on the </a:t>
            </a:r>
            <a:br>
              <a:rPr lang="en-US" sz="2400" dirty="0">
                <a:solidFill>
                  <a:schemeClr val="bg1"/>
                </a:solidFill>
              </a:rPr>
            </a:br>
            <a:r>
              <a:rPr lang="en-US" sz="2400" dirty="0">
                <a:solidFill>
                  <a:schemeClr val="bg1"/>
                </a:solidFill>
              </a:rPr>
              <a:t>White Earth reservation</a:t>
            </a:r>
          </a:p>
          <a:p>
            <a:pPr fontAlgn="b"/>
            <a:endParaRPr lang="en-US" b="1" dirty="0">
              <a:solidFill>
                <a:schemeClr val="bg1"/>
              </a:solidFill>
            </a:endParaRPr>
          </a:p>
          <a:p>
            <a:pPr marL="285750" indent="-285750">
              <a:buFont typeface="Arial" panose="020B0604020202020204" pitchFamily="34" charset="0"/>
              <a:buChar char="•"/>
            </a:pPr>
            <a:r>
              <a:rPr lang="en-US" sz="2000" dirty="0">
                <a:solidFill>
                  <a:schemeClr val="bg1"/>
                </a:solidFill>
              </a:rPr>
              <a:t>$56,000 in HOME funding</a:t>
            </a:r>
          </a:p>
          <a:p>
            <a:pPr marL="285750" indent="-285750">
              <a:buFont typeface="Arial" panose="020B0604020202020204" pitchFamily="34" charset="0"/>
              <a:buChar char="•"/>
            </a:pPr>
            <a:r>
              <a:rPr lang="en-US" sz="2000" dirty="0">
                <a:solidFill>
                  <a:schemeClr val="bg1"/>
                </a:solidFill>
              </a:rPr>
              <a:t>4 units rehabbed</a:t>
            </a:r>
          </a:p>
          <a:p>
            <a:pPr marL="285750" indent="-285750">
              <a:buFont typeface="Arial" panose="020B0604020202020204" pitchFamily="34" charset="0"/>
              <a:buChar char="•"/>
            </a:pPr>
            <a:r>
              <a:rPr lang="en-US" sz="2000" dirty="0">
                <a:solidFill>
                  <a:schemeClr val="bg1"/>
                </a:solidFill>
              </a:rPr>
              <a:t>Completed on June 6, 2003</a:t>
            </a:r>
          </a:p>
          <a:p>
            <a:pPr marL="285750" indent="-285750">
              <a:buFont typeface="Arial" panose="020B0604020202020204" pitchFamily="34" charset="0"/>
              <a:buChar char="•"/>
            </a:pPr>
            <a:endParaRPr lang="en-US" sz="20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pPr algn="ctr"/>
            <a:endParaRPr lang="en-US" sz="1600" dirty="0">
              <a:solidFill>
                <a:schemeClr val="bg1"/>
              </a:solidFill>
            </a:endParaRPr>
          </a:p>
          <a:p>
            <a:pPr algn="ctr"/>
            <a:r>
              <a:rPr lang="en-US" sz="1200" dirty="0">
                <a:solidFill>
                  <a:schemeClr val="bg1"/>
                </a:solidFill>
              </a:rPr>
              <a:t>Exterior view of 1608 2</a:t>
            </a:r>
            <a:r>
              <a:rPr lang="en-US" sz="1200" baseline="30000" dirty="0">
                <a:solidFill>
                  <a:schemeClr val="bg1"/>
                </a:solidFill>
              </a:rPr>
              <a:t>nd</a:t>
            </a:r>
            <a:r>
              <a:rPr lang="en-US" sz="1200" dirty="0">
                <a:solidFill>
                  <a:schemeClr val="bg1"/>
                </a:solidFill>
              </a:rPr>
              <a:t> Street in </a:t>
            </a:r>
            <a:r>
              <a:rPr lang="en-US" sz="1200" dirty="0" err="1">
                <a:solidFill>
                  <a:schemeClr val="bg1"/>
                </a:solidFill>
              </a:rPr>
              <a:t>Waubun</a:t>
            </a:r>
            <a:r>
              <a:rPr lang="en-US" sz="1200" dirty="0">
                <a:solidFill>
                  <a:schemeClr val="bg1"/>
                </a:solidFill>
              </a:rPr>
              <a:t>, Minnesota</a:t>
            </a:r>
            <a:endParaRPr lang="en-US" sz="1600" dirty="0">
              <a:solidFill>
                <a:schemeClr val="bg1"/>
              </a:solidFill>
            </a:endParaRPr>
          </a:p>
        </p:txBody>
      </p:sp>
      <p:pic>
        <p:nvPicPr>
          <p:cNvPr id="6" name="Picture 5">
            <a:extLst>
              <a:ext uri="{FF2B5EF4-FFF2-40B4-BE49-F238E27FC236}">
                <a16:creationId xmlns:a16="http://schemas.microsoft.com/office/drawing/2014/main" id="{4A8608C1-BF4C-45FC-8831-6C7464E439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319" y="3336554"/>
            <a:ext cx="3202826" cy="1789630"/>
          </a:xfrm>
          <a:prstGeom prst="rect">
            <a:avLst/>
          </a:prstGeom>
        </p:spPr>
      </p:pic>
    </p:spTree>
    <p:extLst>
      <p:ext uri="{BB962C8B-B14F-4D97-AF65-F5344CB8AC3E}">
        <p14:creationId xmlns:p14="http://schemas.microsoft.com/office/powerpoint/2010/main" val="172540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C2A-2179-4787-AA00-3AB2BE6CED4E}"/>
              </a:ext>
            </a:extLst>
          </p:cNvPr>
          <p:cNvSpPr>
            <a:spLocks noGrp="1"/>
          </p:cNvSpPr>
          <p:nvPr>
            <p:ph type="title"/>
          </p:nvPr>
        </p:nvSpPr>
        <p:spPr/>
        <p:txBody>
          <a:bodyPr>
            <a:normAutofit fontScale="90000"/>
          </a:bodyPr>
          <a:lstStyle/>
          <a:p>
            <a:r>
              <a:rPr lang="en-US" dirty="0"/>
              <a:t>The Emergency Solutions Grant Program (ESG)</a:t>
            </a:r>
          </a:p>
        </p:txBody>
      </p:sp>
      <p:sp>
        <p:nvSpPr>
          <p:cNvPr id="3" name="Content Placeholder 2">
            <a:extLst>
              <a:ext uri="{FF2B5EF4-FFF2-40B4-BE49-F238E27FC236}">
                <a16:creationId xmlns:a16="http://schemas.microsoft.com/office/drawing/2014/main" id="{B523C520-52A0-4C40-BA92-8A9DC56AAB1F}"/>
              </a:ext>
            </a:extLst>
          </p:cNvPr>
          <p:cNvSpPr>
            <a:spLocks noGrp="1"/>
          </p:cNvSpPr>
          <p:nvPr>
            <p:ph idx="1"/>
          </p:nvPr>
        </p:nvSpPr>
        <p:spPr/>
        <p:txBody>
          <a:bodyPr/>
          <a:lstStyle/>
          <a:p>
            <a:r>
              <a:rPr lang="en-US" sz="2800" dirty="0"/>
              <a:t>ESG funds can be used for:</a:t>
            </a:r>
          </a:p>
          <a:p>
            <a:pPr lvl="1">
              <a:spcBef>
                <a:spcPct val="0"/>
              </a:spcBef>
              <a:buClrTx/>
              <a:buSzTx/>
              <a:buFont typeface="Arial" panose="020B0604020202020204" pitchFamily="34" charset="0"/>
              <a:buChar char="•"/>
            </a:pPr>
            <a:r>
              <a:rPr lang="en-US" altLang="en-US" sz="2800" dirty="0">
                <a:latin typeface="Garamond" panose="02020404030301010803" pitchFamily="18" charset="0"/>
              </a:rPr>
              <a:t>Outreach to homeless persons on the streets</a:t>
            </a:r>
          </a:p>
          <a:p>
            <a:pPr lvl="1">
              <a:spcBef>
                <a:spcPct val="0"/>
              </a:spcBef>
              <a:buClrTx/>
              <a:buSzTx/>
              <a:buFont typeface="Arial" panose="020B0604020202020204" pitchFamily="34" charset="0"/>
              <a:buChar char="•"/>
            </a:pPr>
            <a:r>
              <a:rPr lang="en-US" altLang="en-US" sz="2800" dirty="0">
                <a:latin typeface="Garamond" panose="02020404030301010803" pitchFamily="18" charset="0"/>
              </a:rPr>
              <a:t>The renovation or operation of emergency shelters</a:t>
            </a:r>
          </a:p>
          <a:p>
            <a:pPr lvl="1">
              <a:spcBef>
                <a:spcPct val="0"/>
              </a:spcBef>
              <a:buClrTx/>
              <a:buSzTx/>
              <a:buFont typeface="Arial" panose="020B0604020202020204" pitchFamily="34" charset="0"/>
              <a:buChar char="•"/>
            </a:pPr>
            <a:r>
              <a:rPr lang="en-US" altLang="en-US" sz="2800" dirty="0">
                <a:latin typeface="Garamond" panose="02020404030301010803" pitchFamily="18" charset="0"/>
              </a:rPr>
              <a:t>Homelessness prevention</a:t>
            </a:r>
          </a:p>
          <a:p>
            <a:pPr lvl="1">
              <a:spcBef>
                <a:spcPct val="0"/>
              </a:spcBef>
              <a:buClrTx/>
              <a:buSzTx/>
              <a:buFont typeface="Arial" panose="020B0604020202020204" pitchFamily="34" charset="0"/>
              <a:buChar char="•"/>
            </a:pPr>
            <a:r>
              <a:rPr lang="en-US" altLang="en-US" sz="2800" dirty="0">
                <a:latin typeface="Garamond" panose="02020404030301010803" pitchFamily="18" charset="0"/>
              </a:rPr>
              <a:t>Rapid rehousing of homeless individuals or families</a:t>
            </a:r>
          </a:p>
          <a:p>
            <a:pPr lvl="1"/>
            <a:endParaRPr lang="en-US" dirty="0"/>
          </a:p>
        </p:txBody>
      </p:sp>
    </p:spTree>
    <p:extLst>
      <p:ext uri="{BB962C8B-B14F-4D97-AF65-F5344CB8AC3E}">
        <p14:creationId xmlns:p14="http://schemas.microsoft.com/office/powerpoint/2010/main" val="401440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C950-2FCE-47C3-84B1-350901B67B0D}"/>
              </a:ext>
            </a:extLst>
          </p:cNvPr>
          <p:cNvSpPr>
            <a:spLocks noGrp="1"/>
          </p:cNvSpPr>
          <p:nvPr>
            <p:ph type="title"/>
          </p:nvPr>
        </p:nvSpPr>
        <p:spPr/>
        <p:txBody>
          <a:bodyPr/>
          <a:lstStyle/>
          <a:p>
            <a:r>
              <a:rPr lang="en-US" dirty="0"/>
              <a:t>Use of ESG on Reservations</a:t>
            </a:r>
          </a:p>
        </p:txBody>
      </p:sp>
      <p:sp>
        <p:nvSpPr>
          <p:cNvPr id="3" name="Content Placeholder 2">
            <a:extLst>
              <a:ext uri="{FF2B5EF4-FFF2-40B4-BE49-F238E27FC236}">
                <a16:creationId xmlns:a16="http://schemas.microsoft.com/office/drawing/2014/main" id="{3AAB7DFD-89A7-4DB1-BE8E-C7F737929E2C}"/>
              </a:ext>
            </a:extLst>
          </p:cNvPr>
          <p:cNvSpPr>
            <a:spLocks noGrp="1"/>
          </p:cNvSpPr>
          <p:nvPr>
            <p:ph idx="1"/>
          </p:nvPr>
        </p:nvSpPr>
        <p:spPr/>
        <p:txBody>
          <a:bodyPr>
            <a:normAutofit/>
          </a:bodyPr>
          <a:lstStyle/>
          <a:p>
            <a:r>
              <a:rPr lang="en-US" dirty="0"/>
              <a:t>Funds may be used on reservations </a:t>
            </a:r>
          </a:p>
          <a:p>
            <a:r>
              <a:rPr lang="en-US" dirty="0"/>
              <a:t>Activity would need to be carried out by a private nonprofit organization</a:t>
            </a:r>
          </a:p>
          <a:p>
            <a:r>
              <a:rPr lang="en-US" dirty="0"/>
              <a:t>For technical assistance needs, please contact Marlisa Grogan, Special Needs Assistance Specialist, at  </a:t>
            </a:r>
            <a:r>
              <a:rPr lang="en-US" dirty="0">
                <a:hlinkClick r:id="rId2"/>
              </a:rPr>
              <a:t>marlisa.m.grogan@hud.gov</a:t>
            </a:r>
            <a:endParaRPr lang="en-US" dirty="0"/>
          </a:p>
          <a:p>
            <a:r>
              <a:rPr lang="en-US" dirty="0"/>
              <a:t>In Minnesota, you should also contact Marcia Kolb, Minneapolis Field Office Director of Community Planning and Development, at </a:t>
            </a:r>
            <a:r>
              <a:rPr lang="en-US" dirty="0">
                <a:hlinkClick r:id="rId3"/>
              </a:rPr>
              <a:t>marcia.a.kolb@hud.gov</a:t>
            </a:r>
            <a:endParaRPr lang="en-US" dirty="0"/>
          </a:p>
          <a:p>
            <a:endParaRPr lang="en-US" dirty="0"/>
          </a:p>
          <a:p>
            <a:endParaRPr lang="en-US" dirty="0"/>
          </a:p>
        </p:txBody>
      </p:sp>
    </p:spTree>
    <p:extLst>
      <p:ext uri="{BB962C8B-B14F-4D97-AF65-F5344CB8AC3E}">
        <p14:creationId xmlns:p14="http://schemas.microsoft.com/office/powerpoint/2010/main" val="229892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D025F-078D-4249-91B0-350549CAEE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9B45B1D-D70B-49F4-9AA4-12B30A6B3A27}"/>
              </a:ext>
            </a:extLst>
          </p:cNvPr>
          <p:cNvSpPr/>
          <p:nvPr/>
        </p:nvSpPr>
        <p:spPr>
          <a:xfrm>
            <a:off x="190499" y="0"/>
            <a:ext cx="4429126" cy="5970865"/>
          </a:xfrm>
          <a:prstGeom prst="rect">
            <a:avLst/>
          </a:prstGeom>
          <a:solidFill>
            <a:schemeClr val="tx1">
              <a:alpha val="65000"/>
            </a:schemeClr>
          </a:solidFill>
        </p:spPr>
        <p:txBody>
          <a:bodyPr wrap="square">
            <a:spAutoFit/>
          </a:bodyPr>
          <a:lstStyle/>
          <a:p>
            <a:endParaRPr lang="en-US" sz="1600" b="1" dirty="0">
              <a:solidFill>
                <a:schemeClr val="bg1"/>
              </a:solidFill>
              <a:latin typeface="Verdana" panose="020B0604030504040204" pitchFamily="34" charset="0"/>
            </a:endParaRPr>
          </a:p>
          <a:p>
            <a:r>
              <a:rPr lang="en-US" sz="2400" b="1" dirty="0">
                <a:solidFill>
                  <a:schemeClr val="bg1"/>
                </a:solidFill>
              </a:rPr>
              <a:t>Red Lake Homeless Shelter </a:t>
            </a:r>
            <a:r>
              <a:rPr lang="en-US" sz="2400" dirty="0">
                <a:solidFill>
                  <a:schemeClr val="bg1"/>
                </a:solidFill>
              </a:rPr>
              <a:t>is on the Red Lake Reservation</a:t>
            </a:r>
          </a:p>
          <a:p>
            <a:endParaRPr lang="en-US" sz="2400" dirty="0">
              <a:solidFill>
                <a:schemeClr val="bg1"/>
              </a:solidFill>
            </a:endParaRPr>
          </a:p>
          <a:p>
            <a:r>
              <a:rPr lang="en-US" sz="2400" dirty="0">
                <a:solidFill>
                  <a:schemeClr val="bg1"/>
                </a:solidFill>
              </a:rPr>
              <a:t>The State of Minnesota has provided this shelter ESG funds for many years. </a:t>
            </a:r>
          </a:p>
          <a:p>
            <a:endParaRPr lang="en-US" sz="2800" dirty="0">
              <a:solidFill>
                <a:schemeClr val="bg1"/>
              </a:solidFill>
            </a:endParaRPr>
          </a:p>
          <a:p>
            <a:endParaRPr lang="en-US" sz="2800" dirty="0">
              <a:solidFill>
                <a:schemeClr val="bg1"/>
              </a:solidFill>
              <a:latin typeface="Verdana" panose="020B0604030504040204" pitchFamily="34" charset="0"/>
            </a:endParaRPr>
          </a:p>
          <a:p>
            <a:endParaRPr lang="en-US" sz="2800" dirty="0">
              <a:solidFill>
                <a:schemeClr val="bg1"/>
              </a:solidFill>
              <a:latin typeface="Verdana" panose="020B0604030504040204" pitchFamily="34" charset="0"/>
            </a:endParaRPr>
          </a:p>
          <a:p>
            <a:endParaRPr lang="en-US" sz="2800" dirty="0">
              <a:solidFill>
                <a:schemeClr val="bg1"/>
              </a:solidFill>
              <a:latin typeface="Verdana" panose="020B0604030504040204" pitchFamily="34" charset="0"/>
            </a:endParaRPr>
          </a:p>
          <a:p>
            <a:endParaRPr lang="en-US" sz="2800" dirty="0">
              <a:solidFill>
                <a:schemeClr val="bg1"/>
              </a:solidFill>
              <a:latin typeface="Verdana" panose="020B0604030504040204" pitchFamily="34" charset="0"/>
            </a:endParaRPr>
          </a:p>
          <a:p>
            <a:endParaRPr lang="en-US" sz="2800"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p:txBody>
      </p:sp>
      <p:sp>
        <p:nvSpPr>
          <p:cNvPr id="5" name="Star: 5 Points 4">
            <a:extLst>
              <a:ext uri="{FF2B5EF4-FFF2-40B4-BE49-F238E27FC236}">
                <a16:creationId xmlns:a16="http://schemas.microsoft.com/office/drawing/2014/main" id="{67620FBA-C9CF-4AF6-99AF-4A5C7D51E255}"/>
              </a:ext>
            </a:extLst>
          </p:cNvPr>
          <p:cNvSpPr/>
          <p:nvPr/>
        </p:nvSpPr>
        <p:spPr>
          <a:xfrm>
            <a:off x="8164945" y="2068079"/>
            <a:ext cx="1032163" cy="1109230"/>
          </a:xfrm>
          <a:prstGeom prst="star5">
            <a:avLst/>
          </a:prstGeom>
          <a:solidFill>
            <a:srgbClr val="FF0000"/>
          </a:solidFill>
          <a:ln>
            <a:noFill/>
          </a:ln>
          <a:effectLst>
            <a:glow rad="139700">
              <a:schemeClr val="bg1">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228600">
                  <a:schemeClr val="accent2">
                    <a:satMod val="175000"/>
                    <a:alpha val="40000"/>
                  </a:schemeClr>
                </a:glow>
              </a:effectLst>
            </a:endParaRPr>
          </a:p>
        </p:txBody>
      </p:sp>
      <p:pic>
        <p:nvPicPr>
          <p:cNvPr id="8" name="Picture 7" descr="A close up of a sign&#10;&#10;Description generated with very high confidence">
            <a:extLst>
              <a:ext uri="{FF2B5EF4-FFF2-40B4-BE49-F238E27FC236}">
                <a16:creationId xmlns:a16="http://schemas.microsoft.com/office/drawing/2014/main" id="{8B13B1D2-35A6-4695-9310-F0DF0101AB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7520" y="2763611"/>
            <a:ext cx="2857500" cy="2857500"/>
          </a:xfrm>
          <a:prstGeom prst="rect">
            <a:avLst/>
          </a:prstGeom>
        </p:spPr>
      </p:pic>
    </p:spTree>
    <p:extLst>
      <p:ext uri="{BB962C8B-B14F-4D97-AF65-F5344CB8AC3E}">
        <p14:creationId xmlns:p14="http://schemas.microsoft.com/office/powerpoint/2010/main" val="111002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7413-C1D5-4D9E-B5D6-12F725E21595}"/>
              </a:ext>
            </a:extLst>
          </p:cNvPr>
          <p:cNvSpPr>
            <a:spLocks noGrp="1"/>
          </p:cNvSpPr>
          <p:nvPr>
            <p:ph type="title"/>
          </p:nvPr>
        </p:nvSpPr>
        <p:spPr/>
        <p:txBody>
          <a:bodyPr>
            <a:normAutofit fontScale="90000"/>
          </a:bodyPr>
          <a:lstStyle/>
          <a:p>
            <a:r>
              <a:rPr lang="en-US" dirty="0"/>
              <a:t>The Housing Opportunities for Persons with AIDS Program (HOPWA)</a:t>
            </a:r>
          </a:p>
        </p:txBody>
      </p:sp>
      <p:sp>
        <p:nvSpPr>
          <p:cNvPr id="3" name="Content Placeholder 2">
            <a:extLst>
              <a:ext uri="{FF2B5EF4-FFF2-40B4-BE49-F238E27FC236}">
                <a16:creationId xmlns:a16="http://schemas.microsoft.com/office/drawing/2014/main" id="{71851FBE-2F7B-49D1-B552-08349D1389EC}"/>
              </a:ext>
            </a:extLst>
          </p:cNvPr>
          <p:cNvSpPr>
            <a:spLocks noGrp="1"/>
          </p:cNvSpPr>
          <p:nvPr>
            <p:ph idx="1"/>
          </p:nvPr>
        </p:nvSpPr>
        <p:spPr/>
        <p:txBody>
          <a:bodyPr>
            <a:normAutofit lnSpcReduction="10000"/>
          </a:bodyPr>
          <a:lstStyle/>
          <a:p>
            <a:r>
              <a:rPr lang="en-US" dirty="0"/>
              <a:t>Funds must be used to assist persons with HIV/AIDS and their families</a:t>
            </a:r>
          </a:p>
          <a:p>
            <a:pPr lvl="1"/>
            <a:r>
              <a:rPr lang="en-US" dirty="0"/>
              <a:t>Eligible uses of funds include:</a:t>
            </a:r>
          </a:p>
          <a:p>
            <a:pPr lvl="2"/>
            <a:r>
              <a:rPr lang="en-US" dirty="0"/>
              <a:t>Acquisition, rehabilitation or new construction of housing units</a:t>
            </a:r>
          </a:p>
          <a:p>
            <a:pPr lvl="2"/>
            <a:r>
              <a:rPr lang="en-US" dirty="0"/>
              <a:t>Housing facility operations</a:t>
            </a:r>
          </a:p>
          <a:p>
            <a:pPr lvl="2"/>
            <a:r>
              <a:rPr lang="en-US" dirty="0"/>
              <a:t>Long-term rental assistance</a:t>
            </a:r>
          </a:p>
          <a:p>
            <a:pPr lvl="2"/>
            <a:r>
              <a:rPr lang="en-US" dirty="0"/>
              <a:t>Short-term rent and utility payments to prevent homelessness</a:t>
            </a:r>
          </a:p>
          <a:p>
            <a:pPr lvl="2"/>
            <a:r>
              <a:rPr lang="en-US" dirty="0"/>
              <a:t> Supportive services such as assessment and case management, substance abuse treatment, mental health treatment, nutritional services, job training and placement assistance, and assistance with daily living</a:t>
            </a:r>
          </a:p>
        </p:txBody>
      </p:sp>
    </p:spTree>
    <p:extLst>
      <p:ext uri="{BB962C8B-B14F-4D97-AF65-F5344CB8AC3E}">
        <p14:creationId xmlns:p14="http://schemas.microsoft.com/office/powerpoint/2010/main" val="302776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ECD4-5FB9-46C8-AEC0-2543CCEB60A1}"/>
              </a:ext>
            </a:extLst>
          </p:cNvPr>
          <p:cNvSpPr>
            <a:spLocks noGrp="1"/>
          </p:cNvSpPr>
          <p:nvPr>
            <p:ph type="title"/>
          </p:nvPr>
        </p:nvSpPr>
        <p:spPr/>
        <p:txBody>
          <a:bodyPr/>
          <a:lstStyle/>
          <a:p>
            <a:r>
              <a:rPr lang="en-US" dirty="0"/>
              <a:t>Use of HOPWA on Reservations</a:t>
            </a:r>
          </a:p>
        </p:txBody>
      </p:sp>
      <p:sp>
        <p:nvSpPr>
          <p:cNvPr id="3" name="Content Placeholder 2">
            <a:extLst>
              <a:ext uri="{FF2B5EF4-FFF2-40B4-BE49-F238E27FC236}">
                <a16:creationId xmlns:a16="http://schemas.microsoft.com/office/drawing/2014/main" id="{D9E15260-F8B3-4FA0-8943-71705CDB886A}"/>
              </a:ext>
            </a:extLst>
          </p:cNvPr>
          <p:cNvSpPr>
            <a:spLocks noGrp="1"/>
          </p:cNvSpPr>
          <p:nvPr>
            <p:ph idx="1"/>
          </p:nvPr>
        </p:nvSpPr>
        <p:spPr/>
        <p:txBody>
          <a:bodyPr>
            <a:normAutofit/>
          </a:bodyPr>
          <a:lstStyle/>
          <a:p>
            <a:r>
              <a:rPr lang="en-US" dirty="0"/>
              <a:t>Funds may be used on reservations </a:t>
            </a:r>
          </a:p>
          <a:p>
            <a:r>
              <a:rPr lang="en-US" dirty="0"/>
              <a:t>Activity would need to be carried out by a private nonprofit organization</a:t>
            </a:r>
          </a:p>
          <a:p>
            <a:r>
              <a:rPr lang="en-US" dirty="0"/>
              <a:t>For technical assistance needs, please contact Rita Flegel, Director of the Office of HIV/AIDS Housing, at </a:t>
            </a:r>
            <a:r>
              <a:rPr lang="en-US" dirty="0">
                <a:hlinkClick r:id="rId2"/>
              </a:rPr>
              <a:t>rita.h.flegel@hud.gov</a:t>
            </a:r>
            <a:endParaRPr lang="en-US" dirty="0"/>
          </a:p>
          <a:p>
            <a:r>
              <a:rPr lang="en-US" dirty="0"/>
              <a:t>In Minnesota, you should also contact Marcia Kolb, Minneapolis Field Office Director of Community Planning and Development, at </a:t>
            </a:r>
            <a:r>
              <a:rPr lang="en-US" dirty="0">
                <a:hlinkClick r:id="rId3"/>
              </a:rPr>
              <a:t>marcia.a.kolb@hud.gov</a:t>
            </a:r>
            <a:endParaRPr lang="en-US" dirty="0"/>
          </a:p>
          <a:p>
            <a:endParaRPr lang="en-US" dirty="0"/>
          </a:p>
        </p:txBody>
      </p:sp>
    </p:spTree>
    <p:extLst>
      <p:ext uri="{BB962C8B-B14F-4D97-AF65-F5344CB8AC3E}">
        <p14:creationId xmlns:p14="http://schemas.microsoft.com/office/powerpoint/2010/main" val="68236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31D73D-2571-4D5D-8364-6DFB96458B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747CFEA-BEC0-4B52-998E-1E3BD0DF673A}"/>
              </a:ext>
            </a:extLst>
          </p:cNvPr>
          <p:cNvSpPr/>
          <p:nvPr/>
        </p:nvSpPr>
        <p:spPr>
          <a:xfrm>
            <a:off x="247645" y="0"/>
            <a:ext cx="3686175" cy="5816977"/>
          </a:xfrm>
          <a:prstGeom prst="rect">
            <a:avLst/>
          </a:prstGeom>
          <a:solidFill>
            <a:schemeClr val="tx1">
              <a:alpha val="70000"/>
            </a:schemeClr>
          </a:solidFill>
        </p:spPr>
        <p:txBody>
          <a:bodyPr wrap="square">
            <a:spAutoFit/>
          </a:bodyPr>
          <a:lstStyle/>
          <a:p>
            <a:br>
              <a:rPr lang="en-US" sz="1600" b="1" dirty="0">
                <a:solidFill>
                  <a:schemeClr val="bg1"/>
                </a:solidFill>
                <a:latin typeface="Verdana" panose="020B0604030504040204" pitchFamily="34" charset="0"/>
              </a:rPr>
            </a:br>
            <a:r>
              <a:rPr lang="en-US" sz="2000" b="1" dirty="0" err="1">
                <a:solidFill>
                  <a:schemeClr val="bg1"/>
                </a:solidFill>
                <a:latin typeface="Verdana" panose="020B0604030504040204" pitchFamily="34" charset="0"/>
              </a:rPr>
              <a:t>Maynidoowahdak</a:t>
            </a:r>
            <a:r>
              <a:rPr lang="en-US" sz="2000" b="1" dirty="0">
                <a:solidFill>
                  <a:schemeClr val="bg1"/>
                </a:solidFill>
                <a:latin typeface="Verdana" panose="020B0604030504040204" pitchFamily="34" charset="0"/>
              </a:rPr>
              <a:t> </a:t>
            </a:r>
            <a:r>
              <a:rPr lang="en-US" sz="2000" b="1" dirty="0" err="1">
                <a:solidFill>
                  <a:schemeClr val="bg1"/>
                </a:solidFill>
                <a:latin typeface="Verdana" panose="020B0604030504040204" pitchFamily="34" charset="0"/>
              </a:rPr>
              <a:t>Odena</a:t>
            </a:r>
            <a:r>
              <a:rPr lang="en-US" sz="2000" b="1" dirty="0">
                <a:solidFill>
                  <a:schemeClr val="bg1"/>
                </a:solidFill>
                <a:latin typeface="Verdana" panose="020B0604030504040204" pitchFamily="34" charset="0"/>
              </a:rPr>
              <a:t> </a:t>
            </a:r>
            <a:r>
              <a:rPr lang="en-US" sz="1600" dirty="0">
                <a:solidFill>
                  <a:schemeClr val="bg1"/>
                </a:solidFill>
                <a:latin typeface="Verdana" panose="020B0604030504040204" pitchFamily="34" charset="0"/>
              </a:rPr>
              <a:t>in Minneapolis is managed by Indigenous Peoples Task Force. </a:t>
            </a:r>
          </a:p>
          <a:p>
            <a:endParaRPr lang="en-US" sz="1600" dirty="0">
              <a:solidFill>
                <a:schemeClr val="bg1"/>
              </a:solidFill>
              <a:latin typeface="Verdana" panose="020B0604030504040204" pitchFamily="34" charset="0"/>
            </a:endParaRPr>
          </a:p>
          <a:p>
            <a:r>
              <a:rPr lang="en-US" sz="1600" dirty="0">
                <a:solidFill>
                  <a:schemeClr val="bg1"/>
                </a:solidFill>
                <a:latin typeface="Verdana" panose="020B0604030504040204" pitchFamily="34" charset="0"/>
              </a:rPr>
              <a:t>The State of MN allocated HOPWA funds to this project that was constructed in 1999.   </a:t>
            </a:r>
          </a:p>
          <a:p>
            <a:endParaRPr lang="en-US"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pPr algn="ctr"/>
            <a:r>
              <a:rPr lang="en-US" sz="1200" dirty="0" err="1">
                <a:solidFill>
                  <a:schemeClr val="bg1"/>
                </a:solidFill>
              </a:rPr>
              <a:t>Maynidoowahdak</a:t>
            </a:r>
            <a:r>
              <a:rPr lang="en-US" sz="1200" dirty="0">
                <a:solidFill>
                  <a:schemeClr val="bg1"/>
                </a:solidFill>
              </a:rPr>
              <a:t> </a:t>
            </a:r>
            <a:r>
              <a:rPr lang="en-US" sz="1200" dirty="0" err="1">
                <a:solidFill>
                  <a:schemeClr val="bg1"/>
                </a:solidFill>
              </a:rPr>
              <a:t>Odena</a:t>
            </a:r>
            <a:r>
              <a:rPr lang="en-US" sz="1200" dirty="0">
                <a:solidFill>
                  <a:schemeClr val="bg1"/>
                </a:solidFill>
              </a:rPr>
              <a:t> in Minneapolis</a:t>
            </a:r>
          </a:p>
        </p:txBody>
      </p:sp>
      <p:pic>
        <p:nvPicPr>
          <p:cNvPr id="1026" name="Picture 2" descr="maynidoowahdak">
            <a:extLst>
              <a:ext uri="{FF2B5EF4-FFF2-40B4-BE49-F238E27FC236}">
                <a16:creationId xmlns:a16="http://schemas.microsoft.com/office/drawing/2014/main" id="{410C63D9-2B51-4231-9B90-F258AF0BE8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4869" y="2540766"/>
            <a:ext cx="237172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5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93D2-6ED3-4F43-B5F7-4A2C8BCA7500}"/>
              </a:ext>
            </a:extLst>
          </p:cNvPr>
          <p:cNvSpPr>
            <a:spLocks noGrp="1"/>
          </p:cNvSpPr>
          <p:nvPr>
            <p:ph type="title"/>
          </p:nvPr>
        </p:nvSpPr>
        <p:spPr/>
        <p:txBody>
          <a:bodyPr/>
          <a:lstStyle/>
          <a:p>
            <a:r>
              <a:rPr lang="en-US" dirty="0"/>
              <a:t>Continuum of Care Funds</a:t>
            </a:r>
          </a:p>
        </p:txBody>
      </p:sp>
      <p:sp>
        <p:nvSpPr>
          <p:cNvPr id="3" name="Content Placeholder 2">
            <a:extLst>
              <a:ext uri="{FF2B5EF4-FFF2-40B4-BE49-F238E27FC236}">
                <a16:creationId xmlns:a16="http://schemas.microsoft.com/office/drawing/2014/main" id="{A0D6FA33-A491-4D52-B590-59508B38ABBA}"/>
              </a:ext>
            </a:extLst>
          </p:cNvPr>
          <p:cNvSpPr>
            <a:spLocks noGrp="1"/>
          </p:cNvSpPr>
          <p:nvPr>
            <p:ph idx="1"/>
          </p:nvPr>
        </p:nvSpPr>
        <p:spPr/>
        <p:txBody>
          <a:bodyPr>
            <a:normAutofit fontScale="92500"/>
          </a:bodyPr>
          <a:lstStyle/>
          <a:p>
            <a:r>
              <a:rPr lang="en-US" dirty="0"/>
              <a:t>Funds are awarded each year through a competitive process</a:t>
            </a:r>
          </a:p>
          <a:p>
            <a:r>
              <a:rPr lang="en-US" dirty="0"/>
              <a:t>Eligible applicants are nonprofit organizations and State and local governments</a:t>
            </a:r>
          </a:p>
          <a:p>
            <a:r>
              <a:rPr lang="en-US" dirty="0"/>
              <a:t>Applicants apply through a “Continuum of Care,” which is a coalition of organizations (nonprofits, government agencies, businesses, etc.) that are working to prevent and eliminate homelessness in a particular geographic area </a:t>
            </a:r>
          </a:p>
          <a:p>
            <a:r>
              <a:rPr lang="en-US" dirty="0"/>
              <a:t>In Minnesota there are ten Continuum of Care coalitions (see handout for contacts)</a:t>
            </a:r>
          </a:p>
          <a:p>
            <a:pPr marL="0" indent="0">
              <a:buNone/>
            </a:pPr>
            <a:endParaRPr lang="en-US" dirty="0"/>
          </a:p>
        </p:txBody>
      </p:sp>
    </p:spTree>
    <p:extLst>
      <p:ext uri="{BB962C8B-B14F-4D97-AF65-F5344CB8AC3E}">
        <p14:creationId xmlns:p14="http://schemas.microsoft.com/office/powerpoint/2010/main" val="364227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6B25-494C-4F4D-9AB3-124B4F58A1E0}"/>
              </a:ext>
            </a:extLst>
          </p:cNvPr>
          <p:cNvSpPr>
            <a:spLocks noGrp="1"/>
          </p:cNvSpPr>
          <p:nvPr>
            <p:ph type="title"/>
          </p:nvPr>
        </p:nvSpPr>
        <p:spPr/>
        <p:txBody>
          <a:bodyPr/>
          <a:lstStyle/>
          <a:p>
            <a:r>
              <a:rPr lang="en-US" dirty="0"/>
              <a:t>Uses of Continuum of Care funds</a:t>
            </a:r>
          </a:p>
        </p:txBody>
      </p:sp>
      <p:sp>
        <p:nvSpPr>
          <p:cNvPr id="3" name="Content Placeholder 2">
            <a:extLst>
              <a:ext uri="{FF2B5EF4-FFF2-40B4-BE49-F238E27FC236}">
                <a16:creationId xmlns:a16="http://schemas.microsoft.com/office/drawing/2014/main" id="{766695E5-18A4-40F8-803B-11534C935614}"/>
              </a:ext>
            </a:extLst>
          </p:cNvPr>
          <p:cNvSpPr>
            <a:spLocks noGrp="1"/>
          </p:cNvSpPr>
          <p:nvPr>
            <p:ph idx="1"/>
          </p:nvPr>
        </p:nvSpPr>
        <p:spPr/>
        <p:txBody>
          <a:bodyPr/>
          <a:lstStyle/>
          <a:p>
            <a:r>
              <a:rPr lang="en-US" dirty="0"/>
              <a:t>Funds must be used to serve people who meet HUD’s definition of homeless</a:t>
            </a:r>
          </a:p>
          <a:p>
            <a:r>
              <a:rPr lang="en-US" dirty="0"/>
              <a:t>Funds can be used for permanent or transitional housing but not for emergency shelter</a:t>
            </a:r>
          </a:p>
          <a:p>
            <a:r>
              <a:rPr lang="en-US" dirty="0"/>
              <a:t>Eligible uses of funds include acquisition, rehabilitation, new construction, leasing, rental assistance, operation and supportive services.  </a:t>
            </a:r>
          </a:p>
        </p:txBody>
      </p:sp>
    </p:spTree>
    <p:extLst>
      <p:ext uri="{BB962C8B-B14F-4D97-AF65-F5344CB8AC3E}">
        <p14:creationId xmlns:p14="http://schemas.microsoft.com/office/powerpoint/2010/main" val="98347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3F18F9-2D5D-4271-813E-3FA633E844BB}"/>
              </a:ext>
            </a:extLst>
          </p:cNvPr>
          <p:cNvSpPr>
            <a:spLocks noGrp="1"/>
          </p:cNvSpPr>
          <p:nvPr>
            <p:ph type="title"/>
          </p:nvPr>
        </p:nvSpPr>
        <p:spPr/>
        <p:txBody>
          <a:bodyPr/>
          <a:lstStyle/>
          <a:p>
            <a:r>
              <a:rPr lang="en-US" dirty="0"/>
              <a:t>This presentation will cover:</a:t>
            </a:r>
          </a:p>
        </p:txBody>
      </p:sp>
      <p:sp>
        <p:nvSpPr>
          <p:cNvPr id="5" name="Content Placeholder 4">
            <a:extLst>
              <a:ext uri="{FF2B5EF4-FFF2-40B4-BE49-F238E27FC236}">
                <a16:creationId xmlns:a16="http://schemas.microsoft.com/office/drawing/2014/main" id="{2FEEBF0D-45C5-4B6E-A328-7A9C1F6ADB98}"/>
              </a:ext>
            </a:extLst>
          </p:cNvPr>
          <p:cNvSpPr>
            <a:spLocks noGrp="1"/>
          </p:cNvSpPr>
          <p:nvPr>
            <p:ph idx="1"/>
          </p:nvPr>
        </p:nvSpPr>
        <p:spPr/>
        <p:txBody>
          <a:bodyPr>
            <a:normAutofit lnSpcReduction="10000"/>
          </a:bodyPr>
          <a:lstStyle/>
          <a:p>
            <a:r>
              <a:rPr lang="en-US" dirty="0"/>
              <a:t>Office of Community Planning and Development Programs</a:t>
            </a:r>
          </a:p>
          <a:p>
            <a:pPr lvl="1"/>
            <a:r>
              <a:rPr lang="en-US" dirty="0"/>
              <a:t>Block Grant Programs</a:t>
            </a:r>
          </a:p>
          <a:p>
            <a:pPr lvl="1"/>
            <a:r>
              <a:rPr lang="en-US" dirty="0"/>
              <a:t>Competitive Grant Program</a:t>
            </a:r>
          </a:p>
          <a:p>
            <a:r>
              <a:rPr lang="en-US" dirty="0"/>
              <a:t>Rental assistance programs</a:t>
            </a:r>
          </a:p>
          <a:p>
            <a:r>
              <a:rPr lang="en-US" dirty="0"/>
              <a:t>Mortgage insurance programs</a:t>
            </a:r>
          </a:p>
          <a:p>
            <a:pPr>
              <a:buSzPct val="114999"/>
            </a:pPr>
            <a:r>
              <a:rPr lang="en-US" dirty="0"/>
              <a:t>Great Lakes Thriving Communities Technical Assistance Center (Great Lakes TCTAC)</a:t>
            </a:r>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8840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805E-4E3F-46A7-9F74-0E3DA25C460D}"/>
              </a:ext>
            </a:extLst>
          </p:cNvPr>
          <p:cNvSpPr>
            <a:spLocks noGrp="1"/>
          </p:cNvSpPr>
          <p:nvPr>
            <p:ph type="title"/>
          </p:nvPr>
        </p:nvSpPr>
        <p:spPr/>
        <p:txBody>
          <a:bodyPr/>
          <a:lstStyle/>
          <a:p>
            <a:r>
              <a:rPr lang="en-US" dirty="0"/>
              <a:t>Use of </a:t>
            </a:r>
            <a:r>
              <a:rPr lang="en-US" dirty="0" err="1"/>
              <a:t>CoC</a:t>
            </a:r>
            <a:r>
              <a:rPr lang="en-US" dirty="0"/>
              <a:t> Funds on Reservations</a:t>
            </a:r>
          </a:p>
        </p:txBody>
      </p:sp>
      <p:sp>
        <p:nvSpPr>
          <p:cNvPr id="3" name="Content Placeholder 2">
            <a:extLst>
              <a:ext uri="{FF2B5EF4-FFF2-40B4-BE49-F238E27FC236}">
                <a16:creationId xmlns:a16="http://schemas.microsoft.com/office/drawing/2014/main" id="{BFF923CB-1434-4C88-8C89-6D3182B055CB}"/>
              </a:ext>
            </a:extLst>
          </p:cNvPr>
          <p:cNvSpPr>
            <a:spLocks noGrp="1"/>
          </p:cNvSpPr>
          <p:nvPr>
            <p:ph idx="1"/>
          </p:nvPr>
        </p:nvSpPr>
        <p:spPr/>
        <p:txBody>
          <a:bodyPr>
            <a:normAutofit fontScale="92500"/>
          </a:bodyPr>
          <a:lstStyle/>
          <a:p>
            <a:r>
              <a:rPr lang="en-US" dirty="0"/>
              <a:t>Funds can be used for projects on reservations</a:t>
            </a:r>
          </a:p>
          <a:p>
            <a:r>
              <a:rPr lang="en-US" dirty="0"/>
              <a:t>Neither Tribes nor Tribal Housing Authorities are eligible applicants</a:t>
            </a:r>
          </a:p>
          <a:p>
            <a:r>
              <a:rPr lang="en-US" dirty="0"/>
              <a:t>Private Nonprofit Organizations are eligible to apply, however</a:t>
            </a:r>
          </a:p>
          <a:p>
            <a:r>
              <a:rPr lang="en-US" dirty="0"/>
              <a:t>Prior to applying for funds an organization should contact Marlisa Grogan, Special Needs Assistance Specialist, at  </a:t>
            </a:r>
            <a:r>
              <a:rPr lang="en-US" dirty="0">
                <a:hlinkClick r:id="rId3"/>
              </a:rPr>
              <a:t>marlisa.m.grogan@hud.gov</a:t>
            </a:r>
            <a:endParaRPr lang="en-US" dirty="0"/>
          </a:p>
          <a:p>
            <a:r>
              <a:rPr lang="en-US" dirty="0"/>
              <a:t>In Minnesota, you should also contact Marcia Kolb, Minneapolis Field Office Director of Community Planning and Development, at </a:t>
            </a:r>
            <a:r>
              <a:rPr lang="en-US" dirty="0">
                <a:hlinkClick r:id="rId4"/>
              </a:rPr>
              <a:t>marcia.a.kolb@hud.gov</a:t>
            </a:r>
            <a:endParaRPr lang="en-US" dirty="0"/>
          </a:p>
          <a:p>
            <a:pPr marL="0" indent="0">
              <a:buNone/>
            </a:pPr>
            <a:endParaRPr lang="en-US" dirty="0"/>
          </a:p>
        </p:txBody>
      </p:sp>
    </p:spTree>
    <p:extLst>
      <p:ext uri="{BB962C8B-B14F-4D97-AF65-F5344CB8AC3E}">
        <p14:creationId xmlns:p14="http://schemas.microsoft.com/office/powerpoint/2010/main" val="113800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58115-1A4C-4C30-AA2F-5B674ABFF2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80" y="0"/>
            <a:ext cx="12183920" cy="6858000"/>
          </a:xfrm>
          <a:prstGeom prst="rect">
            <a:avLst/>
          </a:prstGeom>
        </p:spPr>
      </p:pic>
      <p:sp>
        <p:nvSpPr>
          <p:cNvPr id="3" name="Rectangle 2">
            <a:extLst>
              <a:ext uri="{FF2B5EF4-FFF2-40B4-BE49-F238E27FC236}">
                <a16:creationId xmlns:a16="http://schemas.microsoft.com/office/drawing/2014/main" id="{E9B45B1D-D70B-49F4-9AA4-12B30A6B3A27}"/>
              </a:ext>
            </a:extLst>
          </p:cNvPr>
          <p:cNvSpPr/>
          <p:nvPr/>
        </p:nvSpPr>
        <p:spPr>
          <a:xfrm>
            <a:off x="190499" y="0"/>
            <a:ext cx="3095626" cy="5878532"/>
          </a:xfrm>
          <a:prstGeom prst="rect">
            <a:avLst/>
          </a:prstGeom>
          <a:solidFill>
            <a:schemeClr val="tx1">
              <a:alpha val="65000"/>
            </a:schemeClr>
          </a:solidFill>
        </p:spPr>
        <p:txBody>
          <a:bodyPr wrap="square">
            <a:spAutoFit/>
          </a:bodyPr>
          <a:lstStyle/>
          <a:p>
            <a:endParaRPr lang="en-US" sz="1600" b="1" dirty="0">
              <a:solidFill>
                <a:schemeClr val="bg1"/>
              </a:solidFill>
              <a:latin typeface="Verdana" panose="020B0604030504040204" pitchFamily="34" charset="0"/>
            </a:endParaRPr>
          </a:p>
          <a:p>
            <a:r>
              <a:rPr lang="en-US" sz="2400" dirty="0">
                <a:solidFill>
                  <a:schemeClr val="bg1"/>
                </a:solidFill>
              </a:rPr>
              <a:t>There are several </a:t>
            </a:r>
            <a:br>
              <a:rPr lang="en-US" sz="2400" dirty="0">
                <a:solidFill>
                  <a:schemeClr val="bg1"/>
                </a:solidFill>
              </a:rPr>
            </a:br>
            <a:r>
              <a:rPr lang="en-US" sz="2400" dirty="0">
                <a:solidFill>
                  <a:schemeClr val="bg1"/>
                </a:solidFill>
              </a:rPr>
              <a:t>Native homeless projects funded by the HUD Continuum of Care (CoC) program in Minnesota</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p:txBody>
      </p:sp>
      <p:pic>
        <p:nvPicPr>
          <p:cNvPr id="9" name="Picture 8">
            <a:extLst>
              <a:ext uri="{FF2B5EF4-FFF2-40B4-BE49-F238E27FC236}">
                <a16:creationId xmlns:a16="http://schemas.microsoft.com/office/drawing/2014/main" id="{B17053FA-F8C6-4B8F-9834-8F4E2FA7F2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5330" y="3429000"/>
            <a:ext cx="2225963" cy="2272145"/>
          </a:xfrm>
          <a:prstGeom prst="ellipse">
            <a:avLst/>
          </a:prstGeom>
        </p:spPr>
      </p:pic>
    </p:spTree>
    <p:extLst>
      <p:ext uri="{BB962C8B-B14F-4D97-AF65-F5344CB8AC3E}">
        <p14:creationId xmlns:p14="http://schemas.microsoft.com/office/powerpoint/2010/main" val="13872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37F4E5-EA6D-4FED-BC33-2A9F8E0B40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9B45B1D-D70B-49F4-9AA4-12B30A6B3A27}"/>
              </a:ext>
            </a:extLst>
          </p:cNvPr>
          <p:cNvSpPr/>
          <p:nvPr/>
        </p:nvSpPr>
        <p:spPr>
          <a:xfrm>
            <a:off x="190499" y="0"/>
            <a:ext cx="3857625" cy="6955750"/>
          </a:xfrm>
          <a:prstGeom prst="rect">
            <a:avLst/>
          </a:prstGeom>
          <a:solidFill>
            <a:schemeClr val="tx1">
              <a:alpha val="65000"/>
            </a:schemeClr>
          </a:solidFill>
        </p:spPr>
        <p:txBody>
          <a:bodyPr wrap="square">
            <a:spAutoFit/>
          </a:bodyPr>
          <a:lstStyle/>
          <a:p>
            <a:endParaRPr lang="en-US" sz="1600" b="1" dirty="0">
              <a:solidFill>
                <a:schemeClr val="bg1"/>
              </a:solidFill>
              <a:latin typeface="Verdana" panose="020B0604030504040204" pitchFamily="34" charset="0"/>
            </a:endParaRPr>
          </a:p>
          <a:p>
            <a:r>
              <a:rPr lang="en-US" sz="1600" b="1" dirty="0" err="1">
                <a:solidFill>
                  <a:schemeClr val="bg1"/>
                </a:solidFill>
                <a:latin typeface="Verdana" panose="020B0604030504040204" pitchFamily="34" charset="0"/>
              </a:rPr>
              <a:t>Anishinabe</a:t>
            </a:r>
            <a:r>
              <a:rPr lang="en-US" sz="1600" b="1" dirty="0">
                <a:solidFill>
                  <a:schemeClr val="bg1"/>
                </a:solidFill>
                <a:latin typeface="Verdana" panose="020B0604030504040204" pitchFamily="34" charset="0"/>
              </a:rPr>
              <a:t> </a:t>
            </a:r>
            <a:r>
              <a:rPr lang="en-US" sz="1600" b="1" dirty="0" err="1">
                <a:solidFill>
                  <a:schemeClr val="bg1"/>
                </a:solidFill>
                <a:latin typeface="Verdana" panose="020B0604030504040204" pitchFamily="34" charset="0"/>
              </a:rPr>
              <a:t>Wakiagun</a:t>
            </a:r>
            <a:r>
              <a:rPr lang="en-US" sz="1600" b="1" dirty="0">
                <a:solidFill>
                  <a:schemeClr val="bg1"/>
                </a:solidFill>
                <a:latin typeface="Verdana" panose="020B0604030504040204" pitchFamily="34" charset="0"/>
              </a:rPr>
              <a:t> </a:t>
            </a:r>
            <a:r>
              <a:rPr lang="en-US" dirty="0">
                <a:solidFill>
                  <a:schemeClr val="bg1"/>
                </a:solidFill>
                <a:latin typeface="Verdana" panose="020B0604030504040204" pitchFamily="34" charset="0"/>
              </a:rPr>
              <a:t>is managed by American Indian Community Development Corporation.</a:t>
            </a:r>
          </a:p>
          <a:p>
            <a:endParaRPr lang="en-US" sz="1600" dirty="0">
              <a:solidFill>
                <a:schemeClr val="bg1"/>
              </a:solidFill>
              <a:latin typeface="Verdana" panose="020B0604030504040204" pitchFamily="34" charset="0"/>
            </a:endParaRPr>
          </a:p>
          <a:p>
            <a:r>
              <a:rPr lang="en-US" sz="1600" dirty="0">
                <a:solidFill>
                  <a:schemeClr val="bg1"/>
                </a:solidFill>
                <a:latin typeface="Verdana" panose="020B0604030504040204" pitchFamily="34" charset="0"/>
              </a:rPr>
              <a:t>There are 44 units funded through the Continuum of Care program.</a:t>
            </a:r>
          </a:p>
          <a:p>
            <a:endParaRPr lang="en-US" sz="1600" dirty="0">
              <a:solidFill>
                <a:schemeClr val="bg1"/>
              </a:solidFill>
              <a:latin typeface="Verdana" panose="020B0604030504040204" pitchFamily="34" charset="0"/>
            </a:endParaRPr>
          </a:p>
          <a:p>
            <a:r>
              <a:rPr lang="en-US" sz="1600" dirty="0">
                <a:solidFill>
                  <a:schemeClr val="bg1"/>
                </a:solidFill>
                <a:latin typeface="Verdana" panose="020B0604030504040204" pitchFamily="34" charset="0"/>
              </a:rPr>
              <a:t>Funds were originally used for new construction.</a:t>
            </a:r>
          </a:p>
          <a:p>
            <a:endParaRPr lang="en-US" sz="1600" dirty="0">
              <a:solidFill>
                <a:schemeClr val="bg1"/>
              </a:solidFill>
              <a:latin typeface="Verdana" panose="020B0604030504040204" pitchFamily="34" charset="0"/>
            </a:endParaRPr>
          </a:p>
          <a:p>
            <a:r>
              <a:rPr lang="en-US" sz="1600" dirty="0">
                <a:solidFill>
                  <a:schemeClr val="bg1"/>
                </a:solidFill>
                <a:latin typeface="Verdana" panose="020B0604030504040204" pitchFamily="34" charset="0"/>
              </a:rPr>
              <a:t>The project continues to receive funding for supportive services. </a:t>
            </a:r>
            <a:br>
              <a:rPr lang="en-US" sz="1600" dirty="0">
                <a:solidFill>
                  <a:schemeClr val="bg1"/>
                </a:solidFill>
                <a:latin typeface="Verdana" panose="020B0604030504040204" pitchFamily="34" charset="0"/>
              </a:rPr>
            </a:br>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sz="1600"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pPr algn="ctr"/>
            <a:r>
              <a:rPr lang="en-US" sz="1200" dirty="0" err="1">
                <a:solidFill>
                  <a:schemeClr val="bg1"/>
                </a:solidFill>
              </a:rPr>
              <a:t>Anishinabe</a:t>
            </a:r>
            <a:r>
              <a:rPr lang="en-US" sz="1200" dirty="0">
                <a:solidFill>
                  <a:schemeClr val="bg1"/>
                </a:solidFill>
              </a:rPr>
              <a:t> </a:t>
            </a:r>
            <a:r>
              <a:rPr lang="en-US" sz="1200" dirty="0" err="1">
                <a:solidFill>
                  <a:schemeClr val="bg1"/>
                </a:solidFill>
              </a:rPr>
              <a:t>Wakiagun</a:t>
            </a:r>
            <a:r>
              <a:rPr lang="en-US" sz="1200" dirty="0">
                <a:solidFill>
                  <a:schemeClr val="bg1"/>
                </a:solidFill>
              </a:rPr>
              <a:t> in Minneapolis</a:t>
            </a:r>
          </a:p>
        </p:txBody>
      </p:sp>
      <p:pic>
        <p:nvPicPr>
          <p:cNvPr id="2050" name="Picture 2" descr="https://image.slidesharecdn.com/aicdc-real-estate-development-1202333779400626-2/95/aicdc-real-estate-development-16-728.jpg?cb=1202304980">
            <a:extLst>
              <a:ext uri="{FF2B5EF4-FFF2-40B4-BE49-F238E27FC236}">
                <a16:creationId xmlns:a16="http://schemas.microsoft.com/office/drawing/2014/main" id="{29889907-9B11-4233-9EB9-457CC668CC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511" y="3664675"/>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9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hponline.org/images/stories/images/Impact/Gimaajii/building_exterior.jpg">
            <a:extLst>
              <a:ext uri="{FF2B5EF4-FFF2-40B4-BE49-F238E27FC236}">
                <a16:creationId xmlns:a16="http://schemas.microsoft.com/office/drawing/2014/main" id="{D81B127F-FF4A-40F3-B101-B8FFF81869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13515D5-C701-47A0-BD53-37B1A5AC11B6}"/>
              </a:ext>
            </a:extLst>
          </p:cNvPr>
          <p:cNvSpPr/>
          <p:nvPr/>
        </p:nvSpPr>
        <p:spPr>
          <a:xfrm>
            <a:off x="236971" y="-1"/>
            <a:ext cx="4144529" cy="2308324"/>
          </a:xfrm>
          <a:prstGeom prst="rect">
            <a:avLst/>
          </a:prstGeom>
          <a:solidFill>
            <a:schemeClr val="tx1">
              <a:alpha val="65000"/>
            </a:schemeClr>
          </a:solidFill>
        </p:spPr>
        <p:txBody>
          <a:bodyPr wrap="square">
            <a:spAutoFit/>
          </a:bodyPr>
          <a:lstStyle/>
          <a:p>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b="1" dirty="0" err="1">
                <a:solidFill>
                  <a:schemeClr val="bg1"/>
                </a:solidFill>
                <a:latin typeface="Verdana" panose="020B0604030504040204" pitchFamily="34" charset="0"/>
                <a:ea typeface="Verdana" panose="020B0604030504040204" pitchFamily="34" charset="0"/>
                <a:cs typeface="Verdana" panose="020B0604030504040204" pitchFamily="34" charset="0"/>
              </a:rPr>
              <a:t>Gimaajii</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Mino-</a:t>
            </a:r>
            <a:r>
              <a:rPr lang="en-US" b="1" dirty="0" err="1">
                <a:solidFill>
                  <a:schemeClr val="bg1"/>
                </a:solidFill>
                <a:latin typeface="Verdana" panose="020B0604030504040204" pitchFamily="34" charset="0"/>
                <a:ea typeface="Verdana" panose="020B0604030504040204" pitchFamily="34" charset="0"/>
                <a:cs typeface="Verdana" panose="020B0604030504040204" pitchFamily="34" charset="0"/>
              </a:rPr>
              <a:t>Bimaadiziyaan</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located in Duluth, is managed by American Indian Community Housing Organization.</a:t>
            </a: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It has 3 units funded by the HUD Continuum of Care program.</a:t>
            </a:r>
          </a:p>
        </p:txBody>
      </p:sp>
    </p:spTree>
    <p:extLst>
      <p:ext uri="{BB962C8B-B14F-4D97-AF65-F5344CB8AC3E}">
        <p14:creationId xmlns:p14="http://schemas.microsoft.com/office/powerpoint/2010/main" val="220820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C0CF4-0682-43B9-A320-83EF06F036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56" y="0"/>
            <a:ext cx="12183744" cy="6858000"/>
          </a:xfrm>
          <a:prstGeom prst="rect">
            <a:avLst/>
          </a:prstGeom>
        </p:spPr>
      </p:pic>
      <p:sp>
        <p:nvSpPr>
          <p:cNvPr id="4" name="Rectangle 3">
            <a:extLst>
              <a:ext uri="{FF2B5EF4-FFF2-40B4-BE49-F238E27FC236}">
                <a16:creationId xmlns:a16="http://schemas.microsoft.com/office/drawing/2014/main" id="{00E975DC-4DB3-41C3-AF22-01196F715E0F}"/>
              </a:ext>
            </a:extLst>
          </p:cNvPr>
          <p:cNvSpPr/>
          <p:nvPr/>
        </p:nvSpPr>
        <p:spPr>
          <a:xfrm>
            <a:off x="7838498" y="1813020"/>
            <a:ext cx="4216689" cy="3970318"/>
          </a:xfrm>
          <a:prstGeom prst="rect">
            <a:avLst/>
          </a:prstGeom>
          <a:solidFill>
            <a:schemeClr val="tx1">
              <a:alpha val="65000"/>
            </a:schemeClr>
          </a:solidFill>
        </p:spPr>
        <p:txBody>
          <a:bodyPr wrap="square">
            <a:spAutoFit/>
          </a:bodyPr>
          <a:lstStyle/>
          <a:p>
            <a:r>
              <a:rPr lang="en-US" b="1" dirty="0">
                <a:solidFill>
                  <a:schemeClr val="bg1"/>
                </a:solidFill>
                <a:latin typeface="Verdana" panose="020B0604030504040204" pitchFamily="34" charset="0"/>
              </a:rPr>
              <a:t>Fond Du Lac Supportive Housing</a:t>
            </a:r>
            <a:r>
              <a:rPr lang="en-US" dirty="0">
                <a:solidFill>
                  <a:schemeClr val="bg1"/>
                </a:solidFill>
                <a:latin typeface="Verdana" panose="020B0604030504040204" pitchFamily="34" charset="0"/>
              </a:rPr>
              <a:t> and </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Fond Du Lac Veterans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are</a:t>
            </a:r>
            <a:r>
              <a:rPr lang="en-US" dirty="0">
                <a:solidFill>
                  <a:schemeClr val="bg1"/>
                </a:solidFill>
                <a:latin typeface="Verdana" panose="020B0604030504040204" pitchFamily="34" charset="0"/>
              </a:rPr>
              <a:t> managed by American Indian Community Housing Organization.</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It has 3 units and 4 units respectively funded by the HUD Continuum of Care program. </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Funds were originally used for new construction and the project continues to receive funding for supportive services.</a:t>
            </a:r>
          </a:p>
        </p:txBody>
      </p:sp>
    </p:spTree>
    <p:extLst>
      <p:ext uri="{BB962C8B-B14F-4D97-AF65-F5344CB8AC3E}">
        <p14:creationId xmlns:p14="http://schemas.microsoft.com/office/powerpoint/2010/main" val="333945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316F-47A2-487F-9EFA-B10D6A716F46}"/>
              </a:ext>
            </a:extLst>
          </p:cNvPr>
          <p:cNvSpPr>
            <a:spLocks noGrp="1"/>
          </p:cNvSpPr>
          <p:nvPr>
            <p:ph type="title"/>
          </p:nvPr>
        </p:nvSpPr>
        <p:spPr/>
        <p:txBody>
          <a:bodyPr>
            <a:normAutofit fontScale="90000"/>
          </a:bodyPr>
          <a:lstStyle/>
          <a:p>
            <a:r>
              <a:rPr lang="en-US" dirty="0"/>
              <a:t>Targeting Community Planning and Development (CPD) Funds</a:t>
            </a:r>
          </a:p>
        </p:txBody>
      </p:sp>
      <p:sp>
        <p:nvSpPr>
          <p:cNvPr id="3" name="Content Placeholder 2">
            <a:extLst>
              <a:ext uri="{FF2B5EF4-FFF2-40B4-BE49-F238E27FC236}">
                <a16:creationId xmlns:a16="http://schemas.microsoft.com/office/drawing/2014/main" id="{999D2D59-E2C0-4D3B-921E-D2AAF7B51C98}"/>
              </a:ext>
            </a:extLst>
          </p:cNvPr>
          <p:cNvSpPr>
            <a:spLocks noGrp="1"/>
          </p:cNvSpPr>
          <p:nvPr>
            <p:ph idx="1"/>
          </p:nvPr>
        </p:nvSpPr>
        <p:spPr/>
        <p:txBody>
          <a:bodyPr>
            <a:normAutofit/>
          </a:bodyPr>
          <a:lstStyle/>
          <a:p>
            <a:r>
              <a:rPr lang="en-US" dirty="0"/>
              <a:t>It is possible to use CPD funds (CDBG, HOME, ESG, HOPWA, CoC) for a housing project that targets Natives as long as the project is marketed widely (not just to Natives) and admissions policies do not discriminate against a “protected class” (race, color, national origin, sex, familial status, religion, disability).  To ensure compliance with fair housing rules, it is best to contact HUD for technical assistance prior to investing funds in this type of project.   </a:t>
            </a:r>
          </a:p>
        </p:txBody>
      </p:sp>
    </p:spTree>
    <p:extLst>
      <p:ext uri="{BB962C8B-B14F-4D97-AF65-F5344CB8AC3E}">
        <p14:creationId xmlns:p14="http://schemas.microsoft.com/office/powerpoint/2010/main" val="45610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5F9A-E1CA-47F5-998C-977DAE2FFA98}"/>
              </a:ext>
            </a:extLst>
          </p:cNvPr>
          <p:cNvSpPr>
            <a:spLocks noGrp="1"/>
          </p:cNvSpPr>
          <p:nvPr>
            <p:ph type="title"/>
          </p:nvPr>
        </p:nvSpPr>
        <p:spPr/>
        <p:txBody>
          <a:bodyPr/>
          <a:lstStyle/>
          <a:p>
            <a:r>
              <a:rPr lang="en-US" dirty="0"/>
              <a:t>HUD Rental Assistance Programs</a:t>
            </a:r>
          </a:p>
        </p:txBody>
      </p:sp>
      <p:sp>
        <p:nvSpPr>
          <p:cNvPr id="3" name="Content Placeholder 2">
            <a:extLst>
              <a:ext uri="{FF2B5EF4-FFF2-40B4-BE49-F238E27FC236}">
                <a16:creationId xmlns:a16="http://schemas.microsoft.com/office/drawing/2014/main" id="{D8B2863E-9BCB-4562-8F17-1DF439291CA2}"/>
              </a:ext>
            </a:extLst>
          </p:cNvPr>
          <p:cNvSpPr>
            <a:spLocks noGrp="1"/>
          </p:cNvSpPr>
          <p:nvPr>
            <p:ph idx="1"/>
          </p:nvPr>
        </p:nvSpPr>
        <p:spPr/>
        <p:txBody>
          <a:bodyPr/>
          <a:lstStyle/>
          <a:p>
            <a:r>
              <a:rPr lang="en-US" dirty="0"/>
              <a:t>Public Housing</a:t>
            </a:r>
          </a:p>
          <a:p>
            <a:r>
              <a:rPr lang="en-US" dirty="0"/>
              <a:t>Project-Based Section 8 Housing</a:t>
            </a:r>
          </a:p>
          <a:p>
            <a:r>
              <a:rPr lang="en-US" dirty="0"/>
              <a:t>Section 8 Housing Choice Vouchers</a:t>
            </a:r>
          </a:p>
          <a:p>
            <a:r>
              <a:rPr lang="en-US" dirty="0"/>
              <a:t>HUD-VASH (Veterans Administration Supportive Housing)</a:t>
            </a:r>
          </a:p>
        </p:txBody>
      </p:sp>
    </p:spTree>
    <p:extLst>
      <p:ext uri="{BB962C8B-B14F-4D97-AF65-F5344CB8AC3E}">
        <p14:creationId xmlns:p14="http://schemas.microsoft.com/office/powerpoint/2010/main" val="26445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71BB-A58A-42D7-9B83-65A238B915BF}"/>
              </a:ext>
            </a:extLst>
          </p:cNvPr>
          <p:cNvSpPr>
            <a:spLocks noGrp="1"/>
          </p:cNvSpPr>
          <p:nvPr>
            <p:ph type="title"/>
          </p:nvPr>
        </p:nvSpPr>
        <p:spPr/>
        <p:txBody>
          <a:bodyPr/>
          <a:lstStyle/>
          <a:p>
            <a:r>
              <a:rPr lang="en-US" dirty="0"/>
              <a:t>Public Housing</a:t>
            </a:r>
          </a:p>
        </p:txBody>
      </p:sp>
      <p:sp>
        <p:nvSpPr>
          <p:cNvPr id="3" name="Content Placeholder 2">
            <a:extLst>
              <a:ext uri="{FF2B5EF4-FFF2-40B4-BE49-F238E27FC236}">
                <a16:creationId xmlns:a16="http://schemas.microsoft.com/office/drawing/2014/main" id="{9CE0201E-2BCC-4688-8A94-8D141A75D9B1}"/>
              </a:ext>
            </a:extLst>
          </p:cNvPr>
          <p:cNvSpPr>
            <a:spLocks noGrp="1"/>
          </p:cNvSpPr>
          <p:nvPr>
            <p:ph idx="1"/>
          </p:nvPr>
        </p:nvSpPr>
        <p:spPr/>
        <p:txBody>
          <a:bodyPr/>
          <a:lstStyle/>
          <a:p>
            <a:r>
              <a:rPr lang="en-US" dirty="0"/>
              <a:t>Building-based rental assistance for low-income people</a:t>
            </a:r>
          </a:p>
          <a:p>
            <a:r>
              <a:rPr lang="en-US" dirty="0"/>
              <a:t>Buildings are owned and managed by a Public Housing Authority (PHA)</a:t>
            </a:r>
          </a:p>
          <a:p>
            <a:r>
              <a:rPr lang="en-US" dirty="0"/>
              <a:t>Applications are made through the local PHA</a:t>
            </a:r>
          </a:p>
          <a:p>
            <a:r>
              <a:rPr lang="en-US" dirty="0"/>
              <a:t>Some units are reserved for seniors or people with disabilities</a:t>
            </a:r>
          </a:p>
          <a:p>
            <a:r>
              <a:rPr lang="en-US" dirty="0"/>
              <a:t>In most cases tenants pay 30% of household adjusted income</a:t>
            </a:r>
          </a:p>
          <a:p>
            <a:r>
              <a:rPr lang="en-US" dirty="0"/>
              <a:t>Waiting lists can be long or closed</a:t>
            </a:r>
          </a:p>
          <a:p>
            <a:endParaRPr lang="en-US" dirty="0"/>
          </a:p>
        </p:txBody>
      </p:sp>
    </p:spTree>
    <p:extLst>
      <p:ext uri="{BB962C8B-B14F-4D97-AF65-F5344CB8AC3E}">
        <p14:creationId xmlns:p14="http://schemas.microsoft.com/office/powerpoint/2010/main" val="1069602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FF1A-EFC1-464F-A475-A817A72659A9}"/>
              </a:ext>
            </a:extLst>
          </p:cNvPr>
          <p:cNvSpPr>
            <a:spLocks noGrp="1"/>
          </p:cNvSpPr>
          <p:nvPr>
            <p:ph type="title"/>
          </p:nvPr>
        </p:nvSpPr>
        <p:spPr/>
        <p:txBody>
          <a:bodyPr/>
          <a:lstStyle/>
          <a:p>
            <a:r>
              <a:rPr lang="en-US" dirty="0"/>
              <a:t>Project-Based Section 8 Housing</a:t>
            </a:r>
          </a:p>
        </p:txBody>
      </p:sp>
      <p:sp>
        <p:nvSpPr>
          <p:cNvPr id="3" name="Content Placeholder 2">
            <a:extLst>
              <a:ext uri="{FF2B5EF4-FFF2-40B4-BE49-F238E27FC236}">
                <a16:creationId xmlns:a16="http://schemas.microsoft.com/office/drawing/2014/main" id="{D6419E34-3CB5-4142-8E35-9FAF96E5259D}"/>
              </a:ext>
            </a:extLst>
          </p:cNvPr>
          <p:cNvSpPr>
            <a:spLocks noGrp="1"/>
          </p:cNvSpPr>
          <p:nvPr>
            <p:ph idx="1"/>
          </p:nvPr>
        </p:nvSpPr>
        <p:spPr/>
        <p:txBody>
          <a:bodyPr>
            <a:normAutofit/>
          </a:bodyPr>
          <a:lstStyle/>
          <a:p>
            <a:r>
              <a:rPr lang="en-US" dirty="0"/>
              <a:t>Building-based rental assistance for low-income people</a:t>
            </a:r>
          </a:p>
          <a:p>
            <a:r>
              <a:rPr lang="en-US" dirty="0"/>
              <a:t>Buildings are privately owned and managed</a:t>
            </a:r>
          </a:p>
          <a:p>
            <a:r>
              <a:rPr lang="en-US" dirty="0"/>
              <a:t>Applications are made at the individual buildings </a:t>
            </a:r>
          </a:p>
          <a:p>
            <a:r>
              <a:rPr lang="en-US" dirty="0"/>
              <a:t>Some units are reserved for seniors or people with disabilities</a:t>
            </a:r>
          </a:p>
          <a:p>
            <a:r>
              <a:rPr lang="en-US" dirty="0"/>
              <a:t>In most cases tenants pay 30% of household adjusted income</a:t>
            </a:r>
          </a:p>
          <a:p>
            <a:r>
              <a:rPr lang="en-US" dirty="0"/>
              <a:t>Waiting lists can be long or closed</a:t>
            </a:r>
          </a:p>
          <a:p>
            <a:endParaRPr lang="en-US" dirty="0"/>
          </a:p>
        </p:txBody>
      </p:sp>
    </p:spTree>
    <p:extLst>
      <p:ext uri="{BB962C8B-B14F-4D97-AF65-F5344CB8AC3E}">
        <p14:creationId xmlns:p14="http://schemas.microsoft.com/office/powerpoint/2010/main" val="118855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ABBF5A-E56C-4894-B860-62DC4D8982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64" y="0"/>
            <a:ext cx="12199664" cy="6858000"/>
          </a:xfrm>
          <a:prstGeom prst="rect">
            <a:avLst/>
          </a:prstGeom>
        </p:spPr>
      </p:pic>
      <p:sp>
        <p:nvSpPr>
          <p:cNvPr id="5" name="Rectangle 4">
            <a:extLst>
              <a:ext uri="{FF2B5EF4-FFF2-40B4-BE49-F238E27FC236}">
                <a16:creationId xmlns:a16="http://schemas.microsoft.com/office/drawing/2014/main" id="{08B9436D-1D4A-4F02-BBB9-155773F72B85}"/>
              </a:ext>
            </a:extLst>
          </p:cNvPr>
          <p:cNvSpPr/>
          <p:nvPr/>
        </p:nvSpPr>
        <p:spPr>
          <a:xfrm>
            <a:off x="190499" y="0"/>
            <a:ext cx="3688774" cy="5078313"/>
          </a:xfrm>
          <a:prstGeom prst="rect">
            <a:avLst/>
          </a:prstGeom>
          <a:solidFill>
            <a:schemeClr val="tx1">
              <a:alpha val="65000"/>
            </a:schemeClr>
          </a:solidFill>
        </p:spPr>
        <p:txBody>
          <a:bodyPr wrap="square">
            <a:spAutoFit/>
          </a:bodyPr>
          <a:lstStyle/>
          <a:p>
            <a:endParaRPr lang="en-US" sz="1600" b="1" dirty="0">
              <a:solidFill>
                <a:schemeClr val="bg1"/>
              </a:solidFill>
              <a:latin typeface="Verdana" panose="020B0604030504040204" pitchFamily="34" charset="0"/>
            </a:endParaRPr>
          </a:p>
          <a:p>
            <a:r>
              <a:rPr lang="en-US" sz="2000" b="1" dirty="0">
                <a:solidFill>
                  <a:schemeClr val="bg1"/>
                </a:solidFill>
                <a:latin typeface="Verdana" panose="020B0604030504040204" pitchFamily="34" charset="0"/>
              </a:rPr>
              <a:t>Project-Based Section 8 </a:t>
            </a:r>
            <a:r>
              <a:rPr lang="en-US" dirty="0">
                <a:solidFill>
                  <a:schemeClr val="bg1"/>
                </a:solidFill>
                <a:latin typeface="Verdana" panose="020B0604030504040204" pitchFamily="34" charset="0"/>
              </a:rPr>
              <a:t>is used at several locations on reservations in Minnesota</a:t>
            </a:r>
          </a:p>
          <a:p>
            <a:endParaRPr lang="en-US" dirty="0">
              <a:solidFill>
                <a:schemeClr val="bg1"/>
              </a:solidFill>
              <a:latin typeface="Verdana" panose="020B0604030504040204" pitchFamily="34" charset="0"/>
            </a:endParaRPr>
          </a:p>
          <a:p>
            <a:endParaRPr lang="en-US" b="1" dirty="0">
              <a:solidFill>
                <a:schemeClr val="bg1"/>
              </a:solidFill>
              <a:latin typeface="Verdana" panose="020B0604030504040204" pitchFamily="34" charset="0"/>
            </a:endParaRPr>
          </a:p>
          <a:p>
            <a:pPr marL="285750" indent="-285750">
              <a:buFont typeface="Arial" panose="020B0604020202020204" pitchFamily="34" charset="0"/>
              <a:buChar char="•"/>
            </a:pPr>
            <a:r>
              <a:rPr lang="en-US" dirty="0">
                <a:solidFill>
                  <a:schemeClr val="bg1"/>
                </a:solidFill>
                <a:latin typeface="Verdana" panose="020B0604030504040204" pitchFamily="34" charset="0"/>
              </a:rPr>
              <a:t>Valley View Commons</a:t>
            </a:r>
            <a:br>
              <a:rPr lang="en-US" dirty="0">
                <a:solidFill>
                  <a:schemeClr val="bg1"/>
                </a:solidFill>
                <a:latin typeface="Verdana" panose="020B0604030504040204" pitchFamily="34" charset="0"/>
              </a:rPr>
            </a:br>
            <a:r>
              <a:rPr lang="en-US" dirty="0">
                <a:solidFill>
                  <a:schemeClr val="bg1"/>
                </a:solidFill>
                <a:latin typeface="Verdana" panose="020B0604030504040204" pitchFamily="34" charset="0"/>
              </a:rPr>
              <a:t>Mahnomen, MN </a:t>
            </a:r>
            <a:br>
              <a:rPr lang="en-US" dirty="0">
                <a:solidFill>
                  <a:schemeClr val="bg1"/>
                </a:solidFill>
                <a:latin typeface="Verdana" panose="020B0604030504040204" pitchFamily="34" charset="0"/>
              </a:rPr>
            </a:br>
            <a:r>
              <a:rPr lang="en-US" dirty="0">
                <a:solidFill>
                  <a:schemeClr val="bg1"/>
                </a:solidFill>
                <a:latin typeface="Verdana" panose="020B0604030504040204" pitchFamily="34" charset="0"/>
              </a:rPr>
              <a:t>(White Earth Reservation)</a:t>
            </a:r>
          </a:p>
          <a:p>
            <a:pPr marL="285750" indent="-285750">
              <a:buFont typeface="Arial" panose="020B0604020202020204" pitchFamily="34" charset="0"/>
              <a:buChar char="•"/>
            </a:pPr>
            <a:endParaRPr lang="en-US" dirty="0">
              <a:solidFill>
                <a:schemeClr val="bg1"/>
              </a:solidFill>
              <a:latin typeface="Verdana" panose="020B0604030504040204" pitchFamily="34" charset="0"/>
            </a:endParaRPr>
          </a:p>
          <a:p>
            <a:pPr marL="285750" indent="-285750">
              <a:buFont typeface="Arial" panose="020B0604020202020204" pitchFamily="34" charset="0"/>
              <a:buChar char="•"/>
            </a:pPr>
            <a:r>
              <a:rPr lang="en-US" dirty="0">
                <a:solidFill>
                  <a:schemeClr val="bg1"/>
                </a:solidFill>
                <a:latin typeface="Verdana" panose="020B0604030504040204" pitchFamily="34" charset="0"/>
              </a:rPr>
              <a:t>Oakwood Apartments</a:t>
            </a:r>
            <a:br>
              <a:rPr lang="en-US" dirty="0">
                <a:solidFill>
                  <a:schemeClr val="bg1"/>
                </a:solidFill>
                <a:latin typeface="Verdana" panose="020B0604030504040204" pitchFamily="34" charset="0"/>
              </a:rPr>
            </a:br>
            <a:r>
              <a:rPr lang="en-US" dirty="0">
                <a:solidFill>
                  <a:schemeClr val="bg1"/>
                </a:solidFill>
                <a:latin typeface="Verdana" panose="020B0604030504040204" pitchFamily="34" charset="0"/>
              </a:rPr>
              <a:t>Onamia, MN </a:t>
            </a:r>
            <a:br>
              <a:rPr lang="en-US" dirty="0">
                <a:solidFill>
                  <a:schemeClr val="bg1"/>
                </a:solidFill>
                <a:latin typeface="Verdana" panose="020B0604030504040204" pitchFamily="34" charset="0"/>
              </a:rPr>
            </a:br>
            <a:r>
              <a:rPr lang="en-US" dirty="0">
                <a:solidFill>
                  <a:schemeClr val="bg1"/>
                </a:solidFill>
                <a:latin typeface="Verdana" panose="020B0604030504040204" pitchFamily="34" charset="0"/>
              </a:rPr>
              <a:t>(</a:t>
            </a:r>
            <a:r>
              <a:rPr lang="en-US" dirty="0" err="1">
                <a:solidFill>
                  <a:schemeClr val="bg1"/>
                </a:solidFill>
                <a:latin typeface="Verdana" panose="020B0604030504040204" pitchFamily="34" charset="0"/>
              </a:rPr>
              <a:t>Mille</a:t>
            </a:r>
            <a:r>
              <a:rPr lang="en-US" dirty="0">
                <a:solidFill>
                  <a:schemeClr val="bg1"/>
                </a:solidFill>
                <a:latin typeface="Verdana" panose="020B0604030504040204" pitchFamily="34" charset="0"/>
              </a:rPr>
              <a:t> Lacs Reservation)</a:t>
            </a:r>
          </a:p>
          <a:p>
            <a:pPr marL="285750" indent="-285750">
              <a:buFont typeface="Arial" panose="020B0604020202020204" pitchFamily="34" charset="0"/>
              <a:buChar char="•"/>
            </a:pPr>
            <a:endParaRPr lang="en-US" dirty="0">
              <a:solidFill>
                <a:schemeClr val="bg1"/>
              </a:solidFill>
              <a:latin typeface="Verdana" panose="020B0604030504040204" pitchFamily="34" charset="0"/>
            </a:endParaRPr>
          </a:p>
          <a:p>
            <a:pPr marL="285750" indent="-285750">
              <a:buFont typeface="Arial" panose="020B0604020202020204" pitchFamily="34" charset="0"/>
              <a:buChar char="•"/>
            </a:pPr>
            <a:r>
              <a:rPr lang="en-US" dirty="0">
                <a:solidFill>
                  <a:schemeClr val="bg1"/>
                </a:solidFill>
                <a:latin typeface="Verdana" panose="020B0604030504040204" pitchFamily="34" charset="0"/>
              </a:rPr>
              <a:t>Isle View Apartments</a:t>
            </a:r>
            <a:br>
              <a:rPr lang="en-US" dirty="0">
                <a:solidFill>
                  <a:schemeClr val="bg1"/>
                </a:solidFill>
                <a:latin typeface="Verdana" panose="020B0604030504040204" pitchFamily="34" charset="0"/>
              </a:rPr>
            </a:br>
            <a:r>
              <a:rPr lang="en-US" dirty="0">
                <a:solidFill>
                  <a:schemeClr val="bg1"/>
                </a:solidFill>
                <a:latin typeface="Verdana" panose="020B0604030504040204" pitchFamily="34" charset="0"/>
              </a:rPr>
              <a:t>Isle, MN </a:t>
            </a:r>
            <a:br>
              <a:rPr lang="en-US" dirty="0">
                <a:solidFill>
                  <a:schemeClr val="bg1"/>
                </a:solidFill>
                <a:latin typeface="Verdana" panose="020B0604030504040204" pitchFamily="34" charset="0"/>
              </a:rPr>
            </a:br>
            <a:r>
              <a:rPr lang="en-US" dirty="0">
                <a:solidFill>
                  <a:schemeClr val="bg1"/>
                </a:solidFill>
                <a:latin typeface="Verdana" panose="020B0604030504040204" pitchFamily="34" charset="0"/>
              </a:rPr>
              <a:t>(</a:t>
            </a:r>
            <a:r>
              <a:rPr lang="en-US" dirty="0" err="1">
                <a:solidFill>
                  <a:schemeClr val="bg1"/>
                </a:solidFill>
                <a:latin typeface="Verdana" panose="020B0604030504040204" pitchFamily="34" charset="0"/>
              </a:rPr>
              <a:t>Mille</a:t>
            </a:r>
            <a:r>
              <a:rPr lang="en-US" dirty="0">
                <a:solidFill>
                  <a:schemeClr val="bg1"/>
                </a:solidFill>
                <a:latin typeface="Verdana" panose="020B0604030504040204" pitchFamily="34" charset="0"/>
              </a:rPr>
              <a:t> Lacs Reservation)</a:t>
            </a:r>
          </a:p>
          <a:p>
            <a:endParaRPr lang="en-US" dirty="0">
              <a:solidFill>
                <a:schemeClr val="bg1"/>
              </a:solidFill>
              <a:latin typeface="Verdana" panose="020B0604030504040204" pitchFamily="34" charset="0"/>
            </a:endParaRPr>
          </a:p>
        </p:txBody>
      </p:sp>
    </p:spTree>
    <p:extLst>
      <p:ext uri="{BB962C8B-B14F-4D97-AF65-F5344CB8AC3E}">
        <p14:creationId xmlns:p14="http://schemas.microsoft.com/office/powerpoint/2010/main" val="370200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8E67BF-4E5C-4A0E-9848-C16269AF176C}"/>
              </a:ext>
            </a:extLst>
          </p:cNvPr>
          <p:cNvSpPr>
            <a:spLocks noGrp="1"/>
          </p:cNvSpPr>
          <p:nvPr>
            <p:ph type="title"/>
          </p:nvPr>
        </p:nvSpPr>
        <p:spPr/>
        <p:txBody>
          <a:bodyPr>
            <a:normAutofit fontScale="90000"/>
          </a:bodyPr>
          <a:lstStyle/>
          <a:p>
            <a:r>
              <a:rPr lang="en-US" dirty="0"/>
              <a:t>Office of Community Planning and Development</a:t>
            </a:r>
          </a:p>
        </p:txBody>
      </p:sp>
      <p:sp>
        <p:nvSpPr>
          <p:cNvPr id="5" name="Content Placeholder 4">
            <a:extLst>
              <a:ext uri="{FF2B5EF4-FFF2-40B4-BE49-F238E27FC236}">
                <a16:creationId xmlns:a16="http://schemas.microsoft.com/office/drawing/2014/main" id="{F750EDA1-D4BC-4A86-8124-C70A0A1AEBCC}"/>
              </a:ext>
            </a:extLst>
          </p:cNvPr>
          <p:cNvSpPr>
            <a:spLocks noGrp="1"/>
          </p:cNvSpPr>
          <p:nvPr>
            <p:ph idx="1"/>
          </p:nvPr>
        </p:nvSpPr>
        <p:spPr/>
        <p:txBody>
          <a:bodyPr/>
          <a:lstStyle/>
          <a:p>
            <a:r>
              <a:rPr lang="en-US" dirty="0"/>
              <a:t>Formula Block Grant Programs</a:t>
            </a:r>
          </a:p>
          <a:p>
            <a:pPr lvl="1"/>
            <a:r>
              <a:rPr lang="en-US" dirty="0"/>
              <a:t>Community Development Block Grant Program (CDBG)</a:t>
            </a:r>
          </a:p>
          <a:p>
            <a:pPr lvl="1"/>
            <a:r>
              <a:rPr lang="en-US" dirty="0"/>
              <a:t>Home Investment Partnerships Program (HOME)</a:t>
            </a:r>
          </a:p>
          <a:p>
            <a:pPr lvl="1"/>
            <a:r>
              <a:rPr lang="en-US" dirty="0"/>
              <a:t>Emergency Solutions Grant Program (ESG)</a:t>
            </a:r>
          </a:p>
          <a:p>
            <a:pPr lvl="1"/>
            <a:r>
              <a:rPr lang="en-US" dirty="0"/>
              <a:t>Housing Opportunities for Persons with AIDS (HOPWA)</a:t>
            </a:r>
          </a:p>
          <a:p>
            <a:r>
              <a:rPr lang="en-US" dirty="0"/>
              <a:t>Competitive Grant Program</a:t>
            </a:r>
          </a:p>
          <a:p>
            <a:pPr lvl="1"/>
            <a:r>
              <a:rPr lang="en-US" dirty="0"/>
              <a:t>Continuum of Care Program (</a:t>
            </a:r>
            <a:r>
              <a:rPr lang="en-US" dirty="0" err="1"/>
              <a:t>CoC</a:t>
            </a:r>
            <a:r>
              <a:rPr lang="en-US" dirty="0"/>
              <a:t>)</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97866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56183D-957E-4DA8-B7D9-BDB6944575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72" y="0"/>
            <a:ext cx="12188628" cy="6858000"/>
          </a:xfrm>
          <a:prstGeom prst="rect">
            <a:avLst/>
          </a:prstGeom>
        </p:spPr>
      </p:pic>
      <p:sp>
        <p:nvSpPr>
          <p:cNvPr id="5" name="Rectangle 4">
            <a:extLst>
              <a:ext uri="{FF2B5EF4-FFF2-40B4-BE49-F238E27FC236}">
                <a16:creationId xmlns:a16="http://schemas.microsoft.com/office/drawing/2014/main" id="{08B9436D-1D4A-4F02-BBB9-155773F72B85}"/>
              </a:ext>
            </a:extLst>
          </p:cNvPr>
          <p:cNvSpPr/>
          <p:nvPr/>
        </p:nvSpPr>
        <p:spPr>
          <a:xfrm>
            <a:off x="190499" y="0"/>
            <a:ext cx="5037283" cy="6155531"/>
          </a:xfrm>
          <a:prstGeom prst="rect">
            <a:avLst/>
          </a:prstGeom>
          <a:solidFill>
            <a:schemeClr val="tx1">
              <a:alpha val="65000"/>
            </a:schemeClr>
          </a:solidFill>
        </p:spPr>
        <p:txBody>
          <a:bodyPr wrap="square">
            <a:spAutoFit/>
          </a:bodyPr>
          <a:lstStyle/>
          <a:p>
            <a:endParaRPr lang="en-US" sz="1600" b="1" dirty="0">
              <a:solidFill>
                <a:schemeClr val="bg1"/>
              </a:solidFill>
              <a:latin typeface="Verdana" panose="020B0604030504040204" pitchFamily="34" charset="0"/>
            </a:endParaRPr>
          </a:p>
          <a:p>
            <a:r>
              <a:rPr lang="en-US" sz="2000" b="1" dirty="0">
                <a:solidFill>
                  <a:schemeClr val="bg1"/>
                </a:solidFill>
                <a:latin typeface="Verdana" panose="020B0604030504040204" pitchFamily="34" charset="0"/>
              </a:rPr>
              <a:t>Valley View Commons </a:t>
            </a:r>
            <a:r>
              <a:rPr lang="en-US" sz="2000" dirty="0">
                <a:solidFill>
                  <a:schemeClr val="bg1"/>
                </a:solidFill>
                <a:latin typeface="Verdana" panose="020B0604030504040204" pitchFamily="34" charset="0"/>
              </a:rPr>
              <a:t>is located on the White Earth Reservation</a:t>
            </a:r>
            <a:br>
              <a:rPr lang="en-US" sz="2000" dirty="0">
                <a:solidFill>
                  <a:schemeClr val="bg1"/>
                </a:solidFill>
                <a:latin typeface="Verdana" panose="020B0604030504040204" pitchFamily="34" charset="0"/>
              </a:rPr>
            </a:br>
            <a:endParaRPr lang="en-US" sz="2000" dirty="0">
              <a:solidFill>
                <a:schemeClr val="bg1"/>
              </a:solidFill>
              <a:latin typeface="Verdana" panose="020B0604030504040204" pitchFamily="34" charset="0"/>
            </a:endParaRPr>
          </a:p>
          <a:p>
            <a:endParaRPr lang="en-US" sz="2000" dirty="0">
              <a:solidFill>
                <a:schemeClr val="bg1"/>
              </a:solidFill>
              <a:latin typeface="Verdana" panose="020B0604030504040204" pitchFamily="34" charset="0"/>
            </a:endParaRP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32 HUD assisted units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39% of residents are Native</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76% of residents are elderly</a:t>
            </a:r>
            <a:br>
              <a:rPr lang="en-US" sz="1600" dirty="0">
                <a:solidFill>
                  <a:schemeClr val="bg1"/>
                </a:solidFill>
                <a:latin typeface="Verdana" panose="020B0604030504040204" pitchFamily="34" charset="0"/>
              </a:rPr>
            </a:br>
            <a:endParaRPr lang="en-US" sz="1600" dirty="0">
              <a:solidFill>
                <a:schemeClr val="bg1"/>
              </a:solidFill>
              <a:latin typeface="Verdana" panose="020B0604030504040204" pitchFamily="34" charset="0"/>
            </a:endParaRPr>
          </a:p>
          <a:p>
            <a:pPr marL="285750" indent="-285750">
              <a:buFont typeface="Arial" panose="020B0604020202020204" pitchFamily="34" charset="0"/>
              <a:buChar char="•"/>
            </a:pPr>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pPr algn="ctr"/>
            <a:r>
              <a:rPr lang="en-US" sz="1200" dirty="0">
                <a:solidFill>
                  <a:schemeClr val="bg1"/>
                </a:solidFill>
              </a:rPr>
              <a:t>Valley View Commons in Mahnomen, Minnesota</a:t>
            </a:r>
          </a:p>
        </p:txBody>
      </p:sp>
      <p:pic>
        <p:nvPicPr>
          <p:cNvPr id="6" name="Picture 5" descr="Picture of Valley View Commons in Mahnomen, Minnesota">
            <a:extLst>
              <a:ext uri="{FF2B5EF4-FFF2-40B4-BE49-F238E27FC236}">
                <a16:creationId xmlns:a16="http://schemas.microsoft.com/office/drawing/2014/main" id="{F8A5C3AA-7B9A-4C17-A1AA-1D8F98DCF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657" y="2797991"/>
            <a:ext cx="4414966" cy="2940829"/>
          </a:xfrm>
          <a:prstGeom prst="rect">
            <a:avLst/>
          </a:prstGeom>
        </p:spPr>
      </p:pic>
    </p:spTree>
    <p:extLst>
      <p:ext uri="{BB962C8B-B14F-4D97-AF65-F5344CB8AC3E}">
        <p14:creationId xmlns:p14="http://schemas.microsoft.com/office/powerpoint/2010/main" val="187509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E54398-D528-48B2-86DC-E19B3483D7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074" y="0"/>
            <a:ext cx="12154926" cy="6858000"/>
          </a:xfrm>
          <a:prstGeom prst="rect">
            <a:avLst/>
          </a:prstGeom>
        </p:spPr>
      </p:pic>
      <p:sp>
        <p:nvSpPr>
          <p:cNvPr id="5" name="Rectangle 4">
            <a:extLst>
              <a:ext uri="{FF2B5EF4-FFF2-40B4-BE49-F238E27FC236}">
                <a16:creationId xmlns:a16="http://schemas.microsoft.com/office/drawing/2014/main" id="{08B9436D-1D4A-4F02-BBB9-155773F72B85}"/>
              </a:ext>
            </a:extLst>
          </p:cNvPr>
          <p:cNvSpPr/>
          <p:nvPr/>
        </p:nvSpPr>
        <p:spPr>
          <a:xfrm>
            <a:off x="190499" y="0"/>
            <a:ext cx="5203538" cy="6155531"/>
          </a:xfrm>
          <a:prstGeom prst="rect">
            <a:avLst/>
          </a:prstGeom>
          <a:solidFill>
            <a:schemeClr val="tx1">
              <a:alpha val="65000"/>
            </a:schemeClr>
          </a:solidFill>
        </p:spPr>
        <p:txBody>
          <a:bodyPr wrap="square">
            <a:spAutoFit/>
          </a:bodyPr>
          <a:lstStyle/>
          <a:p>
            <a:endParaRPr lang="en-US" sz="1600" b="1" dirty="0">
              <a:solidFill>
                <a:schemeClr val="bg1"/>
              </a:solidFill>
              <a:latin typeface="Verdana" panose="020B0604030504040204" pitchFamily="34" charset="0"/>
            </a:endParaRPr>
          </a:p>
          <a:p>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Oakwood Apartments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is located on the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Mille</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Lacs Reservation</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33 HUD assisted units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27 total residents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59% of residents are elderly</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pPr algn="ctr"/>
            <a:r>
              <a:rPr lang="en-US" sz="1200" dirty="0">
                <a:solidFill>
                  <a:schemeClr val="bg1"/>
                </a:solidFill>
              </a:rPr>
              <a:t>Oakwood Apartments in Onamia, MN</a:t>
            </a:r>
          </a:p>
        </p:txBody>
      </p:sp>
      <p:pic>
        <p:nvPicPr>
          <p:cNvPr id="7" name="Picture 6" descr="A tree in the middle of a road&#10;&#10;Description generated with very high confidence">
            <a:extLst>
              <a:ext uri="{FF2B5EF4-FFF2-40B4-BE49-F238E27FC236}">
                <a16:creationId xmlns:a16="http://schemas.microsoft.com/office/drawing/2014/main" id="{858923AB-63DB-4477-8002-5F93F366C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94" y="2906229"/>
            <a:ext cx="4654347" cy="2792608"/>
          </a:xfrm>
          <a:prstGeom prst="rect">
            <a:avLst/>
          </a:prstGeom>
        </p:spPr>
      </p:pic>
    </p:spTree>
    <p:extLst>
      <p:ext uri="{BB962C8B-B14F-4D97-AF65-F5344CB8AC3E}">
        <p14:creationId xmlns:p14="http://schemas.microsoft.com/office/powerpoint/2010/main" val="3058621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21659E-ED6A-491A-8416-E914E06D45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5" name="Rectangle 4">
            <a:extLst>
              <a:ext uri="{FF2B5EF4-FFF2-40B4-BE49-F238E27FC236}">
                <a16:creationId xmlns:a16="http://schemas.microsoft.com/office/drawing/2014/main" id="{08B9436D-1D4A-4F02-BBB9-155773F72B85}"/>
              </a:ext>
            </a:extLst>
          </p:cNvPr>
          <p:cNvSpPr/>
          <p:nvPr/>
        </p:nvSpPr>
        <p:spPr>
          <a:xfrm>
            <a:off x="190499" y="0"/>
            <a:ext cx="4538519" cy="6124754"/>
          </a:xfrm>
          <a:prstGeom prst="rect">
            <a:avLst/>
          </a:prstGeom>
          <a:solidFill>
            <a:schemeClr val="tx1">
              <a:alpha val="65000"/>
            </a:schemeClr>
          </a:solidFill>
        </p:spPr>
        <p:txBody>
          <a:bodyPr wrap="square">
            <a:spAutoFit/>
          </a:bodyPr>
          <a:lstStyle/>
          <a:p>
            <a:endParaRPr lang="en-US" sz="1600" b="1" dirty="0">
              <a:solidFill>
                <a:schemeClr val="bg1"/>
              </a:solidFill>
              <a:latin typeface="Verdana" panose="020B0604030504040204" pitchFamily="34" charset="0"/>
            </a:endParaRPr>
          </a:p>
          <a:p>
            <a:r>
              <a:rPr lang="en-US" sz="2000" b="1" dirty="0">
                <a:solidFill>
                  <a:schemeClr val="bg1"/>
                </a:solidFill>
                <a:latin typeface="Verdana" panose="020B0604030504040204" pitchFamily="34" charset="0"/>
              </a:rPr>
              <a:t>Isle View Apartments </a:t>
            </a:r>
            <a:r>
              <a:rPr lang="en-US" sz="2000" dirty="0">
                <a:solidFill>
                  <a:schemeClr val="bg1"/>
                </a:solidFill>
                <a:latin typeface="Verdana" panose="020B0604030504040204" pitchFamily="34" charset="0"/>
              </a:rPr>
              <a:t>is located on the </a:t>
            </a:r>
            <a:r>
              <a:rPr lang="en-US" sz="2000" dirty="0" err="1">
                <a:solidFill>
                  <a:schemeClr val="bg1"/>
                </a:solidFill>
                <a:latin typeface="Verdana" panose="020B0604030504040204" pitchFamily="34" charset="0"/>
              </a:rPr>
              <a:t>Mille</a:t>
            </a:r>
            <a:r>
              <a:rPr lang="en-US" sz="2000" dirty="0">
                <a:solidFill>
                  <a:schemeClr val="bg1"/>
                </a:solidFill>
                <a:latin typeface="Verdana" panose="020B0604030504040204" pitchFamily="34" charset="0"/>
              </a:rPr>
              <a:t> Lacs Reservation</a:t>
            </a:r>
          </a:p>
          <a:p>
            <a:endParaRPr lang="en-US" sz="2000" dirty="0">
              <a:solidFill>
                <a:schemeClr val="bg1"/>
              </a:solidFill>
              <a:latin typeface="Verdana" panose="020B0604030504040204" pitchFamily="34" charset="0"/>
            </a:endParaRPr>
          </a:p>
          <a:p>
            <a:pPr marL="285750" indent="-285750">
              <a:buFont typeface="Arial" panose="020B0604020202020204" pitchFamily="34" charset="0"/>
              <a:buChar char="•"/>
            </a:pPr>
            <a:endParaRPr lang="en-US" sz="1600" dirty="0">
              <a:solidFill>
                <a:schemeClr val="bg1"/>
              </a:solidFill>
              <a:latin typeface="Verdana" panose="020B0604030504040204" pitchFamily="34" charset="0"/>
            </a:endParaRP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41 HUD assisted units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34 total residents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71% of residents are elderly</a:t>
            </a:r>
          </a:p>
          <a:p>
            <a:br>
              <a:rPr lang="en-US" sz="1600" dirty="0">
                <a:solidFill>
                  <a:schemeClr val="bg1"/>
                </a:solidFill>
                <a:latin typeface="Verdana" panose="020B0604030504040204" pitchFamily="34" charset="0"/>
              </a:rPr>
            </a:br>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endParaRPr lang="en-US" dirty="0">
              <a:solidFill>
                <a:schemeClr val="bg1"/>
              </a:solidFill>
              <a:latin typeface="Verdana" panose="020B0604030504040204" pitchFamily="34" charset="0"/>
            </a:endParaRPr>
          </a:p>
          <a:p>
            <a:pPr algn="ctr"/>
            <a:r>
              <a:rPr lang="en-US" sz="1200" dirty="0">
                <a:solidFill>
                  <a:schemeClr val="bg1"/>
                </a:solidFill>
              </a:rPr>
              <a:t>Isle View Apartments in Isle, MN</a:t>
            </a:r>
          </a:p>
        </p:txBody>
      </p:sp>
      <p:pic>
        <p:nvPicPr>
          <p:cNvPr id="4" name="Picture 3" descr="A sign in front of a house&#10;&#10;Description generated with very high confidence">
            <a:extLst>
              <a:ext uri="{FF2B5EF4-FFF2-40B4-BE49-F238E27FC236}">
                <a16:creationId xmlns:a16="http://schemas.microsoft.com/office/drawing/2014/main" id="{0D856CC0-705C-4392-A3D7-51E7D5446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598" y="3334789"/>
            <a:ext cx="3832320" cy="2299392"/>
          </a:xfrm>
          <a:prstGeom prst="rect">
            <a:avLst/>
          </a:prstGeom>
        </p:spPr>
      </p:pic>
    </p:spTree>
    <p:extLst>
      <p:ext uri="{BB962C8B-B14F-4D97-AF65-F5344CB8AC3E}">
        <p14:creationId xmlns:p14="http://schemas.microsoft.com/office/powerpoint/2010/main" val="22005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assets.hw.net/dims4/GG/a03f9a1/2147483647/resize/850x%3E/quality/90/?url=http%3A%2F%2Fcdnassets.hw.net%2F7c%2Fdc%2Facd3712241a693924a8a38f5af6c%2Ftmp3790-2etmp-tcm58-1963939.jpg">
            <a:extLst>
              <a:ext uri="{FF2B5EF4-FFF2-40B4-BE49-F238E27FC236}">
                <a16:creationId xmlns:a16="http://schemas.microsoft.com/office/drawing/2014/main" id="{529667F9-9B58-41F0-B31B-4FB89049FC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82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D31B43-F9ED-4E6C-AF81-758E371C5BD9}"/>
              </a:ext>
            </a:extLst>
          </p:cNvPr>
          <p:cNvSpPr/>
          <p:nvPr/>
        </p:nvSpPr>
        <p:spPr>
          <a:xfrm>
            <a:off x="220448" y="0"/>
            <a:ext cx="4859551" cy="2400657"/>
          </a:xfrm>
          <a:prstGeom prst="rect">
            <a:avLst/>
          </a:prstGeom>
          <a:solidFill>
            <a:schemeClr val="tx1">
              <a:alpha val="65000"/>
            </a:schemeClr>
          </a:solidFill>
        </p:spPr>
        <p:txBody>
          <a:bodyPr wrap="square">
            <a:spAutoFit/>
          </a:bodyPr>
          <a:lstStyle/>
          <a:p>
            <a:br>
              <a:rPr lang="en-US" b="1" dirty="0">
                <a:solidFill>
                  <a:srgbClr val="FFFFFF"/>
                </a:solidFill>
                <a:latin typeface="open_sans"/>
              </a:rPr>
            </a:br>
            <a:r>
              <a:rPr lang="en-US" sz="2000" b="1" dirty="0" err="1">
                <a:solidFill>
                  <a:srgbClr val="FFFFFF"/>
                </a:solidFill>
                <a:latin typeface="Verdana" panose="020B0604030504040204" pitchFamily="34" charset="0"/>
                <a:ea typeface="Verdana" panose="020B0604030504040204" pitchFamily="34" charset="0"/>
                <a:cs typeface="Verdana" panose="020B0604030504040204" pitchFamily="34" charset="0"/>
              </a:rPr>
              <a:t>Bii</a:t>
            </a:r>
            <a:r>
              <a:rPr lang="en-US" sz="2000" b="1" dirty="0">
                <a:solidFill>
                  <a:srgbClr val="FFFFFF"/>
                </a:solidFill>
                <a:latin typeface="Verdana" panose="020B0604030504040204" pitchFamily="34" charset="0"/>
                <a:ea typeface="Verdana" panose="020B0604030504040204" pitchFamily="34" charset="0"/>
                <a:cs typeface="Verdana" panose="020B0604030504040204" pitchFamily="34" charset="0"/>
              </a:rPr>
              <a:t> Di Gain Dash Anwebi </a:t>
            </a:r>
            <a:br>
              <a:rPr lang="en-US" sz="20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("Come in. Rest." in </a:t>
            </a:r>
            <a:r>
              <a:rPr lang="en-US" sz="2000" dirty="0" err="1">
                <a:solidFill>
                  <a:srgbClr val="FFFFFF"/>
                </a:solidFill>
                <a:latin typeface="Verdana" panose="020B0604030504040204" pitchFamily="34" charset="0"/>
                <a:ea typeface="Verdana" panose="020B0604030504040204" pitchFamily="34" charset="0"/>
                <a:cs typeface="Verdana" panose="020B0604030504040204" pitchFamily="34" charset="0"/>
              </a:rPr>
              <a:t>Ojibwe</a:t>
            </a:r>
            <a:r>
              <a:rPr 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 </a:t>
            </a:r>
            <a:br>
              <a:rPr 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Elder Housing in Minneapolis </a:t>
            </a:r>
            <a:br>
              <a:rPr lang="en-US" b="1" dirty="0">
                <a:solidFill>
                  <a:srgbClr val="FFFFFF"/>
                </a:solidFill>
                <a:latin typeface="open_sans"/>
              </a:rPr>
            </a:br>
            <a:endParaRPr lang="en-US" b="1" dirty="0">
              <a:solidFill>
                <a:srgbClr val="FFFFFF"/>
              </a:solidFill>
              <a:latin typeface="open_sans"/>
            </a:endParaRPr>
          </a:p>
          <a:p>
            <a:pPr marL="285750" indent="-285750">
              <a:buFont typeface="Arial" panose="020B0604020202020204" pitchFamily="34" charset="0"/>
              <a:buChar char="•"/>
            </a:pP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47 one-bedroom units</a:t>
            </a:r>
          </a:p>
          <a:p>
            <a:pPr marL="285750" indent="-285750">
              <a:buFont typeface="Arial" panose="020B0604020202020204" pitchFamily="34" charset="0"/>
              <a:buChar char="•"/>
            </a:pP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Senior only housing focusing on the Native community</a:t>
            </a:r>
          </a:p>
        </p:txBody>
      </p:sp>
    </p:spTree>
    <p:extLst>
      <p:ext uri="{BB962C8B-B14F-4D97-AF65-F5344CB8AC3E}">
        <p14:creationId xmlns:p14="http://schemas.microsoft.com/office/powerpoint/2010/main" val="3923765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784AD-C85A-4A6A-9E5D-BF0E8F92CB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2E99836E-B489-4DD6-82F4-4D7A166E646C}"/>
              </a:ext>
            </a:extLst>
          </p:cNvPr>
          <p:cNvSpPr/>
          <p:nvPr/>
        </p:nvSpPr>
        <p:spPr>
          <a:xfrm>
            <a:off x="276219" y="0"/>
            <a:ext cx="4714882" cy="6155531"/>
          </a:xfrm>
          <a:prstGeom prst="rect">
            <a:avLst/>
          </a:prstGeom>
          <a:solidFill>
            <a:schemeClr val="tx1">
              <a:alpha val="70000"/>
            </a:schemeClr>
          </a:solidFill>
        </p:spPr>
        <p:txBody>
          <a:bodyPr wrap="square">
            <a:spAutoFit/>
          </a:bodyPr>
          <a:lstStyle/>
          <a:p>
            <a:br>
              <a:rPr lang="en-US" b="1" dirty="0">
                <a:solidFill>
                  <a:schemeClr val="bg1"/>
                </a:solidFill>
              </a:rPr>
            </a:b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Little Earth of United Tribes</a:t>
            </a:r>
          </a:p>
          <a:p>
            <a:r>
              <a:rPr lang="en-US" sz="2000" b="1" dirty="0">
                <a:solidFill>
                  <a:schemeClr val="bg1"/>
                </a:solidFill>
              </a:rPr>
              <a:t> </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Located just south of downtown Minneapolis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Only property in the country with a Native preference that receives project-based Section 8</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78 apartments </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134 townhome units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Area contains among the highest concentration of urban Natives in the country</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p:txBody>
      </p:sp>
      <p:pic>
        <p:nvPicPr>
          <p:cNvPr id="7" name="Picture 6" descr="A close up of a building&#10;&#10;Description generated with high confidence">
            <a:extLst>
              <a:ext uri="{FF2B5EF4-FFF2-40B4-BE49-F238E27FC236}">
                <a16:creationId xmlns:a16="http://schemas.microsoft.com/office/drawing/2014/main" id="{086AF743-35DA-4250-846E-4D1B45BEEC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6220" y="3671343"/>
            <a:ext cx="4714881" cy="2484188"/>
          </a:xfrm>
          <a:prstGeom prst="rect">
            <a:avLst/>
          </a:prstGeom>
        </p:spPr>
      </p:pic>
      <p:sp>
        <p:nvSpPr>
          <p:cNvPr id="8" name="Rectangle 7">
            <a:extLst>
              <a:ext uri="{FF2B5EF4-FFF2-40B4-BE49-F238E27FC236}">
                <a16:creationId xmlns:a16="http://schemas.microsoft.com/office/drawing/2014/main" id="{26978214-AC46-4794-A0FD-D17C13B617DC}"/>
              </a:ext>
            </a:extLst>
          </p:cNvPr>
          <p:cNvSpPr/>
          <p:nvPr/>
        </p:nvSpPr>
        <p:spPr>
          <a:xfrm>
            <a:off x="7200900" y="3114675"/>
            <a:ext cx="790575" cy="781050"/>
          </a:xfrm>
          <a:prstGeom prst="rect">
            <a:avLst/>
          </a:prstGeom>
          <a:solidFill>
            <a:srgbClr val="F339C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0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1F5E-66DA-43DF-95D1-87BAD00F322E}"/>
              </a:ext>
            </a:extLst>
          </p:cNvPr>
          <p:cNvSpPr>
            <a:spLocks noGrp="1"/>
          </p:cNvSpPr>
          <p:nvPr>
            <p:ph type="title"/>
          </p:nvPr>
        </p:nvSpPr>
        <p:spPr/>
        <p:txBody>
          <a:bodyPr/>
          <a:lstStyle/>
          <a:p>
            <a:r>
              <a:rPr lang="en-US" dirty="0"/>
              <a:t>Section 8 Housing Choice Vouchers</a:t>
            </a:r>
          </a:p>
        </p:txBody>
      </p:sp>
      <p:sp>
        <p:nvSpPr>
          <p:cNvPr id="3" name="Content Placeholder 2">
            <a:extLst>
              <a:ext uri="{FF2B5EF4-FFF2-40B4-BE49-F238E27FC236}">
                <a16:creationId xmlns:a16="http://schemas.microsoft.com/office/drawing/2014/main" id="{3C02A534-2D17-4A2A-8647-8B28516C19D4}"/>
              </a:ext>
            </a:extLst>
          </p:cNvPr>
          <p:cNvSpPr>
            <a:spLocks noGrp="1"/>
          </p:cNvSpPr>
          <p:nvPr>
            <p:ph idx="1"/>
          </p:nvPr>
        </p:nvSpPr>
        <p:spPr/>
        <p:txBody>
          <a:bodyPr>
            <a:normAutofit lnSpcReduction="10000"/>
          </a:bodyPr>
          <a:lstStyle/>
          <a:p>
            <a:r>
              <a:rPr lang="en-US" dirty="0"/>
              <a:t>Tenant-based rental assistance for low-income people</a:t>
            </a:r>
          </a:p>
          <a:p>
            <a:r>
              <a:rPr lang="en-US" dirty="0"/>
              <a:t>Tenant finds their own unit in a private building</a:t>
            </a:r>
          </a:p>
          <a:p>
            <a:r>
              <a:rPr lang="en-US" dirty="0"/>
              <a:t>Applications for the assistance are made at a local PHA</a:t>
            </a:r>
          </a:p>
          <a:p>
            <a:r>
              <a:rPr lang="en-US" dirty="0"/>
              <a:t>Rents are 30% to 40% of household adjusted income</a:t>
            </a:r>
          </a:p>
          <a:p>
            <a:r>
              <a:rPr lang="en-US" dirty="0"/>
              <a:t>Waiting lists can be long or closed</a:t>
            </a:r>
          </a:p>
          <a:p>
            <a:r>
              <a:rPr lang="en-US" dirty="0"/>
              <a:t>Vouchers can expire if you can’t find a unit within the established “shopping period”</a:t>
            </a:r>
          </a:p>
          <a:p>
            <a:endParaRPr lang="en-US" dirty="0"/>
          </a:p>
          <a:p>
            <a:endParaRPr lang="en-US" dirty="0"/>
          </a:p>
        </p:txBody>
      </p:sp>
    </p:spTree>
    <p:extLst>
      <p:ext uri="{BB962C8B-B14F-4D97-AF65-F5344CB8AC3E}">
        <p14:creationId xmlns:p14="http://schemas.microsoft.com/office/powerpoint/2010/main" val="75998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21C7-2D0C-45AE-84B4-518E42E986EE}"/>
              </a:ext>
            </a:extLst>
          </p:cNvPr>
          <p:cNvSpPr>
            <a:spLocks noGrp="1"/>
          </p:cNvSpPr>
          <p:nvPr>
            <p:ph type="title"/>
          </p:nvPr>
        </p:nvSpPr>
        <p:spPr/>
        <p:txBody>
          <a:bodyPr>
            <a:normAutofit fontScale="90000"/>
          </a:bodyPr>
          <a:lstStyle/>
          <a:p>
            <a:r>
              <a:rPr lang="en-US" dirty="0"/>
              <a:t>Use of Section 8 Housing Choice Vouchers on Reservations</a:t>
            </a:r>
          </a:p>
        </p:txBody>
      </p:sp>
      <p:sp>
        <p:nvSpPr>
          <p:cNvPr id="3" name="Content Placeholder 2">
            <a:extLst>
              <a:ext uri="{FF2B5EF4-FFF2-40B4-BE49-F238E27FC236}">
                <a16:creationId xmlns:a16="http://schemas.microsoft.com/office/drawing/2014/main" id="{596C176C-62BE-4838-8C32-9BBE8EBA47B5}"/>
              </a:ext>
            </a:extLst>
          </p:cNvPr>
          <p:cNvSpPr>
            <a:spLocks noGrp="1"/>
          </p:cNvSpPr>
          <p:nvPr>
            <p:ph idx="1"/>
          </p:nvPr>
        </p:nvSpPr>
        <p:spPr/>
        <p:txBody>
          <a:bodyPr/>
          <a:lstStyle/>
          <a:p>
            <a:r>
              <a:rPr lang="en-US" dirty="0"/>
              <a:t>A tenant can use a Housing Choice Voucher to rent a unit on a reservation as long as that units is not Public Housing or “Indian Housing”  (any housing funded through NAHASDA).  </a:t>
            </a:r>
          </a:p>
        </p:txBody>
      </p:sp>
    </p:spTree>
    <p:extLst>
      <p:ext uri="{BB962C8B-B14F-4D97-AF65-F5344CB8AC3E}">
        <p14:creationId xmlns:p14="http://schemas.microsoft.com/office/powerpoint/2010/main" val="3421092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333A-EB2F-4A07-BED1-B7D6FABF41BF}"/>
              </a:ext>
            </a:extLst>
          </p:cNvPr>
          <p:cNvSpPr>
            <a:spLocks noGrp="1"/>
          </p:cNvSpPr>
          <p:nvPr>
            <p:ph type="title"/>
          </p:nvPr>
        </p:nvSpPr>
        <p:spPr/>
        <p:txBody>
          <a:bodyPr/>
          <a:lstStyle/>
          <a:p>
            <a:r>
              <a:rPr lang="en-US" dirty="0"/>
              <a:t>VASH Vouchers</a:t>
            </a:r>
          </a:p>
        </p:txBody>
      </p:sp>
      <p:sp>
        <p:nvSpPr>
          <p:cNvPr id="3" name="Content Placeholder 2">
            <a:extLst>
              <a:ext uri="{FF2B5EF4-FFF2-40B4-BE49-F238E27FC236}">
                <a16:creationId xmlns:a16="http://schemas.microsoft.com/office/drawing/2014/main" id="{2AAFB623-8520-46CD-A565-A1EAC249457C}"/>
              </a:ext>
            </a:extLst>
          </p:cNvPr>
          <p:cNvSpPr>
            <a:spLocks noGrp="1"/>
          </p:cNvSpPr>
          <p:nvPr>
            <p:ph idx="1"/>
          </p:nvPr>
        </p:nvSpPr>
        <p:spPr/>
        <p:txBody>
          <a:bodyPr>
            <a:normAutofit/>
          </a:bodyPr>
          <a:lstStyle/>
          <a:p>
            <a:r>
              <a:rPr lang="en-US" dirty="0"/>
              <a:t>Tenant-based rental assistance for people who are Veterans and are experiencing homelessness</a:t>
            </a:r>
          </a:p>
          <a:p>
            <a:r>
              <a:rPr lang="en-US" dirty="0"/>
              <a:t>Combines Section 8 Housing Choice Voucher (HCV) with case management and clinical services provided by the Department of Veterans Affairs (VA) </a:t>
            </a:r>
          </a:p>
          <a:p>
            <a:r>
              <a:rPr lang="en-US" dirty="0"/>
              <a:t> VA provides services at VA medical centers (VAMCs) and community-based outreach clinics</a:t>
            </a:r>
          </a:p>
          <a:p>
            <a:r>
              <a:rPr lang="en-US" dirty="0"/>
              <a:t>Applications are made through the local VA Homeless Program </a:t>
            </a:r>
          </a:p>
        </p:txBody>
      </p:sp>
    </p:spTree>
    <p:extLst>
      <p:ext uri="{BB962C8B-B14F-4D97-AF65-F5344CB8AC3E}">
        <p14:creationId xmlns:p14="http://schemas.microsoft.com/office/powerpoint/2010/main" val="3601973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8F45-BC75-43FE-B4E3-92ACF59CB77E}"/>
              </a:ext>
            </a:extLst>
          </p:cNvPr>
          <p:cNvSpPr>
            <a:spLocks noGrp="1"/>
          </p:cNvSpPr>
          <p:nvPr>
            <p:ph type="title"/>
          </p:nvPr>
        </p:nvSpPr>
        <p:spPr/>
        <p:txBody>
          <a:bodyPr/>
          <a:lstStyle/>
          <a:p>
            <a:r>
              <a:rPr lang="en-US" dirty="0"/>
              <a:t>Mortgage Insurance Programs</a:t>
            </a:r>
          </a:p>
        </p:txBody>
      </p:sp>
      <p:sp>
        <p:nvSpPr>
          <p:cNvPr id="3" name="Content Placeholder 2">
            <a:extLst>
              <a:ext uri="{FF2B5EF4-FFF2-40B4-BE49-F238E27FC236}">
                <a16:creationId xmlns:a16="http://schemas.microsoft.com/office/drawing/2014/main" id="{FFF9F032-B042-409D-AC0B-C73817271768}"/>
              </a:ext>
            </a:extLst>
          </p:cNvPr>
          <p:cNvSpPr>
            <a:spLocks noGrp="1"/>
          </p:cNvSpPr>
          <p:nvPr>
            <p:ph idx="1"/>
          </p:nvPr>
        </p:nvSpPr>
        <p:spPr/>
        <p:txBody>
          <a:bodyPr/>
          <a:lstStyle/>
          <a:p>
            <a:r>
              <a:rPr lang="en-US" dirty="0"/>
              <a:t>Rental and Cooperative Housing - Section 221(d)(4)</a:t>
            </a:r>
          </a:p>
          <a:p>
            <a:r>
              <a:rPr lang="en-US" dirty="0"/>
              <a:t>Residential Care Facilities Program - Section 232 and Section 232/223(f)</a:t>
            </a:r>
          </a:p>
          <a:p>
            <a:pPr marL="0" indent="0">
              <a:buNone/>
            </a:pPr>
            <a:endParaRPr lang="en-US" dirty="0"/>
          </a:p>
        </p:txBody>
      </p:sp>
    </p:spTree>
    <p:extLst>
      <p:ext uri="{BB962C8B-B14F-4D97-AF65-F5344CB8AC3E}">
        <p14:creationId xmlns:p14="http://schemas.microsoft.com/office/powerpoint/2010/main" val="1930664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C3C9-1EA7-4768-A490-71AF068F32BD}"/>
              </a:ext>
            </a:extLst>
          </p:cNvPr>
          <p:cNvSpPr>
            <a:spLocks noGrp="1"/>
          </p:cNvSpPr>
          <p:nvPr>
            <p:ph type="title"/>
          </p:nvPr>
        </p:nvSpPr>
        <p:spPr>
          <a:xfrm>
            <a:off x="1295402" y="947058"/>
            <a:ext cx="9601196" cy="1338942"/>
          </a:xfrm>
        </p:spPr>
        <p:txBody>
          <a:bodyPr>
            <a:normAutofit fontScale="90000"/>
          </a:bodyPr>
          <a:lstStyle/>
          <a:p>
            <a:br>
              <a:rPr lang="en-US" sz="3600" dirty="0"/>
            </a:br>
            <a:r>
              <a:rPr lang="en-US" sz="3600" dirty="0"/>
              <a:t>Rental and Cooperative Housing - Section 221(d)(4)</a:t>
            </a:r>
            <a:br>
              <a:rPr lang="en-US" sz="3600" dirty="0"/>
            </a:br>
            <a:endParaRPr lang="en-US" sz="3600" dirty="0"/>
          </a:p>
        </p:txBody>
      </p:sp>
      <p:sp>
        <p:nvSpPr>
          <p:cNvPr id="3" name="Content Placeholder 2">
            <a:extLst>
              <a:ext uri="{FF2B5EF4-FFF2-40B4-BE49-F238E27FC236}">
                <a16:creationId xmlns:a16="http://schemas.microsoft.com/office/drawing/2014/main" id="{C99C8E5B-5399-4001-B673-EA90A975FB3C}"/>
              </a:ext>
            </a:extLst>
          </p:cNvPr>
          <p:cNvSpPr>
            <a:spLocks noGrp="1"/>
          </p:cNvSpPr>
          <p:nvPr>
            <p:ph idx="1"/>
          </p:nvPr>
        </p:nvSpPr>
        <p:spPr/>
        <p:txBody>
          <a:bodyPr>
            <a:normAutofit/>
          </a:bodyPr>
          <a:lstStyle/>
          <a:p>
            <a:r>
              <a:rPr lang="en-US" dirty="0"/>
              <a:t>Insures lenders against loss on mortgage defaults</a:t>
            </a:r>
          </a:p>
          <a:p>
            <a:r>
              <a:rPr lang="en-US" dirty="0"/>
              <a:t>Mortgages are for the new construction or substantial rehabilitation of multifamily rental or cooperative housing</a:t>
            </a:r>
          </a:p>
          <a:p>
            <a:r>
              <a:rPr lang="en-US" dirty="0"/>
              <a:t>Eligible structures are detached, semidetached, row, walkup, or elevator-type rental or cooperative housing containing five or more units</a:t>
            </a:r>
          </a:p>
          <a:p>
            <a:r>
              <a:rPr lang="en-US" dirty="0"/>
              <a:t>Loans must be made through a HUD-approved MAP lender:  </a:t>
            </a:r>
            <a:r>
              <a:rPr lang="en-US" dirty="0">
                <a:hlinkClick r:id="rId3"/>
              </a:rPr>
              <a:t>https://www.hud.gov/sites/documents/APRVLEND.PDF</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0254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226F-CDD7-4753-81B6-2BD10B607016}"/>
              </a:ext>
            </a:extLst>
          </p:cNvPr>
          <p:cNvSpPr>
            <a:spLocks noGrp="1"/>
          </p:cNvSpPr>
          <p:nvPr>
            <p:ph type="title"/>
          </p:nvPr>
        </p:nvSpPr>
        <p:spPr/>
        <p:txBody>
          <a:bodyPr/>
          <a:lstStyle/>
          <a:p>
            <a:r>
              <a:rPr lang="en-US" dirty="0"/>
              <a:t>Formula Block Grant Funds</a:t>
            </a:r>
          </a:p>
        </p:txBody>
      </p:sp>
      <p:sp>
        <p:nvSpPr>
          <p:cNvPr id="3" name="Content Placeholder 2">
            <a:extLst>
              <a:ext uri="{FF2B5EF4-FFF2-40B4-BE49-F238E27FC236}">
                <a16:creationId xmlns:a16="http://schemas.microsoft.com/office/drawing/2014/main" id="{5244AA8B-E9AF-4CC4-9E7C-AD51A3C81472}"/>
              </a:ext>
            </a:extLst>
          </p:cNvPr>
          <p:cNvSpPr>
            <a:spLocks noGrp="1"/>
          </p:cNvSpPr>
          <p:nvPr>
            <p:ph idx="1"/>
          </p:nvPr>
        </p:nvSpPr>
        <p:spPr/>
        <p:txBody>
          <a:bodyPr/>
          <a:lstStyle/>
          <a:p>
            <a:r>
              <a:rPr lang="en-US" dirty="0"/>
              <a:t>These funds are accessed through the cities, states and counties that receive them each year (see handout for Minnesota grantees)</a:t>
            </a:r>
          </a:p>
          <a:p>
            <a:r>
              <a:rPr lang="en-US" dirty="0"/>
              <a:t>Participants of projects funded through these programs must be low or moderate-income as defined by HUD</a:t>
            </a:r>
          </a:p>
          <a:p>
            <a:endParaRPr lang="en-US" dirty="0"/>
          </a:p>
          <a:p>
            <a:endParaRPr lang="en-US" dirty="0"/>
          </a:p>
        </p:txBody>
      </p:sp>
    </p:spTree>
    <p:extLst>
      <p:ext uri="{BB962C8B-B14F-4D97-AF65-F5344CB8AC3E}">
        <p14:creationId xmlns:p14="http://schemas.microsoft.com/office/powerpoint/2010/main" val="3788285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57A6-65E8-405B-9233-8780CA74EB40}"/>
              </a:ext>
            </a:extLst>
          </p:cNvPr>
          <p:cNvSpPr>
            <a:spLocks noGrp="1"/>
          </p:cNvSpPr>
          <p:nvPr>
            <p:ph type="title"/>
          </p:nvPr>
        </p:nvSpPr>
        <p:spPr/>
        <p:txBody>
          <a:bodyPr>
            <a:noAutofit/>
          </a:bodyPr>
          <a:lstStyle/>
          <a:p>
            <a:r>
              <a:rPr lang="en-US" sz="3200" dirty="0"/>
              <a:t>Residential Care Facilities Program- Section 232 and Section 232/223(f)</a:t>
            </a:r>
            <a:br>
              <a:rPr lang="en-US" sz="3200" dirty="0"/>
            </a:br>
            <a:endParaRPr lang="en-US" sz="3200" dirty="0"/>
          </a:p>
        </p:txBody>
      </p:sp>
      <p:sp>
        <p:nvSpPr>
          <p:cNvPr id="3" name="Content Placeholder 2">
            <a:extLst>
              <a:ext uri="{FF2B5EF4-FFF2-40B4-BE49-F238E27FC236}">
                <a16:creationId xmlns:a16="http://schemas.microsoft.com/office/drawing/2014/main" id="{21010CD5-053F-4672-8268-22B030CA321F}"/>
              </a:ext>
            </a:extLst>
          </p:cNvPr>
          <p:cNvSpPr>
            <a:spLocks noGrp="1"/>
          </p:cNvSpPr>
          <p:nvPr>
            <p:ph idx="1"/>
          </p:nvPr>
        </p:nvSpPr>
        <p:spPr/>
        <p:txBody>
          <a:bodyPr/>
          <a:lstStyle/>
          <a:p>
            <a:r>
              <a:rPr lang="en-US" dirty="0"/>
              <a:t>Insures lenders against loss on mortgage defaults</a:t>
            </a:r>
          </a:p>
          <a:p>
            <a:r>
              <a:rPr lang="en-US" dirty="0"/>
              <a:t>Mortgages are for the purchase, refinance, new construction or substantial rehabilitation of a facility  </a:t>
            </a:r>
          </a:p>
          <a:p>
            <a:r>
              <a:rPr lang="en-US" dirty="0"/>
              <a:t>Examples of “residential care facilities” are assisted living facilities, nursing homes, intermediate care facilities, and board and care homes</a:t>
            </a:r>
          </a:p>
          <a:p>
            <a:r>
              <a:rPr lang="en-US" dirty="0"/>
              <a:t>Loans must be made through a HUD-approved lender: </a:t>
            </a:r>
            <a:r>
              <a:rPr lang="en-US" dirty="0">
                <a:hlinkClick r:id="rId2"/>
              </a:rPr>
              <a:t>https://www.hud.gov/sites/documents/APRVLEND.PDF</a:t>
            </a:r>
            <a:endParaRPr lang="en-US" dirty="0"/>
          </a:p>
          <a:p>
            <a:endParaRPr lang="en-US" dirty="0"/>
          </a:p>
        </p:txBody>
      </p:sp>
    </p:spTree>
    <p:extLst>
      <p:ext uri="{BB962C8B-B14F-4D97-AF65-F5344CB8AC3E}">
        <p14:creationId xmlns:p14="http://schemas.microsoft.com/office/powerpoint/2010/main" val="2574476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7505-5BDF-439E-9857-A291110F37F3}"/>
              </a:ext>
            </a:extLst>
          </p:cNvPr>
          <p:cNvSpPr>
            <a:spLocks noGrp="1"/>
          </p:cNvSpPr>
          <p:nvPr>
            <p:ph type="title"/>
          </p:nvPr>
        </p:nvSpPr>
        <p:spPr/>
        <p:txBody>
          <a:bodyPr/>
          <a:lstStyle/>
          <a:p>
            <a:r>
              <a:rPr lang="en-US" dirty="0"/>
              <a:t>Use of FHA Financing on Reservations</a:t>
            </a:r>
          </a:p>
        </p:txBody>
      </p:sp>
      <p:sp>
        <p:nvSpPr>
          <p:cNvPr id="3" name="Content Placeholder 2">
            <a:extLst>
              <a:ext uri="{FF2B5EF4-FFF2-40B4-BE49-F238E27FC236}">
                <a16:creationId xmlns:a16="http://schemas.microsoft.com/office/drawing/2014/main" id="{E8E83631-6D7B-40EE-9ACD-435355AF6732}"/>
              </a:ext>
            </a:extLst>
          </p:cNvPr>
          <p:cNvSpPr>
            <a:spLocks noGrp="1"/>
          </p:cNvSpPr>
          <p:nvPr>
            <p:ph idx="1"/>
          </p:nvPr>
        </p:nvSpPr>
        <p:spPr/>
        <p:txBody>
          <a:bodyPr/>
          <a:lstStyle/>
          <a:p>
            <a:r>
              <a:rPr lang="en-US" dirty="0"/>
              <a:t>There is no prohibition of using FHA financing for projects on reservations</a:t>
            </a:r>
          </a:p>
          <a:p>
            <a:r>
              <a:rPr lang="en-US" dirty="0"/>
              <a:t>Tribal entities would be eligible to borrow </a:t>
            </a:r>
          </a:p>
          <a:p>
            <a:r>
              <a:rPr lang="en-US" dirty="0"/>
              <a:t>Contact a HUD-approved lender for more information</a:t>
            </a:r>
          </a:p>
        </p:txBody>
      </p:sp>
    </p:spTree>
    <p:extLst>
      <p:ext uri="{BB962C8B-B14F-4D97-AF65-F5344CB8AC3E}">
        <p14:creationId xmlns:p14="http://schemas.microsoft.com/office/powerpoint/2010/main" val="1657323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DE434DE3-FCA8-B041-08A5-D2B2ACBE5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2895" y="4944630"/>
            <a:ext cx="1882257" cy="1765829"/>
          </a:xfrm>
          <a:prstGeom prst="rect">
            <a:avLst/>
          </a:prstGeom>
        </p:spPr>
      </p:pic>
      <p:pic>
        <p:nvPicPr>
          <p:cNvPr id="1026" name="Picture 2" descr="...">
            <a:extLst>
              <a:ext uri="{FF2B5EF4-FFF2-40B4-BE49-F238E27FC236}">
                <a16:creationId xmlns:a16="http://schemas.microsoft.com/office/drawing/2014/main" id="{EBA0C17E-DA9A-3178-0781-F9195C2350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307078" cy="365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1FB51C-66B6-7998-3251-7EB4306E2C1A}"/>
              </a:ext>
            </a:extLst>
          </p:cNvPr>
          <p:cNvSpPr txBox="1"/>
          <p:nvPr/>
        </p:nvSpPr>
        <p:spPr>
          <a:xfrm>
            <a:off x="710032" y="1086960"/>
            <a:ext cx="5175863"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Build for the Future</a:t>
            </a:r>
            <a:br>
              <a:rPr kumimoji="0" lang="en-US" sz="32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br>
            <a:r>
              <a:rPr kumimoji="0" lang="en-US" sz="32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Funding Navigator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Filter and search for funding opportunities for your community.</a:t>
            </a: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7942506-63D9-D0B6-0878-372079A10E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0017" y="3787311"/>
            <a:ext cx="6820678" cy="2923148"/>
          </a:xfrm>
          <a:prstGeom prst="rect">
            <a:avLst/>
          </a:prstGeom>
        </p:spPr>
      </p:pic>
      <p:sp>
        <p:nvSpPr>
          <p:cNvPr id="9" name="TextBox 8">
            <a:extLst>
              <a:ext uri="{FF2B5EF4-FFF2-40B4-BE49-F238E27FC236}">
                <a16:creationId xmlns:a16="http://schemas.microsoft.com/office/drawing/2014/main" id="{DBCFE4D5-9CB6-9C3F-0ED3-DC6E9D39CB57}"/>
              </a:ext>
            </a:extLst>
          </p:cNvPr>
          <p:cNvSpPr txBox="1"/>
          <p:nvPr/>
        </p:nvSpPr>
        <p:spPr>
          <a:xfrm>
            <a:off x="710031" y="2761904"/>
            <a:ext cx="2206423" cy="523220"/>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hlinkClick r:id="rId6">
                  <a:extLst>
                    <a:ext uri="{A12FA001-AC4F-418D-AE19-62706E023703}">
                      <ahyp:hlinkClr xmlns:ahyp="http://schemas.microsoft.com/office/drawing/2018/hyperlinkcolor" val="tx"/>
                    </a:ext>
                  </a:extLst>
                </a:hlinkClick>
              </a:rPr>
              <a:t>Website Link</a:t>
            </a:r>
            <a:endPar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1218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ABB1A502-40B1-6429-E870-13F8D07D35FD}"/>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ptos Display" panose="02110004020202020204"/>
                <a:ea typeface="+mn-ea"/>
                <a:cs typeface="+mn-cs"/>
              </a:rPr>
              <a:t>Great Lakes Environmental Justice Thriving Communities Technical Assistance Center (Great Lakes TCTAC)</a:t>
            </a:r>
          </a:p>
        </p:txBody>
      </p:sp>
      <p:graphicFrame>
        <p:nvGraphicFramePr>
          <p:cNvPr id="8" name="TextBox 3">
            <a:extLst>
              <a:ext uri="{FF2B5EF4-FFF2-40B4-BE49-F238E27FC236}">
                <a16:creationId xmlns:a16="http://schemas.microsoft.com/office/drawing/2014/main" id="{6B5FCC01-4490-498E-4305-3446F941B035}"/>
              </a:ext>
            </a:extLst>
          </p:cNvPr>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logo with text on it&#10;&#10;Description automatically generated">
            <a:extLst>
              <a:ext uri="{FF2B5EF4-FFF2-40B4-BE49-F238E27FC236}">
                <a16:creationId xmlns:a16="http://schemas.microsoft.com/office/drawing/2014/main" id="{5770C583-8BB7-44AA-0E82-F282AD60A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72895" y="4944630"/>
            <a:ext cx="1882257" cy="1765829"/>
          </a:xfrm>
          <a:prstGeom prst="rect">
            <a:avLst/>
          </a:prstGeom>
        </p:spPr>
      </p:pic>
    </p:spTree>
    <p:extLst>
      <p:ext uri="{BB962C8B-B14F-4D97-AF65-F5344CB8AC3E}">
        <p14:creationId xmlns:p14="http://schemas.microsoft.com/office/powerpoint/2010/main" val="2577950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1D8F-010D-4384-B1E7-71576B926F93}"/>
              </a:ext>
            </a:extLst>
          </p:cNvPr>
          <p:cNvSpPr>
            <a:spLocks noGrp="1"/>
          </p:cNvSpPr>
          <p:nvPr>
            <p:ph type="title"/>
          </p:nvPr>
        </p:nvSpPr>
        <p:spPr/>
        <p:txBody>
          <a:bodyPr/>
          <a:lstStyle/>
          <a:p>
            <a:r>
              <a:rPr lang="en-US" dirty="0"/>
              <a:t>For questions about this presentation….</a:t>
            </a:r>
          </a:p>
        </p:txBody>
      </p:sp>
      <p:sp>
        <p:nvSpPr>
          <p:cNvPr id="4" name="Content Placeholder 3">
            <a:extLst>
              <a:ext uri="{FF2B5EF4-FFF2-40B4-BE49-F238E27FC236}">
                <a16:creationId xmlns:a16="http://schemas.microsoft.com/office/drawing/2014/main" id="{68C4104B-D850-4B82-B3D2-4589A77660B8}"/>
              </a:ext>
            </a:extLst>
          </p:cNvPr>
          <p:cNvSpPr>
            <a:spLocks noGrp="1"/>
          </p:cNvSpPr>
          <p:nvPr>
            <p:ph idx="1"/>
          </p:nvPr>
        </p:nvSpPr>
        <p:spPr/>
        <p:txBody>
          <a:bodyPr/>
          <a:lstStyle/>
          <a:p>
            <a:pPr marL="0" indent="0">
              <a:buNone/>
            </a:pPr>
            <a:r>
              <a:rPr lang="en-US" dirty="0"/>
              <a:t>….feel free to contact me.  </a:t>
            </a:r>
          </a:p>
          <a:p>
            <a:pPr marL="0" indent="0" algn="ctr">
              <a:buNone/>
            </a:pPr>
            <a:r>
              <a:rPr lang="en-US" dirty="0"/>
              <a:t>Joel Manske</a:t>
            </a:r>
          </a:p>
          <a:p>
            <a:pPr marL="0" indent="0" algn="ctr">
              <a:buNone/>
            </a:pPr>
            <a:r>
              <a:rPr lang="en-US" dirty="0"/>
              <a:t>Acting Field Office Director, Minneapolis HUD</a:t>
            </a:r>
          </a:p>
          <a:p>
            <a:pPr marL="0" indent="0" algn="ctr">
              <a:buNone/>
            </a:pPr>
            <a:r>
              <a:rPr lang="en-US" dirty="0">
                <a:hlinkClick r:id="rId2"/>
              </a:rPr>
              <a:t>joel.manske@hud.gov</a:t>
            </a:r>
            <a:endParaRPr lang="en-US" dirty="0"/>
          </a:p>
          <a:p>
            <a:pPr marL="0" indent="0" algn="ctr">
              <a:buNone/>
            </a:pPr>
            <a:r>
              <a:rPr lang="en-US" dirty="0"/>
              <a:t>(612) 370-3000</a:t>
            </a:r>
          </a:p>
        </p:txBody>
      </p:sp>
    </p:spTree>
    <p:extLst>
      <p:ext uri="{BB962C8B-B14F-4D97-AF65-F5344CB8AC3E}">
        <p14:creationId xmlns:p14="http://schemas.microsoft.com/office/powerpoint/2010/main" val="56714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B833-961E-4071-A59B-36370200E8AD}"/>
              </a:ext>
            </a:extLst>
          </p:cNvPr>
          <p:cNvSpPr>
            <a:spLocks noGrp="1"/>
          </p:cNvSpPr>
          <p:nvPr>
            <p:ph type="title"/>
          </p:nvPr>
        </p:nvSpPr>
        <p:spPr/>
        <p:txBody>
          <a:bodyPr/>
          <a:lstStyle/>
          <a:p>
            <a:r>
              <a:rPr lang="en-US" dirty="0"/>
              <a:t>CDBG Program</a:t>
            </a:r>
          </a:p>
        </p:txBody>
      </p:sp>
      <p:sp>
        <p:nvSpPr>
          <p:cNvPr id="3" name="Content Placeholder 2">
            <a:extLst>
              <a:ext uri="{FF2B5EF4-FFF2-40B4-BE49-F238E27FC236}">
                <a16:creationId xmlns:a16="http://schemas.microsoft.com/office/drawing/2014/main" id="{829939B6-1F49-4756-821F-E33C9DFC2A72}"/>
              </a:ext>
            </a:extLst>
          </p:cNvPr>
          <p:cNvSpPr>
            <a:spLocks noGrp="1"/>
          </p:cNvSpPr>
          <p:nvPr>
            <p:ph idx="1"/>
          </p:nvPr>
        </p:nvSpPr>
        <p:spPr/>
        <p:txBody>
          <a:bodyPr>
            <a:normAutofit/>
          </a:bodyPr>
          <a:lstStyle/>
          <a:p>
            <a:r>
              <a:rPr lang="en-US" dirty="0"/>
              <a:t>Potential housing-related uses </a:t>
            </a:r>
          </a:p>
          <a:p>
            <a:pPr lvl="1"/>
            <a:r>
              <a:rPr lang="en-US" dirty="0"/>
              <a:t>Homeowner rehabilitation</a:t>
            </a:r>
          </a:p>
          <a:p>
            <a:pPr lvl="1"/>
            <a:r>
              <a:rPr lang="en-US" dirty="0" err="1"/>
              <a:t>Downpayment</a:t>
            </a:r>
            <a:r>
              <a:rPr lang="en-US" dirty="0"/>
              <a:t> assistance </a:t>
            </a:r>
          </a:p>
          <a:p>
            <a:pPr lvl="1"/>
            <a:r>
              <a:rPr lang="en-US" dirty="0"/>
              <a:t>Housing Counseling</a:t>
            </a:r>
          </a:p>
          <a:p>
            <a:pPr lvl="1"/>
            <a:r>
              <a:rPr lang="en-US" dirty="0"/>
              <a:t>Acquisition of land where housing will be built</a:t>
            </a:r>
          </a:p>
          <a:p>
            <a:pPr lvl="1"/>
            <a:r>
              <a:rPr lang="en-US" dirty="0"/>
              <a:t>Site preparation for new housing construction</a:t>
            </a:r>
          </a:p>
          <a:p>
            <a:pPr lvl="1"/>
            <a:endParaRPr lang="en-US" dirty="0"/>
          </a:p>
        </p:txBody>
      </p:sp>
    </p:spTree>
    <p:extLst>
      <p:ext uri="{BB962C8B-B14F-4D97-AF65-F5344CB8AC3E}">
        <p14:creationId xmlns:p14="http://schemas.microsoft.com/office/powerpoint/2010/main" val="37050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55D9-71C9-4BF3-953B-9766C487879E}"/>
              </a:ext>
            </a:extLst>
          </p:cNvPr>
          <p:cNvSpPr>
            <a:spLocks noGrp="1"/>
          </p:cNvSpPr>
          <p:nvPr>
            <p:ph type="title"/>
          </p:nvPr>
        </p:nvSpPr>
        <p:spPr/>
        <p:txBody>
          <a:bodyPr/>
          <a:lstStyle/>
          <a:p>
            <a:r>
              <a:rPr lang="en-US" dirty="0"/>
              <a:t>Use of CDBG with ICDBG</a:t>
            </a:r>
          </a:p>
        </p:txBody>
      </p:sp>
      <p:sp>
        <p:nvSpPr>
          <p:cNvPr id="3" name="Content Placeholder 2">
            <a:extLst>
              <a:ext uri="{FF2B5EF4-FFF2-40B4-BE49-F238E27FC236}">
                <a16:creationId xmlns:a16="http://schemas.microsoft.com/office/drawing/2014/main" id="{126D64F0-5045-4DC3-973C-9BEC745DB865}"/>
              </a:ext>
            </a:extLst>
          </p:cNvPr>
          <p:cNvSpPr>
            <a:spLocks noGrp="1"/>
          </p:cNvSpPr>
          <p:nvPr>
            <p:ph idx="1"/>
          </p:nvPr>
        </p:nvSpPr>
        <p:spPr/>
        <p:txBody>
          <a:bodyPr>
            <a:normAutofit fontScale="85000" lnSpcReduction="20000"/>
          </a:bodyPr>
          <a:lstStyle/>
          <a:p>
            <a:r>
              <a:rPr lang="en-US" dirty="0"/>
              <a:t>ICDBG – 1 percent set-aside in the Housing and Community Development Act of 1974, and is distribute through an annual NOFA (versus an annual formula)</a:t>
            </a:r>
          </a:p>
          <a:p>
            <a:r>
              <a:rPr lang="en-US" dirty="0"/>
              <a:t>May be used jointly on an activity:</a:t>
            </a:r>
          </a:p>
          <a:p>
            <a:pPr lvl="1"/>
            <a:r>
              <a:rPr lang="en-US" dirty="0"/>
              <a:t>The CDBG focus is on benefitting Low- and Moderate-Income persons</a:t>
            </a:r>
          </a:p>
          <a:p>
            <a:pPr lvl="1"/>
            <a:r>
              <a:rPr lang="en-US" dirty="0"/>
              <a:t>Eliminate duplication of benefit – defined scope for each grant</a:t>
            </a:r>
          </a:p>
          <a:p>
            <a:pPr lvl="1"/>
            <a:r>
              <a:rPr lang="en-US" dirty="0"/>
              <a:t>State CDBG must be spent in non-entitlement areas with incidental benefit outside of the area allowed</a:t>
            </a:r>
          </a:p>
          <a:p>
            <a:pPr lvl="1"/>
            <a:r>
              <a:rPr lang="en-US" dirty="0"/>
              <a:t>Tribal Members may benefit if they are considered a resident of the unit of general local government</a:t>
            </a:r>
          </a:p>
          <a:p>
            <a:pPr lvl="1"/>
            <a:r>
              <a:rPr lang="en-US" dirty="0"/>
              <a:t>Prior to using CDBG with ICDBG, it is recommended that you contact your local CPD Office.  Here in Minnesota you should contact Marcia Kolb, Minneapolis Field Office Director of Community Planning and Development, at </a:t>
            </a:r>
            <a:r>
              <a:rPr lang="en-US" dirty="0">
                <a:hlinkClick r:id="rId2"/>
              </a:rPr>
              <a:t>marcia.a.kolb@hud.gov</a:t>
            </a:r>
            <a:endParaRPr lang="en-US" dirty="0"/>
          </a:p>
          <a:p>
            <a:pPr lvl="1"/>
            <a:endParaRPr lang="en-US" dirty="0"/>
          </a:p>
        </p:txBody>
      </p:sp>
    </p:spTree>
    <p:extLst>
      <p:ext uri="{BB962C8B-B14F-4D97-AF65-F5344CB8AC3E}">
        <p14:creationId xmlns:p14="http://schemas.microsoft.com/office/powerpoint/2010/main" val="78401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2ADA-9C2F-4D9B-8C43-3593503D535C}"/>
              </a:ext>
            </a:extLst>
          </p:cNvPr>
          <p:cNvSpPr>
            <a:spLocks noGrp="1"/>
          </p:cNvSpPr>
          <p:nvPr>
            <p:ph type="title"/>
          </p:nvPr>
        </p:nvSpPr>
        <p:spPr/>
        <p:txBody>
          <a:bodyPr/>
          <a:lstStyle/>
          <a:p>
            <a:r>
              <a:rPr lang="en-US" dirty="0"/>
              <a:t>The HOME Program</a:t>
            </a:r>
          </a:p>
        </p:txBody>
      </p:sp>
      <p:sp>
        <p:nvSpPr>
          <p:cNvPr id="3" name="Content Placeholder 2">
            <a:extLst>
              <a:ext uri="{FF2B5EF4-FFF2-40B4-BE49-F238E27FC236}">
                <a16:creationId xmlns:a16="http://schemas.microsoft.com/office/drawing/2014/main" id="{9297D102-CA55-4A1B-A83F-7719D0E42069}"/>
              </a:ext>
            </a:extLst>
          </p:cNvPr>
          <p:cNvSpPr>
            <a:spLocks noGrp="1"/>
          </p:cNvSpPr>
          <p:nvPr>
            <p:ph idx="1"/>
          </p:nvPr>
        </p:nvSpPr>
        <p:spPr/>
        <p:txBody>
          <a:bodyPr/>
          <a:lstStyle/>
          <a:p>
            <a:r>
              <a:rPr lang="en-US" dirty="0"/>
              <a:t>HOME funds can be used for</a:t>
            </a:r>
          </a:p>
          <a:p>
            <a:pPr lvl="1"/>
            <a:r>
              <a:rPr lang="en-US" dirty="0"/>
              <a:t>Homeowner rehabilitation</a:t>
            </a:r>
          </a:p>
          <a:p>
            <a:pPr lvl="1"/>
            <a:r>
              <a:rPr lang="en-US" dirty="0"/>
              <a:t>Homebuyer activities:  Finance the acquisition, and/or rehabilitation or new construction of homes for homebuyers</a:t>
            </a:r>
          </a:p>
          <a:p>
            <a:pPr lvl="1"/>
            <a:r>
              <a:rPr lang="en-US" dirty="0"/>
              <a:t>Rental Housing:  Affordable rental housing may be acquired and/or rehabilitated, or constructed</a:t>
            </a:r>
          </a:p>
          <a:p>
            <a:pPr lvl="1"/>
            <a:r>
              <a:rPr lang="en-US" dirty="0"/>
              <a:t>Tenant-based rental assistance (TBRA):  Financial assistance for rent, security deposits and, under certain conditions, utility deposits. </a:t>
            </a:r>
          </a:p>
        </p:txBody>
      </p:sp>
    </p:spTree>
    <p:extLst>
      <p:ext uri="{BB962C8B-B14F-4D97-AF65-F5344CB8AC3E}">
        <p14:creationId xmlns:p14="http://schemas.microsoft.com/office/powerpoint/2010/main" val="47211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D186-D09F-40C9-B8B0-445EE9036716}"/>
              </a:ext>
            </a:extLst>
          </p:cNvPr>
          <p:cNvSpPr>
            <a:spLocks noGrp="1"/>
          </p:cNvSpPr>
          <p:nvPr>
            <p:ph type="title"/>
          </p:nvPr>
        </p:nvSpPr>
        <p:spPr/>
        <p:txBody>
          <a:bodyPr/>
          <a:lstStyle/>
          <a:p>
            <a:r>
              <a:rPr lang="en-US" dirty="0"/>
              <a:t>Use of HOME Funds on Reservations</a:t>
            </a:r>
          </a:p>
        </p:txBody>
      </p:sp>
      <p:sp>
        <p:nvSpPr>
          <p:cNvPr id="3" name="Content Placeholder 2">
            <a:extLst>
              <a:ext uri="{FF2B5EF4-FFF2-40B4-BE49-F238E27FC236}">
                <a16:creationId xmlns:a16="http://schemas.microsoft.com/office/drawing/2014/main" id="{18C5D99E-4394-405D-A205-14D94C6F97CB}"/>
              </a:ext>
            </a:extLst>
          </p:cNvPr>
          <p:cNvSpPr>
            <a:spLocks noGrp="1"/>
          </p:cNvSpPr>
          <p:nvPr>
            <p:ph idx="1"/>
          </p:nvPr>
        </p:nvSpPr>
        <p:spPr/>
        <p:txBody>
          <a:bodyPr>
            <a:normAutofit/>
          </a:bodyPr>
          <a:lstStyle/>
          <a:p>
            <a:r>
              <a:rPr lang="en-US" dirty="0"/>
              <a:t>While there is no HOME statutory or regulatory mandate to do so, Participating Jurisdictions (PJs)* may provide HOME program funds to Tribes and tribally designated housing entities.</a:t>
            </a:r>
          </a:p>
          <a:p>
            <a:r>
              <a:rPr lang="en-US" dirty="0"/>
              <a:t>The PJ would need to impose and enforce a deed restriction on any HOME-assisted property located on tribal lands, as required by statute.</a:t>
            </a:r>
          </a:p>
          <a:p>
            <a:pPr marL="0" indent="0">
              <a:buNone/>
            </a:pPr>
            <a:r>
              <a:rPr lang="en-US" dirty="0"/>
              <a:t>*Participating Jurisdictions are those government entities that receives HOME Program funds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1622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A3ABD2-BB5E-4203-88D4-3F389F95BD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3" name="Rectangle 2">
            <a:extLst>
              <a:ext uri="{FF2B5EF4-FFF2-40B4-BE49-F238E27FC236}">
                <a16:creationId xmlns:a16="http://schemas.microsoft.com/office/drawing/2014/main" id="{30A8B47F-B488-4F82-BA64-5FC6F5F213FB}"/>
              </a:ext>
            </a:extLst>
          </p:cNvPr>
          <p:cNvSpPr/>
          <p:nvPr/>
        </p:nvSpPr>
        <p:spPr>
          <a:xfrm>
            <a:off x="247645" y="0"/>
            <a:ext cx="3927191" cy="4770537"/>
          </a:xfrm>
          <a:prstGeom prst="rect">
            <a:avLst/>
          </a:prstGeom>
          <a:solidFill>
            <a:schemeClr val="tx1">
              <a:alpha val="70000"/>
            </a:schemeClr>
          </a:solidFill>
        </p:spPr>
        <p:txBody>
          <a:bodyPr wrap="square">
            <a:spAutoFit/>
          </a:bodyPr>
          <a:lstStyle/>
          <a:p>
            <a:br>
              <a:rPr lang="en-US" sz="1600" b="1" dirty="0">
                <a:solidFill>
                  <a:schemeClr val="bg1"/>
                </a:solidFill>
                <a:latin typeface="Verdana" panose="020B0604030504040204" pitchFamily="34" charset="0"/>
              </a:rPr>
            </a:br>
            <a:r>
              <a:rPr lang="en-US" sz="2800" b="1" dirty="0">
                <a:solidFill>
                  <a:schemeClr val="bg1"/>
                </a:solidFill>
              </a:rPr>
              <a:t>HOME</a:t>
            </a:r>
            <a:r>
              <a:rPr lang="en-US" sz="2800" dirty="0">
                <a:solidFill>
                  <a:schemeClr val="bg1"/>
                </a:solidFill>
              </a:rPr>
              <a:t> is used on reservations in Minnesota</a:t>
            </a:r>
          </a:p>
          <a:p>
            <a:endParaRPr lang="en-US" sz="28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000" dirty="0">
                <a:solidFill>
                  <a:schemeClr val="bg1"/>
                </a:solidFill>
              </a:rPr>
              <a:t>Two examples can be found on the White Earth reservation in </a:t>
            </a:r>
            <a:br>
              <a:rPr lang="en-US" sz="2000" dirty="0">
                <a:solidFill>
                  <a:schemeClr val="bg1"/>
                </a:solidFill>
              </a:rPr>
            </a:br>
            <a:r>
              <a:rPr lang="en-US" sz="2000" dirty="0">
                <a:solidFill>
                  <a:schemeClr val="bg1"/>
                </a:solidFill>
              </a:rPr>
              <a:t>Mahnomen County</a:t>
            </a:r>
            <a:endParaRPr lang="en-US" dirty="0">
              <a:solidFill>
                <a:schemeClr val="bg1"/>
              </a:solidFill>
              <a:latin typeface="Verdana" panose="020B0604030504040204" pitchFamily="34" charset="0"/>
            </a:endParaRPr>
          </a:p>
        </p:txBody>
      </p:sp>
      <p:pic>
        <p:nvPicPr>
          <p:cNvPr id="7" name="Picture 6">
            <a:extLst>
              <a:ext uri="{FF2B5EF4-FFF2-40B4-BE49-F238E27FC236}">
                <a16:creationId xmlns:a16="http://schemas.microsoft.com/office/drawing/2014/main" id="{1401A9CA-50A5-4661-8F41-412682FFCA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8186" y="1313871"/>
            <a:ext cx="2225963" cy="2272145"/>
          </a:xfrm>
          <a:prstGeom prst="ellipse">
            <a:avLst/>
          </a:prstGeom>
        </p:spPr>
      </p:pic>
    </p:spTree>
    <p:extLst>
      <p:ext uri="{BB962C8B-B14F-4D97-AF65-F5344CB8AC3E}">
        <p14:creationId xmlns:p14="http://schemas.microsoft.com/office/powerpoint/2010/main" val="38280301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d4a638c4-874f-49c0-bb2b-5cb8563c2b18">HUDFPM-1285345281-1292</_dlc_DocId>
    <_dlc_DocIdUrl xmlns="d4a638c4-874f-49c0-bb2b-5cb8563c2b18">
      <Url>https://hudgov.sharepoint.com/sites/FPM/R5/Minneapolis/_layouts/15/DocIdRedir.aspx?ID=HUDFPM-1285345281-1292</Url>
      <Description>HUDFPM-1285345281-1292</Description>
    </_dlc_DocIdUrl>
    <lcf76f155ced4ddcb4097134ff3c332f xmlns="4984513e-8b7f-4fc3-a9cd-81aa3ba8cb37">
      <Terms xmlns="http://schemas.microsoft.com/office/infopath/2007/PartnerControls"/>
    </lcf76f155ced4ddcb4097134ff3c332f>
    <TaxCatchAll xmlns="d4a638c4-874f-49c0-bb2b-5cb8563c2b1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29A862BF6177646B3DEECC33916F04E" ma:contentTypeVersion="15" ma:contentTypeDescription="Create a new document." ma:contentTypeScope="" ma:versionID="20d6c4f1e297398fea2e1d0919c5e9c5">
  <xsd:schema xmlns:xsd="http://www.w3.org/2001/XMLSchema" xmlns:xs="http://www.w3.org/2001/XMLSchema" xmlns:p="http://schemas.microsoft.com/office/2006/metadata/properties" xmlns:ns2="d4a638c4-874f-49c0-bb2b-5cb8563c2b18" xmlns:ns3="4984513e-8b7f-4fc3-a9cd-81aa3ba8cb37" xmlns:ns4="4a232581-3c95-48b0-820e-fd42afb83460" targetNamespace="http://schemas.microsoft.com/office/2006/metadata/properties" ma:root="true" ma:fieldsID="96a904f7a4b09300f8b698fe9a478662" ns2:_="" ns3:_="" ns4:_="">
    <xsd:import namespace="d4a638c4-874f-49c0-bb2b-5cb8563c2b18"/>
    <xsd:import namespace="4984513e-8b7f-4fc3-a9cd-81aa3ba8cb37"/>
    <xsd:import namespace="4a232581-3c95-48b0-820e-fd42afb8346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ad6ad6e0-568a-4378-af90-a8db3d704ffb}" ma:internalName="TaxCatchAll" ma:showField="CatchAllData" ma:web="d4a638c4-874f-49c0-bb2b-5cb8563c2b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84513e-8b7f-4fc3-a9cd-81aa3ba8cb3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232581-3c95-48b0-820e-fd42afb834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79A7F9-F2CA-4434-BEEC-4B2C11D02BF5}">
  <ds:schemaRefs>
    <ds:schemaRef ds:uri="http://schemas.microsoft.com/sharepoint/v3/contenttype/forms"/>
  </ds:schemaRefs>
</ds:datastoreItem>
</file>

<file path=customXml/itemProps2.xml><?xml version="1.0" encoding="utf-8"?>
<ds:datastoreItem xmlns:ds="http://schemas.openxmlformats.org/officeDocument/2006/customXml" ds:itemID="{DE8B78FA-8E02-4A1F-9B10-00902EE22F51}">
  <ds:schemaRefs>
    <ds:schemaRef ds:uri="http://schemas.microsoft.com/sharepoint/events"/>
  </ds:schemaRefs>
</ds:datastoreItem>
</file>

<file path=customXml/itemProps3.xml><?xml version="1.0" encoding="utf-8"?>
<ds:datastoreItem xmlns:ds="http://schemas.openxmlformats.org/officeDocument/2006/customXml" ds:itemID="{4E718C77-30DD-42C2-8BDE-65686300714E}">
  <ds:schemaRefs>
    <ds:schemaRef ds:uri="http://purl.org/dc/elements/1.1/"/>
    <ds:schemaRef ds:uri="http://schemas.microsoft.com/office/2006/metadata/properties"/>
    <ds:schemaRef ds:uri="4a232581-3c95-48b0-820e-fd42afb8346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984513e-8b7f-4fc3-a9cd-81aa3ba8cb37"/>
    <ds:schemaRef ds:uri="d4a638c4-874f-49c0-bb2b-5cb8563c2b18"/>
    <ds:schemaRef ds:uri="http://www.w3.org/XML/1998/namespace"/>
    <ds:schemaRef ds:uri="http://purl.org/dc/dcmitype/"/>
  </ds:schemaRefs>
</ds:datastoreItem>
</file>

<file path=customXml/itemProps4.xml><?xml version="1.0" encoding="utf-8"?>
<ds:datastoreItem xmlns:ds="http://schemas.openxmlformats.org/officeDocument/2006/customXml" ds:itemID="{C5FA0DBA-7923-44F9-A461-59AA6571A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a638c4-874f-49c0-bb2b-5cb8563c2b18"/>
    <ds:schemaRef ds:uri="4984513e-8b7f-4fc3-a9cd-81aa3ba8cb37"/>
    <ds:schemaRef ds:uri="4a232581-3c95-48b0-820e-fd42afb834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1196</TotalTime>
  <Words>2654</Words>
  <Application>Microsoft Office PowerPoint</Application>
  <PresentationFormat>Widescreen</PresentationFormat>
  <Paragraphs>382</Paragraphs>
  <Slides>44</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Aptos</vt:lpstr>
      <vt:lpstr>Aptos Display</vt:lpstr>
      <vt:lpstr>Arial</vt:lpstr>
      <vt:lpstr>Calibri</vt:lpstr>
      <vt:lpstr>Garamond</vt:lpstr>
      <vt:lpstr>Open Sans</vt:lpstr>
      <vt:lpstr>open_sans</vt:lpstr>
      <vt:lpstr>Verdana</vt:lpstr>
      <vt:lpstr>Organic</vt:lpstr>
      <vt:lpstr>Office Theme</vt:lpstr>
      <vt:lpstr>Non-Targeted HUD Housing Resources Available to  Native Communities</vt:lpstr>
      <vt:lpstr>This presentation will cover:</vt:lpstr>
      <vt:lpstr>Office of Community Planning and Development</vt:lpstr>
      <vt:lpstr>Formula Block Grant Funds</vt:lpstr>
      <vt:lpstr>CDBG Program</vt:lpstr>
      <vt:lpstr>Use of CDBG with ICDBG</vt:lpstr>
      <vt:lpstr>The HOME Program</vt:lpstr>
      <vt:lpstr>Use of HOME Funds on Reservations</vt:lpstr>
      <vt:lpstr>PowerPoint Presentation</vt:lpstr>
      <vt:lpstr>PowerPoint Presentation</vt:lpstr>
      <vt:lpstr>PowerPoint Presentation</vt:lpstr>
      <vt:lpstr>The Emergency Solutions Grant Program (ESG)</vt:lpstr>
      <vt:lpstr>Use of ESG on Reservations</vt:lpstr>
      <vt:lpstr>PowerPoint Presentation</vt:lpstr>
      <vt:lpstr>The Housing Opportunities for Persons with AIDS Program (HOPWA)</vt:lpstr>
      <vt:lpstr>Use of HOPWA on Reservations</vt:lpstr>
      <vt:lpstr>PowerPoint Presentation</vt:lpstr>
      <vt:lpstr>Continuum of Care Funds</vt:lpstr>
      <vt:lpstr>Uses of Continuum of Care funds</vt:lpstr>
      <vt:lpstr>Use of CoC Funds on Reservations</vt:lpstr>
      <vt:lpstr>PowerPoint Presentation</vt:lpstr>
      <vt:lpstr>PowerPoint Presentation</vt:lpstr>
      <vt:lpstr>PowerPoint Presentation</vt:lpstr>
      <vt:lpstr>PowerPoint Presentation</vt:lpstr>
      <vt:lpstr>Targeting Community Planning and Development (CPD) Funds</vt:lpstr>
      <vt:lpstr>HUD Rental Assistance Programs</vt:lpstr>
      <vt:lpstr>Public Housing</vt:lpstr>
      <vt:lpstr>Project-Based Section 8 Housing</vt:lpstr>
      <vt:lpstr>PowerPoint Presentation</vt:lpstr>
      <vt:lpstr>PowerPoint Presentation</vt:lpstr>
      <vt:lpstr>PowerPoint Presentation</vt:lpstr>
      <vt:lpstr>PowerPoint Presentation</vt:lpstr>
      <vt:lpstr>PowerPoint Presentation</vt:lpstr>
      <vt:lpstr>PowerPoint Presentation</vt:lpstr>
      <vt:lpstr>Section 8 Housing Choice Vouchers</vt:lpstr>
      <vt:lpstr>Use of Section 8 Housing Choice Vouchers on Reservations</vt:lpstr>
      <vt:lpstr>VASH Vouchers</vt:lpstr>
      <vt:lpstr>Mortgage Insurance Programs</vt:lpstr>
      <vt:lpstr> Rental and Cooperative Housing - Section 221(d)(4) </vt:lpstr>
      <vt:lpstr>Residential Care Facilities Program- Section 232 and Section 232/223(f) </vt:lpstr>
      <vt:lpstr>Use of FHA Financing on Reservations</vt:lpstr>
      <vt:lpstr>PowerPoint Presentation</vt:lpstr>
      <vt:lpstr>PowerPoint Presentation</vt:lpstr>
      <vt:lpstr>For questions about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Non-Targeted HUD Housing Resources for</dc:title>
  <dc:creator>Smith, Michele K</dc:creator>
  <cp:lastModifiedBy>Manske, Joel</cp:lastModifiedBy>
  <cp:revision>106</cp:revision>
  <dcterms:created xsi:type="dcterms:W3CDTF">2017-11-14T14:59:57Z</dcterms:created>
  <dcterms:modified xsi:type="dcterms:W3CDTF">2024-07-30T17:47:26Z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0x010100129A862BF6177646B3DEECC33916F04E</vt:lpwstr>
  </property>
  <property fmtid="{D5CDD505-2E9C-101B-9397-08002B2CF9AE}" pid="3" name="_dlc_DocIdItemGuid">
    <vt:lpwstr>fee0de33-235d-473d-9c42-a41456a1dc7a</vt:lpwstr>
  </property>
  <property fmtid="{D5CDD505-2E9C-101B-9397-08002B2CF9AE}" pid="4" name="MediaServiceImageTags">
    <vt:lpwstr/>
  </property>
</Properties>
</file>