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4"/>
  </p:sldMasterIdLst>
  <p:notesMasterIdLst>
    <p:notesMasterId r:id="rId19"/>
  </p:notesMasterIdLst>
  <p:sldIdLst>
    <p:sldId id="256" r:id="rId5"/>
    <p:sldId id="270" r:id="rId6"/>
    <p:sldId id="259" r:id="rId7"/>
    <p:sldId id="286" r:id="rId8"/>
    <p:sldId id="285" r:id="rId9"/>
    <p:sldId id="295" r:id="rId10"/>
    <p:sldId id="305" r:id="rId11"/>
    <p:sldId id="300" r:id="rId12"/>
    <p:sldId id="294" r:id="rId13"/>
    <p:sldId id="289" r:id="rId14"/>
    <p:sldId id="297" r:id="rId15"/>
    <p:sldId id="306" r:id="rId16"/>
    <p:sldId id="298" r:id="rId17"/>
    <p:sldId id="283" r:id="rId18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6461"/>
    <a:srgbClr val="10A9AC"/>
    <a:srgbClr val="9B3433"/>
    <a:srgbClr val="6E34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4FD18F-2149-4DCD-A356-01C22EC69064}" v="4" dt="2024-04-16T14:48:09.2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53" autoAdjust="0"/>
    <p:restoredTop sz="79201"/>
  </p:normalViewPr>
  <p:slideViewPr>
    <p:cSldViewPr snapToGrid="0" snapToObjects="1">
      <p:cViewPr varScale="1">
        <p:scale>
          <a:sx n="87" d="100"/>
          <a:sy n="87" d="100"/>
        </p:scale>
        <p:origin x="1434" y="96"/>
      </p:cViewPr>
      <p:guideLst>
        <p:guide pos="3840"/>
        <p:guide orient="horz"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ah Hall" userId="4eec3094-e94e-4554-874d-19f5391e271d" providerId="ADAL" clId="{934FD18F-2149-4DCD-A356-01C22EC69064}"/>
    <pc:docChg chg="undo custSel addSld delSld modSld sldOrd">
      <pc:chgData name="Leah Hall" userId="4eec3094-e94e-4554-874d-19f5391e271d" providerId="ADAL" clId="{934FD18F-2149-4DCD-A356-01C22EC69064}" dt="2024-04-16T14:53:48.357" v="2505" actId="113"/>
      <pc:docMkLst>
        <pc:docMk/>
      </pc:docMkLst>
      <pc:sldChg chg="modSp mod">
        <pc:chgData name="Leah Hall" userId="4eec3094-e94e-4554-874d-19f5391e271d" providerId="ADAL" clId="{934FD18F-2149-4DCD-A356-01C22EC69064}" dt="2024-04-16T14:52:52.742" v="2401" actId="1076"/>
        <pc:sldMkLst>
          <pc:docMk/>
          <pc:sldMk cId="1751891226" sldId="256"/>
        </pc:sldMkLst>
        <pc:spChg chg="mod">
          <ac:chgData name="Leah Hall" userId="4eec3094-e94e-4554-874d-19f5391e271d" providerId="ADAL" clId="{934FD18F-2149-4DCD-A356-01C22EC69064}" dt="2024-04-16T14:52:10.310" v="2329" actId="20577"/>
          <ac:spMkLst>
            <pc:docMk/>
            <pc:sldMk cId="1751891226" sldId="256"/>
            <ac:spMk id="2" creationId="{DD79ABEF-3B2B-2841-94D4-42CD066E2264}"/>
          </ac:spMkLst>
        </pc:spChg>
        <pc:spChg chg="mod">
          <ac:chgData name="Leah Hall" userId="4eec3094-e94e-4554-874d-19f5391e271d" providerId="ADAL" clId="{934FD18F-2149-4DCD-A356-01C22EC69064}" dt="2024-04-16T14:52:52.742" v="2401" actId="1076"/>
          <ac:spMkLst>
            <pc:docMk/>
            <pc:sldMk cId="1751891226" sldId="256"/>
            <ac:spMk id="3" creationId="{A462DB28-616A-C449-AB50-AFBBCCD8981A}"/>
          </ac:spMkLst>
        </pc:spChg>
      </pc:sldChg>
      <pc:sldChg chg="modSp add mod ord">
        <pc:chgData name="Leah Hall" userId="4eec3094-e94e-4554-874d-19f5391e271d" providerId="ADAL" clId="{934FD18F-2149-4DCD-A356-01C22EC69064}" dt="2024-04-16T14:53:48.357" v="2505" actId="113"/>
        <pc:sldMkLst>
          <pc:docMk/>
          <pc:sldMk cId="780280930" sldId="263"/>
        </pc:sldMkLst>
        <pc:spChg chg="mod">
          <ac:chgData name="Leah Hall" userId="4eec3094-e94e-4554-874d-19f5391e271d" providerId="ADAL" clId="{934FD18F-2149-4DCD-A356-01C22EC69064}" dt="2024-04-16T14:53:10.802" v="2402" actId="1076"/>
          <ac:spMkLst>
            <pc:docMk/>
            <pc:sldMk cId="780280930" sldId="263"/>
            <ac:spMk id="2" creationId="{88015FF2-97A7-F44B-8646-E33E23126711}"/>
          </ac:spMkLst>
        </pc:spChg>
        <pc:spChg chg="mod">
          <ac:chgData name="Leah Hall" userId="4eec3094-e94e-4554-874d-19f5391e271d" providerId="ADAL" clId="{934FD18F-2149-4DCD-A356-01C22EC69064}" dt="2024-04-16T14:53:48.357" v="2505" actId="113"/>
          <ac:spMkLst>
            <pc:docMk/>
            <pc:sldMk cId="780280930" sldId="263"/>
            <ac:spMk id="3" creationId="{05E3EF6B-43CE-904B-9AFB-04509006F906}"/>
          </ac:spMkLst>
        </pc:spChg>
      </pc:sldChg>
      <pc:sldChg chg="del">
        <pc:chgData name="Leah Hall" userId="4eec3094-e94e-4554-874d-19f5391e271d" providerId="ADAL" clId="{934FD18F-2149-4DCD-A356-01C22EC69064}" dt="2024-04-16T14:29:31.931" v="0" actId="2696"/>
        <pc:sldMkLst>
          <pc:docMk/>
          <pc:sldMk cId="0" sldId="281"/>
        </pc:sldMkLst>
      </pc:sldChg>
      <pc:sldChg chg="modSp mod">
        <pc:chgData name="Leah Hall" userId="4eec3094-e94e-4554-874d-19f5391e271d" providerId="ADAL" clId="{934FD18F-2149-4DCD-A356-01C22EC69064}" dt="2024-04-16T14:30:49.349" v="62" actId="108"/>
        <pc:sldMkLst>
          <pc:docMk/>
          <pc:sldMk cId="3506680905" sldId="283"/>
        </pc:sldMkLst>
        <pc:spChg chg="mod">
          <ac:chgData name="Leah Hall" userId="4eec3094-e94e-4554-874d-19f5391e271d" providerId="ADAL" clId="{934FD18F-2149-4DCD-A356-01C22EC69064}" dt="2024-04-16T14:30:49.349" v="62" actId="108"/>
          <ac:spMkLst>
            <pc:docMk/>
            <pc:sldMk cId="3506680905" sldId="283"/>
            <ac:spMk id="3" creationId="{A462DB28-616A-C449-AB50-AFBBCCD8981A}"/>
          </ac:spMkLst>
        </pc:spChg>
      </pc:sldChg>
      <pc:sldChg chg="del">
        <pc:chgData name="Leah Hall" userId="4eec3094-e94e-4554-874d-19f5391e271d" providerId="ADAL" clId="{934FD18F-2149-4DCD-A356-01C22EC69064}" dt="2024-04-16T14:29:31.931" v="0" actId="2696"/>
        <pc:sldMkLst>
          <pc:docMk/>
          <pc:sldMk cId="2533550576" sldId="284"/>
        </pc:sldMkLst>
      </pc:sldChg>
      <pc:sldChg chg="add">
        <pc:chgData name="Leah Hall" userId="4eec3094-e94e-4554-874d-19f5391e271d" providerId="ADAL" clId="{934FD18F-2149-4DCD-A356-01C22EC69064}" dt="2024-04-16T14:33:18.593" v="63"/>
        <pc:sldMkLst>
          <pc:docMk/>
          <pc:sldMk cId="2506405484" sldId="285"/>
        </pc:sldMkLst>
      </pc:sldChg>
      <pc:sldChg chg="modSp mod">
        <pc:chgData name="Leah Hall" userId="4eec3094-e94e-4554-874d-19f5391e271d" providerId="ADAL" clId="{934FD18F-2149-4DCD-A356-01C22EC69064}" dt="2024-04-16T14:49:11.884" v="2307" actId="2711"/>
        <pc:sldMkLst>
          <pc:docMk/>
          <pc:sldMk cId="3927038918" sldId="286"/>
        </pc:sldMkLst>
        <pc:spChg chg="mod">
          <ac:chgData name="Leah Hall" userId="4eec3094-e94e-4554-874d-19f5391e271d" providerId="ADAL" clId="{934FD18F-2149-4DCD-A356-01C22EC69064}" dt="2024-04-16T14:49:11.884" v="2307" actId="2711"/>
          <ac:spMkLst>
            <pc:docMk/>
            <pc:sldMk cId="3927038918" sldId="286"/>
            <ac:spMk id="3" creationId="{05E3EF6B-43CE-904B-9AFB-04509006F90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1B47AEC8-DBC4-7549-9AD9-C3E5367C275B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0EF6C671-57D3-F44A-BF0A-1A0ACA28AC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196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957" userDrawn="1">
          <p15:clr>
            <a:srgbClr val="F26B43"/>
          </p15:clr>
        </p15:guide>
        <p15:guide id="2" pos="2237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6C671-57D3-F44A-BF0A-1A0ACA28ACF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9295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538A46-4867-6C49-9DEE-297B6BD235F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90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6C671-57D3-F44A-BF0A-1A0ACA28ACF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711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AA3DA-6A62-E845-B3AB-BFCE5B0B25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0" i="0">
                <a:latin typeface="+mj-lt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7391F3-0B37-8042-BF71-B1A5E68C14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+mn-lt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5B48B-5EA5-374C-AE59-B1BE66A939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9570" y="6356350"/>
            <a:ext cx="2743200" cy="365125"/>
          </a:xfrm>
        </p:spPr>
        <p:txBody>
          <a:bodyPr/>
          <a:lstStyle>
            <a:lvl1pPr>
              <a:defRPr sz="1000" b="0" i="0">
                <a:solidFill>
                  <a:schemeClr val="accent6"/>
                </a:solidFill>
                <a:latin typeface="Garamond" panose="02020404030301010803" pitchFamily="18" charset="0"/>
              </a:defRPr>
            </a:lvl1pPr>
          </a:lstStyle>
          <a:p>
            <a:r>
              <a:rPr lang="en-US" dirty="0"/>
              <a:t>	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3A70E8-D943-AC42-AC1B-A37098199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88A3F-1375-0B44-87B1-EE6E76A21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>
                <a:solidFill>
                  <a:srgbClr val="5D6461"/>
                </a:solidFill>
              </a:defRPr>
            </a:lvl1pPr>
          </a:lstStyle>
          <a:p>
            <a:fld id="{F97DE99E-7579-4747-BB10-79FBE4F675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CD0C689-EC91-4B40-A65B-44F26FE2C652}"/>
              </a:ext>
            </a:extLst>
          </p:cNvPr>
          <p:cNvSpPr txBox="1">
            <a:spLocks/>
          </p:cNvSpPr>
          <p:nvPr userDrawn="1"/>
        </p:nvSpPr>
        <p:spPr>
          <a:xfrm>
            <a:off x="86902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5D646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8310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D6664-8DF2-7C4B-B1D7-209A56FFA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C463C-4E5F-DE4B-9CAB-B19517E6A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ADBC2-6A24-6B4A-A091-AC2B35D0A8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rgbClr val="6E3415"/>
                </a:solidFill>
                <a:latin typeface="Garamond" panose="02020404030301010803" pitchFamily="18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84CA37-7F8E-6C42-8DC1-4E36412CE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015-600A-8649-B19B-C377D47ED1ED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B743D-1855-5F48-B8DF-375FA3D12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201833-CA2E-C44A-ADBA-407D737F2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DE99E-7579-4747-BB10-79FBE4F675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929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D50FE-EEDE-5547-A335-87EBA9654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AF43C7-222C-4B4B-B916-BE6F304A9D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9318F7-6BB2-3149-9695-04D81A1F9F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Garamond" panose="02020404030301010803" pitchFamily="18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4F568-98AE-C34D-82EF-2946E5415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015-600A-8649-B19B-C377D47ED1ED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2FA59F-2247-8C4D-A1DC-196A08C79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C69D56-9747-CD42-AEF5-68EB592E4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DE99E-7579-4747-BB10-79FBE4F675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461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2E7E4-320D-C54A-BAD7-17A01B107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E65978-34AE-054B-B766-DC586B8A50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3809FE-3F3A-9C44-8543-45D412078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015-600A-8649-B19B-C377D47ED1ED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87754-B87C-BC43-BF1F-E9C23CC84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1E3FD-D27B-8C4A-AAA3-C0883A1BA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DE99E-7579-4747-BB10-79FBE4F675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622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2B9A37-C2FD-B84A-9BF8-BD509BAB15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09FED9-96CF-654D-9398-815D987FC5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02787-1132-AC4A-9D60-D2625EFB2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015-600A-8649-B19B-C377D47ED1ED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FAB1C2-1D84-7E44-8F19-0031E1FCB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568AF-1BE4-1444-8875-7977B7F2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DE99E-7579-4747-BB10-79FBE4F675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120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14247-8C15-0F47-8D62-4FE388303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+mj-lt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3F499-10FC-3348-B6AB-3257C7299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B6831-EF0B-2E42-923C-5C69D506C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015-600A-8649-B19B-C377D47ED1ED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169E2-5699-1841-A915-6DA8B9E97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CAD36E-658A-B743-9F25-172FFB601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DE99E-7579-4747-BB10-79FBE4F675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809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3EEAF-7BAC-2142-AAA2-2F8B2C3D37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912832"/>
          </a:xfrm>
          <a:solidFill>
            <a:srgbClr val="10A9AC"/>
          </a:solidFill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 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7768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3EEAF-7BAC-2142-AAA2-2F8B2C3D37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912832"/>
          </a:xfrm>
          <a:solidFill>
            <a:srgbClr val="9B3433"/>
          </a:solidFill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 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64564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0E4DB8-ECEB-9146-BFC2-CD90E55F4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015-600A-8649-B19B-C377D47ED1ED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428BD2-FE03-1C4C-B325-DE05E05A9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DA6CA1-1B85-3945-86C2-910C18D3A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DE99E-7579-4747-BB10-79FBE4F675C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4134E6-BFBC-F94E-9700-D13A3A7DB2DB}"/>
              </a:ext>
            </a:extLst>
          </p:cNvPr>
          <p:cNvSpPr/>
          <p:nvPr userDrawn="1"/>
        </p:nvSpPr>
        <p:spPr>
          <a:xfrm>
            <a:off x="858748" y="5041900"/>
            <a:ext cx="2570252" cy="1155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AAEB800-64BD-8E43-8BC4-3C42F0704C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9784" y="4892842"/>
            <a:ext cx="3011321" cy="1196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76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4E7EC-DE60-BD4E-BA13-614A38C88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AE299-0C43-FC4F-8C91-327154B16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 b="0" i="0">
                <a:solidFill>
                  <a:srgbClr val="5D6461"/>
                </a:solidFill>
                <a:latin typeface="Garamond" panose="02020404030301010803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E0351A-7B5B-3543-B148-42725CD53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015-600A-8649-B19B-C377D47ED1ED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059E2-9857-E848-8AD5-BB316CDB4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C584CE-8A29-414A-8E10-538F4B5C5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DE99E-7579-4747-BB10-79FBE4F675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73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2386F-9F9A-D64B-B48F-A790E39F8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06B9D-9006-7C44-AD11-1088C3C22F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E7BF13-7A64-3440-9377-6914706FC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F8A92A-FC64-0D4A-A8ED-4EDB6971B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015-600A-8649-B19B-C377D47ED1ED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857DCC-9E27-504D-98E1-BD131DE7E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DEA758-6D0B-C149-95C2-90F24A7E3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DE99E-7579-4747-BB10-79FBE4F675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034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47AD2-B269-B144-BAC2-6641CD0A0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8092AB-863F-5F45-9431-3D4E1AA98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9B343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6B1B85-C3CD-1842-8DC0-636CEE6A8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sz="2400">
                <a:solidFill>
                  <a:srgbClr val="9B3433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ADC7CD-5F97-6D40-A018-09DB3C9396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0A9A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E96B40-E46D-2442-B588-02BDCE8CE0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sz="2400">
                <a:solidFill>
                  <a:srgbClr val="10A9AC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E4798F-05EC-D64D-A7CE-30B6A1ACC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015-600A-8649-B19B-C377D47ED1ED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7A6A20-C59C-9042-9D27-672DAA340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279DD4-7F0C-0144-B158-8F1FBE895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DE99E-7579-4747-BB10-79FBE4F675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165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0E4DB8-ECEB-9146-BFC2-CD90E55F4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BE015-600A-8649-B19B-C377D47ED1ED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428BD2-FE03-1C4C-B325-DE05E05A9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DA6CA1-1B85-3945-86C2-910C18D3A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DE99E-7579-4747-BB10-79FBE4F675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331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89984F-C03A-C940-A776-8C6867F57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AD2430-3D56-0B41-A8FE-2E8A55573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 (Navy)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</a:t>
            </a:r>
          </a:p>
          <a:p>
            <a:pPr lvl="4"/>
            <a:r>
              <a:rPr lang="en-US" dirty="0"/>
              <a:t>Fifth level (black)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D09E3-2180-D342-8C76-E99985569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874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5D646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497BCA-3C21-3A4B-B297-3DD895FE6C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9B851-0D66-544E-BC64-81E2EF5687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rgbClr val="5D6461"/>
                </a:solidFill>
              </a:defRPr>
            </a:lvl1pPr>
          </a:lstStyle>
          <a:p>
            <a:fld id="{F97DE99E-7579-4747-BB10-79FBE4F675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6A537AC-E4BC-9846-A99D-D1043956822B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rcRect/>
          <a:stretch/>
        </p:blipFill>
        <p:spPr>
          <a:xfrm>
            <a:off x="952500" y="5590042"/>
            <a:ext cx="1915427" cy="76126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F091654-ECD6-2E95-C5D1-1DAAD70C6BF4}"/>
              </a:ext>
            </a:extLst>
          </p:cNvPr>
          <p:cNvSpPr txBox="1"/>
          <p:nvPr userDrawn="1"/>
        </p:nvSpPr>
        <p:spPr>
          <a:xfrm>
            <a:off x="9975927" y="6094831"/>
            <a:ext cx="20722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i="0" dirty="0">
                <a:latin typeface="Arial" panose="020B0604020202020204" pitchFamily="34" charset="0"/>
                <a:cs typeface="Arial" panose="020B0604020202020204" pitchFamily="34" charset="0"/>
              </a:rPr>
              <a:t>mhponline.org</a:t>
            </a:r>
          </a:p>
        </p:txBody>
      </p:sp>
    </p:spTree>
    <p:extLst>
      <p:ext uri="{BB962C8B-B14F-4D97-AF65-F5344CB8AC3E}">
        <p14:creationId xmlns:p14="http://schemas.microsoft.com/office/powerpoint/2010/main" val="3174411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4" r:id="rId3"/>
    <p:sldLayoutId id="2147483666" r:id="rId4"/>
    <p:sldLayoutId id="2147483672" r:id="rId5"/>
    <p:sldLayoutId id="2147483663" r:id="rId6"/>
    <p:sldLayoutId id="2147483664" r:id="rId7"/>
    <p:sldLayoutId id="2147483665" r:id="rId8"/>
    <p:sldLayoutId id="2147483673" r:id="rId9"/>
    <p:sldLayoutId id="2147483668" r:id="rId10"/>
    <p:sldLayoutId id="2147483669" r:id="rId11"/>
    <p:sldLayoutId id="2147483670" r:id="rId12"/>
    <p:sldLayoutId id="214748367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2"/>
          </a:solidFill>
          <a:latin typeface="+mn-lt"/>
          <a:ea typeface="Roboto Medium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6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6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6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2">
              <a:lumMod val="10000"/>
            </a:schemeClr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6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9ABEF-3B2B-2841-94D4-42CD066E2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1705" y="913816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Building Community Through Collaboration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62DB28-616A-C449-AB50-AFBBCCD898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3777" y="3439539"/>
            <a:ext cx="10940716" cy="1655762"/>
          </a:xfrm>
        </p:spPr>
        <p:txBody>
          <a:bodyPr>
            <a:normAutofit/>
          </a:bodyPr>
          <a:lstStyle/>
          <a:p>
            <a:endParaRPr lang="en-US" sz="2800" dirty="0">
              <a:solidFill>
                <a:schemeClr val="accent2"/>
              </a:solidFill>
            </a:endParaRPr>
          </a:p>
          <a:p>
            <a:r>
              <a:rPr lang="en-US" sz="2800" dirty="0">
                <a:solidFill>
                  <a:schemeClr val="accent2"/>
                </a:solidFill>
              </a:rPr>
              <a:t>Leah Hall, Community Development Director</a:t>
            </a:r>
          </a:p>
        </p:txBody>
      </p:sp>
    </p:spTree>
    <p:extLst>
      <p:ext uri="{BB962C8B-B14F-4D97-AF65-F5344CB8AC3E}">
        <p14:creationId xmlns:p14="http://schemas.microsoft.com/office/powerpoint/2010/main" val="1751891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CCA85-89D2-1417-C1BC-8BF3DC3D1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PRICE Application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A839D-0C2C-9BB2-5C9E-9A716A5BD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i="0" dirty="0">
                <a:solidFill>
                  <a:schemeClr val="accent1"/>
                </a:solidFill>
                <a:effectLst/>
                <a:highlight>
                  <a:srgbClr val="FFFFFF"/>
                </a:highlight>
                <a:latin typeface="+mn-lt"/>
              </a:rPr>
              <a:t>MHP and </a:t>
            </a:r>
            <a:r>
              <a:rPr lang="en-US" i="0" dirty="0" err="1">
                <a:solidFill>
                  <a:schemeClr val="accent1"/>
                </a:solidFill>
                <a:effectLst/>
                <a:highlight>
                  <a:srgbClr val="FFFFFF"/>
                </a:highlight>
                <a:latin typeface="+mn-lt"/>
              </a:rPr>
              <a:t>Northcountry</a:t>
            </a:r>
            <a:r>
              <a:rPr lang="en-US" i="0" dirty="0">
                <a:solidFill>
                  <a:schemeClr val="accent1"/>
                </a:solidFill>
                <a:effectLst/>
                <a:highlight>
                  <a:srgbClr val="FFFFFF"/>
                </a:highlight>
                <a:latin typeface="+mn-lt"/>
              </a:rPr>
              <a:t> Cooperative Foundation (NCF) requested $39,904,000 from HUD under the 2023-2024 </a:t>
            </a:r>
            <a:r>
              <a:rPr lang="en-US" i="0" u="sng" dirty="0">
                <a:solidFill>
                  <a:schemeClr val="accent1"/>
                </a:solidFill>
                <a:effectLst/>
                <a:highlight>
                  <a:srgbClr val="FFFFFF"/>
                </a:highlight>
                <a:latin typeface="+mn-lt"/>
              </a:rPr>
              <a:t>PRICE Main</a:t>
            </a:r>
            <a:r>
              <a:rPr lang="en-US" i="0" dirty="0">
                <a:solidFill>
                  <a:schemeClr val="accent1"/>
                </a:solidFill>
                <a:effectLst/>
                <a:highlight>
                  <a:srgbClr val="FFFFFF"/>
                </a:highlight>
                <a:latin typeface="+mn-lt"/>
              </a:rPr>
              <a:t> competition.                                   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b="1" i="0" dirty="0">
                <a:solidFill>
                  <a:schemeClr val="accent1"/>
                </a:solidFill>
                <a:effectLst/>
                <a:highlight>
                  <a:srgbClr val="FFFFFF"/>
                </a:highlight>
                <a:latin typeface="+mn-lt"/>
              </a:rPr>
              <a:t>$10,000,000 of this will specifically serve Native Nations.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i="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</a:rPr>
              <a:t>If awarded, MHP and NCF will support projects benefitting manufactured home communities in Minnesota and Wisconsin and residents of </a:t>
            </a:r>
            <a:r>
              <a:rPr lang="en-US" b="1" i="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</a:rPr>
              <a:t>Native Nations </a:t>
            </a:r>
            <a:r>
              <a:rPr lang="en-US" b="1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</a:rPr>
              <a:t>within Minnesota, </a:t>
            </a:r>
            <a:r>
              <a:rPr lang="en-US" b="1" i="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</a:rPr>
              <a:t>Wisconsin</a:t>
            </a:r>
            <a:r>
              <a:rPr lang="en-US" i="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</a:rPr>
              <a:t>,</a:t>
            </a:r>
            <a:r>
              <a:rPr lang="en-US" b="1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</a:rPr>
              <a:t> North Dakota and South Dakota </a:t>
            </a:r>
            <a:r>
              <a:rPr lang="en-US" dirty="0">
                <a:solidFill>
                  <a:schemeClr val="tx1"/>
                </a:solidFill>
                <a:highlight>
                  <a:srgbClr val="FFFFFF"/>
                </a:highlight>
                <a:latin typeface="+mn-lt"/>
              </a:rPr>
              <a:t>via: </a:t>
            </a:r>
            <a:endParaRPr lang="en-US" i="0" dirty="0">
              <a:solidFill>
                <a:schemeClr val="tx1"/>
              </a:solidFill>
              <a:effectLst/>
              <a:highlight>
                <a:srgbClr val="FFFFFF"/>
              </a:highlight>
              <a:latin typeface="+mn-lt"/>
            </a:endParaRPr>
          </a:p>
          <a:p>
            <a:pPr marL="0" indent="0" algn="ctr">
              <a:buNone/>
            </a:pPr>
            <a:endParaRPr lang="en-US" sz="3600" b="1" i="1" dirty="0">
              <a:solidFill>
                <a:schemeClr val="accent1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600" b="1" i="1" dirty="0">
                <a:solidFill>
                  <a:schemeClr val="accent1"/>
                </a:solidFill>
                <a:effectLst/>
                <a:latin typeface="+mn-lt"/>
                <a:ea typeface="Times New Roman" panose="02020603050405020304" pitchFamily="18" charset="0"/>
              </a:rPr>
              <a:t>The D.R.E.A.M. Initiative</a:t>
            </a:r>
            <a:r>
              <a:rPr lang="en-US" sz="3600" dirty="0">
                <a:solidFill>
                  <a:schemeClr val="accent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1"/>
                </a:solidFill>
                <a:effectLst/>
                <a:latin typeface="+mn-lt"/>
                <a:ea typeface="Times New Roman" panose="02020603050405020304" pitchFamily="18" charset="0"/>
              </a:rPr>
              <a:t>(Driving Resilience, Equity, and Affordability 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1"/>
                </a:solidFill>
                <a:effectLst/>
                <a:latin typeface="+mn-lt"/>
                <a:ea typeface="Times New Roman" panose="02020603050405020304" pitchFamily="18" charset="0"/>
              </a:rPr>
              <a:t>through Manufactured Housing)</a:t>
            </a:r>
            <a:endParaRPr lang="en-US" sz="3600" b="0" i="0" dirty="0">
              <a:solidFill>
                <a:schemeClr val="accent1"/>
              </a:solidFill>
              <a:effectLst/>
              <a:highlight>
                <a:srgbClr val="FFFFFF"/>
              </a:highlight>
              <a:latin typeface="+mn-lt"/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highlight>
                <a:srgbClr val="FFFFFF"/>
              </a:highlight>
              <a:latin typeface="lato" panose="020F0502020204030203" pitchFamily="34" charset="0"/>
            </a:endParaRPr>
          </a:p>
          <a:p>
            <a:pPr marL="0" indent="0">
              <a:buNone/>
            </a:pPr>
            <a:endParaRPr lang="en-US" b="0" i="0" dirty="0">
              <a:solidFill>
                <a:schemeClr val="tx1"/>
              </a:solidFill>
              <a:effectLst/>
              <a:highlight>
                <a:srgbClr val="FFFFFF"/>
              </a:highlight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478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9672F-AA07-2C9F-324F-3BE9EE2D9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474"/>
            <a:ext cx="10515600" cy="1325563"/>
          </a:xfrm>
        </p:spPr>
        <p:txBody>
          <a:bodyPr/>
          <a:lstStyle/>
          <a:p>
            <a:r>
              <a:rPr lang="en-US" dirty="0"/>
              <a:t>DREAM Initiative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BF0C3-C700-C645-BAA9-18154FB93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030" y="1112704"/>
            <a:ext cx="11165136" cy="5111826"/>
          </a:xfrm>
        </p:spPr>
        <p:txBody>
          <a:bodyPr>
            <a:normAutofit lnSpcReduction="10000"/>
          </a:bodyPr>
          <a:lstStyle/>
          <a:p>
            <a:r>
              <a:rPr lang="en-US" b="1" i="1" u="sng" dirty="0"/>
              <a:t>DREAM Tribal Rehabilitation</a:t>
            </a:r>
            <a:r>
              <a:rPr lang="en-US" dirty="0"/>
              <a:t> ($10M): create collaborative programs with MHP to distribute owner-occupied manufactured home rehabilitation </a:t>
            </a:r>
            <a:r>
              <a:rPr lang="en-US" b="1" u="sng" dirty="0"/>
              <a:t>grants</a:t>
            </a:r>
            <a:r>
              <a:rPr lang="en-US" dirty="0"/>
              <a:t>.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MHP will collaborate to co-create a Request for Proposal Process </a:t>
            </a:r>
          </a:p>
          <a:p>
            <a:pPr lvl="2">
              <a:spcBef>
                <a:spcPts val="1200"/>
              </a:spcBef>
            </a:pPr>
            <a:r>
              <a:rPr lang="en-US" sz="2200" dirty="0"/>
              <a:t>Our estimate is that 5-7 locations/Nations can be selected as partners</a:t>
            </a:r>
          </a:p>
          <a:p>
            <a:pPr lvl="2">
              <a:spcBef>
                <a:spcPts val="1200"/>
              </a:spcBef>
            </a:pPr>
            <a:r>
              <a:rPr lang="en-US" sz="2200" dirty="0"/>
              <a:t>Each Nation can hire a local Project Manager funded by PRICE (outreach, implementation)</a:t>
            </a:r>
          </a:p>
          <a:p>
            <a:pPr lvl="2">
              <a:spcBef>
                <a:spcPts val="1200"/>
              </a:spcBef>
            </a:pPr>
            <a:r>
              <a:rPr lang="en-US" sz="2200" dirty="0"/>
              <a:t>Estimated up to $75,000 per unit in rehab funds and infrastructure repairs (20+ rehabs) with a timeline estimate of 3 years to complete activities (close out year 4). </a:t>
            </a:r>
          </a:p>
          <a:p>
            <a:pPr lvl="2">
              <a:spcBef>
                <a:spcPts val="1200"/>
              </a:spcBef>
            </a:pPr>
            <a:r>
              <a:rPr lang="en-US" sz="2200" dirty="0"/>
              <a:t>Funds can also rehab manufactured housing owned by the Tribal Government and offered as low-income rental housing. </a:t>
            </a:r>
          </a:p>
          <a:p>
            <a:pPr lvl="2">
              <a:spcBef>
                <a:spcPts val="1200"/>
              </a:spcBef>
            </a:pPr>
            <a:r>
              <a:rPr lang="en-US" sz="2200" dirty="0"/>
              <a:t>MHP’s role will be in the background as admin support/payment processing/compliance, etc. </a:t>
            </a:r>
          </a:p>
          <a:p>
            <a:pPr lvl="2">
              <a:spcBef>
                <a:spcPts val="1200"/>
              </a:spcBef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511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9672F-AA07-2C9F-324F-3BE9EE2D9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BF0C3-C700-C645-BAA9-18154FB93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3085"/>
            <a:ext cx="10515600" cy="4351338"/>
          </a:xfrm>
        </p:spPr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en-US" dirty="0"/>
              <a:t>Grant submitted in June 2024</a:t>
            </a:r>
          </a:p>
          <a:p>
            <a:pPr>
              <a:spcBef>
                <a:spcPts val="2400"/>
              </a:spcBef>
            </a:pPr>
            <a:r>
              <a:rPr lang="en-US" dirty="0"/>
              <a:t>We hope that HUD will announce awards by October 2024</a:t>
            </a:r>
          </a:p>
          <a:p>
            <a:pPr>
              <a:spcBef>
                <a:spcPts val="2400"/>
              </a:spcBef>
            </a:pPr>
            <a:r>
              <a:rPr lang="en-US" dirty="0"/>
              <a:t>If MHP is successful, by fall/early winter, MHP will design the Request for Proposals with advisory partners </a:t>
            </a:r>
          </a:p>
          <a:p>
            <a:pPr>
              <a:spcBef>
                <a:spcPts val="2400"/>
              </a:spcBef>
            </a:pPr>
            <a:r>
              <a:rPr lang="en-US" dirty="0"/>
              <a:t>Initial RFP selection in first year of grant (2025)</a:t>
            </a:r>
          </a:p>
          <a:p>
            <a:pPr>
              <a:spcBef>
                <a:spcPts val="2400"/>
              </a:spcBef>
            </a:pPr>
            <a:r>
              <a:rPr lang="en-US" dirty="0"/>
              <a:t>Projects will be wrapped up by end of year four (technically PRICE has a 6-year grant period, but we hope to wrap up in 4)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299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9672F-AA07-2C9F-324F-3BE9EE2D9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few final notes…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BF0C3-C700-C645-BAA9-18154FB93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035"/>
            <a:ext cx="10515600" cy="4351338"/>
          </a:xfrm>
        </p:spPr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en-US" dirty="0"/>
              <a:t>MHP wanted to also offer replacement for units older than 1976, but the cost was extreme &amp; triggered other challenges</a:t>
            </a:r>
          </a:p>
          <a:p>
            <a:pPr>
              <a:spcBef>
                <a:spcPts val="2400"/>
              </a:spcBef>
            </a:pPr>
            <a:r>
              <a:rPr lang="en-US" dirty="0"/>
              <a:t>A thoughtful RFP design will be crucial to success = we will be reaching out for partners to do this </a:t>
            </a:r>
          </a:p>
          <a:p>
            <a:pPr>
              <a:spcBef>
                <a:spcPts val="2400"/>
              </a:spcBef>
            </a:pPr>
            <a:r>
              <a:rPr lang="en-US" dirty="0"/>
              <a:t>Are there other ways MHP can act as a vehicle for applying for large/collaborative funding pools? ….and/or </a:t>
            </a:r>
          </a:p>
          <a:p>
            <a:pPr>
              <a:spcBef>
                <a:spcPts val="2400"/>
              </a:spcBef>
            </a:pPr>
            <a:r>
              <a:rPr lang="en-US" dirty="0"/>
              <a:t>Are there opportunities MHP can offer to boost capacity for other organizations to apply for large funding pools like PRICE? 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741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9ABEF-3B2B-2841-94D4-42CD066E2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1705" y="2062162"/>
            <a:ext cx="9144000" cy="2387600"/>
          </a:xfrm>
        </p:spPr>
        <p:txBody>
          <a:bodyPr>
            <a:normAutofit fontScale="90000"/>
          </a:bodyPr>
          <a:lstStyle/>
          <a:p>
            <a:pPr marL="0" indent="0"/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i="1" dirty="0"/>
              <a:t>Questions?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Please connect with MHP!</a:t>
            </a:r>
            <a:br>
              <a:rPr lang="en-US" dirty="0"/>
            </a:br>
            <a:br>
              <a:rPr lang="en-US" sz="2400" dirty="0">
                <a:solidFill>
                  <a:srgbClr val="10A9AC"/>
                </a:solidFill>
              </a:rPr>
            </a:br>
            <a:r>
              <a:rPr lang="en-US" sz="3100" dirty="0">
                <a:solidFill>
                  <a:srgbClr val="10A9AC"/>
                </a:solidFill>
              </a:rPr>
              <a:t>Website: </a:t>
            </a:r>
            <a:r>
              <a:rPr lang="en-US" sz="3100" u="sng" dirty="0">
                <a:solidFill>
                  <a:srgbClr val="10A9AC"/>
                </a:solidFill>
              </a:rPr>
              <a:t>mhponline.org</a:t>
            </a:r>
            <a:br>
              <a:rPr lang="en-US" sz="3100" u="sng" dirty="0">
                <a:solidFill>
                  <a:srgbClr val="10A9AC"/>
                </a:solidFill>
              </a:rPr>
            </a:br>
            <a:r>
              <a:rPr lang="en-US" sz="3100" dirty="0">
                <a:solidFill>
                  <a:srgbClr val="10A9AC"/>
                </a:solidFill>
              </a:rPr>
              <a:t>Twitter:@</a:t>
            </a:r>
            <a:r>
              <a:rPr lang="en-US" sz="3100" dirty="0" err="1">
                <a:solidFill>
                  <a:srgbClr val="10A9AC"/>
                </a:solidFill>
              </a:rPr>
              <a:t>followMHP</a:t>
            </a:r>
            <a:br>
              <a:rPr lang="en-US" sz="3100" dirty="0">
                <a:solidFill>
                  <a:srgbClr val="10A9AC"/>
                </a:solidFill>
              </a:rPr>
            </a:br>
            <a:r>
              <a:rPr lang="en-US" sz="3100" dirty="0">
                <a:solidFill>
                  <a:srgbClr val="10A9AC"/>
                </a:solidFill>
              </a:rPr>
              <a:t>facebook.com/</a:t>
            </a:r>
            <a:r>
              <a:rPr lang="en-US" sz="3100" dirty="0" err="1">
                <a:solidFill>
                  <a:srgbClr val="10A9AC"/>
                </a:solidFill>
              </a:rPr>
              <a:t>mnhousingpartnership</a:t>
            </a:r>
            <a:br>
              <a:rPr lang="en-US" sz="2400" dirty="0">
                <a:solidFill>
                  <a:srgbClr val="10A9AC"/>
                </a:solidFill>
              </a:rPr>
            </a:br>
            <a:endParaRPr lang="en-US" sz="2400" dirty="0">
              <a:solidFill>
                <a:srgbClr val="10A9AC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62DB28-616A-C449-AB50-AFBBCCD898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5642" y="3602038"/>
            <a:ext cx="10940716" cy="2137750"/>
          </a:xfrm>
        </p:spPr>
        <p:txBody>
          <a:bodyPr>
            <a:normAutofit/>
          </a:bodyPr>
          <a:lstStyle/>
          <a:p>
            <a:endParaRPr lang="en-US" sz="2800" dirty="0">
              <a:solidFill>
                <a:schemeClr val="accent2"/>
              </a:solidFill>
              <a:hlinkClick r:id="rId3"/>
            </a:endParaRPr>
          </a:p>
          <a:p>
            <a:r>
              <a:rPr lang="en-US" sz="2800" dirty="0">
                <a:solidFill>
                  <a:schemeClr val="accent2"/>
                </a:solidFill>
                <a:hlinkClick r:id="rId3"/>
              </a:rPr>
              <a:t>leah.hall@mhponline.org</a:t>
            </a:r>
            <a:endParaRPr lang="en-US" sz="2800" dirty="0">
              <a:solidFill>
                <a:schemeClr val="accent2"/>
              </a:solidFill>
            </a:endParaRPr>
          </a:p>
          <a:p>
            <a:r>
              <a:rPr lang="en-US" sz="2800" dirty="0">
                <a:solidFill>
                  <a:schemeClr val="accent2"/>
                </a:solidFill>
              </a:rPr>
              <a:t>Ph: 218-410-0122</a:t>
            </a:r>
          </a:p>
        </p:txBody>
      </p:sp>
    </p:spTree>
    <p:extLst>
      <p:ext uri="{BB962C8B-B14F-4D97-AF65-F5344CB8AC3E}">
        <p14:creationId xmlns:p14="http://schemas.microsoft.com/office/powerpoint/2010/main" val="3506680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64F21-312A-4E81-B201-023ED9ACA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151" y="35656"/>
            <a:ext cx="12008385" cy="1187215"/>
          </a:xfrm>
        </p:spPr>
        <p:txBody>
          <a:bodyPr/>
          <a:lstStyle/>
          <a:p>
            <a:r>
              <a:rPr lang="en-US" dirty="0"/>
              <a:t>Our Mission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D2967-015C-4292-8BE0-EE22F01BB37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52500" y="1558174"/>
            <a:ext cx="9852025" cy="4351337"/>
          </a:xfrm>
        </p:spPr>
        <p:txBody>
          <a:bodyPr/>
          <a:lstStyle/>
          <a:p>
            <a:pPr marL="0" indent="0">
              <a:lnSpc>
                <a:spcPct val="140000"/>
              </a:lnSpc>
              <a:buNone/>
            </a:pPr>
            <a:r>
              <a:rPr lang="en-US" sz="3200" b="0" i="0" dirty="0">
                <a:solidFill>
                  <a:schemeClr val="tx1"/>
                </a:solidFill>
                <a:effectLst/>
              </a:rPr>
              <a:t>MHP </a:t>
            </a:r>
            <a:r>
              <a:rPr lang="en-US" sz="3200" i="0" dirty="0">
                <a:solidFill>
                  <a:schemeClr val="tx1"/>
                </a:solidFill>
                <a:effectLst/>
              </a:rPr>
              <a:t>expands</a:t>
            </a:r>
            <a:r>
              <a:rPr lang="en-US" sz="3200" b="0" i="0" dirty="0">
                <a:solidFill>
                  <a:schemeClr val="tx1"/>
                </a:solidFill>
                <a:effectLst/>
              </a:rPr>
              <a:t> housing and community development opportunity for those most impacted by economic and racial disparities by </a:t>
            </a:r>
            <a:r>
              <a:rPr lang="en-US" sz="3200" i="0" dirty="0">
                <a:solidFill>
                  <a:schemeClr val="tx1"/>
                </a:solidFill>
                <a:effectLst/>
              </a:rPr>
              <a:t>leading collaborative work </a:t>
            </a:r>
            <a:r>
              <a:rPr lang="en-US" sz="3200" b="0" i="0" dirty="0">
                <a:solidFill>
                  <a:schemeClr val="tx1"/>
                </a:solidFill>
                <a:effectLst/>
              </a:rPr>
              <a:t>to </a:t>
            </a:r>
            <a:r>
              <a:rPr lang="en-US" sz="3200" i="0" dirty="0">
                <a:solidFill>
                  <a:schemeClr val="tx1"/>
                </a:solidFill>
                <a:effectLst/>
              </a:rPr>
              <a:t>promote systems change </a:t>
            </a:r>
            <a:r>
              <a:rPr lang="en-US" sz="3200" b="0" i="0" dirty="0">
                <a:solidFill>
                  <a:schemeClr val="tx1"/>
                </a:solidFill>
                <a:effectLst/>
              </a:rPr>
              <a:t>and </a:t>
            </a:r>
            <a:r>
              <a:rPr lang="en-US" sz="3200" i="0" dirty="0">
                <a:solidFill>
                  <a:schemeClr val="tx1"/>
                </a:solidFill>
                <a:effectLst/>
              </a:rPr>
              <a:t>grow equitable development capacity.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49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B7F8B6-87E3-0F44-A42C-38DF3684795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3"/>
          <a:stretch/>
        </p:blipFill>
        <p:spPr>
          <a:xfrm>
            <a:off x="2718487" y="1490847"/>
            <a:ext cx="8936085" cy="521094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BA52AE-823B-5242-99A4-1346C7E65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16847"/>
            <a:ext cx="8162925" cy="1283353"/>
          </a:xfrm>
        </p:spPr>
        <p:txBody>
          <a:bodyPr>
            <a:normAutofit/>
          </a:bodyPr>
          <a:lstStyle/>
          <a:p>
            <a:r>
              <a:rPr lang="en-US" sz="3600" b="1" dirty="0"/>
              <a:t>MHP Areas of Focus</a:t>
            </a:r>
            <a:br>
              <a:rPr lang="en-US" dirty="0"/>
            </a:br>
            <a:r>
              <a:rPr lang="en-US" sz="2800" dirty="0"/>
              <a:t>Research/Policy/Community Development</a:t>
            </a:r>
          </a:p>
        </p:txBody>
      </p:sp>
    </p:spTree>
    <p:extLst>
      <p:ext uri="{BB962C8B-B14F-4D97-AF65-F5344CB8AC3E}">
        <p14:creationId xmlns:p14="http://schemas.microsoft.com/office/powerpoint/2010/main" val="3348886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15FF2-97A7-F44B-8646-E33E23126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617" y="25403"/>
            <a:ext cx="10515600" cy="1325563"/>
          </a:xfrm>
        </p:spPr>
        <p:txBody>
          <a:bodyPr/>
          <a:lstStyle/>
          <a:p>
            <a:r>
              <a:rPr lang="en-US" dirty="0"/>
              <a:t>Community Development Assistance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3EF6B-43CE-904B-9AFB-04509006F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2769" y="1129929"/>
            <a:ext cx="10044765" cy="4598142"/>
          </a:xfrm>
        </p:spPr>
        <p:txBody>
          <a:bodyPr>
            <a:normAutofit/>
          </a:bodyPr>
          <a:lstStyle/>
          <a:p>
            <a:r>
              <a:rPr lang="en-US" dirty="0"/>
              <a:t>MHP’s Capacity Building team staff have variety of backgrounds in community development &amp; technical assistance may include: </a:t>
            </a:r>
          </a:p>
          <a:p>
            <a:pPr lvl="1"/>
            <a:r>
              <a:rPr lang="en-US" sz="2200" dirty="0">
                <a:latin typeface="+mn-lt"/>
              </a:rPr>
              <a:t>Creation of housing projects and programs</a:t>
            </a:r>
          </a:p>
          <a:p>
            <a:pPr lvl="2"/>
            <a:r>
              <a:rPr lang="en-US" sz="1800" dirty="0">
                <a:latin typeface="+mn-lt"/>
              </a:rPr>
              <a:t>Capital projects or supportive housing programs as examples </a:t>
            </a:r>
          </a:p>
          <a:p>
            <a:pPr lvl="1"/>
            <a:r>
              <a:rPr lang="en-US" sz="2200" dirty="0">
                <a:latin typeface="+mn-lt"/>
              </a:rPr>
              <a:t>Organizational development and capacity building</a:t>
            </a:r>
          </a:p>
          <a:p>
            <a:pPr lvl="1"/>
            <a:r>
              <a:rPr lang="en-US" sz="2200" dirty="0">
                <a:latin typeface="+mn-lt"/>
              </a:rPr>
              <a:t>Applying for funding (federal, state, foundation, etc.) &amp; Compliance</a:t>
            </a:r>
          </a:p>
          <a:p>
            <a:pPr lvl="1"/>
            <a:r>
              <a:rPr lang="en-US" sz="2200" dirty="0">
                <a:latin typeface="+mn-lt"/>
              </a:rPr>
              <a:t>Acquiring USDA RD515 housing projects (assistance &amp; $10k </a:t>
            </a:r>
            <a:r>
              <a:rPr lang="en-US" sz="2200" dirty="0" err="1">
                <a:latin typeface="+mn-lt"/>
              </a:rPr>
              <a:t>predev</a:t>
            </a:r>
            <a:r>
              <a:rPr lang="en-US" sz="2200" dirty="0">
                <a:latin typeface="+mn-lt"/>
              </a:rPr>
              <a:t>)</a:t>
            </a:r>
          </a:p>
          <a:p>
            <a:pPr lvl="1"/>
            <a:r>
              <a:rPr lang="en-US" sz="2200" dirty="0">
                <a:latin typeface="+mn-lt"/>
              </a:rPr>
              <a:t>And more…tailored workplans to fit what is wanted</a:t>
            </a:r>
          </a:p>
          <a:p>
            <a:pPr lvl="1"/>
            <a:endParaRPr lang="en-US" sz="1100" dirty="0"/>
          </a:p>
          <a:p>
            <a:r>
              <a:rPr lang="en-US" sz="2800" dirty="0"/>
              <a:t>Applications are now being accepted on a pipeline basis!  (new funding starting fall 2024)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038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466" y="270933"/>
            <a:ext cx="11226799" cy="1016000"/>
          </a:xfrm>
        </p:spPr>
        <p:txBody>
          <a:bodyPr/>
          <a:lstStyle/>
          <a:p>
            <a:r>
              <a:rPr lang="en-US" dirty="0"/>
              <a:t>Technical Assistance Engagements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22400"/>
            <a:ext cx="10972800" cy="11768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MHP has partnered with many Native Nations over the years including:</a:t>
            </a:r>
          </a:p>
          <a:p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40267" y="2675468"/>
            <a:ext cx="11302999" cy="3716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800" b="1" dirty="0"/>
              <a:t>Red Lake, White Earth, and Leech Lake, Grand Portage, Mille Lacs, Boise Forte Reservations, </a:t>
            </a:r>
            <a:r>
              <a:rPr lang="en-US" sz="1800" dirty="0"/>
              <a:t>MN</a:t>
            </a:r>
          </a:p>
          <a:p>
            <a:r>
              <a:rPr lang="en-US" sz="1800" b="1" dirty="0"/>
              <a:t>Lac du Flambeau, Mole Lake, and Menominee Reservations, WI </a:t>
            </a:r>
            <a:r>
              <a:rPr lang="en-US" sz="1800" dirty="0"/>
              <a:t>(via nonprofit </a:t>
            </a:r>
            <a:r>
              <a:rPr lang="en-US" sz="1800" dirty="0" err="1"/>
              <a:t>Northwoods</a:t>
            </a:r>
            <a:r>
              <a:rPr lang="en-US" sz="1800" dirty="0"/>
              <a:t> </a:t>
            </a:r>
            <a:r>
              <a:rPr lang="en-US" sz="1800" dirty="0" err="1"/>
              <a:t>NiiJii</a:t>
            </a:r>
            <a:r>
              <a:rPr lang="en-US" sz="1800" dirty="0"/>
              <a:t>)</a:t>
            </a:r>
          </a:p>
          <a:p>
            <a:r>
              <a:rPr lang="en-US" sz="1800" b="1" dirty="0"/>
              <a:t>Pine Ridge Reservation, SD </a:t>
            </a:r>
            <a:r>
              <a:rPr lang="en-US" sz="1800" dirty="0"/>
              <a:t>(via nonprofit Thunder Valley CDC)</a:t>
            </a:r>
          </a:p>
          <a:p>
            <a:r>
              <a:rPr lang="en-US" sz="1800" b="1" dirty="0"/>
              <a:t>Pawhuska Indian Village, Osage Nation, OK</a:t>
            </a:r>
          </a:p>
          <a:p>
            <a:r>
              <a:rPr lang="en-US" sz="1800" b="1" dirty="0"/>
              <a:t>Rosebud Indian Reservation, SD</a:t>
            </a:r>
          </a:p>
          <a:p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r>
              <a:rPr lang="en-US" sz="1800" b="1" dirty="0"/>
              <a:t>International Sonoran Desert Alliance, Ajo, AZ </a:t>
            </a:r>
            <a:r>
              <a:rPr lang="en-US" sz="1800" dirty="0"/>
              <a:t>(Colonia bordering </a:t>
            </a:r>
            <a:r>
              <a:rPr lang="en-US" sz="1800" b="1" dirty="0"/>
              <a:t>Tohono O'odham reservation</a:t>
            </a:r>
            <a:r>
              <a:rPr lang="en-US" sz="1800" dirty="0"/>
              <a:t>)</a:t>
            </a:r>
          </a:p>
          <a:p>
            <a:r>
              <a:rPr lang="en-US" sz="1800" b="1" dirty="0"/>
              <a:t>Spokane Tribe of Indians, WA</a:t>
            </a:r>
          </a:p>
          <a:p>
            <a:r>
              <a:rPr lang="en-US" sz="1800" b="1" dirty="0"/>
              <a:t>Jemez Pueblo, NM</a:t>
            </a:r>
          </a:p>
          <a:p>
            <a:r>
              <a:rPr lang="en-US" sz="1800" b="1" dirty="0"/>
              <a:t>Yankton Sioux Tribe, SD</a:t>
            </a:r>
          </a:p>
          <a:p>
            <a:r>
              <a:rPr lang="en-US" sz="1800" b="1" dirty="0"/>
              <a:t>Lower Sioux Indian Community</a:t>
            </a:r>
          </a:p>
          <a:p>
            <a:r>
              <a:rPr lang="en-US" sz="1800" b="1" dirty="0"/>
              <a:t>Leech Lake Community Planning Department</a:t>
            </a:r>
          </a:p>
          <a:p>
            <a:pPr marL="0" indent="0">
              <a:buNone/>
            </a:pPr>
            <a:endParaRPr lang="en-US" sz="2400" kern="0" dirty="0"/>
          </a:p>
        </p:txBody>
      </p:sp>
    </p:spTree>
    <p:extLst>
      <p:ext uri="{BB962C8B-B14F-4D97-AF65-F5344CB8AC3E}">
        <p14:creationId xmlns:p14="http://schemas.microsoft.com/office/powerpoint/2010/main" val="2506405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1BE84-0975-14CF-2564-EF8041A94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HUD PRICE Grant MHP </a:t>
            </a:r>
            <a:br>
              <a:rPr lang="en-US" dirty="0"/>
            </a:br>
            <a:r>
              <a:rPr lang="en-US" dirty="0"/>
              <a:t>Application June, 2024.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1CF86-26A4-0FA7-CBC1-0ACB393A9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2400"/>
              </a:spcBef>
            </a:pPr>
            <a:r>
              <a:rPr lang="en-US" dirty="0">
                <a:ea typeface="Roboto Medium"/>
              </a:rPr>
              <a:t>Preservation and Reinvestment Initiative for Community Enhancement (PRICE) Competition</a:t>
            </a:r>
            <a:endParaRPr lang="en-US" dirty="0">
              <a:ea typeface="Roboto Medium"/>
              <a:cs typeface="Arial" panose="020B0604020202020204"/>
            </a:endParaRPr>
          </a:p>
          <a:p>
            <a:pPr>
              <a:spcBef>
                <a:spcPts val="2400"/>
              </a:spcBef>
            </a:pPr>
            <a:r>
              <a:rPr lang="en-US" dirty="0">
                <a:ea typeface="Roboto Medium"/>
              </a:rPr>
              <a:t>U.S. Congress authorized 2023 and 2024 funding for HUD to issue the PRICE competition to preserve long-term housing affordability for residents of manufactured housing</a:t>
            </a:r>
            <a:endParaRPr lang="en-US" dirty="0">
              <a:ea typeface="Roboto Medium"/>
              <a:cs typeface="Arial"/>
            </a:endParaRPr>
          </a:p>
          <a:p>
            <a:pPr>
              <a:spcBef>
                <a:spcPts val="1800"/>
              </a:spcBef>
            </a:pPr>
            <a:r>
              <a:rPr lang="en-US" dirty="0">
                <a:ea typeface="Roboto Medium"/>
              </a:rPr>
              <a:t>Primarily benefiting low/moderate income residents (80% AMI)</a:t>
            </a:r>
            <a:endParaRPr lang="en-US" dirty="0">
              <a:ea typeface="Roboto Medium"/>
              <a:cs typeface="Arial"/>
            </a:endParaRPr>
          </a:p>
          <a:p>
            <a:pPr>
              <a:spcBef>
                <a:spcPts val="1800"/>
              </a:spcBef>
            </a:pPr>
            <a:r>
              <a:rPr lang="en-US" dirty="0"/>
              <a:t>$235 million total is available for competitive grants nationwide</a:t>
            </a:r>
          </a:p>
        </p:txBody>
      </p:sp>
    </p:spTree>
    <p:extLst>
      <p:ext uri="{BB962C8B-B14F-4D97-AF65-F5344CB8AC3E}">
        <p14:creationId xmlns:p14="http://schemas.microsoft.com/office/powerpoint/2010/main" val="3898050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CCA85-89D2-1417-C1BC-8BF3DC3D1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3192"/>
            <a:ext cx="10515600" cy="1325563"/>
          </a:xfrm>
        </p:spPr>
        <p:txBody>
          <a:bodyPr/>
          <a:lstStyle/>
          <a:p>
            <a:r>
              <a:rPr lang="en-US" dirty="0"/>
              <a:t>MHP Proposal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A839D-0C2C-9BB2-5C9E-9A716A5BD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1176"/>
            <a:ext cx="10515600" cy="462085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dirty="0">
                <a:solidFill>
                  <a:schemeClr val="accent1"/>
                </a:solidFill>
                <a:highlight>
                  <a:srgbClr val="FFFFFF"/>
                </a:highlight>
              </a:rPr>
              <a:t>Originally MHP was not certain it had a role with PRICE….</a:t>
            </a:r>
          </a:p>
          <a:p>
            <a:pPr>
              <a:lnSpc>
                <a:spcPct val="120000"/>
              </a:lnSpc>
            </a:pPr>
            <a:r>
              <a:rPr lang="en-US" dirty="0">
                <a:solidFill>
                  <a:schemeClr val="accent1"/>
                </a:solidFill>
                <a:highlight>
                  <a:srgbClr val="FFFFFF"/>
                </a:highlight>
              </a:rPr>
              <a:t>Approached by </a:t>
            </a:r>
            <a:r>
              <a:rPr lang="en-US" dirty="0" err="1">
                <a:solidFill>
                  <a:schemeClr val="accent1"/>
                </a:solidFill>
                <a:highlight>
                  <a:srgbClr val="FFFFFF"/>
                </a:highlight>
              </a:rPr>
              <a:t>Northcountry</a:t>
            </a:r>
            <a:r>
              <a:rPr lang="en-US" dirty="0">
                <a:solidFill>
                  <a:schemeClr val="accent1"/>
                </a:solidFill>
                <a:highlight>
                  <a:srgbClr val="FFFFFF"/>
                </a:highlight>
              </a:rPr>
              <a:t> Cooperative Foundation (NCF) to apply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solidFill>
                  <a:schemeClr val="accent1"/>
                </a:solidFill>
                <a:highlight>
                  <a:srgbClr val="FFFFFF"/>
                </a:highlight>
              </a:rPr>
              <a:t>MHP is currently a HUD grantee, uses DRGR (HUD reporting system) &amp; has systems already set up for HUD compliance monitoring/project management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solidFill>
                  <a:schemeClr val="accent1"/>
                </a:solidFill>
                <a:highlight>
                  <a:srgbClr val="FFFFFF"/>
                </a:highlight>
              </a:rPr>
              <a:t>PRICE funds will be challenging to administer &amp; a large request makes would be competitive = Regional Approach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solidFill>
                  <a:schemeClr val="accent1"/>
                </a:solidFill>
                <a:highlight>
                  <a:srgbClr val="FFFFFF"/>
                </a:highlight>
              </a:rPr>
              <a:t>Some Native Nations might be interested – MN-based conversations to start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solidFill>
                  <a:schemeClr val="accent1"/>
                </a:solidFill>
                <a:highlight>
                  <a:srgbClr val="FFFFFF"/>
                </a:highlight>
              </a:rPr>
              <a:t>Developed a 2 prong approach: NCF = Parks &amp; </a:t>
            </a:r>
            <a:r>
              <a:rPr lang="en-US" b="1" dirty="0">
                <a:solidFill>
                  <a:schemeClr val="accent1"/>
                </a:solidFill>
                <a:highlight>
                  <a:srgbClr val="FFFFFF"/>
                </a:highlight>
              </a:rPr>
              <a:t>MHP = Scattered Sites…</a:t>
            </a:r>
            <a:r>
              <a:rPr lang="en-US" dirty="0">
                <a:solidFill>
                  <a:schemeClr val="accent1"/>
                </a:solidFill>
                <a:highlight>
                  <a:srgbClr val="FFFFFF"/>
                </a:highlight>
              </a:rPr>
              <a:t> </a:t>
            </a:r>
          </a:p>
          <a:p>
            <a:pPr marL="0" indent="0">
              <a:buNone/>
            </a:pPr>
            <a:endParaRPr lang="en-US" b="0" i="0" dirty="0">
              <a:solidFill>
                <a:schemeClr val="tx1"/>
              </a:solidFill>
              <a:effectLst/>
              <a:highlight>
                <a:srgbClr val="FFFFFF"/>
              </a:highlight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31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E0608-B536-B787-EA7F-F25E5BED6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0"/>
            <a:ext cx="10515600" cy="1325563"/>
          </a:xfrm>
        </p:spPr>
        <p:txBody>
          <a:bodyPr/>
          <a:lstStyle/>
          <a:p>
            <a:r>
              <a:rPr lang="en-US" dirty="0"/>
              <a:t>Brief Summary of the Need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7D790-87DA-C653-31D3-B23FA53AE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95329"/>
            <a:ext cx="11060017" cy="479233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Manufactured housing is a source of homeownership opportunity for many low/modest income households across the nation &amp; within the Midwest Region. </a:t>
            </a:r>
            <a:endParaRPr lang="en-US" sz="1300" dirty="0"/>
          </a:p>
          <a:p>
            <a:pPr>
              <a:lnSpc>
                <a:spcPct val="110000"/>
              </a:lnSpc>
            </a:pPr>
            <a:r>
              <a:rPr lang="en-US" dirty="0"/>
              <a:t>Particularly true for residents from Native Nations and people of color 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The Midwest (especially MN) has among the worst racial homeownership disparities in the United States</a:t>
            </a:r>
          </a:p>
          <a:p>
            <a:pPr marL="457200" lvl="1" indent="0">
              <a:lnSpc>
                <a:spcPct val="110000"/>
              </a:lnSpc>
              <a:buNone/>
            </a:pPr>
            <a:endParaRPr lang="en-US" sz="13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dirty="0"/>
              <a:t>There are </a:t>
            </a:r>
            <a:r>
              <a:rPr lang="en-US" u="sng" dirty="0"/>
              <a:t>very limited </a:t>
            </a:r>
            <a:r>
              <a:rPr lang="en-US" dirty="0"/>
              <a:t>options for comprehensive rehab </a:t>
            </a:r>
          </a:p>
        </p:txBody>
      </p:sp>
    </p:spTree>
    <p:extLst>
      <p:ext uri="{BB962C8B-B14F-4D97-AF65-F5344CB8AC3E}">
        <p14:creationId xmlns:p14="http://schemas.microsoft.com/office/powerpoint/2010/main" val="1648834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B43CC-23D8-ABF4-1CAD-17C48524A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DREAM Initiative Objectives </a:t>
            </a:r>
            <a:r>
              <a:rPr lang="en-US" sz="2500" dirty="0"/>
              <a:t>(Naming top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EFDD0-318F-5462-8CD0-8C5BC3F1A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2237"/>
            <a:ext cx="10515600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Serve low/modest income households; improve quality of living conditions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ea typeface="Roboto Medium"/>
              </a:rPr>
              <a:t>Preserve manufactured housing and repair infrastructure </a:t>
            </a:r>
          </a:p>
          <a:p>
            <a:pPr>
              <a:lnSpc>
                <a:spcPct val="100000"/>
              </a:lnSpc>
            </a:pPr>
            <a:r>
              <a:rPr lang="en-US" dirty="0"/>
              <a:t>(MHP) Serve Native Nations by assisting with the administrative burden &amp; add to capacity where it is wanted (tailor) 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Increase opportunities for smaller-sized Housing Authorities/Tribal Governments to secure funds = 20-30 rehabs over 3+ years 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Support local staff positions = local project managers (build capacity?) 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Process payments/contractor draws, provide forms, provide HUD (CDBG-style) compliance support/other as needed </a:t>
            </a:r>
          </a:p>
        </p:txBody>
      </p:sp>
    </p:spTree>
    <p:extLst>
      <p:ext uri="{BB962C8B-B14F-4D97-AF65-F5344CB8AC3E}">
        <p14:creationId xmlns:p14="http://schemas.microsoft.com/office/powerpoint/2010/main" val="1756977327"/>
      </p:ext>
    </p:extLst>
  </p:cSld>
  <p:clrMapOvr>
    <a:masterClrMapping/>
  </p:clrMapOvr>
</p:sld>
</file>

<file path=ppt/theme/theme1.xml><?xml version="1.0" encoding="utf-8"?>
<a:theme xmlns:a="http://schemas.openxmlformats.org/drawingml/2006/main" name="2022">
  <a:themeElements>
    <a:clrScheme name="2022">
      <a:dk1>
        <a:srgbClr val="3A6378"/>
      </a:dk1>
      <a:lt1>
        <a:srgbClr val="FFFFFF"/>
      </a:lt1>
      <a:dk2>
        <a:srgbClr val="9B3433"/>
      </a:dk2>
      <a:lt2>
        <a:srgbClr val="E2E0D7"/>
      </a:lt2>
      <a:accent1>
        <a:srgbClr val="9B3333"/>
      </a:accent1>
      <a:accent2>
        <a:srgbClr val="10A8AB"/>
      </a:accent2>
      <a:accent3>
        <a:srgbClr val="DF9E26"/>
      </a:accent3>
      <a:accent4>
        <a:srgbClr val="E06326"/>
      </a:accent4>
      <a:accent5>
        <a:srgbClr val="6EA341"/>
      </a:accent5>
      <a:accent6>
        <a:srgbClr val="183D50"/>
      </a:accent6>
      <a:hlink>
        <a:srgbClr val="9B3433"/>
      </a:hlink>
      <a:folHlink>
        <a:srgbClr val="5D646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020A554D-0370-6B4D-9AF0-B3ABDFDE6B1B}" vid="{3A0A19FC-C602-334E-82E4-BFD3ECD726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Notes xmlns="d4997d65-9ee6-42c1-a574-06303bbc8e95" xsi:nil="true"/>
    <URL xmlns="http://schemas.microsoft.com/sharepoint/v3">
      <Url xsi:nil="true"/>
      <Description xsi:nil="true"/>
    </URL>
    <lcf76f155ced4ddcb4097134ff3c332f xmlns="d4997d65-9ee6-42c1-a574-06303bbc8e95">
      <Terms xmlns="http://schemas.microsoft.com/office/infopath/2007/PartnerControls"/>
    </lcf76f155ced4ddcb4097134ff3c332f>
    <TaxCatchAll xmlns="5ba87b74-b167-4ca0-a315-15ecac221c15" xsi:nil="true"/>
    <ExpiredApp xmlns="d4997d65-9ee6-42c1-a574-06303bbc8e95" xsi:nil="true"/>
    <Version_x0020_Notes xmlns="d4997d65-9ee6-42c1-a574-06303bbc8e95" xsi:nil="true"/>
    <SharedWithUsers xmlns="5ba87b74-b167-4ca0-a315-15ecac221c15">
      <UserInfo>
        <DisplayName>Barbara  Dolan</DisplayName>
        <AccountId>14</AccountId>
        <AccountType/>
      </UserInfo>
      <UserInfo>
        <DisplayName>Donald Goggleye</DisplayName>
        <AccountId>101</AccountId>
        <AccountType/>
      </UserInfo>
      <UserInfo>
        <DisplayName>Erika Brown</DisplayName>
        <AccountId>335</AccountId>
        <AccountType/>
      </UserInfo>
      <UserInfo>
        <DisplayName>Jenny Jones</DisplayName>
        <AccountId>192</AccountId>
        <AccountType/>
      </UserInfo>
      <UserInfo>
        <DisplayName>Brian Muhs</DisplayName>
        <AccountId>19</AccountId>
        <AccountType/>
      </UserInfo>
      <UserInfo>
        <DisplayName>Devon Pohlman</DisplayName>
        <AccountId>336</AccountId>
        <AccountType/>
      </UserInfo>
    </SharedWithUsers>
    <UpdatedRFQMaterials_x003f_2023_x002e_12 xmlns="d4997d65-9ee6-42c1-a574-06303bbc8e95">false</UpdatedRFQMaterials_x003f_2023_x002e_12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206153A6C81A4F9CB4D8D121F61EE3" ma:contentTypeVersion="29" ma:contentTypeDescription="Create a new document." ma:contentTypeScope="" ma:versionID="2d4ac576a0af3ba460d4ea57ca8ea5da">
  <xsd:schema xmlns:xsd="http://www.w3.org/2001/XMLSchema" xmlns:xs="http://www.w3.org/2001/XMLSchema" xmlns:p="http://schemas.microsoft.com/office/2006/metadata/properties" xmlns:ns1="http://schemas.microsoft.com/sharepoint/v3" xmlns:ns2="5ba87b74-b167-4ca0-a315-15ecac221c15" xmlns:ns3="http://schemas.microsoft.com/sharepoint/v3/fields" xmlns:ns4="d4997d65-9ee6-42c1-a574-06303bbc8e95" targetNamespace="http://schemas.microsoft.com/office/2006/metadata/properties" ma:root="true" ma:fieldsID="fc1d0086f25c1bdf05010ac67e58a41f" ns1:_="" ns2:_="" ns3:_="" ns4:_="">
    <xsd:import namespace="http://schemas.microsoft.com/sharepoint/v3"/>
    <xsd:import namespace="5ba87b74-b167-4ca0-a315-15ecac221c15"/>
    <xsd:import namespace="http://schemas.microsoft.com/sharepoint/v3/fields"/>
    <xsd:import namespace="d4997d65-9ee6-42c1-a574-06303bbc8e9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1:URL" minOccurs="0"/>
                <xsd:element ref="ns3:_Version" minOccurs="0"/>
                <xsd:element ref="ns2:SharingHintHash" minOccurs="0"/>
                <xsd:element ref="ns2:SharedWithDetails" minOccurs="0"/>
                <xsd:element ref="ns4:MediaServiceAutoTags" minOccurs="0"/>
                <xsd:element ref="ns4:MediaServiceOCR" minOccurs="0"/>
                <xsd:element ref="ns4:MediaServiceKeyPoints" minOccurs="0"/>
                <xsd:element ref="ns4:Version_x0020_Notes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Note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ExpiredApp" minOccurs="0"/>
                <xsd:element ref="ns4:lcf76f155ced4ddcb4097134ff3c332f" minOccurs="0"/>
                <xsd:element ref="ns2:TaxCatchAll" minOccurs="0"/>
                <xsd:element ref="ns4:MediaServiceObjectDetectorVersions" minOccurs="0"/>
                <xsd:element ref="ns4:UpdatedRFQMaterials_x003f_2023_x002e_1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URL" ma:index="10" nillable="true" ma:displayName="URL" ma:internalName="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a87b74-b167-4ca0-a315-15ecac221c1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2" nillable="true" ma:displayName="Sharing Hint Hash" ma:internalName="SharingHintHash" ma:readOnly="true">
      <xsd:simpleType>
        <xsd:restriction base="dms:Text"/>
      </xsd:simple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9" nillable="true" ma:displayName="Taxonomy Catch All Column" ma:hidden="true" ma:list="{1f7a819f-54fc-4470-8ea0-1218331ca9e5}" ma:internalName="TaxCatchAll" ma:showField="CatchAllData" ma:web="5ba87b74-b167-4ca0-a315-15ecac221c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Version" ma:index="11" nillable="true" ma:displayName="Version" ma:internalName="_Vers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997d65-9ee6-42c1-a574-06303bbc8e95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Version_x0020_Notes" ma:index="17" nillable="true" ma:displayName="Version Notes" ma:indexed="true" ma:internalName="Version_x0020_Notes">
      <xsd:simpleType>
        <xsd:restriction base="dms:Text">
          <xsd:maxLength value="255"/>
        </xsd:restriction>
      </xsd:simpleType>
    </xsd:element>
    <xsd:element name="MediaServiceMetadata" ma:index="1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Notes" ma:index="21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4" nillable="true" ma:displayName="MediaServiceDateTaken" ma:hidden="true" ma:internalName="MediaServiceDateTaken" ma:readOnly="true">
      <xsd:simpleType>
        <xsd:restriction base="dms:Text"/>
      </xsd:simpleType>
    </xsd:element>
    <xsd:element name="ExpiredApp" ma:index="25" nillable="true" ma:displayName="ExpiredMos" ma:format="Dropdown" ma:hidden="true" ma:internalName="ExpiredApp" ma:readOnly="false" ma:percentage="FALSE">
      <xsd:simpleType>
        <xsd:restriction base="dms:Number"/>
      </xsd:simpleType>
    </xsd:element>
    <xsd:element name="lcf76f155ced4ddcb4097134ff3c332f" ma:index="28" nillable="true" ma:taxonomy="true" ma:internalName="lcf76f155ced4ddcb4097134ff3c332f" ma:taxonomyFieldName="MediaServiceImageTags" ma:displayName="Image Tags" ma:readOnly="false" ma:fieldId="{5cf76f15-5ced-4ddc-b409-7134ff3c332f}" ma:taxonomyMulti="true" ma:sspId="945bf633-2e0a-418b-a47b-5bfb8654b5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UpdatedRFQMaterials_x003f_2023_x002e_12" ma:index="31" nillable="true" ma:displayName="Updated RFQ Materials? 2023.12" ma:default="0" ma:description="Indicates if the contractor has resubmitted their RFQ application and other materials as part of annual maintenance/Salesforce database transition." ma:format="Dropdown" ma:internalName="UpdatedRFQMaterials_x003f_2023_x002e_12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 ma:index="9" ma:displayName="Category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0D63F8-C300-4458-94D1-C09D7424E26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200E7B3-7538-4020-A53A-74AB0F48A74D}">
  <ds:schemaRefs>
    <ds:schemaRef ds:uri="http://schemas.microsoft.com/sharepoint/v3/fields"/>
    <ds:schemaRef ds:uri="d4997d65-9ee6-42c1-a574-06303bbc8e95"/>
    <ds:schemaRef ds:uri="http://purl.org/dc/elements/1.1/"/>
    <ds:schemaRef ds:uri="http://schemas.microsoft.com/office/2006/documentManagement/types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5ba87b74-b167-4ca0-a315-15ecac221c15"/>
    <ds:schemaRef ds:uri="http://schemas.microsoft.com/sharepoint/v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2BFE7C3-F9D8-4C10-BDD5-4AC9C1E0EA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ba87b74-b167-4ca0-a315-15ecac221c15"/>
    <ds:schemaRef ds:uri="http://schemas.microsoft.com/sharepoint/v3/fields"/>
    <ds:schemaRef ds:uri="d4997d65-9ee6-42c1-a574-06303bbc8e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2022</Template>
  <TotalTime>1316</TotalTime>
  <Words>1031</Words>
  <Application>Microsoft Office PowerPoint</Application>
  <PresentationFormat>Widescreen</PresentationFormat>
  <Paragraphs>91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Garamond</vt:lpstr>
      <vt:lpstr>lato</vt:lpstr>
      <vt:lpstr>Roboto Medium</vt:lpstr>
      <vt:lpstr>Times New Roman</vt:lpstr>
      <vt:lpstr>2022</vt:lpstr>
      <vt:lpstr> Building Community Through Collaboration</vt:lpstr>
      <vt:lpstr>Our Mission Statement</vt:lpstr>
      <vt:lpstr>MHP Areas of Focus Research/Policy/Community Development</vt:lpstr>
      <vt:lpstr>Community Development Assistance</vt:lpstr>
      <vt:lpstr>Technical Assistance Engagements</vt:lpstr>
      <vt:lpstr>Overview of HUD PRICE Grant MHP  Application June, 2024.</vt:lpstr>
      <vt:lpstr>MHP Proposal Purpose</vt:lpstr>
      <vt:lpstr>Brief Summary of the Need</vt:lpstr>
      <vt:lpstr>DREAM Initiative Objectives (Naming top 2)</vt:lpstr>
      <vt:lpstr>PRICE Application Overview</vt:lpstr>
      <vt:lpstr>DREAM Initiative Activities</vt:lpstr>
      <vt:lpstr>Timeline</vt:lpstr>
      <vt:lpstr>A few final notes…</vt:lpstr>
      <vt:lpstr>    Questions?  Please connect with MHP!  Website: mhponline.org Twitter:@followMHP facebook.com/mnhousingpartnership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Sarah Bellefuil</dc:creator>
  <cp:keywords/>
  <dc:description/>
  <cp:lastModifiedBy>Leah Hall</cp:lastModifiedBy>
  <cp:revision>29</cp:revision>
  <cp:lastPrinted>2024-01-22T20:58:50Z</cp:lastPrinted>
  <dcterms:created xsi:type="dcterms:W3CDTF">2022-01-06T01:12:18Z</dcterms:created>
  <dcterms:modified xsi:type="dcterms:W3CDTF">2024-07-29T21:49:03Z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0x01010027206153A6C81A4F9CB4D8D121F61EE3</vt:lpwstr>
  </property>
  <property fmtid="{D5CDD505-2E9C-101B-9397-08002B2CF9AE}" pid="3" name="MediaServiceImageTags">
    <vt:lpwstr/>
  </property>
</Properties>
</file>