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7"/>
  </p:notesMasterIdLst>
  <p:sldIdLst>
    <p:sldId id="323" r:id="rId5"/>
    <p:sldId id="1993" r:id="rId6"/>
    <p:sldId id="1994" r:id="rId7"/>
    <p:sldId id="1995" r:id="rId8"/>
    <p:sldId id="1996" r:id="rId9"/>
    <p:sldId id="1997" r:id="rId10"/>
    <p:sldId id="1998" r:id="rId11"/>
    <p:sldId id="1999" r:id="rId12"/>
    <p:sldId id="2000" r:id="rId13"/>
    <p:sldId id="2001" r:id="rId14"/>
    <p:sldId id="2002" r:id="rId15"/>
    <p:sldId id="2003" r:id="rId16"/>
    <p:sldId id="2004" r:id="rId17"/>
    <p:sldId id="2005" r:id="rId18"/>
    <p:sldId id="2006" r:id="rId19"/>
    <p:sldId id="2007" r:id="rId20"/>
    <p:sldId id="1987" r:id="rId21"/>
    <p:sldId id="1985" r:id="rId22"/>
    <p:sldId id="1986" r:id="rId23"/>
    <p:sldId id="1988" r:id="rId24"/>
    <p:sldId id="1989" r:id="rId25"/>
    <p:sldId id="1992"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F449791-EDD6-EF82-2820-1D261767B543}" name="Cathy Lynn Lacy (CENSUS/DN FED)" initials="CF" userId="S::cathy.lynn.lacy@census.gov::1c2ab71f-4129-4b6a-8057-45592ebcc9e9" providerId="AD"/>
  <p188:author id="{DC4EDDDA-34AD-D593-655F-2F77BED0B373}" name="Christie A Hernandez (CENSUS/FLD FED)" initials="CF" userId="S::christie.hernandez@census.gov::cb30b7b7-c892-42d2-9a94-a9dabaca5a99" providerId="AD"/>
  <p188:author id="{7C48A2E9-020D-F6D0-C8B1-BBDFBD094DB5}" name="Julie A Lam (CENSUS/LA FED)" initials="JF" userId="S::julie.a.lam@census.gov::7e15b2e1-ba90-4196-9a99-b8667fab59a7"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234D86"/>
    <a:srgbClr val="005186"/>
    <a:srgbClr val="FFFFFF"/>
    <a:srgbClr val="205493"/>
    <a:srgbClr val="9B2743"/>
    <a:srgbClr val="4B630A"/>
    <a:srgbClr val="4B636E"/>
    <a:srgbClr val="FF7043"/>
    <a:srgbClr val="009964"/>
    <a:srgbClr val="A7C0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5179" autoAdjust="0"/>
    <p:restoredTop sz="82682" autoAdjust="0"/>
  </p:normalViewPr>
  <p:slideViewPr>
    <p:cSldViewPr snapToGrid="0">
      <p:cViewPr varScale="1">
        <p:scale>
          <a:sx n="58" d="100"/>
          <a:sy n="58" d="100"/>
        </p:scale>
        <p:origin x="96"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7F1CCDF-368E-417A-8396-2F559FEB2DE9}" type="datetimeFigureOut">
              <a:rPr lang="en-US" smtClean="0"/>
              <a:t>11/20/2024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52662B7-0228-473C-BA18-0B7D68CE2B9A}" type="slidenum">
              <a:rPr lang="en-US" smtClean="0"/>
              <a:t>‹#›</a:t>
            </a:fld>
            <a:endParaRPr lang="en-US"/>
          </a:p>
        </p:txBody>
      </p:sp>
    </p:spTree>
    <p:extLst>
      <p:ext uri="{BB962C8B-B14F-4D97-AF65-F5344CB8AC3E}">
        <p14:creationId xmlns:p14="http://schemas.microsoft.com/office/powerpoint/2010/main" val="39307708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www.census.gov/newsroom/blogs/director/2024/02/looking-ahead-to-2024.html"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CBBA018-38AE-46D3-9FA6-73F2863DD58A}" type="slidenum">
              <a:rPr lang="en-US" smtClean="0"/>
              <a:t>1</a:t>
            </a:fld>
            <a:endParaRPr lang="en-US"/>
          </a:p>
        </p:txBody>
      </p:sp>
    </p:spTree>
    <p:extLst>
      <p:ext uri="{BB962C8B-B14F-4D97-AF65-F5344CB8AC3E}">
        <p14:creationId xmlns:p14="http://schemas.microsoft.com/office/powerpoint/2010/main" val="32588538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AE75086D-9837-4402-A973-0D94EC762FEF}" type="slidenum">
              <a:rPr lang="en-US" smtClean="0"/>
              <a:t>10</a:t>
            </a:fld>
            <a:endParaRPr lang="en-US"/>
          </a:p>
        </p:txBody>
      </p:sp>
    </p:spTree>
    <p:extLst>
      <p:ext uri="{BB962C8B-B14F-4D97-AF65-F5344CB8AC3E}">
        <p14:creationId xmlns:p14="http://schemas.microsoft.com/office/powerpoint/2010/main" val="22591980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AE75086D-9837-4402-A973-0D94EC762FEF}" type="slidenum">
              <a:rPr lang="en-US" smtClean="0"/>
              <a:t>11</a:t>
            </a:fld>
            <a:endParaRPr lang="en-US"/>
          </a:p>
        </p:txBody>
      </p:sp>
    </p:spTree>
    <p:extLst>
      <p:ext uri="{BB962C8B-B14F-4D97-AF65-F5344CB8AC3E}">
        <p14:creationId xmlns:p14="http://schemas.microsoft.com/office/powerpoint/2010/main" val="23264224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AE75086D-9837-4402-A973-0D94EC762FEF}" type="slidenum">
              <a:rPr lang="en-US" smtClean="0"/>
              <a:t>12</a:t>
            </a:fld>
            <a:endParaRPr lang="en-US"/>
          </a:p>
        </p:txBody>
      </p:sp>
    </p:spTree>
    <p:extLst>
      <p:ext uri="{BB962C8B-B14F-4D97-AF65-F5344CB8AC3E}">
        <p14:creationId xmlns:p14="http://schemas.microsoft.com/office/powerpoint/2010/main" val="36140617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AE75086D-9837-4402-A973-0D94EC762FEF}" type="slidenum">
              <a:rPr lang="en-US" smtClean="0"/>
              <a:t>13</a:t>
            </a:fld>
            <a:endParaRPr lang="en-US"/>
          </a:p>
        </p:txBody>
      </p:sp>
    </p:spTree>
    <p:extLst>
      <p:ext uri="{BB962C8B-B14F-4D97-AF65-F5344CB8AC3E}">
        <p14:creationId xmlns:p14="http://schemas.microsoft.com/office/powerpoint/2010/main" val="20702475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AE75086D-9837-4402-A973-0D94EC762FEF}" type="slidenum">
              <a:rPr lang="en-US" smtClean="0"/>
              <a:t>14</a:t>
            </a:fld>
            <a:endParaRPr lang="en-US"/>
          </a:p>
        </p:txBody>
      </p:sp>
    </p:spTree>
    <p:extLst>
      <p:ext uri="{BB962C8B-B14F-4D97-AF65-F5344CB8AC3E}">
        <p14:creationId xmlns:p14="http://schemas.microsoft.com/office/powerpoint/2010/main" val="11769182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AE75086D-9837-4402-A973-0D94EC762FEF}" type="slidenum">
              <a:rPr lang="en-US" smtClean="0"/>
              <a:t>15</a:t>
            </a:fld>
            <a:endParaRPr lang="en-US"/>
          </a:p>
        </p:txBody>
      </p:sp>
    </p:spTree>
    <p:extLst>
      <p:ext uri="{BB962C8B-B14F-4D97-AF65-F5344CB8AC3E}">
        <p14:creationId xmlns:p14="http://schemas.microsoft.com/office/powerpoint/2010/main" val="41359069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1050" i="1" dirty="0">
                <a:solidFill>
                  <a:srgbClr val="000000"/>
                </a:solidFill>
                <a:latin typeface="Calibri"/>
                <a:cs typeface="Calibri"/>
              </a:rPr>
              <a:t>**All graphics are hyperlinked to the data.census.gov resource that is interactive.  You can zoom in maps and click on items in the maps for more info. </a:t>
            </a:r>
          </a:p>
          <a:p>
            <a:pPr fontAlgn="base"/>
            <a:endParaRPr lang="en-US" dirty="0">
              <a:solidFill>
                <a:srgbClr val="000000"/>
              </a:solidFill>
              <a:latin typeface="Calibri"/>
              <a:cs typeface="Calibri"/>
            </a:endParaRPr>
          </a:p>
          <a:p>
            <a:pPr fontAlgn="base"/>
            <a:r>
              <a:rPr lang="en-US" dirty="0">
                <a:solidFill>
                  <a:srgbClr val="000000"/>
                </a:solidFill>
                <a:latin typeface="Calibri"/>
                <a:cs typeface="Calibri"/>
              </a:rPr>
              <a:t>There are Twenty-Two (22) Federally Recognized Tribal Nations in Arizona including the Navajo Nation which is the largest Tribal Nation by population and by land area.  The Navajo Nation also extends into the States of Utah and New Mexico.</a:t>
            </a:r>
          </a:p>
          <a:p>
            <a:pPr fontAlgn="base"/>
            <a:endParaRPr lang="en-US" dirty="0">
              <a:solidFill>
                <a:srgbClr val="000000"/>
              </a:solidFill>
              <a:latin typeface="Calibri"/>
              <a:cs typeface="Calibri"/>
            </a:endParaRPr>
          </a:p>
          <a:p>
            <a:pPr marL="171450" indent="-171450" fontAlgn="base">
              <a:buFont typeface="Arial" panose="020B0604020202020204" pitchFamily="34" charset="0"/>
              <a:buChar char="•"/>
            </a:pPr>
            <a:r>
              <a:rPr lang="en-US" dirty="0">
                <a:solidFill>
                  <a:srgbClr val="000000"/>
                </a:solidFill>
                <a:latin typeface="Calibri"/>
                <a:cs typeface="Calibri"/>
              </a:rPr>
              <a:t>This map on the left reflects the AIAN Alone or in Combination with other Races numbers on Tribal Areas within Arizona according to the 2021 5yr ACS release.  These numbers are for all AIAN that live in these areas, not just those enrolled in these specific Tribal Nations.</a:t>
            </a:r>
          </a:p>
          <a:p>
            <a:pPr marL="171450" indent="-171450" fontAlgn="base">
              <a:buFont typeface="Arial" panose="020B0604020202020204" pitchFamily="34" charset="0"/>
              <a:buChar char="•"/>
            </a:pPr>
            <a:r>
              <a:rPr lang="en-US" dirty="0">
                <a:solidFill>
                  <a:srgbClr val="000000"/>
                </a:solidFill>
                <a:latin typeface="Calibri"/>
                <a:cs typeface="Calibri"/>
              </a:rPr>
              <a:t>These are the AIAN Tribal Groupings for the State of Arizona.  According to the 2021 5yr ACS Release, there are 453,651 AIAN alone or in combination with other races in Arizona.  This is a breakdown of Tribal Groupings represented.</a:t>
            </a:r>
          </a:p>
          <a:p>
            <a:pPr marL="171450" indent="-171450" fontAlgn="base">
              <a:buFont typeface="Arial" panose="020B0604020202020204" pitchFamily="34" charset="0"/>
              <a:buChar char="•"/>
            </a:pPr>
            <a:r>
              <a:rPr lang="en-US" dirty="0">
                <a:solidFill>
                  <a:srgbClr val="000000"/>
                </a:solidFill>
                <a:latin typeface="Calibri"/>
                <a:cs typeface="Calibri"/>
              </a:rPr>
              <a:t>This map on the right reflects the AIAN alone or in combination with other races in Metro Statistical areas of Arizona, according to the 2021 5yr ACS Release. *click on any of the areas to show the numbers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AE75086D-9837-4402-A973-0D94EC762FEF}" type="slidenum">
              <a:rPr lang="en-US" smtClean="0"/>
              <a:t>16</a:t>
            </a:fld>
            <a:endParaRPr lang="en-US"/>
          </a:p>
        </p:txBody>
      </p:sp>
    </p:spTree>
    <p:extLst>
      <p:ext uri="{BB962C8B-B14F-4D97-AF65-F5344CB8AC3E}">
        <p14:creationId xmlns:p14="http://schemas.microsoft.com/office/powerpoint/2010/main" val="17091646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fontAlgn="base"/>
            <a:r>
              <a:rPr lang="en-US" b="0" i="0" dirty="0">
                <a:solidFill>
                  <a:srgbClr val="333333"/>
                </a:solidFill>
                <a:effectLst/>
                <a:latin typeface="Roboto" panose="02000000000000000000" pitchFamily="2" charset="0"/>
              </a:rPr>
              <a:t>The U.S. Census Bureau is comprised of talented and innovative people who are passionate about their work. In addition to conducting a census every 10 years, we conduct surveys on virtually every aspect of life in the United States.</a:t>
            </a:r>
          </a:p>
          <a:p>
            <a:pPr algn="l" fontAlgn="base"/>
            <a:r>
              <a:rPr lang="en-US" b="0" i="0" dirty="0">
                <a:solidFill>
                  <a:srgbClr val="333333"/>
                </a:solidFill>
                <a:effectLst/>
                <a:latin typeface="Roboto" panose="02000000000000000000" pitchFamily="2" charset="0"/>
              </a:rPr>
              <a:t>Pursue a career that counts with the Census Bureau. </a:t>
            </a:r>
          </a:p>
          <a:p>
            <a:pPr algn="l" fontAlgn="base"/>
            <a:endParaRPr lang="en-US" b="0" i="0" dirty="0">
              <a:solidFill>
                <a:srgbClr val="333333"/>
              </a:solidFill>
              <a:effectLst/>
              <a:latin typeface="Roboto" panose="02000000000000000000" pitchFamily="2" charset="0"/>
            </a:endParaRPr>
          </a:p>
          <a:p>
            <a:pPr algn="l" fontAlgn="base"/>
            <a:r>
              <a:rPr lang="en-US" b="0" i="0" dirty="0">
                <a:solidFill>
                  <a:srgbClr val="333333"/>
                </a:solidFill>
                <a:effectLst/>
                <a:latin typeface="Roboto" panose="02000000000000000000" pitchFamily="2" charset="0"/>
              </a:rPr>
              <a:t>In addition to the field positions we routinely promote, there are career opportunities for many different skill sets. From Statisticians, Data Scientists, and Economists to maintenance and material handling there are many opportunities to support the Census Mission in providing quality data about the nation’s people and economy. </a:t>
            </a:r>
          </a:p>
          <a:p>
            <a:pPr algn="l" fontAlgn="base"/>
            <a:endParaRPr lang="en-US" b="0" i="0" dirty="0">
              <a:solidFill>
                <a:srgbClr val="333333"/>
              </a:solidFill>
              <a:effectLst/>
              <a:latin typeface="Roboto" panose="02000000000000000000" pitchFamily="2" charset="0"/>
            </a:endParaRPr>
          </a:p>
          <a:p>
            <a:pPr algn="l" fontAlgn="base"/>
            <a:r>
              <a:rPr lang="en-US" b="0" i="0" dirty="0">
                <a:solidFill>
                  <a:srgbClr val="333333"/>
                </a:solidFill>
                <a:effectLst/>
                <a:latin typeface="Roboto" panose="02000000000000000000" pitchFamily="2" charset="0"/>
              </a:rPr>
              <a:t>Apply for a role that allows you to influence the lives of millions of Americans by collecting or analyzing impactful data. As a valued member of the Census Bureau team, you will be responsible for contributing to the fabric of our nation—where everyone counts!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AE75086D-9837-4402-A973-0D94EC762FEF}" type="slidenum">
              <a:rPr lang="en-US" smtClean="0"/>
              <a:t>17</a:t>
            </a:fld>
            <a:endParaRPr lang="en-US"/>
          </a:p>
        </p:txBody>
      </p:sp>
    </p:spTree>
    <p:extLst>
      <p:ext uri="{BB962C8B-B14F-4D97-AF65-F5344CB8AC3E}">
        <p14:creationId xmlns:p14="http://schemas.microsoft.com/office/powerpoint/2010/main" val="1137229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AE75086D-9837-4402-A973-0D94EC762FEF}" type="slidenum">
              <a:rPr lang="en-US" smtClean="0"/>
              <a:t>18</a:t>
            </a:fld>
            <a:endParaRPr lang="en-US"/>
          </a:p>
        </p:txBody>
      </p:sp>
    </p:spTree>
    <p:extLst>
      <p:ext uri="{BB962C8B-B14F-4D97-AF65-F5344CB8AC3E}">
        <p14:creationId xmlns:p14="http://schemas.microsoft.com/office/powerpoint/2010/main" val="37609643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AE75086D-9837-4402-A973-0D94EC762FEF}" type="slidenum">
              <a:rPr lang="en-US" smtClean="0"/>
              <a:t>19</a:t>
            </a:fld>
            <a:endParaRPr lang="en-US"/>
          </a:p>
        </p:txBody>
      </p:sp>
    </p:spTree>
    <p:extLst>
      <p:ext uri="{BB962C8B-B14F-4D97-AF65-F5344CB8AC3E}">
        <p14:creationId xmlns:p14="http://schemas.microsoft.com/office/powerpoint/2010/main" val="370618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AE75086D-9837-4402-A973-0D94EC762FEF}" type="slidenum">
              <a:rPr lang="en-US" smtClean="0"/>
              <a:t>2</a:t>
            </a:fld>
            <a:endParaRPr lang="en-US"/>
          </a:p>
        </p:txBody>
      </p:sp>
    </p:spTree>
    <p:extLst>
      <p:ext uri="{BB962C8B-B14F-4D97-AF65-F5344CB8AC3E}">
        <p14:creationId xmlns:p14="http://schemas.microsoft.com/office/powerpoint/2010/main" val="426318018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AE75086D-9837-4402-A973-0D94EC762FEF}" type="slidenum">
              <a:rPr lang="en-US" smtClean="0"/>
              <a:t>20</a:t>
            </a:fld>
            <a:endParaRPr lang="en-US"/>
          </a:p>
        </p:txBody>
      </p:sp>
    </p:spTree>
    <p:extLst>
      <p:ext uri="{BB962C8B-B14F-4D97-AF65-F5344CB8AC3E}">
        <p14:creationId xmlns:p14="http://schemas.microsoft.com/office/powerpoint/2010/main" val="307719968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0" dirty="0">
                <a:solidFill>
                  <a:srgbClr val="000000"/>
                </a:solidFill>
                <a:effectLst/>
                <a:latin typeface="Aptos" panose="020B0004020202020204" pitchFamily="34" charset="0"/>
              </a:rPr>
              <a:t>SPF project.  </a:t>
            </a:r>
            <a:r>
              <a:rPr lang="en-US" b="0" i="0" dirty="0">
                <a:solidFill>
                  <a:srgbClr val="000000"/>
                </a:solidFill>
                <a:effectLst/>
                <a:latin typeface="Aptos" panose="020B0004020202020204" pitchFamily="34" charset="0"/>
              </a:rPr>
              <a:t>This is where if they need any statistics we don't produce or do what are they?  Let them know we have staff to discuss more in detail if needed.  </a:t>
            </a:r>
            <a:r>
              <a:rPr lang="en-US" b="0" i="0" dirty="0">
                <a:effectLst/>
                <a:latin typeface="Aptos" panose="020B0004020202020204" pitchFamily="34" charset="0"/>
                <a:hlinkClick r:id="rId3"/>
              </a:rPr>
              <a:t>Looking Ahead to 2024 on Our Collective Journey to Excellence (census.gov)</a:t>
            </a:r>
            <a:endParaRPr lang="en-US" dirty="0"/>
          </a:p>
          <a:p>
            <a:endParaRPr lang="en-US" dirty="0"/>
          </a:p>
          <a:p>
            <a:r>
              <a:rPr lang="en-US" dirty="0"/>
              <a:t>spd15revision.gov </a:t>
            </a:r>
          </a:p>
          <a:p>
            <a:pPr algn="l"/>
            <a:endParaRPr lang="en-US" b="1" i="0" dirty="0">
              <a:solidFill>
                <a:srgbClr val="000000"/>
              </a:solidFill>
              <a:effectLst/>
              <a:latin typeface="Aptos" panose="020B0004020202020204" pitchFamily="34" charset="0"/>
            </a:endParaRPr>
          </a:p>
          <a:p>
            <a:pPr algn="l"/>
            <a:endParaRPr lang="en-US" b="1" i="0" dirty="0">
              <a:solidFill>
                <a:srgbClr val="000000"/>
              </a:solidFill>
              <a:effectLst/>
              <a:latin typeface="Aptos" panose="020B0004020202020204" pitchFamily="34" charset="0"/>
            </a:endParaRPr>
          </a:p>
          <a:p>
            <a:pPr algn="l"/>
            <a:r>
              <a:rPr lang="en-US" b="1" i="0" dirty="0">
                <a:solidFill>
                  <a:srgbClr val="000000"/>
                </a:solidFill>
                <a:effectLst/>
                <a:latin typeface="Aptos" panose="020B0004020202020204" pitchFamily="34" charset="0"/>
              </a:rPr>
              <a:t>Standards for Maintaining, Collecting, and Presenting Federal Data on Race and Ethnicity</a:t>
            </a:r>
            <a:endParaRPr lang="en-US" b="1" i="0" dirty="0">
              <a:solidFill>
                <a:srgbClr val="242424"/>
              </a:solidFill>
              <a:effectLst/>
              <a:latin typeface="Segoe UI" panose="020B0502040204020203" pitchFamily="34" charset="0"/>
            </a:endParaRPr>
          </a:p>
          <a:p>
            <a:pPr algn="l"/>
            <a:r>
              <a:rPr lang="en-US" sz="1200" b="0" i="0" dirty="0">
                <a:solidFill>
                  <a:srgbClr val="000000"/>
                </a:solidFill>
                <a:effectLst/>
                <a:latin typeface="Aptos" panose="020B0004020202020204" pitchFamily="34" charset="0"/>
              </a:rPr>
              <a:t>This Statistical Policy Directive provides the standards for maintaining, collecting, and presenting race and ethnicity data for all Federal information collection and reporting purposes. The categories in these standards are understood to be socio-political constructs and are not an attempt to define race and ethnicity biologically or genetically. They are not to be used as determinants of eligibility for participation in any Federal program. The standards do not require any agency or program to collect race and ethnicity data; rather they provide a common language for uniformity and comparability in the collection and use of race and ethnicity data by Federal agencies.</a:t>
            </a:r>
            <a:endParaRPr lang="en-US" b="0" i="0" dirty="0">
              <a:solidFill>
                <a:srgbClr val="242424"/>
              </a:solidFill>
              <a:effectLst/>
              <a:latin typeface="Segoe UI" panose="020B0502040204020203" pitchFamily="34" charset="0"/>
            </a:endParaRPr>
          </a:p>
          <a:p>
            <a:pPr algn="l" fontAlgn="base"/>
            <a:r>
              <a:rPr lang="en-US" sz="1200" b="0" i="0" dirty="0">
                <a:solidFill>
                  <a:srgbClr val="000000"/>
                </a:solidFill>
                <a:effectLst/>
                <a:latin typeface="Aptos" panose="020B0004020202020204" pitchFamily="34" charset="0"/>
              </a:rPr>
              <a:t>The standards have seven minimum categories for data on race and ethnicity: American Indian or Alaska Native, Asian, Black or African American, Hispanic or Latino, Middle Eastern or North African, Native Hawaiian or Pacific Islander, and White.</a:t>
            </a:r>
          </a:p>
          <a:p>
            <a:pPr algn="l"/>
            <a:r>
              <a:rPr lang="en-US" b="1" i="0" dirty="0">
                <a:solidFill>
                  <a:srgbClr val="000000"/>
                </a:solidFill>
                <a:effectLst/>
                <a:latin typeface="Aptos" panose="020B0004020202020204" pitchFamily="34" charset="0"/>
              </a:rPr>
              <a:t>1. Categories and Definitions</a:t>
            </a:r>
            <a:endParaRPr lang="en-US" b="1" i="0" dirty="0">
              <a:solidFill>
                <a:srgbClr val="242424"/>
              </a:solidFill>
              <a:effectLst/>
              <a:latin typeface="Segoe UI" panose="020B0502040204020203" pitchFamily="34" charset="0"/>
            </a:endParaRPr>
          </a:p>
          <a:p>
            <a:pPr algn="l"/>
            <a:r>
              <a:rPr lang="en-US" sz="1200" b="0" i="0" dirty="0">
                <a:solidFill>
                  <a:srgbClr val="000000"/>
                </a:solidFill>
                <a:effectLst/>
                <a:latin typeface="Aptos" panose="020B0004020202020204" pitchFamily="34" charset="0"/>
              </a:rPr>
              <a:t>The minimum categories for data on race and ethnicity for Federal statistics, program administrative reporting, and civil rights compliance reporting are defined as follows:</a:t>
            </a:r>
            <a:endParaRPr lang="en-US" b="0" i="0" dirty="0">
              <a:solidFill>
                <a:srgbClr val="242424"/>
              </a:solidFill>
              <a:effectLst/>
              <a:latin typeface="Segoe UI" panose="020B0502040204020203" pitchFamily="34" charset="0"/>
            </a:endParaRPr>
          </a:p>
          <a:p>
            <a:pPr algn="l" fontAlgn="base"/>
            <a:r>
              <a:rPr lang="en-US" sz="1200" b="0" i="1" dirty="0">
                <a:solidFill>
                  <a:srgbClr val="000000"/>
                </a:solidFill>
                <a:effectLst/>
                <a:latin typeface="Aptos" panose="020B0004020202020204" pitchFamily="34" charset="0"/>
              </a:rPr>
              <a:t>American Indian or Alaska Native.</a:t>
            </a:r>
            <a:r>
              <a:rPr lang="en-US" sz="1200" b="0" i="0" dirty="0">
                <a:solidFill>
                  <a:srgbClr val="000000"/>
                </a:solidFill>
                <a:effectLst/>
                <a:latin typeface="Aptos" panose="020B0004020202020204" pitchFamily="34" charset="0"/>
              </a:rPr>
              <a:t> Individuals with origins in any of the original peoples of North, Central, and South America, including, for example, Navajo Nation, Blackfeet Tribe of the Blackfeet Indian Reservation of Montana, Native Village of Barrow Inupiat Traditional Government, Nome Eskimo Community, Aztec, and Maya.</a:t>
            </a:r>
          </a:p>
          <a:p>
            <a:pPr algn="l"/>
            <a:r>
              <a:rPr lang="en-US" b="1" i="0" dirty="0">
                <a:solidFill>
                  <a:srgbClr val="000000"/>
                </a:solidFill>
                <a:effectLst/>
                <a:latin typeface="Aptos" panose="020B0004020202020204" pitchFamily="34" charset="0"/>
              </a:rPr>
              <a:t>2. Question Format</a:t>
            </a:r>
            <a:endParaRPr lang="en-US" b="1" i="0" dirty="0">
              <a:solidFill>
                <a:srgbClr val="242424"/>
              </a:solidFill>
              <a:effectLst/>
              <a:latin typeface="Segoe UI" panose="020B0502040204020203" pitchFamily="34" charset="0"/>
            </a:endParaRPr>
          </a:p>
          <a:p>
            <a:pPr algn="l" fontAlgn="base"/>
            <a:r>
              <a:rPr lang="en-US" sz="1200" b="0" i="1" dirty="0">
                <a:solidFill>
                  <a:srgbClr val="000000"/>
                </a:solidFill>
                <a:effectLst/>
                <a:latin typeface="Aptos" panose="020B0004020202020204" pitchFamily="34" charset="0"/>
              </a:rPr>
              <a:t>Combined question:</a:t>
            </a:r>
            <a:r>
              <a:rPr lang="en-US" sz="1200" b="0" i="0" dirty="0">
                <a:solidFill>
                  <a:srgbClr val="000000"/>
                </a:solidFill>
                <a:effectLst/>
                <a:latin typeface="Aptos" panose="020B0004020202020204" pitchFamily="34" charset="0"/>
              </a:rPr>
              <a:t> A combined race and ethnicity question is required for both self-response and proxy data collection. Respondents shall be offered a single combined race and ethnicity question that allows them to select one category or multiple categories. A single selection will be considered a complete response ( </a:t>
            </a:r>
            <a:r>
              <a:rPr lang="en-US" sz="1200" b="0" i="1" dirty="0">
                <a:solidFill>
                  <a:srgbClr val="000000"/>
                </a:solidFill>
                <a:effectLst/>
                <a:latin typeface="Aptos" panose="020B0004020202020204" pitchFamily="34" charset="0"/>
              </a:rPr>
              <a:t>e.g.,</a:t>
            </a:r>
            <a:r>
              <a:rPr lang="en-US" sz="1200" b="0" i="0" dirty="0">
                <a:solidFill>
                  <a:srgbClr val="000000"/>
                </a:solidFill>
                <a:effectLst/>
                <a:latin typeface="Aptos" panose="020B0004020202020204" pitchFamily="34" charset="0"/>
              </a:rPr>
              <a:t> Hispanic or Latino respondents are not required to select an additional category).</a:t>
            </a:r>
          </a:p>
          <a:p>
            <a:pPr marL="0" indent="0">
              <a:buNone/>
            </a:pPr>
            <a:br>
              <a:rPr lang="en-US" dirty="0"/>
            </a:br>
            <a:endParaRPr lang="en-US" dirty="0"/>
          </a:p>
          <a:p>
            <a:pPr algn="l"/>
            <a:endParaRPr lang="en-US" b="1" i="0" dirty="0">
              <a:solidFill>
                <a:srgbClr val="000000"/>
              </a:solidFill>
              <a:effectLst/>
              <a:latin typeface="Aptos" panose="020B0004020202020204" pitchFamily="34" charset="0"/>
            </a:endParaRPr>
          </a:p>
        </p:txBody>
      </p:sp>
      <p:sp>
        <p:nvSpPr>
          <p:cNvPr id="4" name="Slide Number Placeholder 3"/>
          <p:cNvSpPr>
            <a:spLocks noGrp="1"/>
          </p:cNvSpPr>
          <p:nvPr>
            <p:ph type="sldNum" sz="quarter" idx="5"/>
          </p:nvPr>
        </p:nvSpPr>
        <p:spPr/>
        <p:txBody>
          <a:bodyPr/>
          <a:lstStyle/>
          <a:p>
            <a:fld id="{AE75086D-9837-4402-A973-0D94EC762FEF}" type="slidenum">
              <a:rPr lang="en-US" smtClean="0"/>
              <a:t>21</a:t>
            </a:fld>
            <a:endParaRPr lang="en-US"/>
          </a:p>
        </p:txBody>
      </p:sp>
    </p:spTree>
    <p:extLst>
      <p:ext uri="{BB962C8B-B14F-4D97-AF65-F5344CB8AC3E}">
        <p14:creationId xmlns:p14="http://schemas.microsoft.com/office/powerpoint/2010/main" val="138466346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br>
              <a:rPr lang="en-US" dirty="0"/>
            </a:br>
            <a:endParaRPr lang="en-US" dirty="0"/>
          </a:p>
          <a:p>
            <a:pPr algn="l"/>
            <a:endParaRPr lang="en-US" b="1" i="0" dirty="0">
              <a:solidFill>
                <a:srgbClr val="000000"/>
              </a:solidFill>
              <a:effectLst/>
              <a:latin typeface="Aptos" panose="020B0004020202020204" pitchFamily="34" charset="0"/>
            </a:endParaRPr>
          </a:p>
        </p:txBody>
      </p:sp>
      <p:sp>
        <p:nvSpPr>
          <p:cNvPr id="4" name="Slide Number Placeholder 3"/>
          <p:cNvSpPr>
            <a:spLocks noGrp="1"/>
          </p:cNvSpPr>
          <p:nvPr>
            <p:ph type="sldNum" sz="quarter" idx="5"/>
          </p:nvPr>
        </p:nvSpPr>
        <p:spPr/>
        <p:txBody>
          <a:bodyPr/>
          <a:lstStyle/>
          <a:p>
            <a:fld id="{AE75086D-9837-4402-A973-0D94EC762FEF}" type="slidenum">
              <a:rPr lang="en-US" smtClean="0"/>
              <a:t>22</a:t>
            </a:fld>
            <a:endParaRPr lang="en-US"/>
          </a:p>
        </p:txBody>
      </p:sp>
    </p:spTree>
    <p:extLst>
      <p:ext uri="{BB962C8B-B14F-4D97-AF65-F5344CB8AC3E}">
        <p14:creationId xmlns:p14="http://schemas.microsoft.com/office/powerpoint/2010/main" val="1161909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AE75086D-9837-4402-A973-0D94EC762FEF}" type="slidenum">
              <a:rPr lang="en-US" smtClean="0"/>
              <a:t>3</a:t>
            </a:fld>
            <a:endParaRPr lang="en-US"/>
          </a:p>
        </p:txBody>
      </p:sp>
    </p:spTree>
    <p:extLst>
      <p:ext uri="{BB962C8B-B14F-4D97-AF65-F5344CB8AC3E}">
        <p14:creationId xmlns:p14="http://schemas.microsoft.com/office/powerpoint/2010/main" val="3687419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AE75086D-9837-4402-A973-0D94EC762FEF}" type="slidenum">
              <a:rPr lang="en-US" smtClean="0"/>
              <a:t>4</a:t>
            </a:fld>
            <a:endParaRPr lang="en-US"/>
          </a:p>
        </p:txBody>
      </p:sp>
    </p:spTree>
    <p:extLst>
      <p:ext uri="{BB962C8B-B14F-4D97-AF65-F5344CB8AC3E}">
        <p14:creationId xmlns:p14="http://schemas.microsoft.com/office/powerpoint/2010/main" val="29932017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AE75086D-9837-4402-A973-0D94EC762FEF}" type="slidenum">
              <a:rPr lang="en-US" smtClean="0"/>
              <a:t>5</a:t>
            </a:fld>
            <a:endParaRPr lang="en-US"/>
          </a:p>
        </p:txBody>
      </p:sp>
    </p:spTree>
    <p:extLst>
      <p:ext uri="{BB962C8B-B14F-4D97-AF65-F5344CB8AC3E}">
        <p14:creationId xmlns:p14="http://schemas.microsoft.com/office/powerpoint/2010/main" val="13446146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AE75086D-9837-4402-A973-0D94EC762FEF}" type="slidenum">
              <a:rPr lang="en-US" smtClean="0"/>
              <a:t>6</a:t>
            </a:fld>
            <a:endParaRPr lang="en-US"/>
          </a:p>
        </p:txBody>
      </p:sp>
    </p:spTree>
    <p:extLst>
      <p:ext uri="{BB962C8B-B14F-4D97-AF65-F5344CB8AC3E}">
        <p14:creationId xmlns:p14="http://schemas.microsoft.com/office/powerpoint/2010/main" val="29134120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AE75086D-9837-4402-A973-0D94EC762FEF}" type="slidenum">
              <a:rPr lang="en-US" smtClean="0"/>
              <a:t>7</a:t>
            </a:fld>
            <a:endParaRPr lang="en-US"/>
          </a:p>
        </p:txBody>
      </p:sp>
    </p:spTree>
    <p:extLst>
      <p:ext uri="{BB962C8B-B14F-4D97-AF65-F5344CB8AC3E}">
        <p14:creationId xmlns:p14="http://schemas.microsoft.com/office/powerpoint/2010/main" val="31009959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AE75086D-9837-4402-A973-0D94EC762FEF}" type="slidenum">
              <a:rPr lang="en-US" smtClean="0"/>
              <a:t>8</a:t>
            </a:fld>
            <a:endParaRPr lang="en-US"/>
          </a:p>
        </p:txBody>
      </p:sp>
    </p:spTree>
    <p:extLst>
      <p:ext uri="{BB962C8B-B14F-4D97-AF65-F5344CB8AC3E}">
        <p14:creationId xmlns:p14="http://schemas.microsoft.com/office/powerpoint/2010/main" val="23150775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AE75086D-9837-4402-A973-0D94EC762FEF}" type="slidenum">
              <a:rPr lang="en-US" smtClean="0"/>
              <a:t>9</a:t>
            </a:fld>
            <a:endParaRPr lang="en-US"/>
          </a:p>
        </p:txBody>
      </p:sp>
    </p:spTree>
    <p:extLst>
      <p:ext uri="{BB962C8B-B14F-4D97-AF65-F5344CB8AC3E}">
        <p14:creationId xmlns:p14="http://schemas.microsoft.com/office/powerpoint/2010/main" val="36300342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827D64-E083-4555-98EA-9975462E24F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6248B70-1763-4811-AD0C-1C4F53A6857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E6E2475-CD8F-43D7-B490-018E53ECDD46}"/>
              </a:ext>
            </a:extLst>
          </p:cNvPr>
          <p:cNvSpPr>
            <a:spLocks noGrp="1"/>
          </p:cNvSpPr>
          <p:nvPr>
            <p:ph type="dt" sz="half" idx="10"/>
          </p:nvPr>
        </p:nvSpPr>
        <p:spPr>
          <a:xfrm>
            <a:off x="838200" y="6356350"/>
            <a:ext cx="2743200" cy="365125"/>
          </a:xfrm>
          <a:prstGeom prst="rect">
            <a:avLst/>
          </a:prstGeom>
        </p:spPr>
        <p:txBody>
          <a:bodyPr/>
          <a:lstStyle/>
          <a:p>
            <a:fld id="{1723A271-EF58-4B79-A2FE-D7AF43373302}" type="datetimeFigureOut">
              <a:rPr lang="en-US" smtClean="0"/>
              <a:t>11/20/2024</a:t>
            </a:fld>
            <a:endParaRPr lang="en-US"/>
          </a:p>
        </p:txBody>
      </p:sp>
      <p:sp>
        <p:nvSpPr>
          <p:cNvPr id="5" name="Footer Placeholder 4">
            <a:extLst>
              <a:ext uri="{FF2B5EF4-FFF2-40B4-BE49-F238E27FC236}">
                <a16:creationId xmlns:a16="http://schemas.microsoft.com/office/drawing/2014/main" id="{2A81091E-E16E-45AD-B260-D9AAFB28F89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72F82EB-0ED8-4075-A0C0-8FAB8D6DFE1F}"/>
              </a:ext>
            </a:extLst>
          </p:cNvPr>
          <p:cNvSpPr>
            <a:spLocks noGrp="1"/>
          </p:cNvSpPr>
          <p:nvPr>
            <p:ph type="sldNum" sz="quarter" idx="12"/>
          </p:nvPr>
        </p:nvSpPr>
        <p:spPr/>
        <p:txBody>
          <a:bodyPr/>
          <a:lstStyle/>
          <a:p>
            <a:fld id="{64F91421-236D-48C0-9EE3-5DD96B307F31}" type="slidenum">
              <a:rPr lang="en-US" smtClean="0"/>
              <a:t>‹#›</a:t>
            </a:fld>
            <a:endParaRPr lang="en-US"/>
          </a:p>
        </p:txBody>
      </p:sp>
    </p:spTree>
    <p:extLst>
      <p:ext uri="{BB962C8B-B14F-4D97-AF65-F5344CB8AC3E}">
        <p14:creationId xmlns:p14="http://schemas.microsoft.com/office/powerpoint/2010/main" val="24314810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FDD1FD-2014-47F6-B2CA-80A01AC4CA8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BA14E3C-C0D2-4FFA-A78D-3EA8BAD063A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2144628-11AF-4065-A9D7-12BF719CA930}"/>
              </a:ext>
            </a:extLst>
          </p:cNvPr>
          <p:cNvSpPr>
            <a:spLocks noGrp="1"/>
          </p:cNvSpPr>
          <p:nvPr>
            <p:ph type="dt" sz="half" idx="10"/>
          </p:nvPr>
        </p:nvSpPr>
        <p:spPr>
          <a:xfrm>
            <a:off x="838200" y="6356350"/>
            <a:ext cx="2743200" cy="365125"/>
          </a:xfrm>
          <a:prstGeom prst="rect">
            <a:avLst/>
          </a:prstGeom>
        </p:spPr>
        <p:txBody>
          <a:bodyPr/>
          <a:lstStyle/>
          <a:p>
            <a:fld id="{1723A271-EF58-4B79-A2FE-D7AF43373302}" type="datetimeFigureOut">
              <a:rPr lang="en-US" smtClean="0"/>
              <a:t>11/20/2024</a:t>
            </a:fld>
            <a:endParaRPr lang="en-US"/>
          </a:p>
        </p:txBody>
      </p:sp>
      <p:sp>
        <p:nvSpPr>
          <p:cNvPr id="5" name="Footer Placeholder 4">
            <a:extLst>
              <a:ext uri="{FF2B5EF4-FFF2-40B4-BE49-F238E27FC236}">
                <a16:creationId xmlns:a16="http://schemas.microsoft.com/office/drawing/2014/main" id="{29DD1827-8E21-401D-A59D-F07DCA4471A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2816EFA-1000-4228-8AF1-3BAB9A97CCB3}"/>
              </a:ext>
            </a:extLst>
          </p:cNvPr>
          <p:cNvSpPr>
            <a:spLocks noGrp="1"/>
          </p:cNvSpPr>
          <p:nvPr>
            <p:ph type="sldNum" sz="quarter" idx="12"/>
          </p:nvPr>
        </p:nvSpPr>
        <p:spPr/>
        <p:txBody>
          <a:bodyPr/>
          <a:lstStyle/>
          <a:p>
            <a:fld id="{64F91421-236D-48C0-9EE3-5DD96B307F31}" type="slidenum">
              <a:rPr lang="en-US" smtClean="0"/>
              <a:t>‹#›</a:t>
            </a:fld>
            <a:endParaRPr lang="en-US"/>
          </a:p>
        </p:txBody>
      </p:sp>
    </p:spTree>
    <p:extLst>
      <p:ext uri="{BB962C8B-B14F-4D97-AF65-F5344CB8AC3E}">
        <p14:creationId xmlns:p14="http://schemas.microsoft.com/office/powerpoint/2010/main" val="9537439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4D9346E-E514-48C6-B6D3-A0BDE9B84B3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7F76B31-9408-48BB-B5E7-9DCE5BAC780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D156F95-D54A-4EE4-B380-DD6532399F25}"/>
              </a:ext>
            </a:extLst>
          </p:cNvPr>
          <p:cNvSpPr>
            <a:spLocks noGrp="1"/>
          </p:cNvSpPr>
          <p:nvPr>
            <p:ph type="dt" sz="half" idx="10"/>
          </p:nvPr>
        </p:nvSpPr>
        <p:spPr>
          <a:xfrm>
            <a:off x="838200" y="6356350"/>
            <a:ext cx="2743200" cy="365125"/>
          </a:xfrm>
          <a:prstGeom prst="rect">
            <a:avLst/>
          </a:prstGeom>
        </p:spPr>
        <p:txBody>
          <a:bodyPr/>
          <a:lstStyle/>
          <a:p>
            <a:fld id="{1723A271-EF58-4B79-A2FE-D7AF43373302}" type="datetimeFigureOut">
              <a:rPr lang="en-US" smtClean="0"/>
              <a:t>11/20/2024</a:t>
            </a:fld>
            <a:endParaRPr lang="en-US"/>
          </a:p>
        </p:txBody>
      </p:sp>
      <p:sp>
        <p:nvSpPr>
          <p:cNvPr id="5" name="Footer Placeholder 4">
            <a:extLst>
              <a:ext uri="{FF2B5EF4-FFF2-40B4-BE49-F238E27FC236}">
                <a16:creationId xmlns:a16="http://schemas.microsoft.com/office/drawing/2014/main" id="{E0CB64A7-8253-4D76-A77A-6277AF09619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D35037B-D83B-4C3A-9147-4941AE9A544E}"/>
              </a:ext>
            </a:extLst>
          </p:cNvPr>
          <p:cNvSpPr>
            <a:spLocks noGrp="1"/>
          </p:cNvSpPr>
          <p:nvPr>
            <p:ph type="sldNum" sz="quarter" idx="12"/>
          </p:nvPr>
        </p:nvSpPr>
        <p:spPr/>
        <p:txBody>
          <a:bodyPr/>
          <a:lstStyle/>
          <a:p>
            <a:fld id="{64F91421-236D-48C0-9EE3-5DD96B307F31}" type="slidenum">
              <a:rPr lang="en-US" smtClean="0"/>
              <a:t>‹#›</a:t>
            </a:fld>
            <a:endParaRPr lang="en-US"/>
          </a:p>
        </p:txBody>
      </p:sp>
    </p:spTree>
    <p:extLst>
      <p:ext uri="{BB962C8B-B14F-4D97-AF65-F5344CB8AC3E}">
        <p14:creationId xmlns:p14="http://schemas.microsoft.com/office/powerpoint/2010/main" val="31782776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676275"/>
          </a:xfrm>
          <a:prstGeom prst="rect">
            <a:avLst/>
          </a:prstGeom>
        </p:spPr>
        <p:txBody>
          <a:bodyPr/>
          <a:lstStyle>
            <a:lvl1pPr>
              <a:defRPr sz="3600" b="1">
                <a:solidFill>
                  <a:schemeClr val="accent5">
                    <a:lumMod val="50000"/>
                  </a:schemeClr>
                </a:solidFill>
                <a:latin typeface="+mn-lt"/>
              </a:defRPr>
            </a:lvl1pPr>
          </a:lstStyle>
          <a:p>
            <a:r>
              <a:rPr lang="en-US"/>
              <a:t>Click to edit Master title style</a:t>
            </a:r>
          </a:p>
        </p:txBody>
      </p:sp>
      <p:sp>
        <p:nvSpPr>
          <p:cNvPr id="3" name="Slide Number Placeholder 2"/>
          <p:cNvSpPr>
            <a:spLocks noGrp="1"/>
          </p:cNvSpPr>
          <p:nvPr>
            <p:ph type="sldNum" sz="quarter" idx="10"/>
          </p:nvPr>
        </p:nvSpPr>
        <p:spPr/>
        <p:txBody>
          <a:bodyPr/>
          <a:lstStyle/>
          <a:p>
            <a:fld id="{D2D0EA5F-B1C6-418A-A369-5A237FE003BA}" type="slidenum">
              <a:rPr lang="en-US" smtClean="0"/>
              <a:t>‹#›</a:t>
            </a:fld>
            <a:endParaRPr lang="en-US"/>
          </a:p>
        </p:txBody>
      </p:sp>
      <p:sp>
        <p:nvSpPr>
          <p:cNvPr id="4" name="Footer Placeholder 3"/>
          <p:cNvSpPr>
            <a:spLocks noGrp="1"/>
          </p:cNvSpPr>
          <p:nvPr>
            <p:ph type="ftr" sz="quarter" idx="11"/>
          </p:nvPr>
        </p:nvSpPr>
        <p:spPr>
          <a:xfrm>
            <a:off x="4028848" y="6059788"/>
            <a:ext cx="4114800" cy="365125"/>
          </a:xfrm>
          <a:prstGeom prst="rect">
            <a:avLst/>
          </a:prstGeom>
        </p:spPr>
        <p:txBody>
          <a:bodyPr/>
          <a:lstStyle/>
          <a:p>
            <a:r>
              <a:rPr lang="en-US"/>
              <a:t>Draft Predecisional – For Internal Use Only – Not for Public Distribution</a:t>
            </a:r>
          </a:p>
        </p:txBody>
      </p:sp>
      <p:sp>
        <p:nvSpPr>
          <p:cNvPr id="6" name="Content Placeholder 5"/>
          <p:cNvSpPr>
            <a:spLocks noGrp="1"/>
          </p:cNvSpPr>
          <p:nvPr>
            <p:ph sz="quarter" idx="12"/>
          </p:nvPr>
        </p:nvSpPr>
        <p:spPr>
          <a:xfrm>
            <a:off x="838201" y="1219200"/>
            <a:ext cx="10515600" cy="4597400"/>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861826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261A39DD-407C-A746-A681-806679DA9489}"/>
              </a:ext>
            </a:extLst>
          </p:cNvPr>
          <p:cNvPicPr>
            <a:picLocks noChangeAspect="1"/>
          </p:cNvPicPr>
          <p:nvPr userDrawn="1"/>
        </p:nvPicPr>
        <p:blipFill>
          <a:blip r:embed="rId2"/>
          <a:srcRect/>
          <a:stretch/>
        </p:blipFill>
        <p:spPr>
          <a:xfrm>
            <a:off x="0" y="0"/>
            <a:ext cx="12192000" cy="6858000"/>
          </a:xfrm>
          <a:prstGeom prst="rect">
            <a:avLst/>
          </a:prstGeom>
        </p:spPr>
      </p:pic>
      <p:sp>
        <p:nvSpPr>
          <p:cNvPr id="3" name="TextBox 2">
            <a:extLst>
              <a:ext uri="{FF2B5EF4-FFF2-40B4-BE49-F238E27FC236}">
                <a16:creationId xmlns:a16="http://schemas.microsoft.com/office/drawing/2014/main" id="{02FE80FF-03BA-3949-8BA6-FF512CDC7C3B}"/>
              </a:ext>
            </a:extLst>
          </p:cNvPr>
          <p:cNvSpPr txBox="1"/>
          <p:nvPr userDrawn="1"/>
        </p:nvSpPr>
        <p:spPr>
          <a:xfrm>
            <a:off x="165100" y="7061200"/>
            <a:ext cx="184731" cy="369332"/>
          </a:xfrm>
          <a:prstGeom prst="rect">
            <a:avLst/>
          </a:prstGeom>
          <a:noFill/>
        </p:spPr>
        <p:txBody>
          <a:bodyPr wrap="none" rtlCol="0">
            <a:spAutoFit/>
          </a:bodyPr>
          <a:lstStyle/>
          <a:p>
            <a:endParaRPr lang="en-US" dirty="0"/>
          </a:p>
        </p:txBody>
      </p:sp>
      <p:pic>
        <p:nvPicPr>
          <p:cNvPr id="7" name="Picture 6" descr="Census AIAN Logo">
            <a:extLst>
              <a:ext uri="{FF2B5EF4-FFF2-40B4-BE49-F238E27FC236}">
                <a16:creationId xmlns:a16="http://schemas.microsoft.com/office/drawing/2014/main" id="{0CCABCA3-D138-4F70-A366-6E5E62DA5F2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81003" y="5697983"/>
            <a:ext cx="914394" cy="947340"/>
          </a:xfrm>
          <a:prstGeom prst="rect">
            <a:avLst/>
          </a:prstGeom>
        </p:spPr>
      </p:pic>
    </p:spTree>
    <p:extLst>
      <p:ext uri="{BB962C8B-B14F-4D97-AF65-F5344CB8AC3E}">
        <p14:creationId xmlns:p14="http://schemas.microsoft.com/office/powerpoint/2010/main" val="22207627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9FF99A-7C59-4B99-B7EB-EA7B6E6DE67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5E7DDE2-9491-4E6F-983B-A6637BE7272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22B5694-E9B6-413C-922D-A73DC6C1E198}"/>
              </a:ext>
            </a:extLst>
          </p:cNvPr>
          <p:cNvSpPr>
            <a:spLocks noGrp="1"/>
          </p:cNvSpPr>
          <p:nvPr>
            <p:ph type="dt" sz="half" idx="10"/>
          </p:nvPr>
        </p:nvSpPr>
        <p:spPr>
          <a:xfrm>
            <a:off x="838200" y="6356350"/>
            <a:ext cx="2743200" cy="365125"/>
          </a:xfrm>
          <a:prstGeom prst="rect">
            <a:avLst/>
          </a:prstGeom>
        </p:spPr>
        <p:txBody>
          <a:bodyPr/>
          <a:lstStyle/>
          <a:p>
            <a:fld id="{1723A271-EF58-4B79-A2FE-D7AF43373302}" type="datetimeFigureOut">
              <a:rPr lang="en-US" smtClean="0"/>
              <a:t>11/20/2024</a:t>
            </a:fld>
            <a:endParaRPr lang="en-US"/>
          </a:p>
        </p:txBody>
      </p:sp>
      <p:sp>
        <p:nvSpPr>
          <p:cNvPr id="5" name="Footer Placeholder 4">
            <a:extLst>
              <a:ext uri="{FF2B5EF4-FFF2-40B4-BE49-F238E27FC236}">
                <a16:creationId xmlns:a16="http://schemas.microsoft.com/office/drawing/2014/main" id="{244B3B61-5677-49CF-9D6E-6EB22A1874C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E095FD1-0E5E-4ABE-B9CF-A21AC5BC2DA0}"/>
              </a:ext>
            </a:extLst>
          </p:cNvPr>
          <p:cNvSpPr>
            <a:spLocks noGrp="1"/>
          </p:cNvSpPr>
          <p:nvPr>
            <p:ph type="sldNum" sz="quarter" idx="12"/>
          </p:nvPr>
        </p:nvSpPr>
        <p:spPr/>
        <p:txBody>
          <a:bodyPr/>
          <a:lstStyle/>
          <a:p>
            <a:fld id="{64F91421-236D-48C0-9EE3-5DD96B307F31}" type="slidenum">
              <a:rPr lang="en-US" smtClean="0"/>
              <a:t>‹#›</a:t>
            </a:fld>
            <a:endParaRPr lang="en-US"/>
          </a:p>
        </p:txBody>
      </p:sp>
    </p:spTree>
    <p:extLst>
      <p:ext uri="{BB962C8B-B14F-4D97-AF65-F5344CB8AC3E}">
        <p14:creationId xmlns:p14="http://schemas.microsoft.com/office/powerpoint/2010/main" val="6878891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D3A6DC-80A4-46EE-93F0-861CA9C71AF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28D57B7-A48D-4E72-B6C5-4C22F0BCA5A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288EB66-50EC-4375-954C-9099627AE090}"/>
              </a:ext>
            </a:extLst>
          </p:cNvPr>
          <p:cNvSpPr>
            <a:spLocks noGrp="1"/>
          </p:cNvSpPr>
          <p:nvPr>
            <p:ph type="dt" sz="half" idx="10"/>
          </p:nvPr>
        </p:nvSpPr>
        <p:spPr>
          <a:xfrm>
            <a:off x="838200" y="6356350"/>
            <a:ext cx="2743200" cy="365125"/>
          </a:xfrm>
          <a:prstGeom prst="rect">
            <a:avLst/>
          </a:prstGeom>
        </p:spPr>
        <p:txBody>
          <a:bodyPr/>
          <a:lstStyle/>
          <a:p>
            <a:fld id="{1723A271-EF58-4B79-A2FE-D7AF43373302}" type="datetimeFigureOut">
              <a:rPr lang="en-US" smtClean="0"/>
              <a:t>11/20/2024</a:t>
            </a:fld>
            <a:endParaRPr lang="en-US"/>
          </a:p>
        </p:txBody>
      </p:sp>
      <p:sp>
        <p:nvSpPr>
          <p:cNvPr id="5" name="Footer Placeholder 4">
            <a:extLst>
              <a:ext uri="{FF2B5EF4-FFF2-40B4-BE49-F238E27FC236}">
                <a16:creationId xmlns:a16="http://schemas.microsoft.com/office/drawing/2014/main" id="{DC9DEDC6-A716-4A34-BE40-2E3021C1DC2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AF36F7B-1AE8-4377-9733-5C26AA7724B1}"/>
              </a:ext>
            </a:extLst>
          </p:cNvPr>
          <p:cNvSpPr>
            <a:spLocks noGrp="1"/>
          </p:cNvSpPr>
          <p:nvPr>
            <p:ph type="sldNum" sz="quarter" idx="12"/>
          </p:nvPr>
        </p:nvSpPr>
        <p:spPr/>
        <p:txBody>
          <a:bodyPr/>
          <a:lstStyle/>
          <a:p>
            <a:fld id="{64F91421-236D-48C0-9EE3-5DD96B307F31}" type="slidenum">
              <a:rPr lang="en-US" smtClean="0"/>
              <a:t>‹#›</a:t>
            </a:fld>
            <a:endParaRPr lang="en-US"/>
          </a:p>
        </p:txBody>
      </p:sp>
    </p:spTree>
    <p:extLst>
      <p:ext uri="{BB962C8B-B14F-4D97-AF65-F5344CB8AC3E}">
        <p14:creationId xmlns:p14="http://schemas.microsoft.com/office/powerpoint/2010/main" val="15946174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91BFD3-2D44-4F54-9F14-F6F8A4FC16E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CF0CF00-FC5E-45C1-8FE7-4C3FFB91A3E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21C6540-6C78-4737-BCCD-53A26089C68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0186D47-D179-456C-A7B5-8932646A5880}"/>
              </a:ext>
            </a:extLst>
          </p:cNvPr>
          <p:cNvSpPr>
            <a:spLocks noGrp="1"/>
          </p:cNvSpPr>
          <p:nvPr>
            <p:ph type="dt" sz="half" idx="10"/>
          </p:nvPr>
        </p:nvSpPr>
        <p:spPr>
          <a:xfrm>
            <a:off x="838200" y="6356350"/>
            <a:ext cx="2743200" cy="365125"/>
          </a:xfrm>
          <a:prstGeom prst="rect">
            <a:avLst/>
          </a:prstGeom>
        </p:spPr>
        <p:txBody>
          <a:bodyPr/>
          <a:lstStyle/>
          <a:p>
            <a:fld id="{1723A271-EF58-4B79-A2FE-D7AF43373302}" type="datetimeFigureOut">
              <a:rPr lang="en-US" smtClean="0"/>
              <a:t>11/20/2024</a:t>
            </a:fld>
            <a:endParaRPr lang="en-US"/>
          </a:p>
        </p:txBody>
      </p:sp>
      <p:sp>
        <p:nvSpPr>
          <p:cNvPr id="6" name="Footer Placeholder 5">
            <a:extLst>
              <a:ext uri="{FF2B5EF4-FFF2-40B4-BE49-F238E27FC236}">
                <a16:creationId xmlns:a16="http://schemas.microsoft.com/office/drawing/2014/main" id="{ED2FE154-4487-49AD-A6E7-CD442B6E338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60A54F8-892B-4A90-8B84-F005DA4C1AFD}"/>
              </a:ext>
            </a:extLst>
          </p:cNvPr>
          <p:cNvSpPr>
            <a:spLocks noGrp="1"/>
          </p:cNvSpPr>
          <p:nvPr>
            <p:ph type="sldNum" sz="quarter" idx="12"/>
          </p:nvPr>
        </p:nvSpPr>
        <p:spPr/>
        <p:txBody>
          <a:bodyPr/>
          <a:lstStyle/>
          <a:p>
            <a:fld id="{64F91421-236D-48C0-9EE3-5DD96B307F31}" type="slidenum">
              <a:rPr lang="en-US" smtClean="0"/>
              <a:t>‹#›</a:t>
            </a:fld>
            <a:endParaRPr lang="en-US"/>
          </a:p>
        </p:txBody>
      </p:sp>
    </p:spTree>
    <p:extLst>
      <p:ext uri="{BB962C8B-B14F-4D97-AF65-F5344CB8AC3E}">
        <p14:creationId xmlns:p14="http://schemas.microsoft.com/office/powerpoint/2010/main" val="21556749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12DAB2-F0D5-4D9C-A991-9A1CD304AC9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A786E00-9CA1-409F-BD8F-4B12064EA21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6D12636-8C36-4C8F-89B8-A65EDE96E6B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A284D23-0C5D-4D77-BB6A-4170D222FA9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FA9BC26-4800-4E6B-B6FA-1913A0EF7AA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A6C08E6-0985-4CD0-B743-B37DD50A54C4}"/>
              </a:ext>
            </a:extLst>
          </p:cNvPr>
          <p:cNvSpPr>
            <a:spLocks noGrp="1"/>
          </p:cNvSpPr>
          <p:nvPr>
            <p:ph type="dt" sz="half" idx="10"/>
          </p:nvPr>
        </p:nvSpPr>
        <p:spPr>
          <a:xfrm>
            <a:off x="838200" y="6356350"/>
            <a:ext cx="2743200" cy="365125"/>
          </a:xfrm>
          <a:prstGeom prst="rect">
            <a:avLst/>
          </a:prstGeom>
        </p:spPr>
        <p:txBody>
          <a:bodyPr/>
          <a:lstStyle/>
          <a:p>
            <a:fld id="{1723A271-EF58-4B79-A2FE-D7AF43373302}" type="datetimeFigureOut">
              <a:rPr lang="en-US" smtClean="0"/>
              <a:t>11/20/2024</a:t>
            </a:fld>
            <a:endParaRPr lang="en-US"/>
          </a:p>
        </p:txBody>
      </p:sp>
      <p:sp>
        <p:nvSpPr>
          <p:cNvPr id="8" name="Footer Placeholder 7">
            <a:extLst>
              <a:ext uri="{FF2B5EF4-FFF2-40B4-BE49-F238E27FC236}">
                <a16:creationId xmlns:a16="http://schemas.microsoft.com/office/drawing/2014/main" id="{3123660B-6EFA-4E6F-9CB0-7770E22E550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D3257DB-ACE7-4EBC-B71E-1B727688E52D}"/>
              </a:ext>
            </a:extLst>
          </p:cNvPr>
          <p:cNvSpPr>
            <a:spLocks noGrp="1"/>
          </p:cNvSpPr>
          <p:nvPr>
            <p:ph type="sldNum" sz="quarter" idx="12"/>
          </p:nvPr>
        </p:nvSpPr>
        <p:spPr/>
        <p:txBody>
          <a:bodyPr/>
          <a:lstStyle/>
          <a:p>
            <a:fld id="{64F91421-236D-48C0-9EE3-5DD96B307F31}" type="slidenum">
              <a:rPr lang="en-US" smtClean="0"/>
              <a:t>‹#›</a:t>
            </a:fld>
            <a:endParaRPr lang="en-US"/>
          </a:p>
        </p:txBody>
      </p:sp>
    </p:spTree>
    <p:extLst>
      <p:ext uri="{BB962C8B-B14F-4D97-AF65-F5344CB8AC3E}">
        <p14:creationId xmlns:p14="http://schemas.microsoft.com/office/powerpoint/2010/main" val="7801700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6DE795-CCE7-41A2-A236-8BBC8C677AB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EF2AEB9-4F67-40BC-9964-F1F9433D4C7D}"/>
              </a:ext>
            </a:extLst>
          </p:cNvPr>
          <p:cNvSpPr>
            <a:spLocks noGrp="1"/>
          </p:cNvSpPr>
          <p:nvPr>
            <p:ph type="dt" sz="half" idx="10"/>
          </p:nvPr>
        </p:nvSpPr>
        <p:spPr>
          <a:xfrm>
            <a:off x="838200" y="6356350"/>
            <a:ext cx="2743200" cy="365125"/>
          </a:xfrm>
          <a:prstGeom prst="rect">
            <a:avLst/>
          </a:prstGeom>
        </p:spPr>
        <p:txBody>
          <a:bodyPr/>
          <a:lstStyle/>
          <a:p>
            <a:fld id="{1723A271-EF58-4B79-A2FE-D7AF43373302}" type="datetimeFigureOut">
              <a:rPr lang="en-US" smtClean="0"/>
              <a:t>11/20/2024</a:t>
            </a:fld>
            <a:endParaRPr lang="en-US"/>
          </a:p>
        </p:txBody>
      </p:sp>
      <p:sp>
        <p:nvSpPr>
          <p:cNvPr id="4" name="Footer Placeholder 3">
            <a:extLst>
              <a:ext uri="{FF2B5EF4-FFF2-40B4-BE49-F238E27FC236}">
                <a16:creationId xmlns:a16="http://schemas.microsoft.com/office/drawing/2014/main" id="{EC0682C3-BD7B-42DF-8A96-913534281CE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DBB102C-6D78-499F-872C-075F010AF862}"/>
              </a:ext>
            </a:extLst>
          </p:cNvPr>
          <p:cNvSpPr>
            <a:spLocks noGrp="1"/>
          </p:cNvSpPr>
          <p:nvPr>
            <p:ph type="sldNum" sz="quarter" idx="12"/>
          </p:nvPr>
        </p:nvSpPr>
        <p:spPr/>
        <p:txBody>
          <a:bodyPr/>
          <a:lstStyle/>
          <a:p>
            <a:fld id="{64F91421-236D-48C0-9EE3-5DD96B307F31}" type="slidenum">
              <a:rPr lang="en-US" smtClean="0"/>
              <a:t>‹#›</a:t>
            </a:fld>
            <a:endParaRPr lang="en-US"/>
          </a:p>
        </p:txBody>
      </p:sp>
    </p:spTree>
    <p:extLst>
      <p:ext uri="{BB962C8B-B14F-4D97-AF65-F5344CB8AC3E}">
        <p14:creationId xmlns:p14="http://schemas.microsoft.com/office/powerpoint/2010/main" val="21661325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95F6B14-8B9F-45BF-9301-302BBFCD4844}"/>
              </a:ext>
            </a:extLst>
          </p:cNvPr>
          <p:cNvSpPr>
            <a:spLocks noGrp="1"/>
          </p:cNvSpPr>
          <p:nvPr>
            <p:ph type="dt" sz="half" idx="10"/>
          </p:nvPr>
        </p:nvSpPr>
        <p:spPr>
          <a:xfrm>
            <a:off x="838200" y="6356350"/>
            <a:ext cx="2743200" cy="365125"/>
          </a:xfrm>
          <a:prstGeom prst="rect">
            <a:avLst/>
          </a:prstGeom>
        </p:spPr>
        <p:txBody>
          <a:bodyPr/>
          <a:lstStyle/>
          <a:p>
            <a:fld id="{1723A271-EF58-4B79-A2FE-D7AF43373302}" type="datetimeFigureOut">
              <a:rPr lang="en-US" smtClean="0"/>
              <a:t>11/20/2024</a:t>
            </a:fld>
            <a:endParaRPr lang="en-US"/>
          </a:p>
        </p:txBody>
      </p:sp>
      <p:sp>
        <p:nvSpPr>
          <p:cNvPr id="3" name="Footer Placeholder 2">
            <a:extLst>
              <a:ext uri="{FF2B5EF4-FFF2-40B4-BE49-F238E27FC236}">
                <a16:creationId xmlns:a16="http://schemas.microsoft.com/office/drawing/2014/main" id="{E1BF2039-7134-4A79-9741-D7949D98A9E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92AAE02-71A9-4FCD-BE0A-9E8093B52696}"/>
              </a:ext>
            </a:extLst>
          </p:cNvPr>
          <p:cNvSpPr>
            <a:spLocks noGrp="1"/>
          </p:cNvSpPr>
          <p:nvPr>
            <p:ph type="sldNum" sz="quarter" idx="12"/>
          </p:nvPr>
        </p:nvSpPr>
        <p:spPr/>
        <p:txBody>
          <a:bodyPr/>
          <a:lstStyle/>
          <a:p>
            <a:fld id="{64F91421-236D-48C0-9EE3-5DD96B307F31}" type="slidenum">
              <a:rPr lang="en-US" smtClean="0"/>
              <a:t>‹#›</a:t>
            </a:fld>
            <a:endParaRPr lang="en-US"/>
          </a:p>
        </p:txBody>
      </p:sp>
    </p:spTree>
    <p:extLst>
      <p:ext uri="{BB962C8B-B14F-4D97-AF65-F5344CB8AC3E}">
        <p14:creationId xmlns:p14="http://schemas.microsoft.com/office/powerpoint/2010/main" val="37456815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1B27B0-9B6B-41AA-B3A7-14F5ACF1729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B6079A6-820A-43AA-BA39-456D5FB1FA6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4A48CFA-8DB4-4E4B-9618-9360ACED268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B9634FB-4F95-424D-82CE-82CFDB130B44}"/>
              </a:ext>
            </a:extLst>
          </p:cNvPr>
          <p:cNvSpPr>
            <a:spLocks noGrp="1"/>
          </p:cNvSpPr>
          <p:nvPr>
            <p:ph type="dt" sz="half" idx="10"/>
          </p:nvPr>
        </p:nvSpPr>
        <p:spPr>
          <a:xfrm>
            <a:off x="838200" y="6356350"/>
            <a:ext cx="2743200" cy="365125"/>
          </a:xfrm>
          <a:prstGeom prst="rect">
            <a:avLst/>
          </a:prstGeom>
        </p:spPr>
        <p:txBody>
          <a:bodyPr/>
          <a:lstStyle/>
          <a:p>
            <a:fld id="{1723A271-EF58-4B79-A2FE-D7AF43373302}" type="datetimeFigureOut">
              <a:rPr lang="en-US" smtClean="0"/>
              <a:t>11/20/2024</a:t>
            </a:fld>
            <a:endParaRPr lang="en-US"/>
          </a:p>
        </p:txBody>
      </p:sp>
      <p:sp>
        <p:nvSpPr>
          <p:cNvPr id="6" name="Footer Placeholder 5">
            <a:extLst>
              <a:ext uri="{FF2B5EF4-FFF2-40B4-BE49-F238E27FC236}">
                <a16:creationId xmlns:a16="http://schemas.microsoft.com/office/drawing/2014/main" id="{C87AFB22-1760-4AC7-9B42-42F8A4AB794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1436619-FCC7-4416-BFA4-583ED3F0A2FD}"/>
              </a:ext>
            </a:extLst>
          </p:cNvPr>
          <p:cNvSpPr>
            <a:spLocks noGrp="1"/>
          </p:cNvSpPr>
          <p:nvPr>
            <p:ph type="sldNum" sz="quarter" idx="12"/>
          </p:nvPr>
        </p:nvSpPr>
        <p:spPr/>
        <p:txBody>
          <a:bodyPr/>
          <a:lstStyle/>
          <a:p>
            <a:fld id="{64F91421-236D-48C0-9EE3-5DD96B307F31}" type="slidenum">
              <a:rPr lang="en-US" smtClean="0"/>
              <a:t>‹#›</a:t>
            </a:fld>
            <a:endParaRPr lang="en-US"/>
          </a:p>
        </p:txBody>
      </p:sp>
    </p:spTree>
    <p:extLst>
      <p:ext uri="{BB962C8B-B14F-4D97-AF65-F5344CB8AC3E}">
        <p14:creationId xmlns:p14="http://schemas.microsoft.com/office/powerpoint/2010/main" val="30134284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9ED27C-1E85-4345-8243-C225E321557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1925D55-B052-4A81-99A0-4084BB0B096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209063A-8A05-455D-967B-E4C71A23988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8BA7ACC-29CE-42EC-A4C5-AF095260AB19}"/>
              </a:ext>
            </a:extLst>
          </p:cNvPr>
          <p:cNvSpPr>
            <a:spLocks noGrp="1"/>
          </p:cNvSpPr>
          <p:nvPr>
            <p:ph type="dt" sz="half" idx="10"/>
          </p:nvPr>
        </p:nvSpPr>
        <p:spPr>
          <a:xfrm>
            <a:off x="838200" y="6356350"/>
            <a:ext cx="2743200" cy="365125"/>
          </a:xfrm>
          <a:prstGeom prst="rect">
            <a:avLst/>
          </a:prstGeom>
        </p:spPr>
        <p:txBody>
          <a:bodyPr/>
          <a:lstStyle/>
          <a:p>
            <a:fld id="{1723A271-EF58-4B79-A2FE-D7AF43373302}" type="datetimeFigureOut">
              <a:rPr lang="en-US" smtClean="0"/>
              <a:t>11/20/2024</a:t>
            </a:fld>
            <a:endParaRPr lang="en-US"/>
          </a:p>
        </p:txBody>
      </p:sp>
      <p:sp>
        <p:nvSpPr>
          <p:cNvPr id="6" name="Footer Placeholder 5">
            <a:extLst>
              <a:ext uri="{FF2B5EF4-FFF2-40B4-BE49-F238E27FC236}">
                <a16:creationId xmlns:a16="http://schemas.microsoft.com/office/drawing/2014/main" id="{821B0BA1-9137-4734-970F-B4920C9AD57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E954127-6B48-421F-815F-1CCA4F1E6CEC}"/>
              </a:ext>
            </a:extLst>
          </p:cNvPr>
          <p:cNvSpPr>
            <a:spLocks noGrp="1"/>
          </p:cNvSpPr>
          <p:nvPr>
            <p:ph type="sldNum" sz="quarter" idx="12"/>
          </p:nvPr>
        </p:nvSpPr>
        <p:spPr/>
        <p:txBody>
          <a:bodyPr/>
          <a:lstStyle/>
          <a:p>
            <a:fld id="{64F91421-236D-48C0-9EE3-5DD96B307F31}" type="slidenum">
              <a:rPr lang="en-US" smtClean="0"/>
              <a:t>‹#›</a:t>
            </a:fld>
            <a:endParaRPr lang="en-US"/>
          </a:p>
        </p:txBody>
      </p:sp>
    </p:spTree>
    <p:extLst>
      <p:ext uri="{BB962C8B-B14F-4D97-AF65-F5344CB8AC3E}">
        <p14:creationId xmlns:p14="http://schemas.microsoft.com/office/powerpoint/2010/main" val="29988969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553AAC2-7D23-487B-94EB-702907F1D30F}"/>
              </a:ext>
            </a:extLst>
          </p:cNvPr>
          <p:cNvPicPr>
            <a:picLocks noChangeAspect="1"/>
          </p:cNvPicPr>
          <p:nvPr userDrawn="1"/>
        </p:nvPicPr>
        <p:blipFill>
          <a:blip r:embed="rId15">
            <a:extLst>
              <a:ext uri="{28A0092B-C50C-407E-A947-70E740481C1C}">
                <a14:useLocalDpi xmlns:a14="http://schemas.microsoft.com/office/drawing/2010/main" val="0"/>
              </a:ext>
            </a:extLst>
          </a:blip>
          <a:srcRect/>
          <a:stretch/>
        </p:blipFill>
        <p:spPr>
          <a:xfrm>
            <a:off x="300566" y="5478105"/>
            <a:ext cx="1286955" cy="1306163"/>
          </a:xfrm>
          <a:prstGeom prst="rect">
            <a:avLst/>
          </a:prstGeom>
        </p:spPr>
      </p:pic>
      <p:sp>
        <p:nvSpPr>
          <p:cNvPr id="2" name="Title Placeholder 1">
            <a:extLst>
              <a:ext uri="{FF2B5EF4-FFF2-40B4-BE49-F238E27FC236}">
                <a16:creationId xmlns:a16="http://schemas.microsoft.com/office/drawing/2014/main" id="{5B33B6F6-A402-4A4B-B55A-70EA42DF989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A66971D-EEBA-4877-A9A7-FA1C6A9D5C5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B38B814E-2450-4AC6-8053-D299A83E0D3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5A7C508-F9F4-419B-BDBA-D09E0B2FFDC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4F91421-236D-48C0-9EE3-5DD96B307F31}" type="slidenum">
              <a:rPr lang="en-US" smtClean="0"/>
              <a:t>‹#›</a:t>
            </a:fld>
            <a:endParaRPr lang="en-US"/>
          </a:p>
        </p:txBody>
      </p:sp>
    </p:spTree>
    <p:extLst>
      <p:ext uri="{BB962C8B-B14F-4D97-AF65-F5344CB8AC3E}">
        <p14:creationId xmlns:p14="http://schemas.microsoft.com/office/powerpoint/2010/main" val="26897576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6" r:id="rId12"/>
    <p:sldLayoutId id="2147483667"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6.jpeg"/><Relationship Id="rId5" Type="http://schemas.openxmlformats.org/officeDocument/2006/relationships/hyperlink" Target="mailto:Bernadece.A.Boda@census.gov" TargetMode="External"/><Relationship Id="rId4" Type="http://schemas.openxmlformats.org/officeDocument/2006/relationships/image" Target="../media/image5.sv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12.xml"/><Relationship Id="rId5" Type="http://schemas.openxmlformats.org/officeDocument/2006/relationships/image" Target="../media/image16.png"/><Relationship Id="rId4" Type="http://schemas.openxmlformats.org/officeDocument/2006/relationships/hyperlink" Target="https://covid19.census.gov/"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hyperlink" Target="https://youtu.be/C7F3eIhPI1c" TargetMode="External"/><Relationship Id="rId2" Type="http://schemas.openxmlformats.org/officeDocument/2006/relationships/notesSlide" Target="../notesSlides/notesSlide11.xml"/><Relationship Id="rId1" Type="http://schemas.openxmlformats.org/officeDocument/2006/relationships/slideLayout" Target="../slideLayouts/slideLayout1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hyperlink" Target="https://www.census.gov/data/data-tools/cbb.How_Tos.html.html"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12.xml"/><Relationship Id="rId6" Type="http://schemas.openxmlformats.org/officeDocument/2006/relationships/hyperlink" Target="https://www.census.gov/programs-surveys/sis/resources/data-tools/quickfacts.html" TargetMode="External"/><Relationship Id="rId5" Type="http://schemas.openxmlformats.org/officeDocument/2006/relationships/image" Target="../media/image19.png"/><Relationship Id="rId4" Type="http://schemas.openxmlformats.org/officeDocument/2006/relationships/hyperlink" Target="https://www.census.gov/quickfacts/fact/table/US/PST045219"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12.xml"/><Relationship Id="rId5" Type="http://schemas.openxmlformats.org/officeDocument/2006/relationships/hyperlink" Target="https://www.census.gov/acs/www/data/data-tables-and-tools/" TargetMode="External"/><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12.xml"/><Relationship Id="rId5" Type="http://schemas.openxmlformats.org/officeDocument/2006/relationships/image" Target="../media/image21.png"/><Relationship Id="rId4" Type="http://schemas.openxmlformats.org/officeDocument/2006/relationships/hyperlink" Target="https://www.census.gov/programs-surveys/sis.html"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hyperlink" Target="mailto:census.askdata@census.gov" TargetMode="External"/><Relationship Id="rId2" Type="http://schemas.openxmlformats.org/officeDocument/2006/relationships/notesSlide" Target="../notesSlides/notesSlide15.xml"/><Relationship Id="rId1" Type="http://schemas.openxmlformats.org/officeDocument/2006/relationships/slideLayout" Target="../slideLayouts/slideLayout1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hyperlink" Target="https://data.census.gov/"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25.png"/><Relationship Id="rId2" Type="http://schemas.openxmlformats.org/officeDocument/2006/relationships/notesSlide" Target="../notesSlides/notesSlide16.xml"/><Relationship Id="rId1" Type="http://schemas.openxmlformats.org/officeDocument/2006/relationships/slideLayout" Target="../slideLayouts/slideLayout12.xml"/><Relationship Id="rId6" Type="http://schemas.openxmlformats.org/officeDocument/2006/relationships/hyperlink" Target="https://www.census.gov/library/visualizations/interactive/race-and-ethnicity-in-the-united-state-2010-and-2020-census.html" TargetMode="External"/><Relationship Id="rId5" Type="http://schemas.openxmlformats.org/officeDocument/2006/relationships/image" Target="../media/image24.png"/><Relationship Id="rId4" Type="http://schemas.openxmlformats.org/officeDocument/2006/relationships/hyperlink" Target="https://www.census.gov/library/visualizations/interactive/detailed-race-ethnicities-2020-census.html"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12.xml"/><Relationship Id="rId5" Type="http://schemas.openxmlformats.org/officeDocument/2006/relationships/hyperlink" Target="https://www.census.gov/about/census-careers/jobs/regional-community/community.html" TargetMode="External"/><Relationship Id="rId4" Type="http://schemas.openxmlformats.org/officeDocument/2006/relationships/image" Target="../media/image26.png"/></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12.xml"/><Relationship Id="rId4" Type="http://schemas.openxmlformats.org/officeDocument/2006/relationships/image" Target="../media/image27.png"/></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12.xml"/><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0.xml"/><Relationship Id="rId1" Type="http://schemas.openxmlformats.org/officeDocument/2006/relationships/slideLayout" Target="../slideLayouts/slideLayout12.xml"/><Relationship Id="rId4" Type="http://schemas.openxmlformats.org/officeDocument/2006/relationships/image" Target="../media/image29.png"/></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1.xml"/><Relationship Id="rId1" Type="http://schemas.openxmlformats.org/officeDocument/2006/relationships/slideLayout" Target="../slideLayouts/slideLayout12.xml"/><Relationship Id="rId6" Type="http://schemas.openxmlformats.org/officeDocument/2006/relationships/hyperlink" Target="mailto:dee.a.alexander@census.gov" TargetMode="External"/><Relationship Id="rId5" Type="http://schemas.openxmlformats.org/officeDocument/2006/relationships/hyperlink" Target="mailto:ocia.tao@census.gov" TargetMode="External"/><Relationship Id="rId4" Type="http://schemas.openxmlformats.org/officeDocument/2006/relationships/hyperlink" Target="https://www.census.gov/newsroom/blogs/director/2024/02/looking-ahead-to-2024.html"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2.xml"/><Relationship Id="rId1" Type="http://schemas.openxmlformats.org/officeDocument/2006/relationships/slideLayout" Target="../slideLayouts/slideLayout12.xml"/><Relationship Id="rId5" Type="http://schemas.openxmlformats.org/officeDocument/2006/relationships/hyperlink" Target="mailto:Bernadece.A.Boda@census.gov" TargetMode="External"/><Relationship Id="rId4" Type="http://schemas.openxmlformats.org/officeDocument/2006/relationships/hyperlink" Target="mailto:Chicago.Regional.Office@census.gov"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hyperlink" Target="https://www.census.gov/programs-surveys/surveys-programs.html" TargetMode="External"/><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image" Target="../media/image12.jpeg"/><Relationship Id="rId5" Type="http://schemas.openxmlformats.org/officeDocument/2006/relationships/hyperlink" Target="https://www.census.gov/about/census-careers/jobs/regional-community/community.html" TargetMode="External"/><Relationship Id="rId4" Type="http://schemas.openxmlformats.org/officeDocument/2006/relationships/hyperlink" Target="https://www.census.gov/programs-surveys/economic-census.html"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2.xml"/><Relationship Id="rId5" Type="http://schemas.openxmlformats.org/officeDocument/2006/relationships/image" Target="../media/image14.png"/><Relationship Id="rId4" Type="http://schemas.openxmlformats.org/officeDocument/2006/relationships/hyperlink" Target="https://data.census.gov/table/DECENNIALDDHCA2020.T01001?t=-5000M&amp;y=2020&amp;d=DEC+Detailed+Demographic+and+Housing+Characteristics+File+A&amp;tp=true"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12.xml"/><Relationship Id="rId5" Type="http://schemas.openxmlformats.org/officeDocument/2006/relationships/image" Target="../media/image15.png"/><Relationship Id="rId4" Type="http://schemas.openxmlformats.org/officeDocument/2006/relationships/hyperlink" Target="https://www.census.gov/triba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F81329-518F-4A45-BDEE-0B5AEA6EB54F}"/>
              </a:ext>
            </a:extLst>
          </p:cNvPr>
          <p:cNvSpPr>
            <a:spLocks noGrp="1"/>
          </p:cNvSpPr>
          <p:nvPr>
            <p:ph type="ctrTitle" idx="4294967295"/>
          </p:nvPr>
        </p:nvSpPr>
        <p:spPr>
          <a:xfrm>
            <a:off x="450368" y="1267381"/>
            <a:ext cx="4464532" cy="835518"/>
          </a:xfrm>
        </p:spPr>
        <p:txBody>
          <a:bodyPr>
            <a:noAutofit/>
          </a:bodyPr>
          <a:lstStyle/>
          <a:p>
            <a:r>
              <a:rPr lang="en-US" sz="4000" b="1" dirty="0">
                <a:solidFill>
                  <a:schemeClr val="bg1"/>
                </a:solidFill>
              </a:rPr>
              <a:t>US Census Bureau and Great Lakes Indian Housing Association (GLIHA)</a:t>
            </a:r>
            <a:endParaRPr lang="en-US" sz="4000" dirty="0">
              <a:solidFill>
                <a:schemeClr val="bg1"/>
              </a:solidFill>
            </a:endParaRPr>
          </a:p>
        </p:txBody>
      </p:sp>
      <p:pic>
        <p:nvPicPr>
          <p:cNvPr id="3" name="Graphic 2">
            <a:extLst>
              <a:ext uri="{FF2B5EF4-FFF2-40B4-BE49-F238E27FC236}">
                <a16:creationId xmlns:a16="http://schemas.microsoft.com/office/drawing/2014/main" id="{084AEC20-5857-46F9-B00E-6A44D3D06184}"/>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426278" y="2767807"/>
            <a:ext cx="2939433" cy="95783"/>
          </a:xfrm>
          <a:prstGeom prst="rect">
            <a:avLst/>
          </a:prstGeom>
        </p:spPr>
      </p:pic>
      <p:sp>
        <p:nvSpPr>
          <p:cNvPr id="9" name="Rectangle 8">
            <a:extLst>
              <a:ext uri="{FF2B5EF4-FFF2-40B4-BE49-F238E27FC236}">
                <a16:creationId xmlns:a16="http://schemas.microsoft.com/office/drawing/2014/main" id="{77BEB182-603D-4F73-9932-2A466BD7FBEC}"/>
              </a:ext>
            </a:extLst>
          </p:cNvPr>
          <p:cNvSpPr/>
          <p:nvPr/>
        </p:nvSpPr>
        <p:spPr>
          <a:xfrm>
            <a:off x="426279" y="3624282"/>
            <a:ext cx="6096000" cy="1846659"/>
          </a:xfrm>
          <a:prstGeom prst="rect">
            <a:avLst/>
          </a:prstGeom>
        </p:spPr>
        <p:txBody>
          <a:bodyPr lIns="91440" tIns="45720" rIns="91440" bIns="45720" anchor="t">
            <a:spAutoFit/>
          </a:bodyPr>
          <a:lstStyle/>
          <a:p>
            <a:pPr>
              <a:defRPr/>
            </a:pPr>
            <a:r>
              <a:rPr lang="en-US" b="1" dirty="0">
                <a:solidFill>
                  <a:prstClr val="white"/>
                </a:solidFill>
                <a:cs typeface="Calibri"/>
              </a:rPr>
              <a:t>Marilyn A. Sanders, Chicago Regional Director</a:t>
            </a:r>
          </a:p>
          <a:p>
            <a:pPr>
              <a:defRPr/>
            </a:pPr>
            <a:endParaRPr lang="en-US" sz="1600" b="1" dirty="0">
              <a:solidFill>
                <a:prstClr val="white"/>
              </a:solidFill>
              <a:cs typeface="Calibri"/>
            </a:endParaRPr>
          </a:p>
          <a:p>
            <a:pPr>
              <a:defRPr/>
            </a:pPr>
            <a:r>
              <a:rPr lang="en-US" sz="1600" b="1" dirty="0">
                <a:solidFill>
                  <a:prstClr val="white"/>
                </a:solidFill>
                <a:cs typeface="Calibri"/>
              </a:rPr>
              <a:t>Bernadece Boda, MS/MPA</a:t>
            </a:r>
          </a:p>
          <a:p>
            <a:pPr>
              <a:defRPr/>
            </a:pPr>
            <a:r>
              <a:rPr lang="en-US" sz="1600" b="1" dirty="0">
                <a:solidFill>
                  <a:prstClr val="white"/>
                </a:solidFill>
                <a:latin typeface="Calibri" panose="020F0502020204030204"/>
              </a:rPr>
              <a:t>Tribal Relations Specialist/LTBB Odawa Citizen</a:t>
            </a:r>
            <a:endParaRPr lang="en-US" sz="1600" b="1" dirty="0">
              <a:solidFill>
                <a:prstClr val="white"/>
              </a:solidFill>
              <a:latin typeface="Calibri" panose="020F0502020204030204"/>
              <a:cs typeface="Calibri"/>
            </a:endParaRPr>
          </a:p>
          <a:p>
            <a:pPr>
              <a:defRPr/>
            </a:pPr>
            <a:r>
              <a:rPr lang="en-US" sz="1600" b="1" dirty="0">
                <a:solidFill>
                  <a:prstClr val="white"/>
                </a:solidFill>
                <a:latin typeface="Calibri" panose="020F0502020204030204"/>
              </a:rPr>
              <a:t>U</a:t>
            </a:r>
            <a:r>
              <a:rPr kumimoji="0" lang="en-US" sz="1600" b="1" i="0" u="none" strike="noStrike" kern="1200" cap="none" spc="0" normalizeH="0" baseline="0" noProof="0" dirty="0">
                <a:ln>
                  <a:noFill/>
                </a:ln>
                <a:solidFill>
                  <a:prstClr val="white"/>
                </a:solidFill>
                <a:effectLst/>
                <a:uLnTx/>
                <a:uFillTx/>
                <a:latin typeface="Calibri" panose="020F0502020204030204"/>
                <a:ea typeface="+mn-ea"/>
                <a:cs typeface="+mn-cs"/>
              </a:rPr>
              <a:t>.S. Census Bureau </a:t>
            </a:r>
          </a:p>
          <a:p>
            <a:pPr>
              <a:defRPr/>
            </a:pPr>
            <a:r>
              <a:rPr lang="en-US" sz="1600" b="1" dirty="0">
                <a:solidFill>
                  <a:schemeClr val="bg1"/>
                </a:solidFill>
                <a:latin typeface="Calibri" panose="020F0502020204030204"/>
                <a:hlinkClick r:id="rId5">
                  <a:extLst>
                    <a:ext uri="{A12FA001-AC4F-418D-AE19-62706E023703}">
                      <ahyp:hlinkClr xmlns:ahyp="http://schemas.microsoft.com/office/drawing/2018/hyperlinkcolor" val="tx"/>
                    </a:ext>
                  </a:extLst>
                </a:hlinkClick>
              </a:rPr>
              <a:t>Bernadece.A.Boda@census.gov</a:t>
            </a:r>
            <a:endParaRPr lang="en-US" sz="1600" b="1" dirty="0">
              <a:solidFill>
                <a:schemeClr val="bg1"/>
              </a:solidFill>
              <a:latin typeface="Calibri" panose="020F0502020204030204"/>
            </a:endParaRPr>
          </a:p>
          <a:p>
            <a:pPr>
              <a:defRPr/>
            </a:pPr>
            <a:r>
              <a:rPr lang="en-US" sz="1600" b="1" dirty="0">
                <a:solidFill>
                  <a:prstClr val="white"/>
                </a:solidFill>
                <a:latin typeface="Calibri" panose="020F0502020204030204"/>
                <a:cs typeface="Calibri"/>
              </a:rPr>
              <a:t>301-466-5073</a:t>
            </a:r>
            <a:endParaRPr lang="en-US" dirty="0">
              <a:solidFill>
                <a:prstClr val="white"/>
              </a:solidFill>
              <a:cs typeface="Calibri"/>
            </a:endParaRPr>
          </a:p>
        </p:txBody>
      </p:sp>
      <p:sp>
        <p:nvSpPr>
          <p:cNvPr id="10" name="Rectangle 9">
            <a:extLst>
              <a:ext uri="{FF2B5EF4-FFF2-40B4-BE49-F238E27FC236}">
                <a16:creationId xmlns:a16="http://schemas.microsoft.com/office/drawing/2014/main" id="{017CE572-2C39-414D-A272-D6812615CDB2}"/>
              </a:ext>
            </a:extLst>
          </p:cNvPr>
          <p:cNvSpPr/>
          <p:nvPr/>
        </p:nvSpPr>
        <p:spPr>
          <a:xfrm>
            <a:off x="450368" y="2951548"/>
            <a:ext cx="4857661" cy="584775"/>
          </a:xfrm>
          <a:prstGeom prst="rect">
            <a:avLst/>
          </a:prstGeom>
        </p:spPr>
        <p:txBody>
          <a:bodyPr wrap="square" lIns="91440" tIns="45720" rIns="91440" bIns="45720" anchor="t">
            <a:spAutoFit/>
          </a:bodyPr>
          <a:lstStyle/>
          <a:p>
            <a:r>
              <a:rPr lang="en-US" sz="3200" b="1" dirty="0">
                <a:solidFill>
                  <a:schemeClr val="bg1"/>
                </a:solidFill>
                <a:cs typeface="Calibri"/>
              </a:rPr>
              <a:t>November 20, 2024</a:t>
            </a:r>
          </a:p>
        </p:txBody>
      </p:sp>
      <p:sp>
        <p:nvSpPr>
          <p:cNvPr id="4" name="Rectangle 3">
            <a:extLst>
              <a:ext uri="{FF2B5EF4-FFF2-40B4-BE49-F238E27FC236}">
                <a16:creationId xmlns:a16="http://schemas.microsoft.com/office/drawing/2014/main" id="{E6B9D582-38B4-57D4-1CE5-30B372CE5824}"/>
              </a:ext>
            </a:extLst>
          </p:cNvPr>
          <p:cNvSpPr/>
          <p:nvPr/>
        </p:nvSpPr>
        <p:spPr>
          <a:xfrm>
            <a:off x="5910944" y="450574"/>
            <a:ext cx="5854778" cy="5908260"/>
          </a:xfrm>
          <a:prstGeom prst="rect">
            <a:avLst/>
          </a:prstGeom>
          <a:gradFill flip="none" rotWithShape="1">
            <a:gsLst>
              <a:gs pos="0">
                <a:srgbClr val="234D86">
                  <a:shade val="30000"/>
                  <a:satMod val="115000"/>
                </a:srgbClr>
              </a:gs>
              <a:gs pos="50000">
                <a:srgbClr val="234D86">
                  <a:shade val="67500"/>
                  <a:satMod val="115000"/>
                </a:srgbClr>
              </a:gs>
              <a:gs pos="100000">
                <a:srgbClr val="234D86">
                  <a:shade val="100000"/>
                  <a:satMod val="115000"/>
                </a:srgbClr>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BFEC367B-01E6-916B-137F-702A2A4F316E}"/>
              </a:ext>
            </a:extLst>
          </p:cNvPr>
          <p:cNvPicPr>
            <a:picLocks noChangeAspect="1"/>
          </p:cNvPicPr>
          <p:nvPr/>
        </p:nvPicPr>
        <p:blipFill>
          <a:blip r:embed="rId6"/>
          <a:stretch>
            <a:fillRect/>
          </a:stretch>
        </p:blipFill>
        <p:spPr>
          <a:xfrm>
            <a:off x="6439658" y="1417836"/>
            <a:ext cx="4982404" cy="3922368"/>
          </a:xfrm>
          <a:prstGeom prst="rect">
            <a:avLst/>
          </a:prstGeom>
        </p:spPr>
      </p:pic>
    </p:spTree>
    <p:extLst>
      <p:ext uri="{BB962C8B-B14F-4D97-AF65-F5344CB8AC3E}">
        <p14:creationId xmlns:p14="http://schemas.microsoft.com/office/powerpoint/2010/main" val="25383934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2" name="Rectangle 21">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1E65604-A348-402A-A2DD-F036C0A0A05A}"/>
              </a:ext>
            </a:extLst>
          </p:cNvPr>
          <p:cNvSpPr>
            <a:spLocks noGrp="1"/>
          </p:cNvSpPr>
          <p:nvPr>
            <p:ph type="title"/>
          </p:nvPr>
        </p:nvSpPr>
        <p:spPr>
          <a:xfrm>
            <a:off x="207584" y="1932223"/>
            <a:ext cx="3622648" cy="1241945"/>
          </a:xfrm>
        </p:spPr>
        <p:txBody>
          <a:bodyPr vert="horz" lIns="91440" tIns="45720" rIns="91440" bIns="45720" rtlCol="0" anchor="b">
            <a:noAutofit/>
          </a:bodyPr>
          <a:lstStyle/>
          <a:p>
            <a:pPr algn="ctr"/>
            <a:r>
              <a:rPr lang="en-US" dirty="0">
                <a:solidFill>
                  <a:schemeClr val="bg1"/>
                </a:solidFill>
              </a:rPr>
              <a:t>Pulse Survey CoVid19 Impact Report</a:t>
            </a:r>
          </a:p>
        </p:txBody>
      </p:sp>
      <p:pic>
        <p:nvPicPr>
          <p:cNvPr id="11" name="Picture 10">
            <a:extLst>
              <a:ext uri="{FF2B5EF4-FFF2-40B4-BE49-F238E27FC236}">
                <a16:creationId xmlns:a16="http://schemas.microsoft.com/office/drawing/2014/main" id="{A6F37BF1-6660-4406-A1D3-C428F82BD4B6}"/>
              </a:ext>
            </a:extLst>
          </p:cNvPr>
          <p:cNvPicPr>
            <a:picLocks noChangeAspect="1"/>
          </p:cNvPicPr>
          <p:nvPr/>
        </p:nvPicPr>
        <p:blipFill>
          <a:blip r:embed="rId3"/>
          <a:stretch>
            <a:fillRect/>
          </a:stretch>
        </p:blipFill>
        <p:spPr>
          <a:xfrm>
            <a:off x="10412284" y="5537662"/>
            <a:ext cx="1292036" cy="1110697"/>
          </a:xfrm>
          <a:prstGeom prst="rect">
            <a:avLst/>
          </a:prstGeom>
        </p:spPr>
      </p:pic>
      <p:pic>
        <p:nvPicPr>
          <p:cNvPr id="3" name="Picture 2">
            <a:hlinkClick r:id="rId4"/>
            <a:extLst>
              <a:ext uri="{FF2B5EF4-FFF2-40B4-BE49-F238E27FC236}">
                <a16:creationId xmlns:a16="http://schemas.microsoft.com/office/drawing/2014/main" id="{2C65A4BA-D176-E61D-A5BE-723592BCC01D}"/>
              </a:ext>
            </a:extLst>
          </p:cNvPr>
          <p:cNvPicPr>
            <a:picLocks noChangeAspect="1"/>
          </p:cNvPicPr>
          <p:nvPr/>
        </p:nvPicPr>
        <p:blipFill>
          <a:blip r:embed="rId5"/>
          <a:stretch>
            <a:fillRect/>
          </a:stretch>
        </p:blipFill>
        <p:spPr>
          <a:xfrm>
            <a:off x="4935252" y="209641"/>
            <a:ext cx="5562870" cy="3400564"/>
          </a:xfrm>
          <a:prstGeom prst="rect">
            <a:avLst/>
          </a:prstGeom>
        </p:spPr>
      </p:pic>
      <p:sp>
        <p:nvSpPr>
          <p:cNvPr id="6" name="Rectangle 5">
            <a:extLst>
              <a:ext uri="{FF2B5EF4-FFF2-40B4-BE49-F238E27FC236}">
                <a16:creationId xmlns:a16="http://schemas.microsoft.com/office/drawing/2014/main" id="{609370A2-FA35-B5A2-DE03-2A84690FCF36}"/>
              </a:ext>
            </a:extLst>
          </p:cNvPr>
          <p:cNvSpPr/>
          <p:nvPr/>
        </p:nvSpPr>
        <p:spPr>
          <a:xfrm>
            <a:off x="5038643" y="3819846"/>
            <a:ext cx="5356088" cy="2727926"/>
          </a:xfrm>
          <a:prstGeom prst="rect">
            <a:avLst/>
          </a:prstGeom>
        </p:spPr>
        <p:txBody>
          <a:bodyPr wrap="square" lIns="91440" tIns="45720" rIns="91440" bIns="45720" anchor="t">
            <a:spAutoFit/>
          </a:bodyPr>
          <a:lstStyle/>
          <a:p>
            <a:pPr marL="285750" indent="-285750">
              <a:lnSpc>
                <a:spcPct val="90000"/>
              </a:lnSpc>
              <a:spcBef>
                <a:spcPts val="1000"/>
              </a:spcBef>
              <a:buFont typeface="Arial"/>
              <a:buChar char="•"/>
            </a:pPr>
            <a:r>
              <a:rPr lang="en-US" sz="2400" dirty="0">
                <a:cs typeface="Calibri" panose="020F0502020204030204"/>
              </a:rPr>
              <a:t>Business</a:t>
            </a:r>
            <a:r>
              <a:rPr lang="en-US" sz="2400" dirty="0">
                <a:ea typeface="+mn-lt"/>
                <a:cs typeface="+mn-lt"/>
              </a:rPr>
              <a:t> and Household</a:t>
            </a:r>
          </a:p>
          <a:p>
            <a:pPr marL="285750" indent="-285750">
              <a:lnSpc>
                <a:spcPct val="90000"/>
              </a:lnSpc>
              <a:spcBef>
                <a:spcPts val="1000"/>
              </a:spcBef>
              <a:buFont typeface="Arial"/>
              <a:buChar char="•"/>
            </a:pPr>
            <a:r>
              <a:rPr lang="en-US" sz="2400" dirty="0">
                <a:ea typeface="+mn-lt"/>
                <a:cs typeface="+mn-lt"/>
              </a:rPr>
              <a:t>Covid 19 Risk Factors</a:t>
            </a:r>
          </a:p>
          <a:p>
            <a:pPr marL="285750" indent="-285750">
              <a:lnSpc>
                <a:spcPct val="90000"/>
              </a:lnSpc>
              <a:spcBef>
                <a:spcPts val="1000"/>
              </a:spcBef>
              <a:buFont typeface="Arial"/>
              <a:buChar char="•"/>
            </a:pPr>
            <a:r>
              <a:rPr lang="en-US" sz="2400" dirty="0">
                <a:ea typeface="+mn-lt"/>
                <a:cs typeface="+mn-lt"/>
              </a:rPr>
              <a:t>Health Directors/Officers</a:t>
            </a:r>
          </a:p>
          <a:p>
            <a:pPr marL="285750" indent="-285750">
              <a:lnSpc>
                <a:spcPct val="90000"/>
              </a:lnSpc>
              <a:spcBef>
                <a:spcPts val="1000"/>
              </a:spcBef>
              <a:buFont typeface="Arial"/>
              <a:buChar char="•"/>
            </a:pPr>
            <a:r>
              <a:rPr lang="en-US" sz="2400" dirty="0">
                <a:ea typeface="+mn-lt"/>
                <a:cs typeface="+mn-lt"/>
              </a:rPr>
              <a:t>Tribal Clinics</a:t>
            </a:r>
            <a:endParaRPr lang="en-US" sz="2400" dirty="0">
              <a:cs typeface="Calibri" panose="020F0502020204030204"/>
            </a:endParaRPr>
          </a:p>
          <a:p>
            <a:pPr marL="285750" indent="-285750">
              <a:lnSpc>
                <a:spcPct val="90000"/>
              </a:lnSpc>
              <a:spcBef>
                <a:spcPts val="1000"/>
              </a:spcBef>
              <a:buFont typeface="Arial"/>
              <a:buChar char="•"/>
            </a:pPr>
            <a:r>
              <a:rPr lang="en-US" sz="2400" dirty="0">
                <a:cs typeface="Calibri" panose="020F0502020204030204"/>
              </a:rPr>
              <a:t>Tribal Leaders</a:t>
            </a:r>
          </a:p>
          <a:p>
            <a:pPr marL="285750" indent="-285750">
              <a:lnSpc>
                <a:spcPct val="90000"/>
              </a:lnSpc>
              <a:spcBef>
                <a:spcPts val="1000"/>
              </a:spcBef>
              <a:buFont typeface="Arial"/>
              <a:buChar char="•"/>
            </a:pPr>
            <a:r>
              <a:rPr lang="en-US" sz="2400" dirty="0">
                <a:cs typeface="Calibri" panose="020F0502020204030204"/>
              </a:rPr>
              <a:t>Community Planners</a:t>
            </a:r>
          </a:p>
        </p:txBody>
      </p:sp>
    </p:spTree>
    <p:extLst>
      <p:ext uri="{BB962C8B-B14F-4D97-AF65-F5344CB8AC3E}">
        <p14:creationId xmlns:p14="http://schemas.microsoft.com/office/powerpoint/2010/main" val="771213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fade">
                                      <p:cBhvr>
                                        <p:cTn id="10" dur="500"/>
                                        <p:tgtEl>
                                          <p:spTgt spid="6">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Effect transition="in" filter="fade">
                                      <p:cBhvr>
                                        <p:cTn id="13" dur="500"/>
                                        <p:tgtEl>
                                          <p:spTgt spid="6">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6">
                                            <p:txEl>
                                              <p:pRg st="3" end="3"/>
                                            </p:txEl>
                                          </p:spTgt>
                                        </p:tgtEl>
                                        <p:attrNameLst>
                                          <p:attrName>style.visibility</p:attrName>
                                        </p:attrNameLst>
                                      </p:cBhvr>
                                      <p:to>
                                        <p:strVal val="visible"/>
                                      </p:to>
                                    </p:set>
                                    <p:animEffect transition="in" filter="fade">
                                      <p:cBhvr>
                                        <p:cTn id="16" dur="500"/>
                                        <p:tgtEl>
                                          <p:spTgt spid="6">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animEffect transition="in" filter="fade">
                                      <p:cBhvr>
                                        <p:cTn id="19" dur="500"/>
                                        <p:tgtEl>
                                          <p:spTgt spid="6">
                                            <p:txEl>
                                              <p:pRg st="4" end="4"/>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6">
                                            <p:txEl>
                                              <p:pRg st="5" end="5"/>
                                            </p:txEl>
                                          </p:spTgt>
                                        </p:tgtEl>
                                        <p:attrNameLst>
                                          <p:attrName>style.visibility</p:attrName>
                                        </p:attrNameLst>
                                      </p:cBhvr>
                                      <p:to>
                                        <p:strVal val="visible"/>
                                      </p:to>
                                    </p:set>
                                    <p:animEffect transition="in" filter="fade">
                                      <p:cBhvr>
                                        <p:cTn id="22" dur="5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2" name="Rectangle 21">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1E65604-A348-402A-A2DD-F036C0A0A05A}"/>
              </a:ext>
            </a:extLst>
          </p:cNvPr>
          <p:cNvSpPr>
            <a:spLocks noGrp="1"/>
          </p:cNvSpPr>
          <p:nvPr>
            <p:ph type="title"/>
          </p:nvPr>
        </p:nvSpPr>
        <p:spPr>
          <a:xfrm>
            <a:off x="207584" y="1932223"/>
            <a:ext cx="3622648" cy="1241945"/>
          </a:xfrm>
        </p:spPr>
        <p:txBody>
          <a:bodyPr vert="horz" lIns="91440" tIns="45720" rIns="91440" bIns="45720" rtlCol="0" anchor="b">
            <a:noAutofit/>
          </a:bodyPr>
          <a:lstStyle/>
          <a:p>
            <a:pPr algn="ctr"/>
            <a:r>
              <a:rPr lang="en-US" dirty="0">
                <a:solidFill>
                  <a:schemeClr val="bg1"/>
                </a:solidFill>
              </a:rPr>
              <a:t>Census Business Builder</a:t>
            </a:r>
          </a:p>
        </p:txBody>
      </p:sp>
      <p:pic>
        <p:nvPicPr>
          <p:cNvPr id="11" name="Picture 10">
            <a:extLst>
              <a:ext uri="{FF2B5EF4-FFF2-40B4-BE49-F238E27FC236}">
                <a16:creationId xmlns:a16="http://schemas.microsoft.com/office/drawing/2014/main" id="{A6F37BF1-6660-4406-A1D3-C428F82BD4B6}"/>
              </a:ext>
            </a:extLst>
          </p:cNvPr>
          <p:cNvPicPr>
            <a:picLocks noChangeAspect="1"/>
          </p:cNvPicPr>
          <p:nvPr/>
        </p:nvPicPr>
        <p:blipFill>
          <a:blip r:embed="rId3"/>
          <a:stretch>
            <a:fillRect/>
          </a:stretch>
        </p:blipFill>
        <p:spPr>
          <a:xfrm>
            <a:off x="10412284" y="5537662"/>
            <a:ext cx="1292036" cy="1110697"/>
          </a:xfrm>
          <a:prstGeom prst="rect">
            <a:avLst/>
          </a:prstGeom>
        </p:spPr>
      </p:pic>
      <p:pic>
        <p:nvPicPr>
          <p:cNvPr id="4" name="Picture 3">
            <a:hlinkClick r:id="rId4"/>
            <a:extLst>
              <a:ext uri="{FF2B5EF4-FFF2-40B4-BE49-F238E27FC236}">
                <a16:creationId xmlns:a16="http://schemas.microsoft.com/office/drawing/2014/main" id="{7E555282-0C0C-8E84-6937-4A824C5F2F7D}"/>
              </a:ext>
            </a:extLst>
          </p:cNvPr>
          <p:cNvPicPr>
            <a:picLocks noChangeAspect="1"/>
          </p:cNvPicPr>
          <p:nvPr/>
        </p:nvPicPr>
        <p:blipFill rotWithShape="1">
          <a:blip r:embed="rId5"/>
          <a:srcRect r="40271"/>
          <a:stretch/>
        </p:blipFill>
        <p:spPr>
          <a:xfrm>
            <a:off x="7009985" y="340840"/>
            <a:ext cx="3402299" cy="2645779"/>
          </a:xfrm>
          <a:prstGeom prst="rect">
            <a:avLst/>
          </a:prstGeom>
        </p:spPr>
      </p:pic>
      <p:pic>
        <p:nvPicPr>
          <p:cNvPr id="5" name="Picture 4">
            <a:hlinkClick r:id="rId4"/>
            <a:extLst>
              <a:ext uri="{FF2B5EF4-FFF2-40B4-BE49-F238E27FC236}">
                <a16:creationId xmlns:a16="http://schemas.microsoft.com/office/drawing/2014/main" id="{F538E77F-858E-7D64-EEEC-F611E2BF97D6}"/>
              </a:ext>
            </a:extLst>
          </p:cNvPr>
          <p:cNvPicPr>
            <a:picLocks noChangeAspect="1"/>
          </p:cNvPicPr>
          <p:nvPr/>
        </p:nvPicPr>
        <p:blipFill>
          <a:blip r:embed="rId6"/>
          <a:stretch>
            <a:fillRect/>
          </a:stretch>
        </p:blipFill>
        <p:spPr>
          <a:xfrm>
            <a:off x="4957017" y="340840"/>
            <a:ext cx="1754026" cy="2791912"/>
          </a:xfrm>
          <a:prstGeom prst="rect">
            <a:avLst/>
          </a:prstGeom>
        </p:spPr>
      </p:pic>
      <p:sp>
        <p:nvSpPr>
          <p:cNvPr id="7" name="Rectangle 6">
            <a:extLst>
              <a:ext uri="{FF2B5EF4-FFF2-40B4-BE49-F238E27FC236}">
                <a16:creationId xmlns:a16="http://schemas.microsoft.com/office/drawing/2014/main" id="{7DDF3F79-DFF6-D6A9-D298-7BBB7B057FA7}"/>
              </a:ext>
            </a:extLst>
          </p:cNvPr>
          <p:cNvSpPr/>
          <p:nvPr/>
        </p:nvSpPr>
        <p:spPr>
          <a:xfrm>
            <a:off x="4957017" y="3329733"/>
            <a:ext cx="5356088" cy="3538405"/>
          </a:xfrm>
          <a:prstGeom prst="rect">
            <a:avLst/>
          </a:prstGeom>
        </p:spPr>
        <p:txBody>
          <a:bodyPr wrap="square" lIns="91440" tIns="45720" rIns="91440" bIns="45720" anchor="t">
            <a:spAutoFit/>
          </a:bodyPr>
          <a:lstStyle/>
          <a:p>
            <a:pPr marL="285750" indent="-285750">
              <a:lnSpc>
                <a:spcPct val="90000"/>
              </a:lnSpc>
              <a:spcBef>
                <a:spcPts val="1000"/>
              </a:spcBef>
              <a:buFont typeface="Arial"/>
              <a:buChar char="•"/>
            </a:pPr>
            <a:r>
              <a:rPr lang="en-US" sz="2000" dirty="0">
                <a:ea typeface="+mn-lt"/>
                <a:cs typeface="+mn-lt"/>
              </a:rPr>
              <a:t> Data to help start or grow a business </a:t>
            </a:r>
          </a:p>
          <a:p>
            <a:pPr marL="285750" indent="-285750">
              <a:lnSpc>
                <a:spcPct val="90000"/>
              </a:lnSpc>
              <a:spcBef>
                <a:spcPts val="1000"/>
              </a:spcBef>
              <a:buFont typeface="Arial"/>
              <a:buChar char="•"/>
            </a:pPr>
            <a:r>
              <a:rPr lang="en-US" sz="2000" dirty="0">
                <a:ea typeface="+mn-lt"/>
                <a:cs typeface="+mn-lt"/>
              </a:rPr>
              <a:t>Data to understand the business landscape for a region</a:t>
            </a:r>
          </a:p>
          <a:p>
            <a:pPr marL="285750" indent="-285750">
              <a:lnSpc>
                <a:spcPct val="90000"/>
              </a:lnSpc>
              <a:spcBef>
                <a:spcPts val="1000"/>
              </a:spcBef>
              <a:buFont typeface="Arial"/>
              <a:buChar char="•"/>
            </a:pPr>
            <a:r>
              <a:rPr lang="en-US" sz="2000" dirty="0">
                <a:ea typeface="+mn-lt"/>
                <a:cs typeface="+mn-lt"/>
                <a:hlinkClick r:id="rId7">
                  <a:extLst>
                    <a:ext uri="{A12FA001-AC4F-418D-AE19-62706E023703}">
                      <ahyp:hlinkClr xmlns:ahyp="http://schemas.microsoft.com/office/drawing/2018/hyperlinkcolor" val="tx"/>
                    </a:ext>
                  </a:extLst>
                </a:hlinkClick>
              </a:rPr>
              <a:t>Video Overview</a:t>
            </a:r>
            <a:endParaRPr lang="en-US" sz="2000" dirty="0">
              <a:cs typeface="Calibri"/>
            </a:endParaRPr>
          </a:p>
          <a:p>
            <a:pPr marL="285750" indent="-285750">
              <a:lnSpc>
                <a:spcPct val="90000"/>
              </a:lnSpc>
              <a:spcBef>
                <a:spcPts val="1000"/>
              </a:spcBef>
              <a:buFont typeface="Arial"/>
              <a:buChar char="•"/>
            </a:pPr>
            <a:r>
              <a:rPr lang="en-US" sz="2000" dirty="0">
                <a:cs typeface="Calibri"/>
              </a:rPr>
              <a:t>Economic Development</a:t>
            </a:r>
          </a:p>
          <a:p>
            <a:pPr marL="285750" indent="-285750">
              <a:lnSpc>
                <a:spcPct val="90000"/>
              </a:lnSpc>
              <a:spcBef>
                <a:spcPts val="1000"/>
              </a:spcBef>
              <a:buFont typeface="Arial"/>
              <a:buChar char="•"/>
            </a:pPr>
            <a:r>
              <a:rPr lang="en-US" sz="2000" dirty="0">
                <a:ea typeface="+mn-lt"/>
                <a:cs typeface="+mn-lt"/>
              </a:rPr>
              <a:t>Chamber of Commerce</a:t>
            </a:r>
            <a:endParaRPr lang="en-US" sz="2000" dirty="0">
              <a:cs typeface="Calibri"/>
            </a:endParaRPr>
          </a:p>
          <a:p>
            <a:pPr marL="285750" indent="-285750">
              <a:lnSpc>
                <a:spcPct val="90000"/>
              </a:lnSpc>
              <a:spcBef>
                <a:spcPts val="1000"/>
              </a:spcBef>
              <a:buFont typeface="Arial"/>
              <a:buChar char="•"/>
            </a:pPr>
            <a:r>
              <a:rPr lang="en-US" sz="2000" dirty="0">
                <a:cs typeface="Calibri"/>
              </a:rPr>
              <a:t>TERO Offices</a:t>
            </a:r>
          </a:p>
          <a:p>
            <a:pPr marL="285750" indent="-285750">
              <a:lnSpc>
                <a:spcPct val="90000"/>
              </a:lnSpc>
              <a:spcBef>
                <a:spcPts val="1000"/>
              </a:spcBef>
              <a:buFont typeface="Arial"/>
              <a:buChar char="•"/>
            </a:pPr>
            <a:r>
              <a:rPr lang="en-US" sz="2000" dirty="0">
                <a:ea typeface="+mn-lt"/>
                <a:cs typeface="+mn-lt"/>
              </a:rPr>
              <a:t>Economic Surveys helps populates this data</a:t>
            </a:r>
            <a:endParaRPr lang="en-US" sz="2000" dirty="0">
              <a:cs typeface="Calibri"/>
            </a:endParaRPr>
          </a:p>
          <a:p>
            <a:pPr>
              <a:lnSpc>
                <a:spcPct val="90000"/>
              </a:lnSpc>
              <a:spcBef>
                <a:spcPts val="1000"/>
              </a:spcBef>
            </a:pPr>
            <a:endParaRPr lang="en-US" sz="2400" dirty="0">
              <a:cs typeface="Calibri"/>
            </a:endParaRPr>
          </a:p>
        </p:txBody>
      </p:sp>
    </p:spTree>
    <p:extLst>
      <p:ext uri="{BB962C8B-B14F-4D97-AF65-F5344CB8AC3E}">
        <p14:creationId xmlns:p14="http://schemas.microsoft.com/office/powerpoint/2010/main" val="3430660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xEl>
                                              <p:pRg st="6" end="6"/>
                                            </p:txEl>
                                          </p:spTgt>
                                        </p:tgtEl>
                                        <p:attrNameLst>
                                          <p:attrName>style.visibility</p:attrName>
                                        </p:attrNameLst>
                                      </p:cBhvr>
                                      <p:to>
                                        <p:strVal val="visible"/>
                                      </p:to>
                                    </p:set>
                                    <p:animEffect transition="in" filter="fade">
                                      <p:cBhvr>
                                        <p:cTn id="7" dur="500"/>
                                        <p:tgtEl>
                                          <p:spTgt spid="7">
                                            <p:txEl>
                                              <p:pRg st="6" end="6"/>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7">
                                            <p:txEl>
                                              <p:pRg st="4" end="4"/>
                                            </p:txEl>
                                          </p:spTgt>
                                        </p:tgtEl>
                                        <p:attrNameLst>
                                          <p:attrName>style.visibility</p:attrName>
                                        </p:attrNameLst>
                                      </p:cBhvr>
                                      <p:to>
                                        <p:strVal val="visible"/>
                                      </p:to>
                                    </p:set>
                                    <p:animEffect transition="in" filter="fade">
                                      <p:cBhvr>
                                        <p:cTn id="10" dur="500"/>
                                        <p:tgtEl>
                                          <p:spTgt spid="7">
                                            <p:txEl>
                                              <p:pRg st="4" end="4"/>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7">
                                            <p:txEl>
                                              <p:pRg st="3" end="3"/>
                                            </p:txEl>
                                          </p:spTgt>
                                        </p:tgtEl>
                                        <p:attrNameLst>
                                          <p:attrName>style.visibility</p:attrName>
                                        </p:attrNameLst>
                                      </p:cBhvr>
                                      <p:to>
                                        <p:strVal val="visible"/>
                                      </p:to>
                                    </p:set>
                                    <p:animEffect transition="in" filter="fade">
                                      <p:cBhvr>
                                        <p:cTn id="13" dur="500"/>
                                        <p:tgtEl>
                                          <p:spTgt spid="7">
                                            <p:txEl>
                                              <p:pRg st="3" end="3"/>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7">
                                            <p:txEl>
                                              <p:pRg st="2" end="2"/>
                                            </p:txEl>
                                          </p:spTgt>
                                        </p:tgtEl>
                                        <p:attrNameLst>
                                          <p:attrName>style.visibility</p:attrName>
                                        </p:attrNameLst>
                                      </p:cBhvr>
                                      <p:to>
                                        <p:strVal val="visible"/>
                                      </p:to>
                                    </p:set>
                                    <p:animEffect transition="in" filter="fade">
                                      <p:cBhvr>
                                        <p:cTn id="16" dur="500"/>
                                        <p:tgtEl>
                                          <p:spTgt spid="7">
                                            <p:txEl>
                                              <p:pRg st="2" end="2"/>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7">
                                            <p:txEl>
                                              <p:pRg st="1" end="1"/>
                                            </p:txEl>
                                          </p:spTgt>
                                        </p:tgtEl>
                                        <p:attrNameLst>
                                          <p:attrName>style.visibility</p:attrName>
                                        </p:attrNameLst>
                                      </p:cBhvr>
                                      <p:to>
                                        <p:strVal val="visible"/>
                                      </p:to>
                                    </p:set>
                                    <p:animEffect transition="in" filter="fade">
                                      <p:cBhvr>
                                        <p:cTn id="19" dur="500"/>
                                        <p:tgtEl>
                                          <p:spTgt spid="7">
                                            <p:txEl>
                                              <p:pRg st="1" end="1"/>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7">
                                            <p:txEl>
                                              <p:pRg st="0" end="0"/>
                                            </p:txEl>
                                          </p:spTgt>
                                        </p:tgtEl>
                                        <p:attrNameLst>
                                          <p:attrName>style.visibility</p:attrName>
                                        </p:attrNameLst>
                                      </p:cBhvr>
                                      <p:to>
                                        <p:strVal val="visible"/>
                                      </p:to>
                                    </p:set>
                                    <p:animEffect transition="in" filter="fade">
                                      <p:cBhvr>
                                        <p:cTn id="22" dur="500"/>
                                        <p:tgtEl>
                                          <p:spTgt spid="7">
                                            <p:txEl>
                                              <p:pRg st="0" end="0"/>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7">
                                            <p:txEl>
                                              <p:pRg st="5" end="5"/>
                                            </p:txEl>
                                          </p:spTgt>
                                        </p:tgtEl>
                                        <p:attrNameLst>
                                          <p:attrName>style.visibility</p:attrName>
                                        </p:attrNameLst>
                                      </p:cBhvr>
                                      <p:to>
                                        <p:strVal val="visible"/>
                                      </p:to>
                                    </p:set>
                                    <p:animEffect transition="in" filter="fade">
                                      <p:cBhvr>
                                        <p:cTn id="25" dur="500"/>
                                        <p:tgtEl>
                                          <p:spTgt spid="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2" name="Rectangle 21">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1E65604-A348-402A-A2DD-F036C0A0A05A}"/>
              </a:ext>
            </a:extLst>
          </p:cNvPr>
          <p:cNvSpPr>
            <a:spLocks noGrp="1"/>
          </p:cNvSpPr>
          <p:nvPr>
            <p:ph type="title"/>
          </p:nvPr>
        </p:nvSpPr>
        <p:spPr>
          <a:xfrm>
            <a:off x="207584" y="1932223"/>
            <a:ext cx="3622648" cy="1241945"/>
          </a:xfrm>
        </p:spPr>
        <p:txBody>
          <a:bodyPr vert="horz" lIns="91440" tIns="45720" rIns="91440" bIns="45720" rtlCol="0" anchor="b">
            <a:noAutofit/>
          </a:bodyPr>
          <a:lstStyle/>
          <a:p>
            <a:pPr algn="ctr"/>
            <a:r>
              <a:rPr lang="en-US" dirty="0">
                <a:solidFill>
                  <a:schemeClr val="bg1"/>
                </a:solidFill>
              </a:rPr>
              <a:t>QuickFacts</a:t>
            </a:r>
          </a:p>
        </p:txBody>
      </p:sp>
      <p:pic>
        <p:nvPicPr>
          <p:cNvPr id="11" name="Picture 10">
            <a:extLst>
              <a:ext uri="{FF2B5EF4-FFF2-40B4-BE49-F238E27FC236}">
                <a16:creationId xmlns:a16="http://schemas.microsoft.com/office/drawing/2014/main" id="{A6F37BF1-6660-4406-A1D3-C428F82BD4B6}"/>
              </a:ext>
            </a:extLst>
          </p:cNvPr>
          <p:cNvPicPr>
            <a:picLocks noChangeAspect="1"/>
          </p:cNvPicPr>
          <p:nvPr/>
        </p:nvPicPr>
        <p:blipFill>
          <a:blip r:embed="rId3"/>
          <a:stretch>
            <a:fillRect/>
          </a:stretch>
        </p:blipFill>
        <p:spPr>
          <a:xfrm>
            <a:off x="10412284" y="5537662"/>
            <a:ext cx="1292036" cy="1110697"/>
          </a:xfrm>
          <a:prstGeom prst="rect">
            <a:avLst/>
          </a:prstGeom>
        </p:spPr>
      </p:pic>
      <p:pic>
        <p:nvPicPr>
          <p:cNvPr id="3" name="Picture 2">
            <a:hlinkClick r:id="rId4"/>
            <a:extLst>
              <a:ext uri="{FF2B5EF4-FFF2-40B4-BE49-F238E27FC236}">
                <a16:creationId xmlns:a16="http://schemas.microsoft.com/office/drawing/2014/main" id="{5EFA2910-4FCC-0DF6-8A5D-13777B721ACD}"/>
              </a:ext>
            </a:extLst>
          </p:cNvPr>
          <p:cNvPicPr>
            <a:picLocks noChangeAspect="1"/>
          </p:cNvPicPr>
          <p:nvPr/>
        </p:nvPicPr>
        <p:blipFill rotWithShape="1">
          <a:blip r:embed="rId5"/>
          <a:srcRect l="16649"/>
          <a:stretch/>
        </p:blipFill>
        <p:spPr>
          <a:xfrm>
            <a:off x="4284101" y="302192"/>
            <a:ext cx="4528450" cy="2698021"/>
          </a:xfrm>
          <a:prstGeom prst="rect">
            <a:avLst/>
          </a:prstGeom>
        </p:spPr>
      </p:pic>
      <p:sp>
        <p:nvSpPr>
          <p:cNvPr id="13" name="TextBox 12">
            <a:extLst>
              <a:ext uri="{FF2B5EF4-FFF2-40B4-BE49-F238E27FC236}">
                <a16:creationId xmlns:a16="http://schemas.microsoft.com/office/drawing/2014/main" id="{402E5CC7-CCDC-B42B-D244-9E0B9998FCBF}"/>
              </a:ext>
            </a:extLst>
          </p:cNvPr>
          <p:cNvSpPr txBox="1"/>
          <p:nvPr/>
        </p:nvSpPr>
        <p:spPr>
          <a:xfrm>
            <a:off x="9058818" y="750873"/>
            <a:ext cx="2863429" cy="2308324"/>
          </a:xfrm>
          <a:prstGeom prst="rect">
            <a:avLst/>
          </a:prstGeom>
          <a:noFill/>
        </p:spPr>
        <p:txBody>
          <a:bodyPr wrap="square">
            <a:spAutoFit/>
          </a:bodyPr>
          <a:lstStyle/>
          <a:p>
            <a:r>
              <a:rPr lang="en-US" dirty="0"/>
              <a:t>The QuickFacts data access tool provides users with easy access to basic population, business, and geography statistics for all states and counties, and for cities and towns with more than 5,000 people. </a:t>
            </a:r>
          </a:p>
        </p:txBody>
      </p:sp>
      <p:sp>
        <p:nvSpPr>
          <p:cNvPr id="15" name="Rectangle 14">
            <a:extLst>
              <a:ext uri="{FF2B5EF4-FFF2-40B4-BE49-F238E27FC236}">
                <a16:creationId xmlns:a16="http://schemas.microsoft.com/office/drawing/2014/main" id="{7B52E0AC-C318-7241-3940-9B0C255C66D7}"/>
              </a:ext>
            </a:extLst>
          </p:cNvPr>
          <p:cNvSpPr/>
          <p:nvPr/>
        </p:nvSpPr>
        <p:spPr>
          <a:xfrm>
            <a:off x="4284101" y="3269463"/>
            <a:ext cx="5356088" cy="3060325"/>
          </a:xfrm>
          <a:prstGeom prst="rect">
            <a:avLst/>
          </a:prstGeom>
        </p:spPr>
        <p:txBody>
          <a:bodyPr wrap="square" lIns="91440" tIns="45720" rIns="91440" bIns="45720" anchor="t">
            <a:spAutoFit/>
          </a:bodyPr>
          <a:lstStyle/>
          <a:p>
            <a:pPr marL="285750" indent="-285750">
              <a:lnSpc>
                <a:spcPct val="90000"/>
              </a:lnSpc>
              <a:spcBef>
                <a:spcPts val="1000"/>
              </a:spcBef>
              <a:buFont typeface="Arial"/>
              <a:buChar char="•"/>
            </a:pPr>
            <a:r>
              <a:rPr lang="en-US" sz="2400" dirty="0">
                <a:ea typeface="+mn-lt"/>
                <a:cs typeface="+mn-lt"/>
              </a:rPr>
              <a:t>Tables, maps, and charts </a:t>
            </a:r>
          </a:p>
          <a:p>
            <a:pPr marL="285750" indent="-285750">
              <a:lnSpc>
                <a:spcPct val="90000"/>
              </a:lnSpc>
              <a:spcBef>
                <a:spcPts val="1000"/>
              </a:spcBef>
              <a:buFont typeface="Arial"/>
              <a:buChar char="•"/>
            </a:pPr>
            <a:r>
              <a:rPr lang="en-US" sz="2400" dirty="0">
                <a:ea typeface="+mn-lt"/>
                <a:cs typeface="+mn-lt"/>
              </a:rPr>
              <a:t>States, Counties, Cities &amp; Towns</a:t>
            </a:r>
            <a:r>
              <a:rPr lang="en-US" sz="2400" dirty="0">
                <a:cs typeface="Calibri"/>
              </a:rPr>
              <a:t> (5K+ Pop)</a:t>
            </a:r>
            <a:endParaRPr lang="en-US" sz="2400" dirty="0">
              <a:ea typeface="+mn-lt"/>
              <a:cs typeface="+mn-lt"/>
            </a:endParaRPr>
          </a:p>
          <a:p>
            <a:pPr marL="285750" indent="-285750">
              <a:lnSpc>
                <a:spcPct val="90000"/>
              </a:lnSpc>
              <a:spcBef>
                <a:spcPts val="1000"/>
              </a:spcBef>
              <a:buFont typeface="Arial"/>
              <a:buChar char="•"/>
            </a:pPr>
            <a:r>
              <a:rPr lang="en-US" sz="2400" dirty="0">
                <a:ea typeface="+mn-lt"/>
                <a:cs typeface="+mn-lt"/>
              </a:rPr>
              <a:t>Community Planners</a:t>
            </a:r>
            <a:endParaRPr lang="en-US" sz="2400" dirty="0">
              <a:cs typeface="Calibri" panose="020F0502020204030204"/>
            </a:endParaRPr>
          </a:p>
          <a:p>
            <a:pPr marL="285750" indent="-285750">
              <a:lnSpc>
                <a:spcPct val="90000"/>
              </a:lnSpc>
              <a:spcBef>
                <a:spcPts val="1000"/>
              </a:spcBef>
              <a:buFont typeface="Arial"/>
              <a:buChar char="•"/>
            </a:pPr>
            <a:r>
              <a:rPr lang="en-US" sz="2400" dirty="0">
                <a:cs typeface="Calibri" panose="020F0502020204030204"/>
              </a:rPr>
              <a:t>Grant Writers/Nonprofits</a:t>
            </a:r>
          </a:p>
          <a:p>
            <a:pPr marL="285750" indent="-285750">
              <a:lnSpc>
                <a:spcPct val="90000"/>
              </a:lnSpc>
              <a:spcBef>
                <a:spcPts val="1000"/>
              </a:spcBef>
              <a:buFont typeface="Arial"/>
              <a:buChar char="•"/>
            </a:pPr>
            <a:r>
              <a:rPr lang="en-US" sz="2400" dirty="0">
                <a:ea typeface="+mn-lt"/>
                <a:cs typeface="+mn-lt"/>
              </a:rPr>
              <a:t>Urban Tribal Partners</a:t>
            </a:r>
            <a:endParaRPr lang="en-US" sz="2400" dirty="0">
              <a:cs typeface="Calibri"/>
            </a:endParaRPr>
          </a:p>
          <a:p>
            <a:pPr marL="285750" indent="-285750">
              <a:lnSpc>
                <a:spcPct val="90000"/>
              </a:lnSpc>
              <a:spcBef>
                <a:spcPts val="1000"/>
              </a:spcBef>
              <a:buFont typeface="Arial"/>
              <a:buChar char="•"/>
            </a:pPr>
            <a:r>
              <a:rPr lang="en-US" sz="2400" dirty="0">
                <a:cs typeface="Calibri"/>
              </a:rPr>
              <a:t>Tribal Enterprises</a:t>
            </a:r>
          </a:p>
        </p:txBody>
      </p:sp>
      <p:sp>
        <p:nvSpPr>
          <p:cNvPr id="19" name="TextBox 18">
            <a:extLst>
              <a:ext uri="{FF2B5EF4-FFF2-40B4-BE49-F238E27FC236}">
                <a16:creationId xmlns:a16="http://schemas.microsoft.com/office/drawing/2014/main" id="{CB02A21B-0736-A737-2990-8B2EDE3CAFE8}"/>
              </a:ext>
            </a:extLst>
          </p:cNvPr>
          <p:cNvSpPr txBox="1"/>
          <p:nvPr/>
        </p:nvSpPr>
        <p:spPr>
          <a:xfrm>
            <a:off x="10001676" y="3945467"/>
            <a:ext cx="1702644" cy="369332"/>
          </a:xfrm>
          <a:prstGeom prst="rect">
            <a:avLst/>
          </a:prstGeom>
          <a:noFill/>
        </p:spPr>
        <p:txBody>
          <a:bodyPr wrap="square">
            <a:spAutoFit/>
          </a:bodyPr>
          <a:lstStyle/>
          <a:p>
            <a:r>
              <a:rPr lang="en-US" dirty="0">
                <a:hlinkClick r:id="rId6"/>
              </a:rPr>
              <a:t>QuickFacts</a:t>
            </a:r>
            <a:endParaRPr lang="en-US" dirty="0"/>
          </a:p>
        </p:txBody>
      </p:sp>
    </p:spTree>
    <p:extLst>
      <p:ext uri="{BB962C8B-B14F-4D97-AF65-F5344CB8AC3E}">
        <p14:creationId xmlns:p14="http://schemas.microsoft.com/office/powerpoint/2010/main" val="3658394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5">
                                            <p:txEl>
                                              <p:pRg st="5" end="5"/>
                                            </p:txEl>
                                          </p:spTgt>
                                        </p:tgtEl>
                                        <p:attrNameLst>
                                          <p:attrName>style.visibility</p:attrName>
                                        </p:attrNameLst>
                                      </p:cBhvr>
                                      <p:to>
                                        <p:strVal val="visible"/>
                                      </p:to>
                                    </p:set>
                                    <p:animEffect transition="in" filter="fade">
                                      <p:cBhvr>
                                        <p:cTn id="7" dur="500"/>
                                        <p:tgtEl>
                                          <p:spTgt spid="15">
                                            <p:txEl>
                                              <p:pRg st="5" end="5"/>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5">
                                            <p:txEl>
                                              <p:pRg st="4" end="4"/>
                                            </p:txEl>
                                          </p:spTgt>
                                        </p:tgtEl>
                                        <p:attrNameLst>
                                          <p:attrName>style.visibility</p:attrName>
                                        </p:attrNameLst>
                                      </p:cBhvr>
                                      <p:to>
                                        <p:strVal val="visible"/>
                                      </p:to>
                                    </p:set>
                                    <p:animEffect transition="in" filter="fade">
                                      <p:cBhvr>
                                        <p:cTn id="10" dur="500"/>
                                        <p:tgtEl>
                                          <p:spTgt spid="15">
                                            <p:txEl>
                                              <p:pRg st="4" end="4"/>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15">
                                            <p:txEl>
                                              <p:pRg st="3" end="3"/>
                                            </p:txEl>
                                          </p:spTgt>
                                        </p:tgtEl>
                                        <p:attrNameLst>
                                          <p:attrName>style.visibility</p:attrName>
                                        </p:attrNameLst>
                                      </p:cBhvr>
                                      <p:to>
                                        <p:strVal val="visible"/>
                                      </p:to>
                                    </p:set>
                                    <p:animEffect transition="in" filter="fade">
                                      <p:cBhvr>
                                        <p:cTn id="13" dur="500"/>
                                        <p:tgtEl>
                                          <p:spTgt spid="15">
                                            <p:txEl>
                                              <p:pRg st="3" end="3"/>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15">
                                            <p:txEl>
                                              <p:pRg st="2" end="2"/>
                                            </p:txEl>
                                          </p:spTgt>
                                        </p:tgtEl>
                                        <p:attrNameLst>
                                          <p:attrName>style.visibility</p:attrName>
                                        </p:attrNameLst>
                                      </p:cBhvr>
                                      <p:to>
                                        <p:strVal val="visible"/>
                                      </p:to>
                                    </p:set>
                                    <p:animEffect transition="in" filter="fade">
                                      <p:cBhvr>
                                        <p:cTn id="16" dur="500"/>
                                        <p:tgtEl>
                                          <p:spTgt spid="15">
                                            <p:txEl>
                                              <p:pRg st="2" end="2"/>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15">
                                            <p:txEl>
                                              <p:pRg st="0" end="0"/>
                                            </p:txEl>
                                          </p:spTgt>
                                        </p:tgtEl>
                                        <p:attrNameLst>
                                          <p:attrName>style.visibility</p:attrName>
                                        </p:attrNameLst>
                                      </p:cBhvr>
                                      <p:to>
                                        <p:strVal val="visible"/>
                                      </p:to>
                                    </p:set>
                                    <p:animEffect transition="in" filter="fade">
                                      <p:cBhvr>
                                        <p:cTn id="19" dur="500"/>
                                        <p:tgtEl>
                                          <p:spTgt spid="15">
                                            <p:txEl>
                                              <p:pRg st="0" end="0"/>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15">
                                            <p:txEl>
                                              <p:pRg st="1" end="1"/>
                                            </p:txEl>
                                          </p:spTgt>
                                        </p:tgtEl>
                                        <p:attrNameLst>
                                          <p:attrName>style.visibility</p:attrName>
                                        </p:attrNameLst>
                                      </p:cBhvr>
                                      <p:to>
                                        <p:strVal val="visible"/>
                                      </p:to>
                                    </p:set>
                                    <p:animEffect transition="in" filter="fade">
                                      <p:cBhvr>
                                        <p:cTn id="22" dur="500"/>
                                        <p:tgtEl>
                                          <p:spTgt spid="1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2" name="Rectangle 21">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1E65604-A348-402A-A2DD-F036C0A0A05A}"/>
              </a:ext>
            </a:extLst>
          </p:cNvPr>
          <p:cNvSpPr>
            <a:spLocks noGrp="1"/>
          </p:cNvSpPr>
          <p:nvPr>
            <p:ph type="title"/>
          </p:nvPr>
        </p:nvSpPr>
        <p:spPr>
          <a:xfrm>
            <a:off x="207584" y="1932223"/>
            <a:ext cx="3622648" cy="1241945"/>
          </a:xfrm>
        </p:spPr>
        <p:txBody>
          <a:bodyPr vert="horz" lIns="91440" tIns="45720" rIns="91440" bIns="45720" rtlCol="0" anchor="b">
            <a:noAutofit/>
          </a:bodyPr>
          <a:lstStyle/>
          <a:p>
            <a:pPr algn="ctr"/>
            <a:r>
              <a:rPr lang="en-US" dirty="0">
                <a:solidFill>
                  <a:schemeClr val="bg1"/>
                </a:solidFill>
              </a:rPr>
              <a:t>Narrative Profile</a:t>
            </a:r>
          </a:p>
        </p:txBody>
      </p:sp>
      <p:pic>
        <p:nvPicPr>
          <p:cNvPr id="11" name="Picture 10">
            <a:extLst>
              <a:ext uri="{FF2B5EF4-FFF2-40B4-BE49-F238E27FC236}">
                <a16:creationId xmlns:a16="http://schemas.microsoft.com/office/drawing/2014/main" id="{A6F37BF1-6660-4406-A1D3-C428F82BD4B6}"/>
              </a:ext>
            </a:extLst>
          </p:cNvPr>
          <p:cNvPicPr>
            <a:picLocks noChangeAspect="1"/>
          </p:cNvPicPr>
          <p:nvPr/>
        </p:nvPicPr>
        <p:blipFill>
          <a:blip r:embed="rId3"/>
          <a:stretch>
            <a:fillRect/>
          </a:stretch>
        </p:blipFill>
        <p:spPr>
          <a:xfrm>
            <a:off x="10412284" y="5537662"/>
            <a:ext cx="1292036" cy="1110697"/>
          </a:xfrm>
          <a:prstGeom prst="rect">
            <a:avLst/>
          </a:prstGeom>
        </p:spPr>
      </p:pic>
      <p:pic>
        <p:nvPicPr>
          <p:cNvPr id="4" name="Picture 3">
            <a:extLst>
              <a:ext uri="{FF2B5EF4-FFF2-40B4-BE49-F238E27FC236}">
                <a16:creationId xmlns:a16="http://schemas.microsoft.com/office/drawing/2014/main" id="{CAF25C4D-6635-A96F-FBA9-170E6CFA0416}"/>
              </a:ext>
            </a:extLst>
          </p:cNvPr>
          <p:cNvPicPr>
            <a:picLocks noChangeAspect="1"/>
          </p:cNvPicPr>
          <p:nvPr/>
        </p:nvPicPr>
        <p:blipFill>
          <a:blip r:embed="rId4"/>
          <a:stretch>
            <a:fillRect/>
          </a:stretch>
        </p:blipFill>
        <p:spPr>
          <a:xfrm>
            <a:off x="4313595" y="756694"/>
            <a:ext cx="7681146" cy="3840573"/>
          </a:xfrm>
          <a:prstGeom prst="rect">
            <a:avLst/>
          </a:prstGeom>
          <a:noFill/>
          <a:ln>
            <a:solidFill>
              <a:srgbClr val="0070C0"/>
            </a:solidFill>
          </a:ln>
        </p:spPr>
      </p:pic>
      <p:sp>
        <p:nvSpPr>
          <p:cNvPr id="5" name="Text Placeholder 3">
            <a:extLst>
              <a:ext uri="{FF2B5EF4-FFF2-40B4-BE49-F238E27FC236}">
                <a16:creationId xmlns:a16="http://schemas.microsoft.com/office/drawing/2014/main" id="{D5CD9CB4-A078-C337-2E72-70F848FF1C25}"/>
              </a:ext>
            </a:extLst>
          </p:cNvPr>
          <p:cNvSpPr txBox="1">
            <a:spLocks/>
          </p:cNvSpPr>
          <p:nvPr/>
        </p:nvSpPr>
        <p:spPr>
          <a:xfrm>
            <a:off x="5472902" y="5042055"/>
            <a:ext cx="9473184" cy="285966"/>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400">
                <a:latin typeface="Century Gothic" panose="020B0502020202020204" pitchFamily="34" charset="0"/>
                <a:hlinkClick r:id="rId5"/>
              </a:rPr>
              <a:t>https://www.census.gov/acs/www/data/data-tables-and-tools/</a:t>
            </a:r>
            <a:endParaRPr lang="en-US" sz="1400" dirty="0">
              <a:latin typeface="Century Gothic" panose="020B0502020202020204" pitchFamily="34" charset="0"/>
            </a:endParaRPr>
          </a:p>
        </p:txBody>
      </p:sp>
    </p:spTree>
    <p:extLst>
      <p:ext uri="{BB962C8B-B14F-4D97-AF65-F5344CB8AC3E}">
        <p14:creationId xmlns:p14="http://schemas.microsoft.com/office/powerpoint/2010/main" val="20959499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2" name="Rectangle 21">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1E65604-A348-402A-A2DD-F036C0A0A05A}"/>
              </a:ext>
            </a:extLst>
          </p:cNvPr>
          <p:cNvSpPr>
            <a:spLocks noGrp="1"/>
          </p:cNvSpPr>
          <p:nvPr>
            <p:ph type="title"/>
          </p:nvPr>
        </p:nvSpPr>
        <p:spPr>
          <a:xfrm>
            <a:off x="207584" y="1932223"/>
            <a:ext cx="3622648" cy="1241945"/>
          </a:xfrm>
        </p:spPr>
        <p:txBody>
          <a:bodyPr vert="horz" lIns="91440" tIns="45720" rIns="91440" bIns="45720" rtlCol="0" anchor="b">
            <a:noAutofit/>
          </a:bodyPr>
          <a:lstStyle/>
          <a:p>
            <a:pPr algn="ctr"/>
            <a:r>
              <a:rPr lang="en-US" dirty="0">
                <a:solidFill>
                  <a:schemeClr val="bg1"/>
                </a:solidFill>
              </a:rPr>
              <a:t>Statistics in Schools</a:t>
            </a:r>
          </a:p>
        </p:txBody>
      </p:sp>
      <p:pic>
        <p:nvPicPr>
          <p:cNvPr id="11" name="Picture 10">
            <a:extLst>
              <a:ext uri="{FF2B5EF4-FFF2-40B4-BE49-F238E27FC236}">
                <a16:creationId xmlns:a16="http://schemas.microsoft.com/office/drawing/2014/main" id="{A6F37BF1-6660-4406-A1D3-C428F82BD4B6}"/>
              </a:ext>
            </a:extLst>
          </p:cNvPr>
          <p:cNvPicPr>
            <a:picLocks noChangeAspect="1"/>
          </p:cNvPicPr>
          <p:nvPr/>
        </p:nvPicPr>
        <p:blipFill>
          <a:blip r:embed="rId3"/>
          <a:stretch>
            <a:fillRect/>
          </a:stretch>
        </p:blipFill>
        <p:spPr>
          <a:xfrm>
            <a:off x="10412284" y="5537662"/>
            <a:ext cx="1292036" cy="1110697"/>
          </a:xfrm>
          <a:prstGeom prst="rect">
            <a:avLst/>
          </a:prstGeom>
        </p:spPr>
      </p:pic>
      <p:pic>
        <p:nvPicPr>
          <p:cNvPr id="3" name="Picture 2">
            <a:hlinkClick r:id="rId4"/>
            <a:extLst>
              <a:ext uri="{FF2B5EF4-FFF2-40B4-BE49-F238E27FC236}">
                <a16:creationId xmlns:a16="http://schemas.microsoft.com/office/drawing/2014/main" id="{76787A0B-08C3-591B-DA26-99361BC78C00}"/>
              </a:ext>
            </a:extLst>
          </p:cNvPr>
          <p:cNvPicPr>
            <a:picLocks noChangeAspect="1"/>
          </p:cNvPicPr>
          <p:nvPr/>
        </p:nvPicPr>
        <p:blipFill>
          <a:blip r:embed="rId5"/>
          <a:stretch>
            <a:fillRect/>
          </a:stretch>
        </p:blipFill>
        <p:spPr>
          <a:xfrm>
            <a:off x="4905054" y="235236"/>
            <a:ext cx="6236199" cy="3541754"/>
          </a:xfrm>
          <a:prstGeom prst="rect">
            <a:avLst/>
          </a:prstGeom>
        </p:spPr>
      </p:pic>
      <p:sp>
        <p:nvSpPr>
          <p:cNvPr id="6" name="Rectangle 5">
            <a:extLst>
              <a:ext uri="{FF2B5EF4-FFF2-40B4-BE49-F238E27FC236}">
                <a16:creationId xmlns:a16="http://schemas.microsoft.com/office/drawing/2014/main" id="{7641883D-4318-C3ED-B309-5AADD9C23ECE}"/>
              </a:ext>
            </a:extLst>
          </p:cNvPr>
          <p:cNvSpPr/>
          <p:nvPr/>
        </p:nvSpPr>
        <p:spPr>
          <a:xfrm>
            <a:off x="4905054" y="4183851"/>
            <a:ext cx="5356088" cy="2267287"/>
          </a:xfrm>
          <a:prstGeom prst="rect">
            <a:avLst/>
          </a:prstGeom>
        </p:spPr>
        <p:txBody>
          <a:bodyPr wrap="square" lIns="91440" tIns="45720" rIns="91440" bIns="45720" anchor="t">
            <a:spAutoFit/>
          </a:bodyPr>
          <a:lstStyle/>
          <a:p>
            <a:pPr marL="285750" indent="-285750">
              <a:lnSpc>
                <a:spcPct val="90000"/>
              </a:lnSpc>
              <a:spcBef>
                <a:spcPts val="1000"/>
              </a:spcBef>
              <a:buFont typeface="Arial"/>
              <a:buChar char="•"/>
            </a:pPr>
            <a:r>
              <a:rPr lang="en-US" sz="2400" dirty="0">
                <a:ea typeface="+mn-lt"/>
                <a:cs typeface="+mn-lt"/>
              </a:rPr>
              <a:t>Activities</a:t>
            </a:r>
            <a:r>
              <a:rPr lang="en-US" sz="2400" dirty="0">
                <a:cs typeface="Calibri"/>
              </a:rPr>
              <a:t> </a:t>
            </a:r>
            <a:r>
              <a:rPr lang="en-US" sz="2400" dirty="0">
                <a:ea typeface="+mn-lt"/>
                <a:cs typeface="+mn-lt"/>
              </a:rPr>
              <a:t>and materials</a:t>
            </a:r>
          </a:p>
          <a:p>
            <a:pPr marL="285750" indent="-285750">
              <a:lnSpc>
                <a:spcPct val="90000"/>
              </a:lnSpc>
              <a:spcBef>
                <a:spcPts val="1000"/>
              </a:spcBef>
              <a:buFont typeface="Arial"/>
              <a:buChar char="•"/>
            </a:pPr>
            <a:r>
              <a:rPr lang="en-US" sz="2400" dirty="0">
                <a:ea typeface="+mn-lt"/>
                <a:cs typeface="+mn-lt"/>
              </a:rPr>
              <a:t>Reusable, yearly</a:t>
            </a:r>
          </a:p>
          <a:p>
            <a:pPr marL="285750" indent="-285750">
              <a:lnSpc>
                <a:spcPct val="90000"/>
              </a:lnSpc>
              <a:spcBef>
                <a:spcPts val="1000"/>
              </a:spcBef>
              <a:buFont typeface="Arial"/>
              <a:buChar char="•"/>
            </a:pPr>
            <a:r>
              <a:rPr lang="en-US" sz="2400" dirty="0">
                <a:ea typeface="+mn-lt"/>
                <a:cs typeface="+mn-lt"/>
              </a:rPr>
              <a:t>Educators</a:t>
            </a:r>
            <a:endParaRPr lang="en-US" sz="2400" dirty="0">
              <a:cs typeface="Calibri" panose="020F0502020204030204"/>
            </a:endParaRPr>
          </a:p>
          <a:p>
            <a:pPr marL="285750" indent="-285750">
              <a:lnSpc>
                <a:spcPct val="90000"/>
              </a:lnSpc>
              <a:spcBef>
                <a:spcPts val="1000"/>
              </a:spcBef>
              <a:buFont typeface="Arial"/>
              <a:buChar char="•"/>
            </a:pPr>
            <a:r>
              <a:rPr lang="en-US" sz="2400" dirty="0">
                <a:cs typeface="Calibri" panose="020F0502020204030204"/>
              </a:rPr>
              <a:t>Directors of Education</a:t>
            </a:r>
          </a:p>
          <a:p>
            <a:pPr marL="285750" indent="-285750">
              <a:lnSpc>
                <a:spcPct val="90000"/>
              </a:lnSpc>
              <a:spcBef>
                <a:spcPts val="1000"/>
              </a:spcBef>
              <a:buFont typeface="Arial"/>
              <a:buChar char="•"/>
            </a:pPr>
            <a:r>
              <a:rPr lang="en-US" sz="2400" dirty="0">
                <a:ea typeface="+mn-lt"/>
                <a:cs typeface="+mn-lt"/>
              </a:rPr>
              <a:t>After school programs</a:t>
            </a:r>
            <a:endParaRPr lang="en-US" sz="2400" dirty="0">
              <a:cs typeface="Calibri"/>
            </a:endParaRPr>
          </a:p>
        </p:txBody>
      </p:sp>
    </p:spTree>
    <p:extLst>
      <p:ext uri="{BB962C8B-B14F-4D97-AF65-F5344CB8AC3E}">
        <p14:creationId xmlns:p14="http://schemas.microsoft.com/office/powerpoint/2010/main" val="1079276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xEl>
                                              <p:pRg st="4" end="4"/>
                                            </p:txEl>
                                          </p:spTgt>
                                        </p:tgtEl>
                                        <p:attrNameLst>
                                          <p:attrName>style.visibility</p:attrName>
                                        </p:attrNameLst>
                                      </p:cBhvr>
                                      <p:to>
                                        <p:strVal val="visible"/>
                                      </p:to>
                                    </p:set>
                                    <p:animEffect transition="in" filter="fade">
                                      <p:cBhvr>
                                        <p:cTn id="7" dur="500"/>
                                        <p:tgtEl>
                                          <p:spTgt spid="6">
                                            <p:txEl>
                                              <p:pRg st="4" end="4"/>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6">
                                            <p:txEl>
                                              <p:pRg st="3" end="3"/>
                                            </p:txEl>
                                          </p:spTgt>
                                        </p:tgtEl>
                                        <p:attrNameLst>
                                          <p:attrName>style.visibility</p:attrName>
                                        </p:attrNameLst>
                                      </p:cBhvr>
                                      <p:to>
                                        <p:strVal val="visible"/>
                                      </p:to>
                                    </p:set>
                                    <p:animEffect transition="in" filter="fade">
                                      <p:cBhvr>
                                        <p:cTn id="10" dur="500"/>
                                        <p:tgtEl>
                                          <p:spTgt spid="6">
                                            <p:txEl>
                                              <p:pRg st="3" end="3"/>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Effect transition="in" filter="fade">
                                      <p:cBhvr>
                                        <p:cTn id="13" dur="500"/>
                                        <p:tgtEl>
                                          <p:spTgt spid="6">
                                            <p:txEl>
                                              <p:pRg st="0" end="0"/>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6">
                                            <p:txEl>
                                              <p:pRg st="1" end="1"/>
                                            </p:txEl>
                                          </p:spTgt>
                                        </p:tgtEl>
                                        <p:attrNameLst>
                                          <p:attrName>style.visibility</p:attrName>
                                        </p:attrNameLst>
                                      </p:cBhvr>
                                      <p:to>
                                        <p:strVal val="visible"/>
                                      </p:to>
                                    </p:set>
                                    <p:animEffect transition="in" filter="fade">
                                      <p:cBhvr>
                                        <p:cTn id="16" dur="500"/>
                                        <p:tgtEl>
                                          <p:spTgt spid="6">
                                            <p:txEl>
                                              <p:pRg st="1" end="1"/>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Effect transition="in" filter="fade">
                                      <p:cBhvr>
                                        <p:cTn id="19"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2" name="Rectangle 21">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1E65604-A348-402A-A2DD-F036C0A0A05A}"/>
              </a:ext>
            </a:extLst>
          </p:cNvPr>
          <p:cNvSpPr>
            <a:spLocks noGrp="1"/>
          </p:cNvSpPr>
          <p:nvPr>
            <p:ph type="title"/>
          </p:nvPr>
        </p:nvSpPr>
        <p:spPr>
          <a:xfrm>
            <a:off x="207583" y="1932223"/>
            <a:ext cx="3693389" cy="1241945"/>
          </a:xfrm>
        </p:spPr>
        <p:txBody>
          <a:bodyPr vert="horz" lIns="91440" tIns="45720" rIns="91440" bIns="45720" rtlCol="0" anchor="b">
            <a:noAutofit/>
          </a:bodyPr>
          <a:lstStyle/>
          <a:p>
            <a:pPr algn="ctr"/>
            <a:r>
              <a:rPr lang="en-US" sz="2400" dirty="0">
                <a:solidFill>
                  <a:schemeClr val="bg1"/>
                </a:solidFill>
              </a:rPr>
              <a:t>https://Data.Census.Gov/</a:t>
            </a:r>
          </a:p>
        </p:txBody>
      </p:sp>
      <p:pic>
        <p:nvPicPr>
          <p:cNvPr id="11" name="Picture 10">
            <a:extLst>
              <a:ext uri="{FF2B5EF4-FFF2-40B4-BE49-F238E27FC236}">
                <a16:creationId xmlns:a16="http://schemas.microsoft.com/office/drawing/2014/main" id="{A6F37BF1-6660-4406-A1D3-C428F82BD4B6}"/>
              </a:ext>
            </a:extLst>
          </p:cNvPr>
          <p:cNvPicPr>
            <a:picLocks noChangeAspect="1"/>
          </p:cNvPicPr>
          <p:nvPr/>
        </p:nvPicPr>
        <p:blipFill>
          <a:blip r:embed="rId3"/>
          <a:stretch>
            <a:fillRect/>
          </a:stretch>
        </p:blipFill>
        <p:spPr>
          <a:xfrm>
            <a:off x="10412284" y="5537662"/>
            <a:ext cx="1292036" cy="1110697"/>
          </a:xfrm>
          <a:prstGeom prst="rect">
            <a:avLst/>
          </a:prstGeom>
        </p:spPr>
      </p:pic>
      <p:pic>
        <p:nvPicPr>
          <p:cNvPr id="4" name="Picture 3">
            <a:hlinkClick r:id="rId4"/>
            <a:extLst>
              <a:ext uri="{FF2B5EF4-FFF2-40B4-BE49-F238E27FC236}">
                <a16:creationId xmlns:a16="http://schemas.microsoft.com/office/drawing/2014/main" id="{DDB3FCA8-7F5A-3748-5C7A-67DAAD07954F}"/>
              </a:ext>
            </a:extLst>
          </p:cNvPr>
          <p:cNvPicPr>
            <a:picLocks noChangeAspect="1"/>
          </p:cNvPicPr>
          <p:nvPr/>
        </p:nvPicPr>
        <p:blipFill>
          <a:blip r:embed="rId5"/>
          <a:stretch>
            <a:fillRect/>
          </a:stretch>
        </p:blipFill>
        <p:spPr>
          <a:xfrm>
            <a:off x="4829295" y="2193207"/>
            <a:ext cx="5463928" cy="1433058"/>
          </a:xfrm>
          <a:prstGeom prst="rect">
            <a:avLst/>
          </a:prstGeom>
        </p:spPr>
      </p:pic>
      <p:pic>
        <p:nvPicPr>
          <p:cNvPr id="5" name="Picture 4">
            <a:hlinkClick r:id="rId4"/>
            <a:extLst>
              <a:ext uri="{FF2B5EF4-FFF2-40B4-BE49-F238E27FC236}">
                <a16:creationId xmlns:a16="http://schemas.microsoft.com/office/drawing/2014/main" id="{4105FE82-EE3A-9844-532D-20B5892A158C}"/>
              </a:ext>
            </a:extLst>
          </p:cNvPr>
          <p:cNvPicPr>
            <a:picLocks noChangeAspect="1"/>
          </p:cNvPicPr>
          <p:nvPr/>
        </p:nvPicPr>
        <p:blipFill rotWithShape="1">
          <a:blip r:embed="rId6"/>
          <a:srcRect l="31670" t="51031" r="22335"/>
          <a:stretch/>
        </p:blipFill>
        <p:spPr>
          <a:xfrm>
            <a:off x="4726501" y="216134"/>
            <a:ext cx="5467350" cy="1935452"/>
          </a:xfrm>
          <a:prstGeom prst="rect">
            <a:avLst/>
          </a:prstGeom>
          <a:noFill/>
        </p:spPr>
      </p:pic>
      <p:sp>
        <p:nvSpPr>
          <p:cNvPr id="7" name="Rectangle 6">
            <a:extLst>
              <a:ext uri="{FF2B5EF4-FFF2-40B4-BE49-F238E27FC236}">
                <a16:creationId xmlns:a16="http://schemas.microsoft.com/office/drawing/2014/main" id="{3CFC921C-BFCC-EA8C-F6D0-46E97FF5C368}"/>
              </a:ext>
            </a:extLst>
          </p:cNvPr>
          <p:cNvSpPr/>
          <p:nvPr/>
        </p:nvSpPr>
        <p:spPr>
          <a:xfrm>
            <a:off x="4829295" y="3781552"/>
            <a:ext cx="5962068" cy="2450927"/>
          </a:xfrm>
          <a:prstGeom prst="rect">
            <a:avLst/>
          </a:prstGeom>
        </p:spPr>
        <p:txBody>
          <a:bodyPr wrap="square" lIns="91440" tIns="45720" rIns="91440" bIns="45720" anchor="t">
            <a:spAutoFit/>
          </a:bodyPr>
          <a:lstStyle/>
          <a:p>
            <a:pPr marL="285750" indent="-285750">
              <a:lnSpc>
                <a:spcPct val="90000"/>
              </a:lnSpc>
              <a:spcBef>
                <a:spcPts val="1000"/>
              </a:spcBef>
              <a:buFont typeface="Arial"/>
              <a:buChar char="•"/>
            </a:pPr>
            <a:r>
              <a:rPr lang="en-US" sz="2000" dirty="0">
                <a:ea typeface="+mn-lt"/>
                <a:cs typeface="+mn-lt"/>
              </a:rPr>
              <a:t>Centralized data hub</a:t>
            </a:r>
          </a:p>
          <a:p>
            <a:pPr marL="285750" indent="-285750">
              <a:lnSpc>
                <a:spcPct val="90000"/>
              </a:lnSpc>
              <a:spcBef>
                <a:spcPts val="1000"/>
              </a:spcBef>
              <a:buFont typeface="Arial"/>
              <a:buChar char="•"/>
            </a:pPr>
            <a:r>
              <a:rPr lang="en-US" sz="2000" dirty="0">
                <a:ea typeface="+mn-lt"/>
                <a:cs typeface="+mn-lt"/>
              </a:rPr>
              <a:t>Tribal Leaders/Officers</a:t>
            </a:r>
          </a:p>
          <a:p>
            <a:pPr marL="285750" indent="-285750">
              <a:lnSpc>
                <a:spcPct val="90000"/>
              </a:lnSpc>
              <a:spcBef>
                <a:spcPts val="1000"/>
              </a:spcBef>
              <a:buFont typeface="Arial"/>
              <a:buChar char="•"/>
            </a:pPr>
            <a:r>
              <a:rPr lang="en-US" sz="2000" dirty="0">
                <a:ea typeface="+mn-lt"/>
                <a:cs typeface="+mn-lt"/>
              </a:rPr>
              <a:t>Community </a:t>
            </a:r>
            <a:r>
              <a:rPr lang="en-US" sz="2000" dirty="0">
                <a:cs typeface="Calibri" panose="020F0502020204030204"/>
              </a:rPr>
              <a:t>Planners</a:t>
            </a:r>
          </a:p>
          <a:p>
            <a:pPr marL="285750" indent="-285750">
              <a:lnSpc>
                <a:spcPct val="90000"/>
              </a:lnSpc>
              <a:spcBef>
                <a:spcPts val="1000"/>
              </a:spcBef>
              <a:buFont typeface="Arial"/>
              <a:buChar char="•"/>
            </a:pPr>
            <a:r>
              <a:rPr lang="en-US" sz="2000" dirty="0">
                <a:cs typeface="Calibri" panose="020F0502020204030204"/>
              </a:rPr>
              <a:t>Grant Writers</a:t>
            </a:r>
            <a:endParaRPr lang="en-US" sz="2000" dirty="0">
              <a:ea typeface="+mn-lt"/>
              <a:cs typeface="+mn-lt"/>
            </a:endParaRPr>
          </a:p>
          <a:p>
            <a:pPr marL="285750" indent="-285750">
              <a:lnSpc>
                <a:spcPct val="90000"/>
              </a:lnSpc>
              <a:spcBef>
                <a:spcPts val="1000"/>
              </a:spcBef>
              <a:buFont typeface="Arial"/>
              <a:buChar char="•"/>
            </a:pPr>
            <a:r>
              <a:rPr lang="en-US" sz="2000" dirty="0">
                <a:ea typeface="+mn-lt"/>
                <a:cs typeface="+mn-lt"/>
              </a:rPr>
              <a:t>Anyone needing data</a:t>
            </a:r>
          </a:p>
          <a:p>
            <a:pPr>
              <a:lnSpc>
                <a:spcPct val="90000"/>
              </a:lnSpc>
              <a:spcBef>
                <a:spcPts val="1000"/>
              </a:spcBef>
            </a:pPr>
            <a:endParaRPr lang="en-US" sz="2400" dirty="0">
              <a:cs typeface="Calibri" panose="020F0502020204030204"/>
            </a:endParaRPr>
          </a:p>
        </p:txBody>
      </p:sp>
      <p:sp>
        <p:nvSpPr>
          <p:cNvPr id="19" name="TextBox 18">
            <a:extLst>
              <a:ext uri="{FF2B5EF4-FFF2-40B4-BE49-F238E27FC236}">
                <a16:creationId xmlns:a16="http://schemas.microsoft.com/office/drawing/2014/main" id="{ED6E3047-0A4D-A12B-A12C-F142B4A97932}"/>
              </a:ext>
            </a:extLst>
          </p:cNvPr>
          <p:cNvSpPr txBox="1"/>
          <p:nvPr/>
        </p:nvSpPr>
        <p:spPr>
          <a:xfrm>
            <a:off x="5027285" y="5909314"/>
            <a:ext cx="6172200" cy="646331"/>
          </a:xfrm>
          <a:prstGeom prst="rect">
            <a:avLst/>
          </a:prstGeom>
          <a:noFill/>
        </p:spPr>
        <p:txBody>
          <a:bodyPr wrap="square">
            <a:spAutoFit/>
          </a:bodyPr>
          <a:lstStyle/>
          <a:p>
            <a:pPr>
              <a:buNone/>
            </a:pPr>
            <a:r>
              <a:rPr lang="en-US" sz="1800" dirty="0">
                <a:ea typeface="+mn-lt"/>
                <a:cs typeface="+mn-lt"/>
              </a:rPr>
              <a:t>DDS </a:t>
            </a:r>
            <a:endParaRPr lang="en-US" dirty="0">
              <a:ea typeface="+mn-lt"/>
              <a:cs typeface="+mn-lt"/>
            </a:endParaRPr>
          </a:p>
          <a:p>
            <a:pPr>
              <a:buNone/>
            </a:pPr>
            <a:r>
              <a:rPr lang="en-US" sz="1800" dirty="0">
                <a:ea typeface="+mn-lt"/>
                <a:cs typeface="+mn-lt"/>
              </a:rPr>
              <a:t>1-844-ASK-DATA or </a:t>
            </a:r>
            <a:r>
              <a:rPr lang="en-US" sz="1800" dirty="0">
                <a:ea typeface="+mn-lt"/>
                <a:cs typeface="+mn-lt"/>
                <a:hlinkClick r:id="rId7"/>
              </a:rPr>
              <a:t>census.askdata@census.gov</a:t>
            </a:r>
            <a:endParaRPr lang="en-US" dirty="0"/>
          </a:p>
        </p:txBody>
      </p:sp>
    </p:spTree>
    <p:extLst>
      <p:ext uri="{BB962C8B-B14F-4D97-AF65-F5344CB8AC3E}">
        <p14:creationId xmlns:p14="http://schemas.microsoft.com/office/powerpoint/2010/main" val="3356458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xEl>
                                              <p:pRg st="4" end="4"/>
                                            </p:txEl>
                                          </p:spTgt>
                                        </p:tgtEl>
                                        <p:attrNameLst>
                                          <p:attrName>style.visibility</p:attrName>
                                        </p:attrNameLst>
                                      </p:cBhvr>
                                      <p:to>
                                        <p:strVal val="visible"/>
                                      </p:to>
                                    </p:set>
                                    <p:animEffect transition="in" filter="fade">
                                      <p:cBhvr>
                                        <p:cTn id="7" dur="500"/>
                                        <p:tgtEl>
                                          <p:spTgt spid="7">
                                            <p:txEl>
                                              <p:pRg st="4" end="4"/>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7">
                                            <p:txEl>
                                              <p:pRg st="3" end="3"/>
                                            </p:txEl>
                                          </p:spTgt>
                                        </p:tgtEl>
                                        <p:attrNameLst>
                                          <p:attrName>style.visibility</p:attrName>
                                        </p:attrNameLst>
                                      </p:cBhvr>
                                      <p:to>
                                        <p:strVal val="visible"/>
                                      </p:to>
                                    </p:set>
                                    <p:animEffect transition="in" filter="fade">
                                      <p:cBhvr>
                                        <p:cTn id="10" dur="500"/>
                                        <p:tgtEl>
                                          <p:spTgt spid="7">
                                            <p:txEl>
                                              <p:pRg st="3" end="3"/>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animEffect transition="in" filter="fade">
                                      <p:cBhvr>
                                        <p:cTn id="13" dur="500"/>
                                        <p:tgtEl>
                                          <p:spTgt spid="7">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7">
                                            <p:txEl>
                                              <p:pRg st="1" end="1"/>
                                            </p:txEl>
                                          </p:spTgt>
                                        </p:tgtEl>
                                        <p:attrNameLst>
                                          <p:attrName>style.visibility</p:attrName>
                                        </p:attrNameLst>
                                      </p:cBhvr>
                                      <p:to>
                                        <p:strVal val="visible"/>
                                      </p:to>
                                    </p:set>
                                    <p:animEffect transition="in" filter="fade">
                                      <p:cBhvr>
                                        <p:cTn id="16" dur="500"/>
                                        <p:tgtEl>
                                          <p:spTgt spid="7">
                                            <p:txEl>
                                              <p:pRg st="1" end="1"/>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7">
                                            <p:txEl>
                                              <p:pRg st="0" end="0"/>
                                            </p:txEl>
                                          </p:spTgt>
                                        </p:tgtEl>
                                        <p:attrNameLst>
                                          <p:attrName>style.visibility</p:attrName>
                                        </p:attrNameLst>
                                      </p:cBhvr>
                                      <p:to>
                                        <p:strVal val="visible"/>
                                      </p:to>
                                    </p:set>
                                    <p:animEffect transition="in" filter="fade">
                                      <p:cBhvr>
                                        <p:cTn id="19"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2" name="Rectangle 21">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1E65604-A348-402A-A2DD-F036C0A0A05A}"/>
              </a:ext>
            </a:extLst>
          </p:cNvPr>
          <p:cNvSpPr>
            <a:spLocks noGrp="1"/>
          </p:cNvSpPr>
          <p:nvPr>
            <p:ph type="title"/>
          </p:nvPr>
        </p:nvSpPr>
        <p:spPr>
          <a:xfrm>
            <a:off x="207583" y="1932223"/>
            <a:ext cx="3693389" cy="1241945"/>
          </a:xfrm>
        </p:spPr>
        <p:txBody>
          <a:bodyPr vert="horz" lIns="91440" tIns="45720" rIns="91440" bIns="45720" rtlCol="0" anchor="b">
            <a:noAutofit/>
          </a:bodyPr>
          <a:lstStyle/>
          <a:p>
            <a:pPr algn="ctr"/>
            <a:r>
              <a:rPr lang="en-US" dirty="0">
                <a:solidFill>
                  <a:schemeClr val="bg1"/>
                </a:solidFill>
              </a:rPr>
              <a:t>Tribal Overview 2020 Census</a:t>
            </a:r>
          </a:p>
        </p:txBody>
      </p:sp>
      <p:pic>
        <p:nvPicPr>
          <p:cNvPr id="11" name="Picture 10">
            <a:extLst>
              <a:ext uri="{FF2B5EF4-FFF2-40B4-BE49-F238E27FC236}">
                <a16:creationId xmlns:a16="http://schemas.microsoft.com/office/drawing/2014/main" id="{A6F37BF1-6660-4406-A1D3-C428F82BD4B6}"/>
              </a:ext>
            </a:extLst>
          </p:cNvPr>
          <p:cNvPicPr>
            <a:picLocks noChangeAspect="1"/>
          </p:cNvPicPr>
          <p:nvPr/>
        </p:nvPicPr>
        <p:blipFill>
          <a:blip r:embed="rId3"/>
          <a:stretch>
            <a:fillRect/>
          </a:stretch>
        </p:blipFill>
        <p:spPr>
          <a:xfrm>
            <a:off x="10412284" y="5537662"/>
            <a:ext cx="1292036" cy="1110697"/>
          </a:xfrm>
          <a:prstGeom prst="rect">
            <a:avLst/>
          </a:prstGeom>
        </p:spPr>
      </p:pic>
      <p:pic>
        <p:nvPicPr>
          <p:cNvPr id="3" name="Picture 2">
            <a:hlinkClick r:id="rId4"/>
            <a:extLst>
              <a:ext uri="{FF2B5EF4-FFF2-40B4-BE49-F238E27FC236}">
                <a16:creationId xmlns:a16="http://schemas.microsoft.com/office/drawing/2014/main" id="{29CD8062-E544-A3D9-AED4-B126DA818C6B}"/>
              </a:ext>
            </a:extLst>
          </p:cNvPr>
          <p:cNvPicPr>
            <a:picLocks noChangeAspect="1"/>
          </p:cNvPicPr>
          <p:nvPr/>
        </p:nvPicPr>
        <p:blipFill>
          <a:blip r:embed="rId5"/>
          <a:stretch>
            <a:fillRect/>
          </a:stretch>
        </p:blipFill>
        <p:spPr>
          <a:xfrm>
            <a:off x="7914331" y="919712"/>
            <a:ext cx="4134340" cy="3520723"/>
          </a:xfrm>
          <a:prstGeom prst="rect">
            <a:avLst/>
          </a:prstGeom>
        </p:spPr>
      </p:pic>
      <p:pic>
        <p:nvPicPr>
          <p:cNvPr id="6" name="Picture 5">
            <a:hlinkClick r:id="rId6"/>
            <a:extLst>
              <a:ext uri="{FF2B5EF4-FFF2-40B4-BE49-F238E27FC236}">
                <a16:creationId xmlns:a16="http://schemas.microsoft.com/office/drawing/2014/main" id="{3AFA71A9-039A-A6ED-0CC8-5D540FAA538E}"/>
              </a:ext>
            </a:extLst>
          </p:cNvPr>
          <p:cNvPicPr>
            <a:picLocks noChangeAspect="1"/>
          </p:cNvPicPr>
          <p:nvPr/>
        </p:nvPicPr>
        <p:blipFill>
          <a:blip r:embed="rId7"/>
          <a:stretch>
            <a:fillRect/>
          </a:stretch>
        </p:blipFill>
        <p:spPr>
          <a:xfrm>
            <a:off x="4251619" y="575674"/>
            <a:ext cx="3522431" cy="4255509"/>
          </a:xfrm>
          <a:prstGeom prst="rect">
            <a:avLst/>
          </a:prstGeom>
        </p:spPr>
      </p:pic>
      <p:sp>
        <p:nvSpPr>
          <p:cNvPr id="8" name="TextBox 7">
            <a:extLst>
              <a:ext uri="{FF2B5EF4-FFF2-40B4-BE49-F238E27FC236}">
                <a16:creationId xmlns:a16="http://schemas.microsoft.com/office/drawing/2014/main" id="{E6150E08-91B8-192B-F17A-03ADD539C78C}"/>
              </a:ext>
            </a:extLst>
          </p:cNvPr>
          <p:cNvSpPr txBox="1"/>
          <p:nvPr/>
        </p:nvSpPr>
        <p:spPr>
          <a:xfrm>
            <a:off x="5065775" y="5406857"/>
            <a:ext cx="2057402" cy="261610"/>
          </a:xfrm>
          <a:prstGeom prst="rect">
            <a:avLst/>
          </a:prstGeom>
          <a:noFill/>
        </p:spPr>
        <p:txBody>
          <a:bodyPr wrap="square" rtlCol="0">
            <a:spAutoFit/>
          </a:bodyPr>
          <a:lstStyle/>
          <a:p>
            <a:r>
              <a:rPr lang="en-US" sz="1100" i="1"/>
              <a:t>*click graphics to route to links</a:t>
            </a:r>
          </a:p>
        </p:txBody>
      </p:sp>
    </p:spTree>
    <p:extLst>
      <p:ext uri="{BB962C8B-B14F-4D97-AF65-F5344CB8AC3E}">
        <p14:creationId xmlns:p14="http://schemas.microsoft.com/office/powerpoint/2010/main" val="8036571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2" name="Rectangle 21">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1E65604-A348-402A-A2DD-F036C0A0A05A}"/>
              </a:ext>
            </a:extLst>
          </p:cNvPr>
          <p:cNvSpPr>
            <a:spLocks noGrp="1"/>
          </p:cNvSpPr>
          <p:nvPr>
            <p:ph type="title"/>
          </p:nvPr>
        </p:nvSpPr>
        <p:spPr>
          <a:xfrm>
            <a:off x="337252" y="1812730"/>
            <a:ext cx="3622648" cy="1241945"/>
          </a:xfrm>
        </p:spPr>
        <p:txBody>
          <a:bodyPr vert="horz" lIns="91440" tIns="45720" rIns="91440" bIns="45720" rtlCol="0" anchor="b">
            <a:noAutofit/>
          </a:bodyPr>
          <a:lstStyle/>
          <a:p>
            <a:pPr algn="ctr"/>
            <a:r>
              <a:rPr lang="en-US" b="1" dirty="0">
                <a:solidFill>
                  <a:schemeClr val="bg1"/>
                </a:solidFill>
              </a:rPr>
              <a:t>Recruiting: Finding Local Community Jobs</a:t>
            </a:r>
            <a:endParaRPr lang="en-US" kern="1200" dirty="0">
              <a:solidFill>
                <a:srgbClr val="FFFFFF"/>
              </a:solidFill>
              <a:latin typeface="+mj-lt"/>
              <a:ea typeface="+mj-ea"/>
              <a:cs typeface="+mj-cs"/>
            </a:endParaRPr>
          </a:p>
        </p:txBody>
      </p:sp>
      <p:pic>
        <p:nvPicPr>
          <p:cNvPr id="11" name="Picture 10">
            <a:extLst>
              <a:ext uri="{FF2B5EF4-FFF2-40B4-BE49-F238E27FC236}">
                <a16:creationId xmlns:a16="http://schemas.microsoft.com/office/drawing/2014/main" id="{A6F37BF1-6660-4406-A1D3-C428F82BD4B6}"/>
              </a:ext>
            </a:extLst>
          </p:cNvPr>
          <p:cNvPicPr>
            <a:picLocks noChangeAspect="1"/>
          </p:cNvPicPr>
          <p:nvPr/>
        </p:nvPicPr>
        <p:blipFill>
          <a:blip r:embed="rId3"/>
          <a:stretch>
            <a:fillRect/>
          </a:stretch>
        </p:blipFill>
        <p:spPr>
          <a:xfrm>
            <a:off x="10412284" y="5537662"/>
            <a:ext cx="1292036" cy="1110697"/>
          </a:xfrm>
          <a:prstGeom prst="rect">
            <a:avLst/>
          </a:prstGeom>
        </p:spPr>
      </p:pic>
      <p:pic>
        <p:nvPicPr>
          <p:cNvPr id="6" name="Content Placeholder 5">
            <a:extLst>
              <a:ext uri="{FF2B5EF4-FFF2-40B4-BE49-F238E27FC236}">
                <a16:creationId xmlns:a16="http://schemas.microsoft.com/office/drawing/2014/main" id="{3E1EF227-96D1-3936-2559-BB7930DFF18F}"/>
              </a:ext>
            </a:extLst>
          </p:cNvPr>
          <p:cNvPicPr>
            <a:picLocks noGrp="1" noChangeAspect="1"/>
          </p:cNvPicPr>
          <p:nvPr>
            <p:ph sz="quarter" idx="12"/>
          </p:nvPr>
        </p:nvPicPr>
        <p:blipFill>
          <a:blip r:embed="rId4"/>
          <a:stretch>
            <a:fillRect/>
          </a:stretch>
        </p:blipFill>
        <p:spPr>
          <a:xfrm>
            <a:off x="4420412" y="209641"/>
            <a:ext cx="5991872" cy="4597400"/>
          </a:xfrm>
          <a:prstGeom prst="rect">
            <a:avLst/>
          </a:prstGeom>
        </p:spPr>
      </p:pic>
      <p:sp>
        <p:nvSpPr>
          <p:cNvPr id="9" name="TextBox 8">
            <a:extLst>
              <a:ext uri="{FF2B5EF4-FFF2-40B4-BE49-F238E27FC236}">
                <a16:creationId xmlns:a16="http://schemas.microsoft.com/office/drawing/2014/main" id="{05E66AF4-59E2-8EE5-35D7-91457917C97E}"/>
              </a:ext>
            </a:extLst>
          </p:cNvPr>
          <p:cNvSpPr txBox="1"/>
          <p:nvPr/>
        </p:nvSpPr>
        <p:spPr>
          <a:xfrm>
            <a:off x="4586382" y="4953364"/>
            <a:ext cx="6167120" cy="2031325"/>
          </a:xfrm>
          <a:prstGeom prst="rect">
            <a:avLst/>
          </a:prstGeom>
          <a:noFill/>
        </p:spPr>
        <p:txBody>
          <a:bodyPr wrap="square">
            <a:spAutoFit/>
          </a:bodyPr>
          <a:lstStyle/>
          <a:p>
            <a:r>
              <a:rPr lang="en-US" dirty="0"/>
              <a:t>Census.gov/community jobs</a:t>
            </a:r>
          </a:p>
          <a:p>
            <a:pPr marL="0" indent="0">
              <a:buNone/>
            </a:pPr>
            <a:r>
              <a:rPr lang="en-US" dirty="0">
                <a:hlinkClick r:id="rId5"/>
              </a:rPr>
              <a:t>Jobs in Your Community (census.gov)</a:t>
            </a:r>
            <a:endParaRPr lang="en-US" dirty="0"/>
          </a:p>
          <a:p>
            <a:endParaRPr lang="en-US" dirty="0"/>
          </a:p>
          <a:p>
            <a:r>
              <a:rPr lang="en-US" dirty="0"/>
              <a:t>Select State – link takes you to USAJobs</a:t>
            </a:r>
          </a:p>
          <a:p>
            <a:r>
              <a:rPr lang="en-US" dirty="0"/>
              <a:t>Create a profile which includes a resume</a:t>
            </a:r>
            <a:endParaRPr lang="en-US" dirty="0">
              <a:cs typeface="Calibri"/>
            </a:endParaRPr>
          </a:p>
          <a:p>
            <a:r>
              <a:rPr lang="en-US" dirty="0"/>
              <a:t>Field Representative Jobs – open continuous</a:t>
            </a:r>
          </a:p>
          <a:p>
            <a:pPr marL="0" indent="0">
              <a:buNone/>
            </a:pPr>
            <a:r>
              <a:rPr lang="en-US" dirty="0"/>
              <a:t>		</a:t>
            </a:r>
          </a:p>
        </p:txBody>
      </p:sp>
    </p:spTree>
    <p:extLst>
      <p:ext uri="{BB962C8B-B14F-4D97-AF65-F5344CB8AC3E}">
        <p14:creationId xmlns:p14="http://schemas.microsoft.com/office/powerpoint/2010/main" val="16211007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2" name="Rectangle 21">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1E65604-A348-402A-A2DD-F036C0A0A05A}"/>
              </a:ext>
            </a:extLst>
          </p:cNvPr>
          <p:cNvSpPr>
            <a:spLocks noGrp="1"/>
          </p:cNvSpPr>
          <p:nvPr>
            <p:ph type="title"/>
          </p:nvPr>
        </p:nvSpPr>
        <p:spPr>
          <a:xfrm>
            <a:off x="207584" y="1191757"/>
            <a:ext cx="3622648" cy="1241945"/>
          </a:xfrm>
        </p:spPr>
        <p:txBody>
          <a:bodyPr vert="horz" lIns="91440" tIns="45720" rIns="91440" bIns="45720" rtlCol="0" anchor="b">
            <a:noAutofit/>
          </a:bodyPr>
          <a:lstStyle/>
          <a:p>
            <a:pPr algn="ctr"/>
            <a:r>
              <a:rPr lang="en-US" dirty="0">
                <a:solidFill>
                  <a:srgbClr val="FFFFFF"/>
                </a:solidFill>
                <a:latin typeface="+mj-lt"/>
              </a:rPr>
              <a:t>Professional</a:t>
            </a:r>
            <a:br>
              <a:rPr lang="en-US" dirty="0">
                <a:solidFill>
                  <a:srgbClr val="FFFFFF"/>
                </a:solidFill>
                <a:latin typeface="+mj-lt"/>
              </a:rPr>
            </a:br>
            <a:r>
              <a:rPr lang="en-US" dirty="0">
                <a:solidFill>
                  <a:srgbClr val="FFFFFF"/>
                </a:solidFill>
                <a:latin typeface="+mj-lt"/>
              </a:rPr>
              <a:t>&amp; Career Positions - Locations</a:t>
            </a:r>
            <a:endParaRPr lang="en-US" kern="1200" dirty="0">
              <a:solidFill>
                <a:srgbClr val="FFFFFF"/>
              </a:solidFill>
              <a:latin typeface="+mj-lt"/>
              <a:ea typeface="+mj-ea"/>
              <a:cs typeface="+mj-cs"/>
            </a:endParaRPr>
          </a:p>
        </p:txBody>
      </p:sp>
      <p:pic>
        <p:nvPicPr>
          <p:cNvPr id="11" name="Picture 10">
            <a:extLst>
              <a:ext uri="{FF2B5EF4-FFF2-40B4-BE49-F238E27FC236}">
                <a16:creationId xmlns:a16="http://schemas.microsoft.com/office/drawing/2014/main" id="{A6F37BF1-6660-4406-A1D3-C428F82BD4B6}"/>
              </a:ext>
            </a:extLst>
          </p:cNvPr>
          <p:cNvPicPr>
            <a:picLocks noChangeAspect="1"/>
          </p:cNvPicPr>
          <p:nvPr/>
        </p:nvPicPr>
        <p:blipFill>
          <a:blip r:embed="rId3"/>
          <a:stretch>
            <a:fillRect/>
          </a:stretch>
        </p:blipFill>
        <p:spPr>
          <a:xfrm>
            <a:off x="10412284" y="5537662"/>
            <a:ext cx="1292036" cy="1110697"/>
          </a:xfrm>
          <a:prstGeom prst="rect">
            <a:avLst/>
          </a:prstGeom>
        </p:spPr>
      </p:pic>
      <p:sp>
        <p:nvSpPr>
          <p:cNvPr id="4" name="Content Placeholder 3">
            <a:extLst>
              <a:ext uri="{FF2B5EF4-FFF2-40B4-BE49-F238E27FC236}">
                <a16:creationId xmlns:a16="http://schemas.microsoft.com/office/drawing/2014/main" id="{59FCC2C8-4A06-C30D-B64C-1BAE3D4B621D}"/>
              </a:ext>
            </a:extLst>
          </p:cNvPr>
          <p:cNvSpPr>
            <a:spLocks noGrp="1"/>
          </p:cNvSpPr>
          <p:nvPr>
            <p:ph sz="quarter" idx="12"/>
          </p:nvPr>
        </p:nvSpPr>
        <p:spPr>
          <a:xfrm>
            <a:off x="4245410" y="470131"/>
            <a:ext cx="6903721" cy="4597400"/>
          </a:xfrm>
        </p:spPr>
        <p:txBody>
          <a:bodyPr/>
          <a:lstStyle/>
          <a:p>
            <a:pPr marL="0" indent="0">
              <a:buNone/>
            </a:pPr>
            <a:r>
              <a:rPr lang="en-US" b="1" dirty="0"/>
              <a:t>. Census Bureau Headquarters</a:t>
            </a:r>
            <a:endParaRPr lang="en-US" sz="3300" dirty="0"/>
          </a:p>
          <a:p>
            <a:pPr lvl="1"/>
            <a:r>
              <a:rPr lang="en-US" dirty="0"/>
              <a:t>Suitland, MD </a:t>
            </a:r>
            <a:r>
              <a:rPr lang="en-US" sz="1600" dirty="0"/>
              <a:t>(just outside of D.C.) </a:t>
            </a:r>
            <a:endParaRPr lang="en-US" sz="1600" dirty="0">
              <a:cs typeface="Calibri"/>
            </a:endParaRPr>
          </a:p>
          <a:p>
            <a:pPr marL="0" indent="0">
              <a:buNone/>
            </a:pPr>
            <a:r>
              <a:rPr lang="en-US" b="1" dirty="0"/>
              <a:t>Regional Offices</a:t>
            </a:r>
            <a:endParaRPr lang="en-US" dirty="0">
              <a:cs typeface="Calibri"/>
            </a:endParaRPr>
          </a:p>
          <a:p>
            <a:pPr marL="914400" lvl="1" indent="-457200"/>
            <a:r>
              <a:rPr lang="en-US" dirty="0"/>
              <a:t>NY, Philadelphia, Atlanta, Chicago, Denver, LA</a:t>
            </a:r>
            <a:endParaRPr lang="en-US" dirty="0">
              <a:cs typeface="Calibri"/>
            </a:endParaRPr>
          </a:p>
          <a:p>
            <a:pPr marL="0" indent="0">
              <a:buNone/>
            </a:pPr>
            <a:r>
              <a:rPr lang="en-US" b="1" dirty="0"/>
              <a:t>Job Types </a:t>
            </a:r>
          </a:p>
          <a:p>
            <a:pPr marL="800100" lvl="1" indent="-342900"/>
            <a:r>
              <a:rPr lang="en-US" sz="2000" dirty="0"/>
              <a:t>(Entry level – to Executive, *= RO &amp; HQ)</a:t>
            </a:r>
            <a:endParaRPr lang="en-US" dirty="0">
              <a:cs typeface="Calibri"/>
            </a:endParaRPr>
          </a:p>
          <a:p>
            <a:endParaRPr lang="en-US" dirty="0"/>
          </a:p>
        </p:txBody>
      </p:sp>
      <p:pic>
        <p:nvPicPr>
          <p:cNvPr id="6" name="Picture 5">
            <a:extLst>
              <a:ext uri="{FF2B5EF4-FFF2-40B4-BE49-F238E27FC236}">
                <a16:creationId xmlns:a16="http://schemas.microsoft.com/office/drawing/2014/main" id="{CAB6B5CF-1886-D8C0-F94E-AA39974CA2A2}"/>
              </a:ext>
            </a:extLst>
          </p:cNvPr>
          <p:cNvPicPr>
            <a:picLocks noChangeAspect="1"/>
          </p:cNvPicPr>
          <p:nvPr/>
        </p:nvPicPr>
        <p:blipFill>
          <a:blip r:embed="rId4"/>
          <a:stretch>
            <a:fillRect/>
          </a:stretch>
        </p:blipFill>
        <p:spPr>
          <a:xfrm>
            <a:off x="5634078" y="3788335"/>
            <a:ext cx="2845752" cy="2294594"/>
          </a:xfrm>
          <a:prstGeom prst="rect">
            <a:avLst/>
          </a:prstGeom>
        </p:spPr>
      </p:pic>
    </p:spTree>
    <p:extLst>
      <p:ext uri="{BB962C8B-B14F-4D97-AF65-F5344CB8AC3E}">
        <p14:creationId xmlns:p14="http://schemas.microsoft.com/office/powerpoint/2010/main" val="1151846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2" name="Rectangle 21">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1E65604-A348-402A-A2DD-F036C0A0A05A}"/>
              </a:ext>
            </a:extLst>
          </p:cNvPr>
          <p:cNvSpPr>
            <a:spLocks noGrp="1"/>
          </p:cNvSpPr>
          <p:nvPr>
            <p:ph type="title"/>
          </p:nvPr>
        </p:nvSpPr>
        <p:spPr>
          <a:xfrm>
            <a:off x="337252" y="1812730"/>
            <a:ext cx="3622648" cy="1241945"/>
          </a:xfrm>
        </p:spPr>
        <p:txBody>
          <a:bodyPr vert="horz" lIns="91440" tIns="45720" rIns="91440" bIns="45720" rtlCol="0" anchor="b">
            <a:noAutofit/>
          </a:bodyPr>
          <a:lstStyle/>
          <a:p>
            <a:pPr algn="ctr"/>
            <a:r>
              <a:rPr lang="en-US" dirty="0">
                <a:solidFill>
                  <a:srgbClr val="FFFFFF"/>
                </a:solidFill>
                <a:latin typeface="+mj-lt"/>
              </a:rPr>
              <a:t>Types of Jobs</a:t>
            </a:r>
            <a:br>
              <a:rPr lang="en-US" dirty="0">
                <a:solidFill>
                  <a:srgbClr val="FFFFFF"/>
                </a:solidFill>
                <a:latin typeface="+mj-lt"/>
              </a:rPr>
            </a:br>
            <a:r>
              <a:rPr lang="en-US" dirty="0">
                <a:solidFill>
                  <a:srgbClr val="FFFFFF"/>
                </a:solidFill>
                <a:latin typeface="+mj-lt"/>
              </a:rPr>
              <a:t>Entry level to Executive</a:t>
            </a:r>
            <a:endParaRPr lang="en-US" kern="1200" dirty="0">
              <a:solidFill>
                <a:srgbClr val="FFFFFF"/>
              </a:solidFill>
              <a:latin typeface="+mj-lt"/>
              <a:ea typeface="+mj-ea"/>
              <a:cs typeface="+mj-cs"/>
            </a:endParaRPr>
          </a:p>
        </p:txBody>
      </p:sp>
      <p:pic>
        <p:nvPicPr>
          <p:cNvPr id="11" name="Picture 10">
            <a:extLst>
              <a:ext uri="{FF2B5EF4-FFF2-40B4-BE49-F238E27FC236}">
                <a16:creationId xmlns:a16="http://schemas.microsoft.com/office/drawing/2014/main" id="{A6F37BF1-6660-4406-A1D3-C428F82BD4B6}"/>
              </a:ext>
            </a:extLst>
          </p:cNvPr>
          <p:cNvPicPr>
            <a:picLocks noChangeAspect="1"/>
          </p:cNvPicPr>
          <p:nvPr/>
        </p:nvPicPr>
        <p:blipFill>
          <a:blip r:embed="rId3"/>
          <a:stretch>
            <a:fillRect/>
          </a:stretch>
        </p:blipFill>
        <p:spPr>
          <a:xfrm>
            <a:off x="10412284" y="5537662"/>
            <a:ext cx="1292036" cy="1110697"/>
          </a:xfrm>
          <a:prstGeom prst="rect">
            <a:avLst/>
          </a:prstGeom>
        </p:spPr>
      </p:pic>
      <p:sp>
        <p:nvSpPr>
          <p:cNvPr id="5" name="Content Placeholder 4">
            <a:extLst>
              <a:ext uri="{FF2B5EF4-FFF2-40B4-BE49-F238E27FC236}">
                <a16:creationId xmlns:a16="http://schemas.microsoft.com/office/drawing/2014/main" id="{C395D433-2872-0198-B595-F24D32C392A1}"/>
              </a:ext>
            </a:extLst>
          </p:cNvPr>
          <p:cNvSpPr>
            <a:spLocks noGrp="1"/>
          </p:cNvSpPr>
          <p:nvPr>
            <p:ph sz="quarter" idx="12"/>
          </p:nvPr>
        </p:nvSpPr>
        <p:spPr>
          <a:xfrm>
            <a:off x="4490719" y="1219200"/>
            <a:ext cx="6863081" cy="4597400"/>
          </a:xfrm>
        </p:spPr>
        <p:txBody>
          <a:bodyPr>
            <a:normAutofit fontScale="92500" lnSpcReduction="10000"/>
          </a:bodyPr>
          <a:lstStyle/>
          <a:p>
            <a:r>
              <a:rPr lang="en-US" sz="2800" dirty="0">
                <a:cs typeface="Calibri"/>
              </a:rPr>
              <a:t>HR Specialist/ Admin Specialist (RO)</a:t>
            </a:r>
          </a:p>
          <a:p>
            <a:r>
              <a:rPr lang="en-US" sz="2800" dirty="0">
                <a:cs typeface="Calibri"/>
              </a:rPr>
              <a:t>Survey Statistician*  </a:t>
            </a:r>
          </a:p>
          <a:p>
            <a:r>
              <a:rPr lang="en-US" sz="2800" dirty="0">
                <a:cs typeface="Calibri"/>
              </a:rPr>
              <a:t>Math Statistician</a:t>
            </a:r>
          </a:p>
          <a:p>
            <a:r>
              <a:rPr lang="en-US" sz="2800" dirty="0">
                <a:cs typeface="Calibri"/>
              </a:rPr>
              <a:t>Geographer   </a:t>
            </a:r>
          </a:p>
          <a:p>
            <a:r>
              <a:rPr lang="en-US" sz="2800" dirty="0">
                <a:cs typeface="Calibri"/>
              </a:rPr>
              <a:t>Data Scientist </a:t>
            </a:r>
          </a:p>
          <a:p>
            <a:r>
              <a:rPr lang="en-US" sz="2800" dirty="0">
                <a:cs typeface="Calibri"/>
              </a:rPr>
              <a:t>IT/Computer Specialists* </a:t>
            </a:r>
          </a:p>
          <a:p>
            <a:r>
              <a:rPr lang="en-US" sz="2800" dirty="0">
                <a:cs typeface="Calibri"/>
              </a:rPr>
              <a:t>Program Analyst </a:t>
            </a:r>
          </a:p>
          <a:p>
            <a:r>
              <a:rPr lang="en-US" sz="2800" dirty="0">
                <a:cs typeface="Calibri"/>
              </a:rPr>
              <a:t>Economist </a:t>
            </a:r>
          </a:p>
          <a:p>
            <a:r>
              <a:rPr lang="en-US" sz="2800" dirty="0">
                <a:cs typeface="Calibri"/>
              </a:rPr>
              <a:t>Accountant</a:t>
            </a:r>
          </a:p>
          <a:p>
            <a:r>
              <a:rPr lang="en-US" sz="2800" dirty="0">
                <a:cs typeface="Calibri"/>
              </a:rPr>
              <a:t>Clerical*</a:t>
            </a:r>
          </a:p>
          <a:p>
            <a:endParaRPr lang="en-US" dirty="0"/>
          </a:p>
        </p:txBody>
      </p:sp>
      <p:sp>
        <p:nvSpPr>
          <p:cNvPr id="8" name="TextBox 7">
            <a:extLst>
              <a:ext uri="{FF2B5EF4-FFF2-40B4-BE49-F238E27FC236}">
                <a16:creationId xmlns:a16="http://schemas.microsoft.com/office/drawing/2014/main" id="{B3CB5B0D-6B5F-9DDB-1825-AF2DD03DAA29}"/>
              </a:ext>
            </a:extLst>
          </p:cNvPr>
          <p:cNvSpPr txBox="1"/>
          <p:nvPr/>
        </p:nvSpPr>
        <p:spPr>
          <a:xfrm>
            <a:off x="5070608" y="286531"/>
            <a:ext cx="6167120" cy="461665"/>
          </a:xfrm>
          <a:prstGeom prst="rect">
            <a:avLst/>
          </a:prstGeom>
          <a:noFill/>
        </p:spPr>
        <p:txBody>
          <a:bodyPr wrap="square">
            <a:spAutoFit/>
          </a:bodyPr>
          <a:lstStyle/>
          <a:p>
            <a:r>
              <a:rPr lang="en-US" sz="2400" dirty="0">
                <a:latin typeface="+mj-lt"/>
              </a:rPr>
              <a:t>*= RO &amp; HQ</a:t>
            </a:r>
            <a:endParaRPr lang="en-US" sz="2400" dirty="0"/>
          </a:p>
        </p:txBody>
      </p:sp>
      <p:pic>
        <p:nvPicPr>
          <p:cNvPr id="9" name="Picture 8">
            <a:extLst>
              <a:ext uri="{FF2B5EF4-FFF2-40B4-BE49-F238E27FC236}">
                <a16:creationId xmlns:a16="http://schemas.microsoft.com/office/drawing/2014/main" id="{A00890B4-BC02-F79F-3058-CD0F59F1DE07}"/>
              </a:ext>
            </a:extLst>
          </p:cNvPr>
          <p:cNvPicPr>
            <a:picLocks noChangeAspect="1"/>
          </p:cNvPicPr>
          <p:nvPr/>
        </p:nvPicPr>
        <p:blipFill>
          <a:blip r:embed="rId4"/>
          <a:stretch>
            <a:fillRect/>
          </a:stretch>
        </p:blipFill>
        <p:spPr>
          <a:xfrm>
            <a:off x="8447667" y="2162340"/>
            <a:ext cx="3256653" cy="2533320"/>
          </a:xfrm>
          <a:prstGeom prst="rect">
            <a:avLst/>
          </a:prstGeom>
        </p:spPr>
      </p:pic>
    </p:spTree>
    <p:extLst>
      <p:ext uri="{BB962C8B-B14F-4D97-AF65-F5344CB8AC3E}">
        <p14:creationId xmlns:p14="http://schemas.microsoft.com/office/powerpoint/2010/main" val="40570294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2" name="Rectangle 21">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1E65604-A348-402A-A2DD-F036C0A0A05A}"/>
              </a:ext>
            </a:extLst>
          </p:cNvPr>
          <p:cNvSpPr>
            <a:spLocks noGrp="1"/>
          </p:cNvSpPr>
          <p:nvPr>
            <p:ph type="title"/>
          </p:nvPr>
        </p:nvSpPr>
        <p:spPr>
          <a:xfrm>
            <a:off x="129412" y="950955"/>
            <a:ext cx="3622648" cy="1241945"/>
          </a:xfrm>
        </p:spPr>
        <p:txBody>
          <a:bodyPr vert="horz" lIns="91440" tIns="45720" rIns="91440" bIns="45720" rtlCol="0" anchor="b">
            <a:noAutofit/>
          </a:bodyPr>
          <a:lstStyle/>
          <a:p>
            <a:pPr algn="ctr"/>
            <a:r>
              <a:rPr lang="en-US" dirty="0">
                <a:solidFill>
                  <a:schemeClr val="bg1"/>
                </a:solidFill>
              </a:rPr>
              <a:t>Tribal Relations Program Overview</a:t>
            </a:r>
            <a:endParaRPr lang="en-US" kern="1200" dirty="0">
              <a:solidFill>
                <a:srgbClr val="FFFFFF"/>
              </a:solidFill>
              <a:latin typeface="+mj-lt"/>
              <a:ea typeface="+mj-ea"/>
              <a:cs typeface="+mj-cs"/>
            </a:endParaRPr>
          </a:p>
        </p:txBody>
      </p:sp>
      <p:pic>
        <p:nvPicPr>
          <p:cNvPr id="11" name="Picture 10">
            <a:extLst>
              <a:ext uri="{FF2B5EF4-FFF2-40B4-BE49-F238E27FC236}">
                <a16:creationId xmlns:a16="http://schemas.microsoft.com/office/drawing/2014/main" id="{A6F37BF1-6660-4406-A1D3-C428F82BD4B6}"/>
              </a:ext>
            </a:extLst>
          </p:cNvPr>
          <p:cNvPicPr>
            <a:picLocks noChangeAspect="1"/>
          </p:cNvPicPr>
          <p:nvPr/>
        </p:nvPicPr>
        <p:blipFill>
          <a:blip r:embed="rId3"/>
          <a:stretch>
            <a:fillRect/>
          </a:stretch>
        </p:blipFill>
        <p:spPr>
          <a:xfrm>
            <a:off x="10412284" y="5537662"/>
            <a:ext cx="1292036" cy="1110697"/>
          </a:xfrm>
          <a:prstGeom prst="rect">
            <a:avLst/>
          </a:prstGeom>
        </p:spPr>
      </p:pic>
      <p:sp>
        <p:nvSpPr>
          <p:cNvPr id="9" name="TextBox 8">
            <a:extLst>
              <a:ext uri="{FF2B5EF4-FFF2-40B4-BE49-F238E27FC236}">
                <a16:creationId xmlns:a16="http://schemas.microsoft.com/office/drawing/2014/main" id="{05E66AF4-59E2-8EE5-35D7-91457917C97E}"/>
              </a:ext>
            </a:extLst>
          </p:cNvPr>
          <p:cNvSpPr txBox="1"/>
          <p:nvPr/>
        </p:nvSpPr>
        <p:spPr>
          <a:xfrm>
            <a:off x="292302" y="2632467"/>
            <a:ext cx="3480888" cy="3447098"/>
          </a:xfrm>
          <a:prstGeom prst="rect">
            <a:avLst/>
          </a:prstGeom>
          <a:noFill/>
        </p:spPr>
        <p:txBody>
          <a:bodyPr wrap="square">
            <a:spAutoFit/>
          </a:bodyPr>
          <a:lstStyle/>
          <a:p>
            <a:r>
              <a:rPr lang="en-US" sz="2000" dirty="0">
                <a:solidFill>
                  <a:schemeClr val="bg1"/>
                </a:solidFill>
                <a:ea typeface="+mn-lt"/>
                <a:cs typeface="+mn-lt"/>
              </a:rPr>
              <a:t>- Tribal Data Tabulation </a:t>
            </a:r>
            <a:endParaRPr lang="en-US" sz="2000" dirty="0">
              <a:solidFill>
                <a:schemeClr val="bg1"/>
              </a:solidFill>
              <a:cs typeface="Calibri" panose="020F0502020204030204"/>
            </a:endParaRPr>
          </a:p>
          <a:p>
            <a:r>
              <a:rPr lang="en-US" sz="2000" dirty="0">
                <a:solidFill>
                  <a:schemeClr val="bg1"/>
                </a:solidFill>
                <a:ea typeface="+mn-lt"/>
                <a:cs typeface="+mn-lt"/>
              </a:rPr>
              <a:t>- Engage  Partners </a:t>
            </a:r>
            <a:endParaRPr lang="en-US" sz="2000" dirty="0">
              <a:solidFill>
                <a:schemeClr val="bg1"/>
              </a:solidFill>
              <a:cs typeface="Calibri" panose="020F0502020204030204"/>
            </a:endParaRPr>
          </a:p>
          <a:p>
            <a:r>
              <a:rPr lang="en-US" sz="2000" dirty="0">
                <a:solidFill>
                  <a:schemeClr val="bg1"/>
                </a:solidFill>
                <a:ea typeface="+mn-lt"/>
                <a:cs typeface="+mn-lt"/>
              </a:rPr>
              <a:t>- Updates and resources for ongoing surveys </a:t>
            </a:r>
            <a:endParaRPr lang="en-US" sz="2000" dirty="0">
              <a:solidFill>
                <a:schemeClr val="bg1"/>
              </a:solidFill>
              <a:cs typeface="Calibri" panose="020F0502020204030204"/>
            </a:endParaRPr>
          </a:p>
          <a:p>
            <a:r>
              <a:rPr lang="en-US" sz="2000" dirty="0">
                <a:solidFill>
                  <a:schemeClr val="bg1"/>
                </a:solidFill>
                <a:ea typeface="+mn-lt"/>
                <a:cs typeface="+mn-lt"/>
              </a:rPr>
              <a:t>- Surveys &amp; Upcoming 2030 Census </a:t>
            </a:r>
            <a:endParaRPr lang="en-US" sz="2000" dirty="0">
              <a:solidFill>
                <a:schemeClr val="bg1"/>
              </a:solidFill>
              <a:cs typeface="Calibri" panose="020F0502020204030204"/>
            </a:endParaRPr>
          </a:p>
          <a:p>
            <a:r>
              <a:rPr lang="en-US" sz="2000" dirty="0">
                <a:solidFill>
                  <a:schemeClr val="bg1"/>
                </a:solidFill>
                <a:ea typeface="+mn-lt"/>
                <a:cs typeface="+mn-lt"/>
              </a:rPr>
              <a:t>- Geographic Programs </a:t>
            </a:r>
            <a:endParaRPr lang="en-US" sz="2000" dirty="0">
              <a:solidFill>
                <a:schemeClr val="bg1"/>
              </a:solidFill>
              <a:cs typeface="Calibri" panose="020F0502020204030204"/>
            </a:endParaRPr>
          </a:p>
          <a:p>
            <a:r>
              <a:rPr lang="en-US" sz="2000" dirty="0">
                <a:solidFill>
                  <a:schemeClr val="bg1"/>
                </a:solidFill>
                <a:ea typeface="+mn-lt"/>
                <a:cs typeface="+mn-lt"/>
              </a:rPr>
              <a:t>- Cultural Awareness and Engagement </a:t>
            </a:r>
            <a:endParaRPr lang="en-US" sz="2000" dirty="0">
              <a:solidFill>
                <a:schemeClr val="bg1"/>
              </a:solidFill>
              <a:cs typeface="Calibri" panose="020F0502020204030204"/>
            </a:endParaRPr>
          </a:p>
          <a:p>
            <a:r>
              <a:rPr lang="en-US" sz="2000" dirty="0">
                <a:solidFill>
                  <a:schemeClr val="bg1"/>
                </a:solidFill>
                <a:ea typeface="+mn-lt"/>
                <a:cs typeface="+mn-lt"/>
              </a:rPr>
              <a:t>- Field and other Directorates </a:t>
            </a:r>
            <a:endParaRPr lang="en-US" sz="2000" dirty="0">
              <a:solidFill>
                <a:schemeClr val="bg1"/>
              </a:solidFill>
              <a:cs typeface="Calibri" panose="020F0502020204030204"/>
            </a:endParaRPr>
          </a:p>
          <a:p>
            <a:pPr marL="0" indent="0">
              <a:buNone/>
            </a:pPr>
            <a:endParaRPr lang="en-US" dirty="0"/>
          </a:p>
        </p:txBody>
      </p:sp>
      <p:pic>
        <p:nvPicPr>
          <p:cNvPr id="13" name="Picture 2">
            <a:extLst>
              <a:ext uri="{FF2B5EF4-FFF2-40B4-BE49-F238E27FC236}">
                <a16:creationId xmlns:a16="http://schemas.microsoft.com/office/drawing/2014/main" id="{DA752345-9DB7-97D5-29A8-0439A97B050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38224" y="56404"/>
            <a:ext cx="7763275" cy="54346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0903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2" name="Rectangle 21">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1E65604-A348-402A-A2DD-F036C0A0A05A}"/>
              </a:ext>
            </a:extLst>
          </p:cNvPr>
          <p:cNvSpPr>
            <a:spLocks noGrp="1"/>
          </p:cNvSpPr>
          <p:nvPr>
            <p:ph type="title"/>
          </p:nvPr>
        </p:nvSpPr>
        <p:spPr>
          <a:xfrm>
            <a:off x="337252" y="1812730"/>
            <a:ext cx="3622648" cy="1241945"/>
          </a:xfrm>
        </p:spPr>
        <p:txBody>
          <a:bodyPr vert="horz" lIns="91440" tIns="45720" rIns="91440" bIns="45720" rtlCol="0" anchor="b">
            <a:noAutofit/>
          </a:bodyPr>
          <a:lstStyle/>
          <a:p>
            <a:pPr algn="ctr"/>
            <a:r>
              <a:rPr lang="en-US" dirty="0">
                <a:solidFill>
                  <a:srgbClr val="FFFFFF"/>
                </a:solidFill>
                <a:latin typeface="+mj-lt"/>
              </a:rPr>
              <a:t>Temporary Decennial Positions</a:t>
            </a:r>
            <a:endParaRPr lang="en-US" kern="1200" dirty="0">
              <a:solidFill>
                <a:srgbClr val="FFFFFF"/>
              </a:solidFill>
              <a:latin typeface="+mj-lt"/>
              <a:ea typeface="+mj-ea"/>
              <a:cs typeface="+mj-cs"/>
            </a:endParaRPr>
          </a:p>
        </p:txBody>
      </p:sp>
      <p:pic>
        <p:nvPicPr>
          <p:cNvPr id="11" name="Picture 10">
            <a:extLst>
              <a:ext uri="{FF2B5EF4-FFF2-40B4-BE49-F238E27FC236}">
                <a16:creationId xmlns:a16="http://schemas.microsoft.com/office/drawing/2014/main" id="{A6F37BF1-6660-4406-A1D3-C428F82BD4B6}"/>
              </a:ext>
            </a:extLst>
          </p:cNvPr>
          <p:cNvPicPr>
            <a:picLocks noChangeAspect="1"/>
          </p:cNvPicPr>
          <p:nvPr/>
        </p:nvPicPr>
        <p:blipFill>
          <a:blip r:embed="rId3"/>
          <a:stretch>
            <a:fillRect/>
          </a:stretch>
        </p:blipFill>
        <p:spPr>
          <a:xfrm>
            <a:off x="10412284" y="5537662"/>
            <a:ext cx="1292036" cy="1110697"/>
          </a:xfrm>
          <a:prstGeom prst="rect">
            <a:avLst/>
          </a:prstGeom>
        </p:spPr>
      </p:pic>
      <p:pic>
        <p:nvPicPr>
          <p:cNvPr id="3" name="Picture 2">
            <a:extLst>
              <a:ext uri="{FF2B5EF4-FFF2-40B4-BE49-F238E27FC236}">
                <a16:creationId xmlns:a16="http://schemas.microsoft.com/office/drawing/2014/main" id="{F13448A6-46BB-10E7-FF67-5D2C8964B6F4}"/>
              </a:ext>
            </a:extLst>
          </p:cNvPr>
          <p:cNvPicPr>
            <a:picLocks noChangeAspect="1"/>
          </p:cNvPicPr>
          <p:nvPr/>
        </p:nvPicPr>
        <p:blipFill>
          <a:blip r:embed="rId4"/>
          <a:stretch>
            <a:fillRect/>
          </a:stretch>
        </p:blipFill>
        <p:spPr>
          <a:xfrm>
            <a:off x="5362218" y="3623168"/>
            <a:ext cx="3054927" cy="2923591"/>
          </a:xfrm>
          <a:prstGeom prst="rect">
            <a:avLst/>
          </a:prstGeom>
        </p:spPr>
      </p:pic>
      <p:sp>
        <p:nvSpPr>
          <p:cNvPr id="6" name="Content Placeholder 5">
            <a:extLst>
              <a:ext uri="{FF2B5EF4-FFF2-40B4-BE49-F238E27FC236}">
                <a16:creationId xmlns:a16="http://schemas.microsoft.com/office/drawing/2014/main" id="{F970EAAB-17D7-F473-1916-0BD4B830108C}"/>
              </a:ext>
            </a:extLst>
          </p:cNvPr>
          <p:cNvSpPr>
            <a:spLocks noGrp="1"/>
          </p:cNvSpPr>
          <p:nvPr>
            <p:ph sz="quarter" idx="12"/>
          </p:nvPr>
        </p:nvSpPr>
        <p:spPr>
          <a:xfrm>
            <a:off x="4297152" y="311240"/>
            <a:ext cx="7557596" cy="3301789"/>
          </a:xfrm>
        </p:spPr>
        <p:txBody>
          <a:bodyPr>
            <a:normAutofit fontScale="47500" lnSpcReduction="20000"/>
          </a:bodyPr>
          <a:lstStyle/>
          <a:p>
            <a:r>
              <a:rPr lang="en-US" sz="5100" dirty="0"/>
              <a:t>Everywhere</a:t>
            </a:r>
          </a:p>
          <a:p>
            <a:pPr lvl="1"/>
            <a:r>
              <a:rPr lang="en-US" sz="5100" dirty="0">
                <a:cs typeface="Calibri"/>
              </a:rPr>
              <a:t>Few beginning in 2028</a:t>
            </a:r>
          </a:p>
          <a:p>
            <a:pPr lvl="1"/>
            <a:r>
              <a:rPr lang="en-US" sz="5100" dirty="0">
                <a:cs typeface="Calibri"/>
              </a:rPr>
              <a:t>Many in late 2029 &amp; first half of 2030</a:t>
            </a:r>
          </a:p>
          <a:p>
            <a:r>
              <a:rPr lang="en-US" sz="5100" dirty="0"/>
              <a:t>Much more numerous</a:t>
            </a:r>
            <a:endParaRPr lang="en-US" sz="5100" dirty="0">
              <a:cs typeface="Calibri"/>
            </a:endParaRPr>
          </a:p>
          <a:p>
            <a:r>
              <a:rPr lang="en-US" sz="5100" dirty="0"/>
              <a:t>2 years – 6 weeks</a:t>
            </a:r>
            <a:endParaRPr lang="en-US" sz="5100" dirty="0">
              <a:cs typeface="Calibri"/>
            </a:endParaRPr>
          </a:p>
          <a:p>
            <a:r>
              <a:rPr lang="en-US" sz="5100" dirty="0"/>
              <a:t>Job Positions</a:t>
            </a:r>
            <a:endParaRPr lang="en-US" sz="5100" dirty="0">
              <a:cs typeface="Calibri"/>
            </a:endParaRPr>
          </a:p>
          <a:p>
            <a:pPr marL="0" indent="0">
              <a:buNone/>
            </a:pPr>
            <a:r>
              <a:rPr lang="en-US" sz="5100" dirty="0"/>
              <a:t>Supervisors		 	Enumerators (interviewers)</a:t>
            </a:r>
            <a:endParaRPr lang="en-US" sz="5100" dirty="0">
              <a:cs typeface="Calibri"/>
            </a:endParaRPr>
          </a:p>
          <a:p>
            <a:pPr marL="0" indent="0">
              <a:buNone/>
            </a:pPr>
            <a:r>
              <a:rPr lang="en-US" sz="5100" dirty="0"/>
              <a:t>Partnership Specialists	Outreach Assistants (new 2030)</a:t>
            </a:r>
            <a:endParaRPr lang="en-US" sz="5100" dirty="0">
              <a:cs typeface="Calibri"/>
            </a:endParaRPr>
          </a:p>
          <a:p>
            <a:endParaRPr lang="en-US" dirty="0"/>
          </a:p>
        </p:txBody>
      </p:sp>
    </p:spTree>
    <p:extLst>
      <p:ext uri="{BB962C8B-B14F-4D97-AF65-F5344CB8AC3E}">
        <p14:creationId xmlns:p14="http://schemas.microsoft.com/office/powerpoint/2010/main" val="7951234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2" name="Rectangle 21">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1E65604-A348-402A-A2DD-F036C0A0A05A}"/>
              </a:ext>
            </a:extLst>
          </p:cNvPr>
          <p:cNvSpPr>
            <a:spLocks noGrp="1"/>
          </p:cNvSpPr>
          <p:nvPr>
            <p:ph type="title"/>
          </p:nvPr>
        </p:nvSpPr>
        <p:spPr>
          <a:xfrm>
            <a:off x="207584" y="1562105"/>
            <a:ext cx="3622648" cy="1241945"/>
          </a:xfrm>
        </p:spPr>
        <p:txBody>
          <a:bodyPr vert="horz" lIns="91440" tIns="45720" rIns="91440" bIns="45720" rtlCol="0" anchor="b">
            <a:noAutofit/>
          </a:bodyPr>
          <a:lstStyle/>
          <a:p>
            <a:pPr algn="ctr"/>
            <a:r>
              <a:rPr lang="en-US" dirty="0">
                <a:solidFill>
                  <a:srgbClr val="FFFFFF"/>
                </a:solidFill>
                <a:latin typeface="+mj-lt"/>
              </a:rPr>
              <a:t>Office of Intergovernmental Affairs: Tribal Affairs</a:t>
            </a:r>
            <a:endParaRPr lang="en-US" kern="1200" dirty="0">
              <a:solidFill>
                <a:srgbClr val="FFFFFF"/>
              </a:solidFill>
              <a:latin typeface="+mj-lt"/>
              <a:ea typeface="+mj-ea"/>
              <a:cs typeface="+mj-cs"/>
            </a:endParaRPr>
          </a:p>
        </p:txBody>
      </p:sp>
      <p:pic>
        <p:nvPicPr>
          <p:cNvPr id="11" name="Picture 10">
            <a:extLst>
              <a:ext uri="{FF2B5EF4-FFF2-40B4-BE49-F238E27FC236}">
                <a16:creationId xmlns:a16="http://schemas.microsoft.com/office/drawing/2014/main" id="{A6F37BF1-6660-4406-A1D3-C428F82BD4B6}"/>
              </a:ext>
            </a:extLst>
          </p:cNvPr>
          <p:cNvPicPr>
            <a:picLocks noChangeAspect="1"/>
          </p:cNvPicPr>
          <p:nvPr/>
        </p:nvPicPr>
        <p:blipFill>
          <a:blip r:embed="rId3"/>
          <a:stretch>
            <a:fillRect/>
          </a:stretch>
        </p:blipFill>
        <p:spPr>
          <a:xfrm>
            <a:off x="10412284" y="5537662"/>
            <a:ext cx="1292036" cy="1110697"/>
          </a:xfrm>
          <a:prstGeom prst="rect">
            <a:avLst/>
          </a:prstGeom>
        </p:spPr>
      </p:pic>
      <p:sp>
        <p:nvSpPr>
          <p:cNvPr id="5" name="Content Placeholder 4">
            <a:extLst>
              <a:ext uri="{FF2B5EF4-FFF2-40B4-BE49-F238E27FC236}">
                <a16:creationId xmlns:a16="http://schemas.microsoft.com/office/drawing/2014/main" id="{91BCB6C0-C203-8A99-1E62-4890E23CE852}"/>
              </a:ext>
            </a:extLst>
          </p:cNvPr>
          <p:cNvSpPr>
            <a:spLocks noGrp="1"/>
          </p:cNvSpPr>
          <p:nvPr>
            <p:ph sz="quarter" idx="12"/>
          </p:nvPr>
        </p:nvSpPr>
        <p:spPr>
          <a:xfrm>
            <a:off x="4245410" y="371908"/>
            <a:ext cx="7557596" cy="2257506"/>
          </a:xfrm>
        </p:spPr>
        <p:txBody>
          <a:bodyPr>
            <a:normAutofit lnSpcReduction="10000"/>
          </a:bodyPr>
          <a:lstStyle/>
          <a:p>
            <a:r>
              <a:rPr lang="en-US" dirty="0"/>
              <a:t>The race and ethnicity standards defined by OMB was released last Thursday. The SPD 15. </a:t>
            </a:r>
          </a:p>
          <a:p>
            <a:pPr marL="0" indent="0">
              <a:buNone/>
            </a:pPr>
            <a:endParaRPr lang="en-US" dirty="0"/>
          </a:p>
          <a:p>
            <a:r>
              <a:rPr lang="en-US" b="1" i="0" dirty="0">
                <a:solidFill>
                  <a:srgbClr val="000000"/>
                </a:solidFill>
                <a:effectLst/>
                <a:latin typeface="Aptos" panose="020B0004020202020204" pitchFamily="34" charset="0"/>
              </a:rPr>
              <a:t>SPF project.  </a:t>
            </a:r>
            <a:r>
              <a:rPr lang="en-US" b="0" i="0" dirty="0">
                <a:effectLst/>
                <a:latin typeface="Aptos" panose="020B0004020202020204" pitchFamily="34" charset="0"/>
                <a:hlinkClick r:id="rId4"/>
              </a:rPr>
              <a:t>Looking Ahead to 2024 on Our Collective Journey to Excellence (census.gov)</a:t>
            </a:r>
            <a:endParaRPr lang="en-US" dirty="0"/>
          </a:p>
          <a:p>
            <a:endParaRPr lang="en-US" dirty="0"/>
          </a:p>
        </p:txBody>
      </p:sp>
      <p:sp>
        <p:nvSpPr>
          <p:cNvPr id="17" name="TextBox 16">
            <a:extLst>
              <a:ext uri="{FF2B5EF4-FFF2-40B4-BE49-F238E27FC236}">
                <a16:creationId xmlns:a16="http://schemas.microsoft.com/office/drawing/2014/main" id="{B8B4D823-EF73-7886-408B-CE96B9C91D62}"/>
              </a:ext>
            </a:extLst>
          </p:cNvPr>
          <p:cNvSpPr txBox="1"/>
          <p:nvPr/>
        </p:nvSpPr>
        <p:spPr>
          <a:xfrm>
            <a:off x="4610100" y="2797426"/>
            <a:ext cx="6172200" cy="2862322"/>
          </a:xfrm>
          <a:prstGeom prst="rect">
            <a:avLst/>
          </a:prstGeom>
          <a:noFill/>
        </p:spPr>
        <p:txBody>
          <a:bodyPr wrap="square">
            <a:spAutoFit/>
          </a:bodyPr>
          <a:lstStyle/>
          <a:p>
            <a:pPr algn="l" fontAlgn="base"/>
            <a:r>
              <a:rPr lang="en-US" b="0" i="0" dirty="0">
                <a:solidFill>
                  <a:srgbClr val="131313"/>
                </a:solidFill>
                <a:effectLst/>
                <a:latin typeface="Roboto" panose="02000000000000000000" pitchFamily="2" charset="0"/>
              </a:rPr>
              <a:t>Phone</a:t>
            </a:r>
          </a:p>
          <a:p>
            <a:pPr algn="l" fontAlgn="base"/>
            <a:r>
              <a:rPr lang="en-US" b="0" i="0" dirty="0">
                <a:solidFill>
                  <a:srgbClr val="333333"/>
                </a:solidFill>
                <a:effectLst/>
                <a:latin typeface="inherit"/>
              </a:rPr>
              <a:t>301-763-6100</a:t>
            </a:r>
          </a:p>
          <a:p>
            <a:pPr algn="l" fontAlgn="base"/>
            <a:r>
              <a:rPr lang="en-US" b="0" i="0" dirty="0">
                <a:solidFill>
                  <a:srgbClr val="131313"/>
                </a:solidFill>
                <a:effectLst/>
                <a:latin typeface="Roboto" panose="02000000000000000000" pitchFamily="2" charset="0"/>
              </a:rPr>
              <a:t>Email</a:t>
            </a:r>
          </a:p>
          <a:p>
            <a:pPr algn="l" fontAlgn="base"/>
            <a:r>
              <a:rPr lang="en-US" b="0" i="0" u="none" strike="noStrike" dirty="0">
                <a:solidFill>
                  <a:srgbClr val="2B74B7"/>
                </a:solidFill>
                <a:effectLst/>
                <a:latin typeface="inherit"/>
                <a:hlinkClick r:id="rId5"/>
              </a:rPr>
              <a:t>ocia.tao@census.gov</a:t>
            </a:r>
            <a:endParaRPr lang="en-US" b="0" i="0" u="none" strike="noStrike" dirty="0">
              <a:solidFill>
                <a:srgbClr val="2B74B7"/>
              </a:solidFill>
              <a:effectLst/>
              <a:latin typeface="inherit"/>
            </a:endParaRPr>
          </a:p>
          <a:p>
            <a:pPr algn="l" fontAlgn="base"/>
            <a:endParaRPr lang="en-US" b="0" i="0" dirty="0">
              <a:solidFill>
                <a:srgbClr val="333333"/>
              </a:solidFill>
              <a:effectLst/>
              <a:latin typeface="inherit"/>
            </a:endParaRPr>
          </a:p>
          <a:p>
            <a:pPr algn="l" fontAlgn="base"/>
            <a:r>
              <a:rPr lang="en-US" b="0" i="0" dirty="0">
                <a:solidFill>
                  <a:srgbClr val="131313"/>
                </a:solidFill>
                <a:effectLst/>
                <a:latin typeface="Roboto" panose="02000000000000000000" pitchFamily="2" charset="0"/>
              </a:rPr>
              <a:t>Intergovernmental Affairs Office</a:t>
            </a:r>
          </a:p>
          <a:p>
            <a:pPr algn="l" fontAlgn="base"/>
            <a:r>
              <a:rPr lang="en-US" b="0" i="0" dirty="0">
                <a:solidFill>
                  <a:srgbClr val="333333"/>
                </a:solidFill>
                <a:effectLst/>
                <a:latin typeface="inherit"/>
              </a:rPr>
              <a:t>Dee A. Alexander, Intergovernmental Tribal Affairs Specialist</a:t>
            </a:r>
            <a:br>
              <a:rPr lang="en-US" b="0" i="0" dirty="0">
                <a:solidFill>
                  <a:srgbClr val="333333"/>
                </a:solidFill>
                <a:effectLst/>
                <a:latin typeface="inherit"/>
              </a:rPr>
            </a:br>
            <a:r>
              <a:rPr lang="en-US" b="0" i="0" dirty="0">
                <a:solidFill>
                  <a:srgbClr val="333333"/>
                </a:solidFill>
                <a:effectLst/>
                <a:latin typeface="inherit"/>
              </a:rPr>
              <a:t>Office: (301) 763-9335</a:t>
            </a:r>
            <a:br>
              <a:rPr lang="en-US" b="0" i="0" dirty="0">
                <a:solidFill>
                  <a:srgbClr val="333333"/>
                </a:solidFill>
                <a:effectLst/>
                <a:latin typeface="inherit"/>
              </a:rPr>
            </a:br>
            <a:r>
              <a:rPr lang="en-US" b="0" i="0" dirty="0">
                <a:solidFill>
                  <a:srgbClr val="333333"/>
                </a:solidFill>
                <a:effectLst/>
                <a:latin typeface="inherit"/>
              </a:rPr>
              <a:t>Fax: (301) 763-8327</a:t>
            </a:r>
            <a:br>
              <a:rPr lang="en-US" b="0" i="0" dirty="0">
                <a:solidFill>
                  <a:srgbClr val="333333"/>
                </a:solidFill>
                <a:effectLst/>
                <a:latin typeface="inherit"/>
              </a:rPr>
            </a:br>
            <a:r>
              <a:rPr lang="en-US" b="0" i="0" dirty="0">
                <a:solidFill>
                  <a:srgbClr val="333333"/>
                </a:solidFill>
                <a:effectLst/>
                <a:latin typeface="inherit"/>
              </a:rPr>
              <a:t>Email: </a:t>
            </a:r>
            <a:r>
              <a:rPr lang="en-US" b="0" i="0" u="none" strike="noStrike" dirty="0">
                <a:solidFill>
                  <a:srgbClr val="2B74B7"/>
                </a:solidFill>
                <a:effectLst/>
                <a:latin typeface="inherit"/>
                <a:hlinkClick r:id="rId6"/>
              </a:rPr>
              <a:t>dee.a.alexander@census.gov</a:t>
            </a:r>
            <a:endParaRPr lang="en-US" b="0" i="0" dirty="0">
              <a:solidFill>
                <a:srgbClr val="333333"/>
              </a:solidFill>
              <a:effectLst/>
              <a:latin typeface="inherit"/>
            </a:endParaRPr>
          </a:p>
        </p:txBody>
      </p:sp>
    </p:spTree>
    <p:extLst>
      <p:ext uri="{BB962C8B-B14F-4D97-AF65-F5344CB8AC3E}">
        <p14:creationId xmlns:p14="http://schemas.microsoft.com/office/powerpoint/2010/main" val="24544490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2" name="Rectangle 21">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1E65604-A348-402A-A2DD-F036C0A0A05A}"/>
              </a:ext>
            </a:extLst>
          </p:cNvPr>
          <p:cNvSpPr>
            <a:spLocks noGrp="1"/>
          </p:cNvSpPr>
          <p:nvPr>
            <p:ph type="title"/>
          </p:nvPr>
        </p:nvSpPr>
        <p:spPr>
          <a:xfrm>
            <a:off x="207584" y="1562105"/>
            <a:ext cx="3622648" cy="1241945"/>
          </a:xfrm>
        </p:spPr>
        <p:txBody>
          <a:bodyPr vert="horz" lIns="91440" tIns="45720" rIns="91440" bIns="45720" rtlCol="0" anchor="b">
            <a:noAutofit/>
          </a:bodyPr>
          <a:lstStyle/>
          <a:p>
            <a:pPr algn="ctr"/>
            <a:r>
              <a:rPr lang="en-US" dirty="0">
                <a:solidFill>
                  <a:srgbClr val="FFFFFF"/>
                </a:solidFill>
                <a:latin typeface="+mj-lt"/>
              </a:rPr>
              <a:t>On-going Connection</a:t>
            </a:r>
            <a:endParaRPr lang="en-US" kern="1200" dirty="0">
              <a:solidFill>
                <a:srgbClr val="FFFFFF"/>
              </a:solidFill>
              <a:latin typeface="+mj-lt"/>
              <a:ea typeface="+mj-ea"/>
              <a:cs typeface="+mj-cs"/>
            </a:endParaRPr>
          </a:p>
        </p:txBody>
      </p:sp>
      <p:pic>
        <p:nvPicPr>
          <p:cNvPr id="11" name="Picture 10">
            <a:extLst>
              <a:ext uri="{FF2B5EF4-FFF2-40B4-BE49-F238E27FC236}">
                <a16:creationId xmlns:a16="http://schemas.microsoft.com/office/drawing/2014/main" id="{A6F37BF1-6660-4406-A1D3-C428F82BD4B6}"/>
              </a:ext>
            </a:extLst>
          </p:cNvPr>
          <p:cNvPicPr>
            <a:picLocks noChangeAspect="1"/>
          </p:cNvPicPr>
          <p:nvPr/>
        </p:nvPicPr>
        <p:blipFill>
          <a:blip r:embed="rId3"/>
          <a:stretch>
            <a:fillRect/>
          </a:stretch>
        </p:blipFill>
        <p:spPr>
          <a:xfrm>
            <a:off x="10412284" y="5537662"/>
            <a:ext cx="1292036" cy="1110697"/>
          </a:xfrm>
          <a:prstGeom prst="rect">
            <a:avLst/>
          </a:prstGeom>
        </p:spPr>
      </p:pic>
      <p:sp>
        <p:nvSpPr>
          <p:cNvPr id="4" name="Content Placeholder 3">
            <a:extLst>
              <a:ext uri="{FF2B5EF4-FFF2-40B4-BE49-F238E27FC236}">
                <a16:creationId xmlns:a16="http://schemas.microsoft.com/office/drawing/2014/main" id="{1176AAE9-4E5C-D837-F275-10F372D9D1F6}"/>
              </a:ext>
            </a:extLst>
          </p:cNvPr>
          <p:cNvSpPr>
            <a:spLocks noGrp="1"/>
          </p:cNvSpPr>
          <p:nvPr>
            <p:ph sz="quarter" idx="12"/>
          </p:nvPr>
        </p:nvSpPr>
        <p:spPr>
          <a:xfrm>
            <a:off x="4576107" y="908112"/>
            <a:ext cx="6800850" cy="4597400"/>
          </a:xfrm>
        </p:spPr>
        <p:txBody>
          <a:bodyPr/>
          <a:lstStyle/>
          <a:p>
            <a:pPr marL="0" indent="0" algn="ctr">
              <a:buNone/>
            </a:pPr>
            <a:r>
              <a:rPr lang="en-US" b="1" dirty="0">
                <a:cs typeface="Calibri"/>
              </a:rPr>
              <a:t>Chicago Regional Office</a:t>
            </a:r>
          </a:p>
          <a:p>
            <a:pPr marL="0" lvl="1" indent="0" algn="ctr">
              <a:spcBef>
                <a:spcPts val="1000"/>
              </a:spcBef>
              <a:buNone/>
            </a:pPr>
            <a:r>
              <a:rPr lang="en-US" sz="2800" b="1" dirty="0">
                <a:ea typeface="+mn-lt"/>
                <a:cs typeface="+mn-lt"/>
              </a:rPr>
              <a:t>1111 22nd St, Ste 400</a:t>
            </a:r>
          </a:p>
          <a:p>
            <a:pPr marL="0" lvl="1" indent="0" algn="ctr">
              <a:spcBef>
                <a:spcPts val="1000"/>
              </a:spcBef>
              <a:buNone/>
            </a:pPr>
            <a:r>
              <a:rPr lang="en-US" sz="2800" b="1" dirty="0">
                <a:ea typeface="+mn-lt"/>
                <a:cs typeface="+mn-lt"/>
              </a:rPr>
              <a:t>Oakbrook, IL 60523</a:t>
            </a:r>
          </a:p>
          <a:p>
            <a:pPr marL="0" indent="0" algn="ctr">
              <a:buNone/>
            </a:pPr>
            <a:r>
              <a:rPr lang="en-US" b="1" dirty="0">
                <a:ea typeface="+mn-lt"/>
                <a:cs typeface="+mn-lt"/>
              </a:rPr>
              <a:t>1-800-865-6384</a:t>
            </a:r>
          </a:p>
          <a:p>
            <a:pPr marL="0" indent="0" algn="ctr">
              <a:buNone/>
            </a:pPr>
            <a:r>
              <a:rPr lang="en-US" b="1" dirty="0">
                <a:ea typeface="+mn-lt"/>
                <a:cs typeface="+mn-lt"/>
                <a:hlinkClick r:id="rId4"/>
              </a:rPr>
              <a:t>Chicago.Regional.Office@census.gov</a:t>
            </a:r>
            <a:endParaRPr lang="en-US" b="1" dirty="0">
              <a:ea typeface="+mn-lt"/>
              <a:cs typeface="+mn-lt"/>
            </a:endParaRPr>
          </a:p>
          <a:p>
            <a:pPr marL="0" indent="0" algn="ctr">
              <a:buNone/>
            </a:pPr>
            <a:endParaRPr lang="en-US" b="1" dirty="0">
              <a:ea typeface="+mn-lt"/>
              <a:cs typeface="+mn-lt"/>
            </a:endParaRPr>
          </a:p>
          <a:p>
            <a:pPr marL="0" indent="0" algn="ctr">
              <a:buNone/>
            </a:pPr>
            <a:r>
              <a:rPr lang="en-US" b="1" dirty="0">
                <a:ea typeface="+mn-lt"/>
                <a:cs typeface="+mn-lt"/>
              </a:rPr>
              <a:t>Bernadece Boda - Tribal Relations Specialist</a:t>
            </a:r>
          </a:p>
          <a:p>
            <a:pPr marL="0" indent="0" algn="ctr">
              <a:buNone/>
            </a:pPr>
            <a:r>
              <a:rPr lang="en-US" b="1" dirty="0">
                <a:ea typeface="+mn-lt"/>
                <a:cs typeface="+mn-lt"/>
              </a:rPr>
              <a:t>301-466-5073</a:t>
            </a:r>
          </a:p>
          <a:p>
            <a:pPr marL="0" indent="0" algn="ctr">
              <a:buNone/>
            </a:pPr>
            <a:r>
              <a:rPr lang="en-US" b="1" dirty="0">
                <a:ea typeface="+mn-lt"/>
                <a:cs typeface="+mn-lt"/>
                <a:hlinkClick r:id="rId5"/>
              </a:rPr>
              <a:t>Bernadece.A.Boda@census.gov</a:t>
            </a:r>
            <a:endParaRPr lang="en-US" b="1" dirty="0">
              <a:ea typeface="+mn-lt"/>
              <a:cs typeface="+mn-lt"/>
            </a:endParaRPr>
          </a:p>
          <a:p>
            <a:pPr marL="0" indent="0" algn="ctr">
              <a:buNone/>
            </a:pPr>
            <a:endParaRPr lang="en-US" dirty="0"/>
          </a:p>
        </p:txBody>
      </p:sp>
    </p:spTree>
    <p:extLst>
      <p:ext uri="{BB962C8B-B14F-4D97-AF65-F5344CB8AC3E}">
        <p14:creationId xmlns:p14="http://schemas.microsoft.com/office/powerpoint/2010/main" val="34586336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2" name="Rectangle 21">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1E65604-A348-402A-A2DD-F036C0A0A05A}"/>
              </a:ext>
            </a:extLst>
          </p:cNvPr>
          <p:cNvSpPr>
            <a:spLocks noGrp="1"/>
          </p:cNvSpPr>
          <p:nvPr>
            <p:ph type="title"/>
          </p:nvPr>
        </p:nvSpPr>
        <p:spPr>
          <a:xfrm>
            <a:off x="337252" y="1812730"/>
            <a:ext cx="3622648" cy="1241945"/>
          </a:xfrm>
        </p:spPr>
        <p:txBody>
          <a:bodyPr vert="horz" lIns="91440" tIns="45720" rIns="91440" bIns="45720" rtlCol="0" anchor="b">
            <a:noAutofit/>
          </a:bodyPr>
          <a:lstStyle/>
          <a:p>
            <a:pPr algn="ctr"/>
            <a:r>
              <a:rPr lang="en-US" dirty="0">
                <a:solidFill>
                  <a:schemeClr val="bg1"/>
                </a:solidFill>
              </a:rPr>
              <a:t>Why Census Data?</a:t>
            </a:r>
            <a:endParaRPr lang="en-US" kern="1200" dirty="0">
              <a:solidFill>
                <a:srgbClr val="FFFFFF"/>
              </a:solidFill>
              <a:latin typeface="+mj-lt"/>
              <a:ea typeface="+mj-ea"/>
              <a:cs typeface="+mj-cs"/>
            </a:endParaRPr>
          </a:p>
        </p:txBody>
      </p:sp>
      <p:pic>
        <p:nvPicPr>
          <p:cNvPr id="11" name="Picture 10">
            <a:extLst>
              <a:ext uri="{FF2B5EF4-FFF2-40B4-BE49-F238E27FC236}">
                <a16:creationId xmlns:a16="http://schemas.microsoft.com/office/drawing/2014/main" id="{A6F37BF1-6660-4406-A1D3-C428F82BD4B6}"/>
              </a:ext>
            </a:extLst>
          </p:cNvPr>
          <p:cNvPicPr>
            <a:picLocks noChangeAspect="1"/>
          </p:cNvPicPr>
          <p:nvPr/>
        </p:nvPicPr>
        <p:blipFill>
          <a:blip r:embed="rId3"/>
          <a:stretch>
            <a:fillRect/>
          </a:stretch>
        </p:blipFill>
        <p:spPr>
          <a:xfrm>
            <a:off x="10412284" y="5537662"/>
            <a:ext cx="1292036" cy="1110697"/>
          </a:xfrm>
          <a:prstGeom prst="rect">
            <a:avLst/>
          </a:prstGeom>
        </p:spPr>
      </p:pic>
      <p:sp>
        <p:nvSpPr>
          <p:cNvPr id="9" name="TextBox 8">
            <a:extLst>
              <a:ext uri="{FF2B5EF4-FFF2-40B4-BE49-F238E27FC236}">
                <a16:creationId xmlns:a16="http://schemas.microsoft.com/office/drawing/2014/main" id="{05E66AF4-59E2-8EE5-35D7-91457917C97E}"/>
              </a:ext>
            </a:extLst>
          </p:cNvPr>
          <p:cNvSpPr txBox="1"/>
          <p:nvPr/>
        </p:nvSpPr>
        <p:spPr>
          <a:xfrm>
            <a:off x="4337800" y="3643355"/>
            <a:ext cx="6961776" cy="3323987"/>
          </a:xfrm>
          <a:prstGeom prst="rect">
            <a:avLst/>
          </a:prstGeom>
          <a:noFill/>
        </p:spPr>
        <p:txBody>
          <a:bodyPr wrap="square">
            <a:spAutoFit/>
          </a:bodyPr>
          <a:lstStyle/>
          <a:p>
            <a:pPr marL="91440" lvl="1"/>
            <a:r>
              <a:rPr lang="en-US" sz="2000" dirty="0">
                <a:ea typeface="+mn-lt"/>
                <a:cs typeface="+mn-lt"/>
              </a:rPr>
              <a:t>…In addition to its use in fair voting representation, census data play a key role in the fair distribution of billions of dollars to tribes and AI/AN people across the nation. Federal funding for Indian schools, Indian education programs, Indian health programs, Indian housing programs, water and sewage projects, roads, and economic development are distributed based on data collected by the Census Bureau…. </a:t>
            </a:r>
            <a:endParaRPr lang="en-US" sz="2000" dirty="0">
              <a:ea typeface="+mn-lt"/>
              <a:cs typeface="Calibri" panose="020F0502020204030204" pitchFamily="34" charset="0"/>
            </a:endParaRPr>
          </a:p>
          <a:p>
            <a:endParaRPr lang="en-US" sz="2000" dirty="0">
              <a:ea typeface="+mn-lt"/>
              <a:cs typeface="+mn-lt"/>
            </a:endParaRPr>
          </a:p>
          <a:p>
            <a:r>
              <a:rPr lang="en-US" sz="1400" dirty="0">
                <a:ea typeface="+mn-lt"/>
                <a:cs typeface="+mn-lt"/>
              </a:rPr>
              <a:t>National Congress of American Indians website  </a:t>
            </a:r>
            <a:endParaRPr lang="en-US" sz="1400" dirty="0">
              <a:cs typeface="Calibri" panose="020F0502020204030204"/>
            </a:endParaRPr>
          </a:p>
          <a:p>
            <a:pPr lvl="3"/>
            <a:endParaRPr lang="en-US" dirty="0">
              <a:cs typeface="Calibri" panose="020F0502020204030204"/>
            </a:endParaRPr>
          </a:p>
          <a:p>
            <a:pPr marL="0" indent="0">
              <a:buNone/>
            </a:pPr>
            <a:r>
              <a:rPr lang="en-US" dirty="0"/>
              <a:t>		</a:t>
            </a:r>
          </a:p>
        </p:txBody>
      </p:sp>
      <p:pic>
        <p:nvPicPr>
          <p:cNvPr id="5" name="Content Placeholder 4">
            <a:extLst>
              <a:ext uri="{FF2B5EF4-FFF2-40B4-BE49-F238E27FC236}">
                <a16:creationId xmlns:a16="http://schemas.microsoft.com/office/drawing/2014/main" id="{E6BDB2CD-207D-C4DE-6BA9-279960B4B0E8}"/>
              </a:ext>
            </a:extLst>
          </p:cNvPr>
          <p:cNvPicPr>
            <a:picLocks noGrp="1" noChangeAspect="1"/>
          </p:cNvPicPr>
          <p:nvPr>
            <p:ph sz="quarter" idx="12"/>
          </p:nvPr>
        </p:nvPicPr>
        <p:blipFill>
          <a:blip r:embed="rId4"/>
          <a:stretch>
            <a:fillRect/>
          </a:stretch>
        </p:blipFill>
        <p:spPr>
          <a:xfrm>
            <a:off x="5874664" y="303226"/>
            <a:ext cx="3742864" cy="3019008"/>
          </a:xfrm>
          <a:prstGeom prst="rect">
            <a:avLst/>
          </a:prstGeom>
        </p:spPr>
      </p:pic>
    </p:spTree>
    <p:extLst>
      <p:ext uri="{BB962C8B-B14F-4D97-AF65-F5344CB8AC3E}">
        <p14:creationId xmlns:p14="http://schemas.microsoft.com/office/powerpoint/2010/main" val="16225707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42" name="Rectangle 41">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Shape 49">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2" name="Rectangle 51">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1E65604-A348-402A-A2DD-F036C0A0A05A}"/>
              </a:ext>
            </a:extLst>
          </p:cNvPr>
          <p:cNvSpPr>
            <a:spLocks noGrp="1"/>
          </p:cNvSpPr>
          <p:nvPr>
            <p:ph type="title"/>
          </p:nvPr>
        </p:nvSpPr>
        <p:spPr>
          <a:xfrm>
            <a:off x="466722" y="586855"/>
            <a:ext cx="3201366" cy="2528305"/>
          </a:xfrm>
        </p:spPr>
        <p:txBody>
          <a:bodyPr vert="horz" lIns="91440" tIns="45720" rIns="91440" bIns="45720" rtlCol="0" anchor="b">
            <a:normAutofit/>
          </a:bodyPr>
          <a:lstStyle/>
          <a:p>
            <a:pPr algn="r"/>
            <a:r>
              <a:rPr lang="en-US" sz="4000" kern="1200" dirty="0">
                <a:solidFill>
                  <a:srgbClr val="FFFFFF"/>
                </a:solidFill>
                <a:latin typeface="+mj-lt"/>
                <a:ea typeface="+mj-ea"/>
                <a:cs typeface="+mj-cs"/>
              </a:rPr>
              <a:t>Tribal Data Tabulation</a:t>
            </a:r>
          </a:p>
        </p:txBody>
      </p:sp>
      <p:sp>
        <p:nvSpPr>
          <p:cNvPr id="9" name="TextBox 8">
            <a:extLst>
              <a:ext uri="{FF2B5EF4-FFF2-40B4-BE49-F238E27FC236}">
                <a16:creationId xmlns:a16="http://schemas.microsoft.com/office/drawing/2014/main" id="{05E66AF4-59E2-8EE5-35D7-91457917C97E}"/>
              </a:ext>
            </a:extLst>
          </p:cNvPr>
          <p:cNvSpPr txBox="1"/>
          <p:nvPr/>
        </p:nvSpPr>
        <p:spPr>
          <a:xfrm>
            <a:off x="5041907" y="3319986"/>
            <a:ext cx="5800264" cy="5546047"/>
          </a:xfrm>
          <a:prstGeom prst="rect">
            <a:avLst/>
          </a:prstGeom>
        </p:spPr>
        <p:txBody>
          <a:bodyPr vert="horz" lIns="91440" tIns="45720" rIns="91440" bIns="45720" rtlCol="0" anchor="ctr">
            <a:normAutofit/>
          </a:bodyPr>
          <a:lstStyle/>
          <a:p>
            <a:pPr indent="-228600">
              <a:lnSpc>
                <a:spcPct val="90000"/>
              </a:lnSpc>
              <a:buFont typeface="Arial" panose="020B0604020202020204" pitchFamily="34" charset="0"/>
              <a:buChar char="•"/>
            </a:pPr>
            <a:r>
              <a:rPr lang="en-US" sz="2000" dirty="0"/>
              <a:t>Geography </a:t>
            </a:r>
          </a:p>
          <a:p>
            <a:pPr marL="285750" indent="-228600">
              <a:lnSpc>
                <a:spcPct val="90000"/>
              </a:lnSpc>
              <a:buFont typeface="Arial" panose="020B0604020202020204" pitchFamily="34" charset="0"/>
              <a:buChar char="•"/>
            </a:pPr>
            <a:r>
              <a:rPr lang="en-US" sz="2000" dirty="0"/>
              <a:t>Where people live, not Enrollment. </a:t>
            </a:r>
          </a:p>
          <a:p>
            <a:pPr marL="285750" indent="-228600">
              <a:lnSpc>
                <a:spcPct val="90000"/>
              </a:lnSpc>
              <a:buFont typeface="Arial" panose="020B0604020202020204" pitchFamily="34" charset="0"/>
              <a:buChar char="•"/>
            </a:pPr>
            <a:r>
              <a:rPr lang="en-US" sz="2000" dirty="0"/>
              <a:t>Tribal Land and Urban counts </a:t>
            </a:r>
          </a:p>
          <a:p>
            <a:pPr indent="-228600">
              <a:lnSpc>
                <a:spcPct val="90000"/>
              </a:lnSpc>
              <a:buFont typeface="Arial" panose="020B0604020202020204" pitchFamily="34" charset="0"/>
              <a:buChar char="•"/>
            </a:pPr>
            <a:r>
              <a:rPr lang="en-US" sz="2000" dirty="0"/>
              <a:t>Race/Ethnicity </a:t>
            </a:r>
          </a:p>
          <a:p>
            <a:pPr marL="285750" indent="-228600">
              <a:lnSpc>
                <a:spcPct val="90000"/>
              </a:lnSpc>
              <a:buFont typeface="Arial" panose="020B0604020202020204" pitchFamily="34" charset="0"/>
              <a:buChar char="•"/>
            </a:pPr>
            <a:r>
              <a:rPr lang="en-US" sz="2000" dirty="0"/>
              <a:t>Self-identification </a:t>
            </a:r>
          </a:p>
          <a:p>
            <a:pPr marL="285750" indent="-228600">
              <a:lnSpc>
                <a:spcPct val="90000"/>
              </a:lnSpc>
              <a:buFont typeface="Arial" panose="020B0604020202020204" pitchFamily="34" charset="0"/>
              <a:buChar char="•"/>
            </a:pPr>
            <a:r>
              <a:rPr lang="en-US" sz="2000" dirty="0"/>
              <a:t>AIAN Category</a:t>
            </a:r>
          </a:p>
          <a:p>
            <a:pPr indent="-228600">
              <a:lnSpc>
                <a:spcPct val="90000"/>
              </a:lnSpc>
              <a:buFont typeface="Arial" panose="020B0604020202020204" pitchFamily="34" charset="0"/>
              <a:buChar char="•"/>
            </a:pPr>
            <a:endParaRPr lang="en-US" sz="2000" dirty="0"/>
          </a:p>
          <a:p>
            <a:pPr indent="-228600">
              <a:lnSpc>
                <a:spcPct val="90000"/>
              </a:lnSpc>
              <a:spcBef>
                <a:spcPts val="0"/>
              </a:spcBef>
              <a:buFont typeface="Arial" panose="020B0604020202020204" pitchFamily="34" charset="0"/>
              <a:buChar char="•"/>
            </a:pPr>
            <a:endParaRPr lang="en-US" sz="2000" dirty="0"/>
          </a:p>
          <a:p>
            <a:pPr lvl="3" indent="-228600">
              <a:lnSpc>
                <a:spcPct val="90000"/>
              </a:lnSpc>
              <a:spcAft>
                <a:spcPts val="600"/>
              </a:spcAft>
              <a:buFont typeface="Arial" panose="020B0604020202020204" pitchFamily="34" charset="0"/>
              <a:buChar char="•"/>
            </a:pPr>
            <a:endParaRPr lang="en-US" sz="2000" dirty="0"/>
          </a:p>
          <a:p>
            <a:pPr marL="0" indent="-228600">
              <a:lnSpc>
                <a:spcPct val="90000"/>
              </a:lnSpc>
              <a:spcAft>
                <a:spcPts val="600"/>
              </a:spcAft>
              <a:buFont typeface="Arial" panose="020B0604020202020204" pitchFamily="34" charset="0"/>
              <a:buChar char="•"/>
            </a:pPr>
            <a:r>
              <a:rPr lang="en-US" sz="2000" dirty="0"/>
              <a:t>		</a:t>
            </a:r>
          </a:p>
        </p:txBody>
      </p:sp>
      <p:pic>
        <p:nvPicPr>
          <p:cNvPr id="3" name="Picture 2">
            <a:extLst>
              <a:ext uri="{FF2B5EF4-FFF2-40B4-BE49-F238E27FC236}">
                <a16:creationId xmlns:a16="http://schemas.microsoft.com/office/drawing/2014/main" id="{DE03A502-607B-CD5E-D816-CBAB47F5825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368" t="3487" r="2479" b="23282"/>
          <a:stretch/>
        </p:blipFill>
        <p:spPr>
          <a:xfrm>
            <a:off x="4905054" y="278205"/>
            <a:ext cx="5242835" cy="4077811"/>
          </a:xfrm>
          <a:prstGeom prst="rect">
            <a:avLst/>
          </a:prstGeom>
        </p:spPr>
      </p:pic>
      <p:pic>
        <p:nvPicPr>
          <p:cNvPr id="11" name="Picture 10">
            <a:extLst>
              <a:ext uri="{FF2B5EF4-FFF2-40B4-BE49-F238E27FC236}">
                <a16:creationId xmlns:a16="http://schemas.microsoft.com/office/drawing/2014/main" id="{A6F37BF1-6660-4406-A1D3-C428F82BD4B6}"/>
              </a:ext>
            </a:extLst>
          </p:cNvPr>
          <p:cNvPicPr>
            <a:picLocks noChangeAspect="1"/>
          </p:cNvPicPr>
          <p:nvPr/>
        </p:nvPicPr>
        <p:blipFill>
          <a:blip r:embed="rId4"/>
          <a:stretch>
            <a:fillRect/>
          </a:stretch>
        </p:blipFill>
        <p:spPr>
          <a:xfrm>
            <a:off x="10412284" y="5537662"/>
            <a:ext cx="1292036" cy="1110697"/>
          </a:xfrm>
          <a:prstGeom prst="rect">
            <a:avLst/>
          </a:prstGeom>
        </p:spPr>
      </p:pic>
    </p:spTree>
    <p:extLst>
      <p:ext uri="{BB962C8B-B14F-4D97-AF65-F5344CB8AC3E}">
        <p14:creationId xmlns:p14="http://schemas.microsoft.com/office/powerpoint/2010/main" val="22527976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2" name="Rectangle 21">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1E65604-A348-402A-A2DD-F036C0A0A05A}"/>
              </a:ext>
            </a:extLst>
          </p:cNvPr>
          <p:cNvSpPr>
            <a:spLocks noGrp="1"/>
          </p:cNvSpPr>
          <p:nvPr>
            <p:ph type="title"/>
          </p:nvPr>
        </p:nvSpPr>
        <p:spPr>
          <a:xfrm>
            <a:off x="415178" y="1881011"/>
            <a:ext cx="3622648" cy="1241945"/>
          </a:xfrm>
        </p:spPr>
        <p:txBody>
          <a:bodyPr vert="horz" lIns="91440" tIns="45720" rIns="91440" bIns="45720" rtlCol="0" anchor="b">
            <a:noAutofit/>
          </a:bodyPr>
          <a:lstStyle/>
          <a:p>
            <a:pPr algn="ctr"/>
            <a:r>
              <a:rPr lang="en-US" dirty="0">
                <a:solidFill>
                  <a:schemeClr val="bg1"/>
                </a:solidFill>
                <a:latin typeface="+mj-lt"/>
              </a:rPr>
              <a:t>Administrative Records Pilot Project</a:t>
            </a:r>
            <a:endParaRPr lang="en-US" kern="1200" dirty="0">
              <a:solidFill>
                <a:srgbClr val="FFFFFF"/>
              </a:solidFill>
              <a:latin typeface="+mj-lt"/>
              <a:ea typeface="+mj-ea"/>
              <a:cs typeface="+mj-cs"/>
            </a:endParaRPr>
          </a:p>
        </p:txBody>
      </p:sp>
      <p:pic>
        <p:nvPicPr>
          <p:cNvPr id="11" name="Picture 10">
            <a:extLst>
              <a:ext uri="{FF2B5EF4-FFF2-40B4-BE49-F238E27FC236}">
                <a16:creationId xmlns:a16="http://schemas.microsoft.com/office/drawing/2014/main" id="{A6F37BF1-6660-4406-A1D3-C428F82BD4B6}"/>
              </a:ext>
            </a:extLst>
          </p:cNvPr>
          <p:cNvPicPr>
            <a:picLocks noChangeAspect="1"/>
          </p:cNvPicPr>
          <p:nvPr/>
        </p:nvPicPr>
        <p:blipFill>
          <a:blip r:embed="rId3"/>
          <a:stretch>
            <a:fillRect/>
          </a:stretch>
        </p:blipFill>
        <p:spPr>
          <a:xfrm>
            <a:off x="10412284" y="5537662"/>
            <a:ext cx="1292036" cy="1110697"/>
          </a:xfrm>
          <a:prstGeom prst="rect">
            <a:avLst/>
          </a:prstGeom>
        </p:spPr>
      </p:pic>
      <p:sp>
        <p:nvSpPr>
          <p:cNvPr id="9" name="TextBox 8">
            <a:extLst>
              <a:ext uri="{FF2B5EF4-FFF2-40B4-BE49-F238E27FC236}">
                <a16:creationId xmlns:a16="http://schemas.microsoft.com/office/drawing/2014/main" id="{05E66AF4-59E2-8EE5-35D7-91457917C97E}"/>
              </a:ext>
            </a:extLst>
          </p:cNvPr>
          <p:cNvSpPr txBox="1"/>
          <p:nvPr/>
        </p:nvSpPr>
        <p:spPr>
          <a:xfrm>
            <a:off x="4096526" y="2814409"/>
            <a:ext cx="6961776" cy="1754326"/>
          </a:xfrm>
          <a:prstGeom prst="rect">
            <a:avLst/>
          </a:prstGeom>
          <a:noFill/>
        </p:spPr>
        <p:txBody>
          <a:bodyPr wrap="square">
            <a:spAutoFit/>
          </a:bodyPr>
          <a:lstStyle/>
          <a:p>
            <a:pPr marL="91440" lvl="1"/>
            <a:r>
              <a:rPr lang="en-US" sz="1800" dirty="0"/>
              <a:t>The Census Bureau Would Like to explore data (admin) records that Tribal Nations may provide to close gaps or improve data coverage for their Tribal Nation. The data is intended for use with 2030 Census planning, not ongoing surveys. Currently, we use administrative Records from agencies like IRS, IHS, etc.</a:t>
            </a:r>
          </a:p>
          <a:p>
            <a:pPr marL="91440" lvl="1"/>
            <a:endParaRPr lang="en-US" dirty="0"/>
          </a:p>
        </p:txBody>
      </p:sp>
      <p:pic>
        <p:nvPicPr>
          <p:cNvPr id="6" name="Content Placeholder 5">
            <a:extLst>
              <a:ext uri="{FF2B5EF4-FFF2-40B4-BE49-F238E27FC236}">
                <a16:creationId xmlns:a16="http://schemas.microsoft.com/office/drawing/2014/main" id="{88E1777B-A15E-5701-0A6E-E8F2433437E3}"/>
              </a:ext>
            </a:extLst>
          </p:cNvPr>
          <p:cNvPicPr>
            <a:picLocks noGrp="1" noChangeAspect="1"/>
          </p:cNvPicPr>
          <p:nvPr>
            <p:ph sz="quarter" idx="12"/>
          </p:nvPr>
        </p:nvPicPr>
        <p:blipFill rotWithShape="1">
          <a:blip r:embed="rId4"/>
          <a:srcRect l="2166" t="6791" r="1720" b="11242"/>
          <a:stretch/>
        </p:blipFill>
        <p:spPr>
          <a:xfrm>
            <a:off x="4042307" y="254432"/>
            <a:ext cx="8149694" cy="2305545"/>
          </a:xfrm>
          <a:prstGeom prst="rect">
            <a:avLst/>
          </a:prstGeom>
        </p:spPr>
      </p:pic>
      <p:sp>
        <p:nvSpPr>
          <p:cNvPr id="8" name="TextBox 7">
            <a:extLst>
              <a:ext uri="{FF2B5EF4-FFF2-40B4-BE49-F238E27FC236}">
                <a16:creationId xmlns:a16="http://schemas.microsoft.com/office/drawing/2014/main" id="{E10A40ED-566D-057D-8B8C-432FE38C07E3}"/>
              </a:ext>
            </a:extLst>
          </p:cNvPr>
          <p:cNvSpPr txBox="1"/>
          <p:nvPr/>
        </p:nvSpPr>
        <p:spPr>
          <a:xfrm>
            <a:off x="4176872" y="4343927"/>
            <a:ext cx="6206066" cy="1477328"/>
          </a:xfrm>
          <a:prstGeom prst="rect">
            <a:avLst/>
          </a:prstGeom>
          <a:noFill/>
        </p:spPr>
        <p:txBody>
          <a:bodyPr wrap="square">
            <a:spAutoFit/>
          </a:bodyPr>
          <a:lstStyle/>
          <a:p>
            <a:pPr marL="0" indent="0">
              <a:buFont typeface="Arial" panose="020B0604020202020204" pitchFamily="34" charset="0"/>
              <a:buNone/>
            </a:pPr>
            <a:r>
              <a:rPr lang="en-US" sz="1800" dirty="0"/>
              <a:t>The Tribal Nation does not have to create a special data set; just supply what's already available. Is there a certain time of year when the records are most up to date? The US Census Bureau thanks you in advance for consideration of this valuable partnership</a:t>
            </a:r>
            <a:endParaRPr lang="en-US" sz="2800" dirty="0"/>
          </a:p>
        </p:txBody>
      </p:sp>
    </p:spTree>
    <p:extLst>
      <p:ext uri="{BB962C8B-B14F-4D97-AF65-F5344CB8AC3E}">
        <p14:creationId xmlns:p14="http://schemas.microsoft.com/office/powerpoint/2010/main" val="18040141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2" name="Rectangle 21">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1E65604-A348-402A-A2DD-F036C0A0A05A}"/>
              </a:ext>
            </a:extLst>
          </p:cNvPr>
          <p:cNvSpPr>
            <a:spLocks noGrp="1"/>
          </p:cNvSpPr>
          <p:nvPr>
            <p:ph type="title"/>
          </p:nvPr>
        </p:nvSpPr>
        <p:spPr>
          <a:xfrm>
            <a:off x="337252" y="1812730"/>
            <a:ext cx="3622648" cy="1241945"/>
          </a:xfrm>
        </p:spPr>
        <p:txBody>
          <a:bodyPr vert="horz" lIns="91440" tIns="45720" rIns="91440" bIns="45720" rtlCol="0" anchor="b">
            <a:noAutofit/>
          </a:bodyPr>
          <a:lstStyle/>
          <a:p>
            <a:pPr algn="ctr"/>
            <a:r>
              <a:rPr lang="en-US" dirty="0">
                <a:solidFill>
                  <a:schemeClr val="bg1"/>
                </a:solidFill>
              </a:rPr>
              <a:t>Surveys</a:t>
            </a:r>
            <a:endParaRPr lang="en-US" kern="1200" dirty="0">
              <a:solidFill>
                <a:srgbClr val="FFFFFF"/>
              </a:solidFill>
              <a:latin typeface="+mj-lt"/>
              <a:ea typeface="+mj-ea"/>
              <a:cs typeface="+mj-cs"/>
            </a:endParaRPr>
          </a:p>
        </p:txBody>
      </p:sp>
      <p:pic>
        <p:nvPicPr>
          <p:cNvPr id="11" name="Picture 10">
            <a:extLst>
              <a:ext uri="{FF2B5EF4-FFF2-40B4-BE49-F238E27FC236}">
                <a16:creationId xmlns:a16="http://schemas.microsoft.com/office/drawing/2014/main" id="{A6F37BF1-6660-4406-A1D3-C428F82BD4B6}"/>
              </a:ext>
            </a:extLst>
          </p:cNvPr>
          <p:cNvPicPr>
            <a:picLocks noChangeAspect="1"/>
          </p:cNvPicPr>
          <p:nvPr/>
        </p:nvPicPr>
        <p:blipFill>
          <a:blip r:embed="rId3"/>
          <a:stretch>
            <a:fillRect/>
          </a:stretch>
        </p:blipFill>
        <p:spPr>
          <a:xfrm>
            <a:off x="10412284" y="5537662"/>
            <a:ext cx="1292036" cy="1110697"/>
          </a:xfrm>
          <a:prstGeom prst="rect">
            <a:avLst/>
          </a:prstGeom>
        </p:spPr>
      </p:pic>
      <p:sp>
        <p:nvSpPr>
          <p:cNvPr id="9" name="TextBox 8">
            <a:extLst>
              <a:ext uri="{FF2B5EF4-FFF2-40B4-BE49-F238E27FC236}">
                <a16:creationId xmlns:a16="http://schemas.microsoft.com/office/drawing/2014/main" id="{05E66AF4-59E2-8EE5-35D7-91457917C97E}"/>
              </a:ext>
            </a:extLst>
          </p:cNvPr>
          <p:cNvSpPr txBox="1"/>
          <p:nvPr/>
        </p:nvSpPr>
        <p:spPr>
          <a:xfrm>
            <a:off x="4454861" y="654018"/>
            <a:ext cx="3658524" cy="4801314"/>
          </a:xfrm>
          <a:prstGeom prst="rect">
            <a:avLst/>
          </a:prstGeom>
          <a:noFill/>
        </p:spPr>
        <p:txBody>
          <a:bodyPr wrap="square">
            <a:spAutoFit/>
          </a:bodyPr>
          <a:lstStyle/>
          <a:p>
            <a:r>
              <a:rPr lang="en-US" sz="2400" dirty="0"/>
              <a:t>130+ Surveys each year</a:t>
            </a:r>
            <a:endParaRPr lang="en-US" sz="2400" dirty="0">
              <a:cs typeface="Calibri"/>
            </a:endParaRPr>
          </a:p>
          <a:p>
            <a:r>
              <a:rPr lang="en-US" sz="2400" dirty="0"/>
              <a:t>Decennial </a:t>
            </a:r>
            <a:endParaRPr lang="en-US" sz="2400" dirty="0">
              <a:cs typeface="Calibri"/>
            </a:endParaRPr>
          </a:p>
          <a:p>
            <a:pPr marL="342900" indent="-342900">
              <a:buFontTx/>
              <a:buChar char="-"/>
            </a:pPr>
            <a:r>
              <a:rPr lang="en-US" sz="2400" dirty="0"/>
              <a:t>Post Enumeration Survey (PES)</a:t>
            </a:r>
          </a:p>
          <a:p>
            <a:pPr marL="342900" indent="-342900">
              <a:buFontTx/>
              <a:buChar char="-"/>
            </a:pPr>
            <a:r>
              <a:rPr lang="en-US" sz="2400" dirty="0"/>
              <a:t>Access/permissions</a:t>
            </a:r>
            <a:endParaRPr lang="en-US" sz="2400" dirty="0">
              <a:cs typeface="Calibri"/>
            </a:endParaRPr>
          </a:p>
          <a:p>
            <a:pPr marL="342900" indent="-342900">
              <a:buFontTx/>
              <a:buChar char="-"/>
            </a:pPr>
            <a:r>
              <a:rPr lang="en-US" sz="2400" dirty="0"/>
              <a:t>American Community Survey (ACS)</a:t>
            </a:r>
            <a:endParaRPr lang="en-US" sz="2400" dirty="0">
              <a:cs typeface="Calibri"/>
            </a:endParaRPr>
          </a:p>
          <a:p>
            <a:pPr marL="342900" indent="-342900">
              <a:buFontTx/>
              <a:buChar char="-"/>
            </a:pPr>
            <a:r>
              <a:rPr lang="en-US" sz="2400" dirty="0"/>
              <a:t>Household Pulse Survey</a:t>
            </a:r>
            <a:endParaRPr lang="en-US" sz="2400" dirty="0">
              <a:cs typeface="Calibri"/>
            </a:endParaRPr>
          </a:p>
          <a:p>
            <a:pPr marL="342900" indent="-342900">
              <a:buFontTx/>
              <a:buChar char="-"/>
            </a:pPr>
            <a:r>
              <a:rPr lang="en-US" sz="2400" dirty="0"/>
              <a:t>Current Population Survey</a:t>
            </a:r>
            <a:endParaRPr lang="en-US" sz="2400" dirty="0">
              <a:cs typeface="Calibri"/>
            </a:endParaRPr>
          </a:p>
          <a:p>
            <a:pPr marL="342900" indent="-342900">
              <a:buFontTx/>
              <a:buChar char="-"/>
            </a:pPr>
            <a:r>
              <a:rPr lang="en-US" sz="2400" dirty="0">
                <a:cs typeface="Calibri"/>
                <a:hlinkClick r:id="rId4">
                  <a:extLst>
                    <a:ext uri="{A12FA001-AC4F-418D-AE19-62706E023703}">
                      <ahyp:hlinkClr xmlns:ahyp="http://schemas.microsoft.com/office/drawing/2018/hyperlinkcolor" val="tx"/>
                    </a:ext>
                  </a:extLst>
                </a:hlinkClick>
              </a:rPr>
              <a:t>Economic Survey (Business Focus)</a:t>
            </a:r>
            <a:endParaRPr lang="en-US" sz="2400" dirty="0">
              <a:cs typeface="Calibri"/>
            </a:endParaRPr>
          </a:p>
          <a:p>
            <a:pPr marL="91440" lvl="1"/>
            <a:endParaRPr lang="en-US" dirty="0"/>
          </a:p>
        </p:txBody>
      </p:sp>
      <p:pic>
        <p:nvPicPr>
          <p:cNvPr id="5" name="Content Placeholder 4" descr="Website&#10;&#10;Description automatically generated with low confidence">
            <a:hlinkClick r:id="rId5"/>
            <a:extLst>
              <a:ext uri="{FF2B5EF4-FFF2-40B4-BE49-F238E27FC236}">
                <a16:creationId xmlns:a16="http://schemas.microsoft.com/office/drawing/2014/main" id="{F8587E84-F1C1-D9F2-FC7B-14FBCBE381E8}"/>
              </a:ext>
            </a:extLst>
          </p:cNvPr>
          <p:cNvPicPr>
            <a:picLocks noGrp="1" noChangeAspect="1"/>
          </p:cNvPicPr>
          <p:nvPr>
            <p:ph sz="quarter" idx="12"/>
          </p:nvPr>
        </p:nvPicPr>
        <p:blipFill rotWithShape="1">
          <a:blip r:embed="rId6" cstate="print">
            <a:extLst>
              <a:ext uri="{28A0092B-C50C-407E-A947-70E740481C1C}">
                <a14:useLocalDpi xmlns:a14="http://schemas.microsoft.com/office/drawing/2010/main" val="0"/>
              </a:ext>
            </a:extLst>
          </a:blip>
          <a:srcRect l="3152" t="1626" r="58494" b="11653"/>
          <a:stretch/>
        </p:blipFill>
        <p:spPr>
          <a:xfrm>
            <a:off x="8553571" y="654018"/>
            <a:ext cx="3150749" cy="4609685"/>
          </a:xfrm>
          <a:prstGeom prst="rect">
            <a:avLst/>
          </a:prstGeom>
        </p:spPr>
      </p:pic>
      <p:sp>
        <p:nvSpPr>
          <p:cNvPr id="7" name="TextBox 6">
            <a:extLst>
              <a:ext uri="{FF2B5EF4-FFF2-40B4-BE49-F238E27FC236}">
                <a16:creationId xmlns:a16="http://schemas.microsoft.com/office/drawing/2014/main" id="{7E75E622-5B46-75B7-E528-4E8D3F47D761}"/>
              </a:ext>
            </a:extLst>
          </p:cNvPr>
          <p:cNvSpPr txBox="1"/>
          <p:nvPr/>
        </p:nvSpPr>
        <p:spPr>
          <a:xfrm>
            <a:off x="4454862" y="5729291"/>
            <a:ext cx="6142382" cy="646331"/>
          </a:xfrm>
          <a:prstGeom prst="rect">
            <a:avLst/>
          </a:prstGeom>
          <a:noFill/>
        </p:spPr>
        <p:txBody>
          <a:bodyPr wrap="square" rtlCol="0">
            <a:spAutoFit/>
          </a:bodyPr>
          <a:lstStyle/>
          <a:p>
            <a:r>
              <a:rPr lang="en-US">
                <a:hlinkClick r:id="rId7"/>
              </a:rPr>
              <a:t>https://www.census.gov/programs-surveys/surveys-programs.html</a:t>
            </a:r>
            <a:r>
              <a:rPr lang="en-US"/>
              <a:t> </a:t>
            </a:r>
          </a:p>
        </p:txBody>
      </p:sp>
    </p:spTree>
    <p:extLst>
      <p:ext uri="{BB962C8B-B14F-4D97-AF65-F5344CB8AC3E}">
        <p14:creationId xmlns:p14="http://schemas.microsoft.com/office/powerpoint/2010/main" val="12867130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2" name="Rectangle 21">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1E65604-A348-402A-A2DD-F036C0A0A05A}"/>
              </a:ext>
            </a:extLst>
          </p:cNvPr>
          <p:cNvSpPr>
            <a:spLocks noGrp="1"/>
          </p:cNvSpPr>
          <p:nvPr>
            <p:ph type="title"/>
          </p:nvPr>
        </p:nvSpPr>
        <p:spPr>
          <a:xfrm>
            <a:off x="278326" y="2501984"/>
            <a:ext cx="3622648" cy="1241945"/>
          </a:xfrm>
        </p:spPr>
        <p:txBody>
          <a:bodyPr vert="horz" lIns="91440" tIns="45720" rIns="91440" bIns="45720" rtlCol="0" anchor="b">
            <a:noAutofit/>
          </a:bodyPr>
          <a:lstStyle/>
          <a:p>
            <a:pPr algn="ctr"/>
            <a:r>
              <a:rPr lang="en-US" dirty="0">
                <a:solidFill>
                  <a:schemeClr val="bg1"/>
                </a:solidFill>
              </a:rPr>
              <a:t>American Community Survey (ACS) </a:t>
            </a:r>
            <a:br>
              <a:rPr lang="en-US" dirty="0">
                <a:solidFill>
                  <a:schemeClr val="bg1"/>
                </a:solidFill>
              </a:rPr>
            </a:br>
            <a:r>
              <a:rPr lang="en-US" dirty="0">
                <a:solidFill>
                  <a:schemeClr val="bg1"/>
                </a:solidFill>
              </a:rPr>
              <a:t>Features   </a:t>
            </a:r>
            <a:br>
              <a:rPr lang="en-US" dirty="0">
                <a:solidFill>
                  <a:schemeClr val="bg1"/>
                </a:solidFill>
              </a:rPr>
            </a:br>
            <a:endParaRPr lang="en-US" kern="1200" dirty="0">
              <a:solidFill>
                <a:srgbClr val="FFFFFF"/>
              </a:solidFill>
              <a:latin typeface="+mj-lt"/>
              <a:ea typeface="+mj-ea"/>
              <a:cs typeface="+mj-cs"/>
            </a:endParaRPr>
          </a:p>
        </p:txBody>
      </p:sp>
      <p:pic>
        <p:nvPicPr>
          <p:cNvPr id="11" name="Picture 10">
            <a:extLst>
              <a:ext uri="{FF2B5EF4-FFF2-40B4-BE49-F238E27FC236}">
                <a16:creationId xmlns:a16="http://schemas.microsoft.com/office/drawing/2014/main" id="{A6F37BF1-6660-4406-A1D3-C428F82BD4B6}"/>
              </a:ext>
            </a:extLst>
          </p:cNvPr>
          <p:cNvPicPr>
            <a:picLocks noChangeAspect="1"/>
          </p:cNvPicPr>
          <p:nvPr/>
        </p:nvPicPr>
        <p:blipFill>
          <a:blip r:embed="rId3"/>
          <a:stretch>
            <a:fillRect/>
          </a:stretch>
        </p:blipFill>
        <p:spPr>
          <a:xfrm>
            <a:off x="10412284" y="5537662"/>
            <a:ext cx="1292036" cy="1110697"/>
          </a:xfrm>
          <a:prstGeom prst="rect">
            <a:avLst/>
          </a:prstGeom>
        </p:spPr>
      </p:pic>
      <p:sp>
        <p:nvSpPr>
          <p:cNvPr id="9" name="TextBox 8">
            <a:extLst>
              <a:ext uri="{FF2B5EF4-FFF2-40B4-BE49-F238E27FC236}">
                <a16:creationId xmlns:a16="http://schemas.microsoft.com/office/drawing/2014/main" id="{05E66AF4-59E2-8EE5-35D7-91457917C97E}"/>
              </a:ext>
            </a:extLst>
          </p:cNvPr>
          <p:cNvSpPr txBox="1"/>
          <p:nvPr/>
        </p:nvSpPr>
        <p:spPr>
          <a:xfrm>
            <a:off x="4454861" y="654018"/>
            <a:ext cx="4378896" cy="4801314"/>
          </a:xfrm>
          <a:prstGeom prst="rect">
            <a:avLst/>
          </a:prstGeom>
          <a:noFill/>
        </p:spPr>
        <p:txBody>
          <a:bodyPr wrap="square">
            <a:spAutoFit/>
          </a:bodyPr>
          <a:lstStyle/>
          <a:p>
            <a:r>
              <a:rPr lang="en-US" sz="2400" dirty="0"/>
              <a:t>3.5 million addresses </a:t>
            </a:r>
          </a:p>
          <a:p>
            <a:r>
              <a:rPr lang="en-US" sz="2400" dirty="0"/>
              <a:t>$675 billion Federal Spending</a:t>
            </a:r>
          </a:p>
          <a:p>
            <a:r>
              <a:rPr lang="en-US" sz="2400" dirty="0"/>
              <a:t>40 topics</a:t>
            </a:r>
          </a:p>
          <a:p>
            <a:r>
              <a:rPr lang="en-US" sz="2400" dirty="0"/>
              <a:t>300+ evidence-based Federal government uses</a:t>
            </a:r>
          </a:p>
          <a:p>
            <a:r>
              <a:rPr lang="en-US" sz="2400" dirty="0"/>
              <a:t>11 billion estimates each year</a:t>
            </a:r>
          </a:p>
          <a:p>
            <a:r>
              <a:rPr lang="en-US" sz="2400" dirty="0"/>
              <a:t>Three key annual data releases: </a:t>
            </a:r>
          </a:p>
          <a:p>
            <a:r>
              <a:rPr lang="en-US" sz="2400" dirty="0"/>
              <a:t>- 1-year Estimates (65K+ Population)</a:t>
            </a:r>
          </a:p>
          <a:p>
            <a:r>
              <a:rPr lang="en-US" sz="2400" dirty="0"/>
              <a:t>- 1-year Supplemental Estimates (20K+ Population)</a:t>
            </a:r>
          </a:p>
          <a:p>
            <a:r>
              <a:rPr lang="en-US" sz="2400" dirty="0"/>
              <a:t>- 5-year Estimates (all areas)</a:t>
            </a:r>
          </a:p>
          <a:p>
            <a:pPr marL="91440" lvl="1"/>
            <a:endParaRPr lang="en-US" dirty="0"/>
          </a:p>
        </p:txBody>
      </p:sp>
      <p:pic>
        <p:nvPicPr>
          <p:cNvPr id="6" name="Picture 2" descr="ACS 2020 Picture.png">
            <a:extLst>
              <a:ext uri="{FF2B5EF4-FFF2-40B4-BE49-F238E27FC236}">
                <a16:creationId xmlns:a16="http://schemas.microsoft.com/office/drawing/2014/main" id="{0F946352-982D-64DB-7157-1F7BB06EB35D}"/>
              </a:ext>
            </a:extLst>
          </p:cNvPr>
          <p:cNvPicPr>
            <a:picLocks noChangeAspect="1"/>
          </p:cNvPicPr>
          <p:nvPr/>
        </p:nvPicPr>
        <p:blipFill>
          <a:blip r:embed="rId4"/>
          <a:stretch>
            <a:fillRect/>
          </a:stretch>
        </p:blipFill>
        <p:spPr>
          <a:xfrm>
            <a:off x="8534222" y="952782"/>
            <a:ext cx="3654729" cy="3403234"/>
          </a:xfrm>
          <a:prstGeom prst="rect">
            <a:avLst/>
          </a:prstGeom>
        </p:spPr>
      </p:pic>
    </p:spTree>
    <p:extLst>
      <p:ext uri="{BB962C8B-B14F-4D97-AF65-F5344CB8AC3E}">
        <p14:creationId xmlns:p14="http://schemas.microsoft.com/office/powerpoint/2010/main" val="4597500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2" name="Rectangle 21">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1E65604-A348-402A-A2DD-F036C0A0A05A}"/>
              </a:ext>
            </a:extLst>
          </p:cNvPr>
          <p:cNvSpPr>
            <a:spLocks noGrp="1"/>
          </p:cNvSpPr>
          <p:nvPr>
            <p:ph type="title"/>
          </p:nvPr>
        </p:nvSpPr>
        <p:spPr>
          <a:xfrm>
            <a:off x="278325" y="4213387"/>
            <a:ext cx="3622648" cy="1241945"/>
          </a:xfrm>
        </p:spPr>
        <p:txBody>
          <a:bodyPr vert="horz" lIns="91440" tIns="45720" rIns="91440" bIns="45720" rtlCol="0" anchor="b">
            <a:noAutofit/>
          </a:bodyPr>
          <a:lstStyle/>
          <a:p>
            <a:pPr algn="ctr"/>
            <a:r>
              <a:rPr lang="en-US" dirty="0">
                <a:solidFill>
                  <a:schemeClr val="bg1"/>
                </a:solidFill>
              </a:rPr>
              <a:t>2020 Census Detailed Demographic and Housing Characteristics File A (Detailed DHC-A) </a:t>
            </a:r>
            <a:br>
              <a:rPr lang="en-US" dirty="0">
                <a:solidFill>
                  <a:schemeClr val="bg1"/>
                </a:solidFill>
              </a:rPr>
            </a:br>
            <a:br>
              <a:rPr lang="en-US" dirty="0">
                <a:solidFill>
                  <a:schemeClr val="bg1"/>
                </a:solidFill>
              </a:rPr>
            </a:br>
            <a:endParaRPr lang="en-US" kern="1200" dirty="0">
              <a:solidFill>
                <a:srgbClr val="FFFFFF"/>
              </a:solidFill>
              <a:latin typeface="+mj-lt"/>
              <a:ea typeface="+mj-ea"/>
              <a:cs typeface="+mj-cs"/>
            </a:endParaRPr>
          </a:p>
        </p:txBody>
      </p:sp>
      <p:pic>
        <p:nvPicPr>
          <p:cNvPr id="11" name="Picture 10">
            <a:extLst>
              <a:ext uri="{FF2B5EF4-FFF2-40B4-BE49-F238E27FC236}">
                <a16:creationId xmlns:a16="http://schemas.microsoft.com/office/drawing/2014/main" id="{A6F37BF1-6660-4406-A1D3-C428F82BD4B6}"/>
              </a:ext>
            </a:extLst>
          </p:cNvPr>
          <p:cNvPicPr>
            <a:picLocks noChangeAspect="1"/>
          </p:cNvPicPr>
          <p:nvPr/>
        </p:nvPicPr>
        <p:blipFill>
          <a:blip r:embed="rId3"/>
          <a:stretch>
            <a:fillRect/>
          </a:stretch>
        </p:blipFill>
        <p:spPr>
          <a:xfrm>
            <a:off x="10412284" y="5537662"/>
            <a:ext cx="1292036" cy="1110697"/>
          </a:xfrm>
          <a:prstGeom prst="rect">
            <a:avLst/>
          </a:prstGeom>
        </p:spPr>
      </p:pic>
      <p:sp>
        <p:nvSpPr>
          <p:cNvPr id="9" name="TextBox 8">
            <a:extLst>
              <a:ext uri="{FF2B5EF4-FFF2-40B4-BE49-F238E27FC236}">
                <a16:creationId xmlns:a16="http://schemas.microsoft.com/office/drawing/2014/main" id="{05E66AF4-59E2-8EE5-35D7-91457917C97E}"/>
              </a:ext>
            </a:extLst>
          </p:cNvPr>
          <p:cNvSpPr txBox="1"/>
          <p:nvPr/>
        </p:nvSpPr>
        <p:spPr>
          <a:xfrm>
            <a:off x="4454860" y="654018"/>
            <a:ext cx="4138339" cy="4952988"/>
          </a:xfrm>
          <a:prstGeom prst="rect">
            <a:avLst/>
          </a:prstGeom>
          <a:noFill/>
        </p:spPr>
        <p:txBody>
          <a:bodyPr wrap="square">
            <a:spAutoFit/>
          </a:bodyPr>
          <a:lstStyle/>
          <a:p>
            <a:endParaRPr lang="en-US" sz="2400" dirty="0"/>
          </a:p>
          <a:p>
            <a:pPr marL="342900" indent="-342900">
              <a:buFontTx/>
              <a:buChar char="-"/>
            </a:pPr>
            <a:r>
              <a:rPr lang="en-US" sz="2400" dirty="0"/>
              <a:t>1,500 detailed racial and ethnic groups </a:t>
            </a:r>
          </a:p>
          <a:p>
            <a:r>
              <a:rPr lang="en-US" sz="2000" dirty="0"/>
              <a:t>(Tribal Groupings vs Tribal Affiliation)</a:t>
            </a:r>
          </a:p>
          <a:p>
            <a:endParaRPr lang="en-US" sz="2000" dirty="0"/>
          </a:p>
          <a:p>
            <a:pPr marL="342900" indent="-342900">
              <a:buFontTx/>
              <a:buChar char="-"/>
            </a:pPr>
            <a:r>
              <a:rPr lang="en-US" sz="2400" dirty="0"/>
              <a:t>Amount of data available depends on population size within a specific geography</a:t>
            </a:r>
          </a:p>
          <a:p>
            <a:r>
              <a:rPr lang="en-US" dirty="0"/>
              <a:t>(As much detail as possible while ensuring strong confidentiality protections). </a:t>
            </a:r>
          </a:p>
          <a:p>
            <a:endParaRPr lang="en-US" dirty="0"/>
          </a:p>
          <a:p>
            <a:pPr marL="342900" indent="-342900">
              <a:buFontTx/>
              <a:buChar char="-"/>
            </a:pPr>
            <a:r>
              <a:rPr lang="en-US" sz="2400" dirty="0"/>
              <a:t>Mapping capabilities with heat sensor </a:t>
            </a:r>
          </a:p>
          <a:p>
            <a:pPr marL="91440" lvl="1"/>
            <a:endParaRPr lang="en-US" dirty="0"/>
          </a:p>
        </p:txBody>
      </p:sp>
      <p:pic>
        <p:nvPicPr>
          <p:cNvPr id="3" name="Picture 2">
            <a:hlinkClick r:id="rId4"/>
            <a:extLst>
              <a:ext uri="{FF2B5EF4-FFF2-40B4-BE49-F238E27FC236}">
                <a16:creationId xmlns:a16="http://schemas.microsoft.com/office/drawing/2014/main" id="{8EA34384-FE9C-54DD-1602-DE4FDE400F6E}"/>
              </a:ext>
            </a:extLst>
          </p:cNvPr>
          <p:cNvPicPr>
            <a:picLocks noChangeAspect="1"/>
          </p:cNvPicPr>
          <p:nvPr/>
        </p:nvPicPr>
        <p:blipFill>
          <a:blip r:embed="rId5"/>
          <a:stretch>
            <a:fillRect/>
          </a:stretch>
        </p:blipFill>
        <p:spPr>
          <a:xfrm>
            <a:off x="8596247" y="1313905"/>
            <a:ext cx="3317427" cy="3042111"/>
          </a:xfrm>
          <a:prstGeom prst="rect">
            <a:avLst/>
          </a:prstGeom>
        </p:spPr>
      </p:pic>
      <p:sp>
        <p:nvSpPr>
          <p:cNvPr id="8" name="TextBox 7">
            <a:extLst>
              <a:ext uri="{FF2B5EF4-FFF2-40B4-BE49-F238E27FC236}">
                <a16:creationId xmlns:a16="http://schemas.microsoft.com/office/drawing/2014/main" id="{CABDDC44-593F-961E-7A70-0A3298AB38EA}"/>
              </a:ext>
            </a:extLst>
          </p:cNvPr>
          <p:cNvSpPr txBox="1"/>
          <p:nvPr/>
        </p:nvSpPr>
        <p:spPr>
          <a:xfrm>
            <a:off x="4246339" y="5505331"/>
            <a:ext cx="7734092" cy="461665"/>
          </a:xfrm>
          <a:prstGeom prst="rect">
            <a:avLst/>
          </a:prstGeom>
          <a:noFill/>
        </p:spPr>
        <p:txBody>
          <a:bodyPr wrap="square">
            <a:spAutoFit/>
          </a:bodyPr>
          <a:lstStyle/>
          <a:p>
            <a:r>
              <a:rPr lang="en-US" sz="1200" dirty="0">
                <a:hlinkClick r:id="rId4"/>
              </a:rPr>
              <a:t>https://data.census.gov/table/DECENNIALDDHCA2020.T01001?t=-5000M&amp;y=2020&amp;d=DEC+Detailed+Demographic+and+Housing+Characteristics+File+A&amp;tp=true</a:t>
            </a:r>
            <a:endParaRPr lang="en-US" sz="1200" dirty="0"/>
          </a:p>
        </p:txBody>
      </p:sp>
    </p:spTree>
    <p:extLst>
      <p:ext uri="{BB962C8B-B14F-4D97-AF65-F5344CB8AC3E}">
        <p14:creationId xmlns:p14="http://schemas.microsoft.com/office/powerpoint/2010/main" val="4984728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2" name="Rectangle 21">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1E65604-A348-402A-A2DD-F036C0A0A05A}"/>
              </a:ext>
            </a:extLst>
          </p:cNvPr>
          <p:cNvSpPr>
            <a:spLocks noGrp="1"/>
          </p:cNvSpPr>
          <p:nvPr>
            <p:ph type="title"/>
          </p:nvPr>
        </p:nvSpPr>
        <p:spPr>
          <a:xfrm>
            <a:off x="212679" y="1250994"/>
            <a:ext cx="3622648" cy="1241945"/>
          </a:xfrm>
        </p:spPr>
        <p:txBody>
          <a:bodyPr vert="horz" lIns="91440" tIns="45720" rIns="91440" bIns="45720" rtlCol="0" anchor="b">
            <a:noAutofit/>
          </a:bodyPr>
          <a:lstStyle/>
          <a:p>
            <a:pPr algn="ctr"/>
            <a:r>
              <a:rPr lang="en-US" dirty="0">
                <a:solidFill>
                  <a:schemeClr val="bg1"/>
                </a:solidFill>
              </a:rPr>
              <a:t>My Tribal Area</a:t>
            </a:r>
            <a:endParaRPr lang="en-US" kern="1200" dirty="0">
              <a:solidFill>
                <a:srgbClr val="FFFFFF"/>
              </a:solidFill>
              <a:latin typeface="+mj-lt"/>
              <a:ea typeface="+mj-ea"/>
              <a:cs typeface="+mj-cs"/>
            </a:endParaRPr>
          </a:p>
        </p:txBody>
      </p:sp>
      <p:pic>
        <p:nvPicPr>
          <p:cNvPr id="11" name="Picture 10">
            <a:extLst>
              <a:ext uri="{FF2B5EF4-FFF2-40B4-BE49-F238E27FC236}">
                <a16:creationId xmlns:a16="http://schemas.microsoft.com/office/drawing/2014/main" id="{A6F37BF1-6660-4406-A1D3-C428F82BD4B6}"/>
              </a:ext>
            </a:extLst>
          </p:cNvPr>
          <p:cNvPicPr>
            <a:picLocks noChangeAspect="1"/>
          </p:cNvPicPr>
          <p:nvPr/>
        </p:nvPicPr>
        <p:blipFill>
          <a:blip r:embed="rId3"/>
          <a:stretch>
            <a:fillRect/>
          </a:stretch>
        </p:blipFill>
        <p:spPr>
          <a:xfrm>
            <a:off x="10412284" y="5537662"/>
            <a:ext cx="1292036" cy="1110697"/>
          </a:xfrm>
          <a:prstGeom prst="rect">
            <a:avLst/>
          </a:prstGeom>
        </p:spPr>
      </p:pic>
      <p:pic>
        <p:nvPicPr>
          <p:cNvPr id="4" name="Picture 3">
            <a:hlinkClick r:id="rId4"/>
            <a:extLst>
              <a:ext uri="{FF2B5EF4-FFF2-40B4-BE49-F238E27FC236}">
                <a16:creationId xmlns:a16="http://schemas.microsoft.com/office/drawing/2014/main" id="{216F1343-162C-8463-46A1-C2F1696F2DA2}"/>
              </a:ext>
            </a:extLst>
          </p:cNvPr>
          <p:cNvPicPr>
            <a:picLocks noChangeAspect="1"/>
          </p:cNvPicPr>
          <p:nvPr/>
        </p:nvPicPr>
        <p:blipFill>
          <a:blip r:embed="rId5"/>
          <a:stretch>
            <a:fillRect/>
          </a:stretch>
        </p:blipFill>
        <p:spPr>
          <a:xfrm>
            <a:off x="4735202" y="209641"/>
            <a:ext cx="5724353" cy="3038103"/>
          </a:xfrm>
          <a:prstGeom prst="rect">
            <a:avLst/>
          </a:prstGeom>
        </p:spPr>
      </p:pic>
      <p:sp>
        <p:nvSpPr>
          <p:cNvPr id="5" name="Rectangle 4">
            <a:extLst>
              <a:ext uri="{FF2B5EF4-FFF2-40B4-BE49-F238E27FC236}">
                <a16:creationId xmlns:a16="http://schemas.microsoft.com/office/drawing/2014/main" id="{8FEAF6B7-184A-0D30-B757-F6D71E55F4F2}"/>
              </a:ext>
            </a:extLst>
          </p:cNvPr>
          <p:cNvSpPr/>
          <p:nvPr/>
        </p:nvSpPr>
        <p:spPr>
          <a:xfrm>
            <a:off x="4735202" y="3439138"/>
            <a:ext cx="5356088" cy="3060325"/>
          </a:xfrm>
          <a:prstGeom prst="rect">
            <a:avLst/>
          </a:prstGeom>
        </p:spPr>
        <p:txBody>
          <a:bodyPr wrap="square" lIns="91440" tIns="45720" rIns="91440" bIns="45720" anchor="t">
            <a:spAutoFit/>
          </a:bodyPr>
          <a:lstStyle/>
          <a:p>
            <a:pPr marL="342900" indent="-342900">
              <a:lnSpc>
                <a:spcPct val="90000"/>
              </a:lnSpc>
              <a:spcBef>
                <a:spcPts val="1000"/>
              </a:spcBef>
              <a:buFont typeface="Arial,Sans-Serif"/>
              <a:buChar char="•"/>
            </a:pPr>
            <a:r>
              <a:rPr lang="en-US" sz="2400" dirty="0">
                <a:cs typeface="Calibri" panose="020F0502020204030204"/>
              </a:rPr>
              <a:t>Demographic</a:t>
            </a:r>
            <a:r>
              <a:rPr lang="en-US" sz="2400" dirty="0">
                <a:ea typeface="+mn-lt"/>
                <a:cs typeface="+mn-lt"/>
              </a:rPr>
              <a:t>, social, economic, and housing Stats (ACS)</a:t>
            </a:r>
            <a:endParaRPr lang="en-US" sz="2400" dirty="0">
              <a:ea typeface="+mn-lt"/>
              <a:cs typeface="Calibri" panose="020F0502020204030204" pitchFamily="34" charset="0"/>
            </a:endParaRPr>
          </a:p>
          <a:p>
            <a:pPr marL="342900" indent="-342900">
              <a:lnSpc>
                <a:spcPct val="90000"/>
              </a:lnSpc>
              <a:spcBef>
                <a:spcPts val="1000"/>
              </a:spcBef>
              <a:buFont typeface="Arial,Sans-Serif"/>
              <a:buChar char="•"/>
            </a:pPr>
            <a:r>
              <a:rPr lang="en-US" sz="2400" dirty="0">
                <a:ea typeface="+mn-lt"/>
                <a:cs typeface="+mn-lt"/>
              </a:rPr>
              <a:t>AIAN Lands (not Urban)</a:t>
            </a:r>
          </a:p>
          <a:p>
            <a:pPr marL="342900" indent="-342900">
              <a:lnSpc>
                <a:spcPct val="90000"/>
              </a:lnSpc>
              <a:spcBef>
                <a:spcPts val="1000"/>
              </a:spcBef>
              <a:buFont typeface="Arial,Sans-Serif"/>
              <a:buChar char="•"/>
            </a:pPr>
            <a:r>
              <a:rPr lang="en-US" sz="2400" dirty="0">
                <a:ea typeface="+mn-lt"/>
                <a:cs typeface="+mn-lt"/>
              </a:rPr>
              <a:t>Community Planners</a:t>
            </a:r>
          </a:p>
          <a:p>
            <a:pPr marL="342900" indent="-342900">
              <a:lnSpc>
                <a:spcPct val="90000"/>
              </a:lnSpc>
              <a:spcBef>
                <a:spcPts val="1000"/>
              </a:spcBef>
              <a:buFont typeface="Arial,Sans-Serif"/>
              <a:buChar char="•"/>
            </a:pPr>
            <a:r>
              <a:rPr lang="en-US" sz="2400" dirty="0">
                <a:ea typeface="+mn-lt"/>
                <a:cs typeface="+mn-lt"/>
              </a:rPr>
              <a:t>Grant Writers</a:t>
            </a:r>
          </a:p>
          <a:p>
            <a:pPr marL="342900" indent="-342900">
              <a:lnSpc>
                <a:spcPct val="90000"/>
              </a:lnSpc>
              <a:spcBef>
                <a:spcPts val="1000"/>
              </a:spcBef>
              <a:buFont typeface="Arial,Sans-Serif"/>
              <a:buChar char="•"/>
            </a:pPr>
            <a:r>
              <a:rPr lang="en-US" sz="2400" dirty="0">
                <a:ea typeface="+mn-lt"/>
                <a:cs typeface="+mn-lt"/>
              </a:rPr>
              <a:t>Tribal Officers/Directors </a:t>
            </a:r>
            <a:endParaRPr lang="en-US" sz="2400" dirty="0">
              <a:cs typeface="Calibri" panose="020F0502020204030204"/>
            </a:endParaRPr>
          </a:p>
          <a:p>
            <a:pPr marL="342900" indent="-342900">
              <a:lnSpc>
                <a:spcPct val="90000"/>
              </a:lnSpc>
              <a:spcBef>
                <a:spcPts val="1000"/>
              </a:spcBef>
              <a:buFont typeface="Arial,Sans-Serif"/>
              <a:buChar char="•"/>
            </a:pPr>
            <a:r>
              <a:rPr lang="en-US" sz="2400" dirty="0">
                <a:cs typeface="Calibri" panose="020F0502020204030204"/>
              </a:rPr>
              <a:t>Partners to Tribal Nations</a:t>
            </a:r>
          </a:p>
        </p:txBody>
      </p:sp>
    </p:spTree>
    <p:extLst>
      <p:ext uri="{BB962C8B-B14F-4D97-AF65-F5344CB8AC3E}">
        <p14:creationId xmlns:p14="http://schemas.microsoft.com/office/powerpoint/2010/main" val="1928253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fade">
                                      <p:cBhvr>
                                        <p:cTn id="10" dur="500"/>
                                        <p:tgtEl>
                                          <p:spTgt spid="5">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Effect transition="in" filter="fade">
                                      <p:cBhvr>
                                        <p:cTn id="13" dur="500"/>
                                        <p:tgtEl>
                                          <p:spTgt spid="5">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5">
                                            <p:txEl>
                                              <p:pRg st="3" end="3"/>
                                            </p:txEl>
                                          </p:spTgt>
                                        </p:tgtEl>
                                        <p:attrNameLst>
                                          <p:attrName>style.visibility</p:attrName>
                                        </p:attrNameLst>
                                      </p:cBhvr>
                                      <p:to>
                                        <p:strVal val="visible"/>
                                      </p:to>
                                    </p:set>
                                    <p:animEffect transition="in" filter="fade">
                                      <p:cBhvr>
                                        <p:cTn id="16" dur="500"/>
                                        <p:tgtEl>
                                          <p:spTgt spid="5">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animEffect transition="in" filter="fade">
                                      <p:cBhvr>
                                        <p:cTn id="19" dur="500"/>
                                        <p:tgtEl>
                                          <p:spTgt spid="5">
                                            <p:txEl>
                                              <p:pRg st="4" end="4"/>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5">
                                            <p:txEl>
                                              <p:pRg st="5" end="5"/>
                                            </p:txEl>
                                          </p:spTgt>
                                        </p:tgtEl>
                                        <p:attrNameLst>
                                          <p:attrName>style.visibility</p:attrName>
                                        </p:attrNameLst>
                                      </p:cBhvr>
                                      <p:to>
                                        <p:strVal val="visible"/>
                                      </p:to>
                                    </p:set>
                                    <p:animEffect transition="in" filter="fade">
                                      <p:cBhvr>
                                        <p:cTn id="22"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654D6BC58DAD3458F890F248EC6F0FB" ma:contentTypeVersion="15" ma:contentTypeDescription="Create a new document." ma:contentTypeScope="" ma:versionID="793f92590b81da2ad8cc950337a4535c">
  <xsd:schema xmlns:xsd="http://www.w3.org/2001/XMLSchema" xmlns:xs="http://www.w3.org/2001/XMLSchema" xmlns:p="http://schemas.microsoft.com/office/2006/metadata/properties" xmlns:ns3="698ae495-44ec-4531-9777-512a8429e761" xmlns:ns4="23885e57-b112-4342-902f-eae99c80d714" targetNamespace="http://schemas.microsoft.com/office/2006/metadata/properties" ma:root="true" ma:fieldsID="920e6964b9b6e034571024ee477b46a5" ns3:_="" ns4:_="">
    <xsd:import namespace="698ae495-44ec-4531-9777-512a8429e761"/>
    <xsd:import namespace="23885e57-b112-4342-902f-eae99c80d714"/>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OCR" minOccurs="0"/>
                <xsd:element ref="ns4:MediaServiceGenerationTime" minOccurs="0"/>
                <xsd:element ref="ns4:MediaServiceEventHashCode" minOccurs="0"/>
                <xsd:element ref="ns4:MediaServiceDateTaken" minOccurs="0"/>
                <xsd:element ref="ns4:_activity" minOccurs="0"/>
                <xsd:element ref="ns4:MediaLengthInSeconds" minOccurs="0"/>
                <xsd:element ref="ns4:MediaServiceObjectDetectorVersions" minOccurs="0"/>
                <xsd:element ref="ns4:MediaServiceSystemTags" minOccurs="0"/>
                <xsd:element ref="ns4: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98ae495-44ec-4531-9777-512a8429e761"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3885e57-b112-4342-902f-eae99c80d714"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ternalName="MediaServiceDateTaken" ma:readOnly="true">
      <xsd:simpleType>
        <xsd:restriction base="dms:Text"/>
      </xsd:simpleType>
    </xsd:element>
    <xsd:element name="_activity" ma:index="18" nillable="true" ma:displayName="_activity" ma:hidden="true" ma:internalName="_activity">
      <xsd:simpleType>
        <xsd:restriction base="dms:Note"/>
      </xsd:simpleType>
    </xsd:element>
    <xsd:element name="MediaLengthInSeconds" ma:index="19" nillable="true" ma:displayName="MediaLengthInSeconds" ma:hidden="true" ma:internalName="MediaLengthInSeconds" ma:readOnly="true">
      <xsd:simpleType>
        <xsd:restriction base="dms:Unknown"/>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SystemTags" ma:index="21" nillable="true" ma:displayName="MediaServiceSystemTags" ma:hidden="true" ma:internalName="MediaServiceSystemTags" ma:readOnly="true">
      <xsd:simpleType>
        <xsd:restriction base="dms:Note"/>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activity xmlns="23885e57-b112-4342-902f-eae99c80d714" xsi:nil="true"/>
  </documentManagement>
</p:properties>
</file>

<file path=customXml/itemProps1.xml><?xml version="1.0" encoding="utf-8"?>
<ds:datastoreItem xmlns:ds="http://schemas.openxmlformats.org/officeDocument/2006/customXml" ds:itemID="{3478714E-AC31-421E-A3B1-81C79AC6431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98ae495-44ec-4531-9777-512a8429e761"/>
    <ds:schemaRef ds:uri="23885e57-b112-4342-902f-eae99c80d71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E51449F-F092-42BE-B694-2A8E0FF895F2}">
  <ds:schemaRefs>
    <ds:schemaRef ds:uri="http://schemas.microsoft.com/sharepoint/v3/contenttype/forms"/>
  </ds:schemaRefs>
</ds:datastoreItem>
</file>

<file path=customXml/itemProps3.xml><?xml version="1.0" encoding="utf-8"?>
<ds:datastoreItem xmlns:ds="http://schemas.openxmlformats.org/officeDocument/2006/customXml" ds:itemID="{3758D3B9-AA60-4A28-BCED-91C812130296}">
  <ds:schemaRefs>
    <ds:schemaRef ds:uri="http://schemas.microsoft.com/office/2006/metadata/properties"/>
    <ds:schemaRef ds:uri="http://purl.org/dc/dcmitype/"/>
    <ds:schemaRef ds:uri="http://purl.org/dc/terms/"/>
    <ds:schemaRef ds:uri="698ae495-44ec-4531-9777-512a8429e761"/>
    <ds:schemaRef ds:uri="http://purl.org/dc/elements/1.1/"/>
    <ds:schemaRef ds:uri="http://schemas.openxmlformats.org/package/2006/metadata/core-properties"/>
    <ds:schemaRef ds:uri="http://schemas.microsoft.com/office/2006/documentManagement/types"/>
    <ds:schemaRef ds:uri="http://www.w3.org/XML/1998/namespace"/>
    <ds:schemaRef ds:uri="http://schemas.microsoft.com/office/infopath/2007/PartnerControls"/>
    <ds:schemaRef ds:uri="23885e57-b112-4342-902f-eae99c80d714"/>
  </ds:schemaRefs>
</ds:datastoreItem>
</file>

<file path=docMetadata/LabelInfo.xml><?xml version="1.0" encoding="utf-8"?>
<clbl:labelList xmlns:clbl="http://schemas.microsoft.com/office/2020/mipLabelMetadata">
  <clbl:label id="{3aa716f1-e559-41ce-a530-47d18313c603}" enabled="0" method="" siteId="{3aa716f1-e559-41ce-a530-47d18313c603}" removed="1"/>
</clbl:labelList>
</file>

<file path=docProps/app.xml><?xml version="1.0" encoding="utf-8"?>
<Properties xmlns="http://schemas.openxmlformats.org/officeDocument/2006/extended-properties" xmlns:vt="http://schemas.openxmlformats.org/officeDocument/2006/docPropsVTypes">
  <Template>TM04033921[[fn=Damask]]</Template>
  <TotalTime>1737</TotalTime>
  <Words>1838</Words>
  <Application>Microsoft Office PowerPoint</Application>
  <PresentationFormat>Widescreen</PresentationFormat>
  <Paragraphs>223</Paragraphs>
  <Slides>22</Slides>
  <Notes>22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22</vt:i4>
      </vt:variant>
    </vt:vector>
  </HeadingPairs>
  <TitlesOfParts>
    <vt:vector size="32" baseType="lpstr">
      <vt:lpstr>Aptos</vt:lpstr>
      <vt:lpstr>Arial</vt:lpstr>
      <vt:lpstr>Arial,Sans-Serif</vt:lpstr>
      <vt:lpstr>Calibri</vt:lpstr>
      <vt:lpstr>Calibri Light</vt:lpstr>
      <vt:lpstr>Century Gothic</vt:lpstr>
      <vt:lpstr>inherit</vt:lpstr>
      <vt:lpstr>Roboto</vt:lpstr>
      <vt:lpstr>Segoe UI</vt:lpstr>
      <vt:lpstr>Office Theme</vt:lpstr>
      <vt:lpstr>US Census Bureau and Great Lakes Indian Housing Association (GLIHA)</vt:lpstr>
      <vt:lpstr>Tribal Relations Program Overview</vt:lpstr>
      <vt:lpstr>Why Census Data?</vt:lpstr>
      <vt:lpstr>Tribal Data Tabulation</vt:lpstr>
      <vt:lpstr>Administrative Records Pilot Project</vt:lpstr>
      <vt:lpstr>Surveys</vt:lpstr>
      <vt:lpstr>American Community Survey (ACS)  Features    </vt:lpstr>
      <vt:lpstr>2020 Census Detailed Demographic and Housing Characteristics File A (Detailed DHC-A)   </vt:lpstr>
      <vt:lpstr>My Tribal Area</vt:lpstr>
      <vt:lpstr>Pulse Survey CoVid19 Impact Report</vt:lpstr>
      <vt:lpstr>Census Business Builder</vt:lpstr>
      <vt:lpstr>QuickFacts</vt:lpstr>
      <vt:lpstr>Narrative Profile</vt:lpstr>
      <vt:lpstr>Statistics in Schools</vt:lpstr>
      <vt:lpstr>https://Data.Census.Gov/</vt:lpstr>
      <vt:lpstr>Tribal Overview 2020 Census</vt:lpstr>
      <vt:lpstr>Recruiting: Finding Local Community Jobs</vt:lpstr>
      <vt:lpstr>Professional &amp; Career Positions - Locations</vt:lpstr>
      <vt:lpstr>Types of Jobs Entry level to Executive</vt:lpstr>
      <vt:lpstr>Temporary Decennial Positions</vt:lpstr>
      <vt:lpstr>Office of Intergovernmental Affairs: Tribal Affairs</vt:lpstr>
      <vt:lpstr>On-going Connection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Bernadece Boda</dc:creator>
  <cp:lastModifiedBy>Bernadece A Boda (CENSUS/CG FED)</cp:lastModifiedBy>
  <cp:revision>119</cp:revision>
  <cp:lastPrinted>2022-09-06T01:44:28Z</cp:lastPrinted>
  <dcterms:created xsi:type="dcterms:W3CDTF">2021-02-17T19:28:34Z</dcterms:created>
  <dcterms:modified xsi:type="dcterms:W3CDTF">2024-11-20T17:56:41Z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0x0101007654D6BC58DAD3458F890F248EC6F0FB</vt:lpwstr>
  </property>
</Properties>
</file>