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5" Type="http://schemas.microsoft.com/office/2020/02/relationships/classificationlabels" Target="docMetadata/LabelInfo.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4"/>
  </p:notesMasterIdLst>
  <p:sldIdLst>
    <p:sldId id="275" r:id="rId6"/>
    <p:sldId id="2147472686" r:id="rId7"/>
    <p:sldId id="2147472689" r:id="rId8"/>
    <p:sldId id="2147472690" r:id="rId9"/>
    <p:sldId id="2147472691" r:id="rId10"/>
    <p:sldId id="2147472692" r:id="rId11"/>
    <p:sldId id="2147472693" r:id="rId12"/>
    <p:sldId id="2147472694" r:id="rId13"/>
    <p:sldId id="2147472688" r:id="rId14"/>
    <p:sldId id="2147472685" r:id="rId15"/>
    <p:sldId id="284" r:id="rId16"/>
    <p:sldId id="277" r:id="rId17"/>
    <p:sldId id="283" r:id="rId18"/>
    <p:sldId id="276" r:id="rId19"/>
    <p:sldId id="290" r:id="rId20"/>
    <p:sldId id="287" r:id="rId21"/>
    <p:sldId id="292" r:id="rId22"/>
    <p:sldId id="28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B89F"/>
    <a:srgbClr val="CAEBC0"/>
    <a:srgbClr val="AFC4A9"/>
    <a:srgbClr val="D1BFD9"/>
    <a:srgbClr val="FF5959"/>
    <a:srgbClr val="FF8585"/>
    <a:srgbClr val="FFABAB"/>
    <a:srgbClr val="E07777"/>
    <a:srgbClr val="A8C9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066" autoAdjust="0"/>
  </p:normalViewPr>
  <p:slideViewPr>
    <p:cSldViewPr snapToGrid="0">
      <p:cViewPr varScale="1">
        <p:scale>
          <a:sx n="49" d="100"/>
          <a:sy n="49" d="100"/>
        </p:scale>
        <p:origin x="440" y="3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 /><Relationship Id="rId13" Type="http://schemas.openxmlformats.org/officeDocument/2006/relationships/slide" Target="slides/slide8.xml" /><Relationship Id="rId18" Type="http://schemas.openxmlformats.org/officeDocument/2006/relationships/slide" Target="slides/slide13.xml" /><Relationship Id="rId26" Type="http://schemas.openxmlformats.org/officeDocument/2006/relationships/viewProps" Target="viewProps.xml" /><Relationship Id="rId3" Type="http://schemas.openxmlformats.org/officeDocument/2006/relationships/customXml" Target="../customXml/item3.xml" /><Relationship Id="rId21" Type="http://schemas.openxmlformats.org/officeDocument/2006/relationships/slide" Target="slides/slide16.xml" /><Relationship Id="rId7" Type="http://schemas.openxmlformats.org/officeDocument/2006/relationships/slide" Target="slides/slide2.xml" /><Relationship Id="rId12" Type="http://schemas.openxmlformats.org/officeDocument/2006/relationships/slide" Target="slides/slide7.xml" /><Relationship Id="rId17" Type="http://schemas.openxmlformats.org/officeDocument/2006/relationships/slide" Target="slides/slide12.xml" /><Relationship Id="rId25" Type="http://schemas.openxmlformats.org/officeDocument/2006/relationships/presProps" Target="presProps.xml" /><Relationship Id="rId2" Type="http://schemas.openxmlformats.org/officeDocument/2006/relationships/customXml" Target="../customXml/item2.xml" /><Relationship Id="rId16" Type="http://schemas.openxmlformats.org/officeDocument/2006/relationships/slide" Target="slides/slide11.xml" /><Relationship Id="rId20" Type="http://schemas.openxmlformats.org/officeDocument/2006/relationships/slide" Target="slides/slide15.xml" /><Relationship Id="rId1" Type="http://schemas.openxmlformats.org/officeDocument/2006/relationships/customXml" Target="../customXml/item1.xml" /><Relationship Id="rId6" Type="http://schemas.openxmlformats.org/officeDocument/2006/relationships/slide" Target="slides/slide1.xml" /><Relationship Id="rId11" Type="http://schemas.openxmlformats.org/officeDocument/2006/relationships/slide" Target="slides/slide6.xml" /><Relationship Id="rId24" Type="http://schemas.openxmlformats.org/officeDocument/2006/relationships/notesMaster" Target="notesMasters/notesMaster1.xml" /><Relationship Id="rId5" Type="http://schemas.openxmlformats.org/officeDocument/2006/relationships/slideMaster" Target="slideMasters/slideMaster1.xml" /><Relationship Id="rId15" Type="http://schemas.openxmlformats.org/officeDocument/2006/relationships/slide" Target="slides/slide10.xml" /><Relationship Id="rId23" Type="http://schemas.openxmlformats.org/officeDocument/2006/relationships/slide" Target="slides/slide18.xml" /><Relationship Id="rId28" Type="http://schemas.openxmlformats.org/officeDocument/2006/relationships/tableStyles" Target="tableStyles.xml" /><Relationship Id="rId10" Type="http://schemas.openxmlformats.org/officeDocument/2006/relationships/slide" Target="slides/slide5.xml" /><Relationship Id="rId19" Type="http://schemas.openxmlformats.org/officeDocument/2006/relationships/slide" Target="slides/slide14.xml" /><Relationship Id="rId4" Type="http://schemas.openxmlformats.org/officeDocument/2006/relationships/customXml" Target="../customXml/item4.xml" /><Relationship Id="rId9" Type="http://schemas.openxmlformats.org/officeDocument/2006/relationships/slide" Target="slides/slide4.xml" /><Relationship Id="rId14" Type="http://schemas.openxmlformats.org/officeDocument/2006/relationships/slide" Target="slides/slide9.xml" /><Relationship Id="rId22" Type="http://schemas.openxmlformats.org/officeDocument/2006/relationships/slide" Target="slides/slide17.xml" /><Relationship Id="rId27" Type="http://schemas.openxmlformats.org/officeDocument/2006/relationships/theme" Target="theme/theme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idx="1"/>
          </p:nvPr>
        </p:nvSpPr>
        <p:spPr>
          <a:xfrm>
            <a:off x="3884614" y="0"/>
            <a:ext cx="2971800" cy="458788"/>
          </a:xfrm>
          <a:prstGeom prst="rect">
            <a:avLst/>
          </a:prstGeom>
        </p:spPr>
        <p:txBody>
          <a:bodyPr vert="horz" lIns="91430" tIns="45715" rIns="91430" bIns="45715" rtlCol="0"/>
          <a:lstStyle>
            <a:lvl1pPr algn="r">
              <a:defRPr sz="1200"/>
            </a:lvl1pPr>
          </a:lstStyle>
          <a:p>
            <a:fld id="{9BFDB1A7-94AA-45A9-8BA3-598FB4A3C8B5}" type="datetimeFigureOut">
              <a:rPr lang="en-US" smtClean="0"/>
              <a:t>10/13/2025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0" tIns="45715" rIns="91430" bIns="45715"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0" tIns="45715" rIns="91430"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0" tIns="45715" rIns="91430"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685214"/>
            <a:ext cx="2971800" cy="458787"/>
          </a:xfrm>
          <a:prstGeom prst="rect">
            <a:avLst/>
          </a:prstGeom>
        </p:spPr>
        <p:txBody>
          <a:bodyPr vert="horz" lIns="91430" tIns="45715" rIns="91430" bIns="45715" rtlCol="0" anchor="b"/>
          <a:lstStyle>
            <a:lvl1pPr algn="r">
              <a:defRPr sz="1200"/>
            </a:lvl1pPr>
          </a:lstStyle>
          <a:p>
            <a:fld id="{824184BF-AA3A-4613-BD80-6C74FA9497F4}" type="slidenum">
              <a:rPr lang="en-US" smtClean="0"/>
              <a:t>‹#›</a:t>
            </a:fld>
            <a:endParaRPr lang="en-US"/>
          </a:p>
        </p:txBody>
      </p:sp>
    </p:spTree>
    <p:extLst>
      <p:ext uri="{BB962C8B-B14F-4D97-AF65-F5344CB8AC3E}">
        <p14:creationId xmlns:p14="http://schemas.microsoft.com/office/powerpoint/2010/main" val="481947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dirty="0"/>
          </a:p>
        </p:txBody>
      </p:sp>
      <p:sp>
        <p:nvSpPr>
          <p:cNvPr id="4" name="Slide Number Placeholder 3"/>
          <p:cNvSpPr>
            <a:spLocks noGrp="1"/>
          </p:cNvSpPr>
          <p:nvPr>
            <p:ph type="sldNum" sz="quarter" idx="5"/>
          </p:nvPr>
        </p:nvSpPr>
        <p:spPr/>
        <p:txBody>
          <a:bodyPr/>
          <a:lstStyle/>
          <a:p>
            <a:fld id="{824184BF-AA3A-4613-BD80-6C74FA9497F4}" type="slidenum">
              <a:rPr lang="en-US" smtClean="0"/>
              <a:t>1</a:t>
            </a:fld>
            <a:endParaRPr lang="en-US"/>
          </a:p>
        </p:txBody>
      </p:sp>
    </p:spTree>
    <p:extLst>
      <p:ext uri="{BB962C8B-B14F-4D97-AF65-F5344CB8AC3E}">
        <p14:creationId xmlns:p14="http://schemas.microsoft.com/office/powerpoint/2010/main" val="1542704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8D237-DFB3-5DF7-2BFD-D4B50F1157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D5413A-5E06-5350-0247-69B5F266DA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F735E8-B914-767E-8199-68FD36DEECDA}"/>
              </a:ext>
            </a:extLst>
          </p:cNvPr>
          <p:cNvSpPr>
            <a:spLocks noGrp="1"/>
          </p:cNvSpPr>
          <p:nvPr>
            <p:ph type="body" idx="1"/>
          </p:nvPr>
        </p:nvSpPr>
        <p:spPr/>
        <p:txBody>
          <a:bodyPr/>
          <a:lstStyle/>
          <a:p>
            <a:pPr marR="0" lvl="0">
              <a:spcBef>
                <a:spcPts val="0"/>
              </a:spcBef>
              <a:spcAft>
                <a:spcPts val="1000"/>
              </a:spcAft>
            </a:pPr>
            <a:endParaRPr lang="en-US" sz="1400" dirty="0"/>
          </a:p>
        </p:txBody>
      </p:sp>
      <p:sp>
        <p:nvSpPr>
          <p:cNvPr id="4" name="Slide Number Placeholder 3">
            <a:extLst>
              <a:ext uri="{FF2B5EF4-FFF2-40B4-BE49-F238E27FC236}">
                <a16:creationId xmlns:a16="http://schemas.microsoft.com/office/drawing/2014/main" id="{D46BE530-FDDD-C896-09AE-DACB7226EFE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184BF-AA3A-4613-BD80-6C74FA9497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1360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spcBef>
                <a:spcPts val="0"/>
              </a:spcBef>
              <a:spcAft>
                <a:spcPts val="1000"/>
              </a:spcAft>
            </a:pPr>
            <a:endParaRPr lang="en-US" sz="1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184BF-AA3A-4613-BD80-6C74FA9497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4848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pPr marR="0" lvl="0">
              <a:spcBef>
                <a:spcPts val="0"/>
              </a:spcBef>
              <a:spcAft>
                <a:spcPts val="1000"/>
              </a:spcAft>
            </a:pPr>
            <a:endParaRPr lang="en-US" sz="1400" dirty="0"/>
          </a:p>
        </p:txBody>
      </p:sp>
      <p:sp>
        <p:nvSpPr>
          <p:cNvPr id="4" name="Slide Number Placeholder 3"/>
          <p:cNvSpPr>
            <a:spLocks noGrp="1"/>
          </p:cNvSpPr>
          <p:nvPr>
            <p:ph type="sldNum" sz="quarter" idx="5"/>
          </p:nvPr>
        </p:nvSpPr>
        <p:spPr/>
        <p:txBody>
          <a:bodyPr/>
          <a:lstStyle/>
          <a:p>
            <a:fld id="{824184BF-AA3A-4613-BD80-6C74FA9497F4}" type="slidenum">
              <a:rPr lang="en-US" smtClean="0"/>
              <a:t>12</a:t>
            </a:fld>
            <a:endParaRPr lang="en-US"/>
          </a:p>
        </p:txBody>
      </p:sp>
    </p:spTree>
    <p:extLst>
      <p:ext uri="{BB962C8B-B14F-4D97-AF65-F5344CB8AC3E}">
        <p14:creationId xmlns:p14="http://schemas.microsoft.com/office/powerpoint/2010/main" val="1910565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7FC2F-3371-DD4F-BAC7-F8BB41900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4A0CF7-8550-59B3-2A9C-C85E045AF5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24E6E4-8AFD-8B4B-4315-E03B37E3D9CA}"/>
              </a:ext>
            </a:extLst>
          </p:cNvPr>
          <p:cNvSpPr>
            <a:spLocks noGrp="1"/>
          </p:cNvSpPr>
          <p:nvPr>
            <p:ph type="body" idx="1"/>
          </p:nvPr>
        </p:nvSpPr>
        <p:spPr/>
        <p:txBody>
          <a:bodyPr/>
          <a:lstStyle/>
          <a:p>
            <a:pPr marR="0" lvl="0">
              <a:spcBef>
                <a:spcPts val="0"/>
              </a:spcBef>
              <a:spcAft>
                <a:spcPts val="1000"/>
              </a:spcAft>
            </a:pPr>
            <a:r>
              <a:rPr lang="en-US" sz="1400" dirty="0"/>
              <a:t>As a continuation on the Formula Data for FY 2026, it's important to note that the data will look different this year. That’s because HUD has transitioned to using the 2020 Census data in the IHBG formula for the first time.</a:t>
            </a:r>
          </a:p>
          <a:p>
            <a:pPr marR="0" lvl="0">
              <a:spcBef>
                <a:spcPts val="0"/>
              </a:spcBef>
              <a:spcAft>
                <a:spcPts val="1000"/>
              </a:spcAft>
            </a:pPr>
            <a:r>
              <a:rPr lang="en-US" sz="1400" dirty="0"/>
              <a:t>We strongly encourage you to review your FY 2026 Formula Response Form carefully. If something doesn’t look right, please still contact the Formula Center for guidance.  And of course, if you have any questions or need help understanding the changes, the IHBG Formula Customer Service Center is there to support you.</a:t>
            </a:r>
          </a:p>
          <a:p>
            <a:pPr marR="0" lvl="0">
              <a:spcBef>
                <a:spcPts val="0"/>
              </a:spcBef>
              <a:spcAft>
                <a:spcPts val="1000"/>
              </a:spcAft>
            </a:pPr>
            <a:endParaRPr lang="en-US" sz="1400" dirty="0"/>
          </a:p>
          <a:p>
            <a:pPr marR="0" lvl="0">
              <a:spcBef>
                <a:spcPts val="0"/>
              </a:spcBef>
              <a:spcAft>
                <a:spcPts val="1000"/>
              </a:spcAft>
            </a:pPr>
            <a:r>
              <a:rPr lang="en-US" sz="1400" dirty="0"/>
              <a:t>This is a pretty big change. In previous years, the formula used data from the 2010 Census along with information from the American Community Survey. Now that we’re using the 2020 Census, key numbers like how many IHBG-eligible households there are, income levels, and overcrowding rates have all been updated. These changes directly affect how much funding Tribes receive through the formula.</a:t>
            </a:r>
          </a:p>
          <a:p>
            <a:pPr marR="0" lvl="0">
              <a:spcBef>
                <a:spcPts val="0"/>
              </a:spcBef>
              <a:spcAft>
                <a:spcPts val="1000"/>
              </a:spcAft>
            </a:pPr>
            <a:endParaRPr lang="en-US" sz="1400" dirty="0"/>
          </a:p>
          <a:p>
            <a:pPr marR="0" lvl="0">
              <a:spcBef>
                <a:spcPts val="0"/>
              </a:spcBef>
              <a:spcAft>
                <a:spcPts val="1000"/>
              </a:spcAft>
            </a:pPr>
            <a:endParaRPr lang="en-US" sz="1400" dirty="0"/>
          </a:p>
        </p:txBody>
      </p:sp>
      <p:sp>
        <p:nvSpPr>
          <p:cNvPr id="4" name="Slide Number Placeholder 3">
            <a:extLst>
              <a:ext uri="{FF2B5EF4-FFF2-40B4-BE49-F238E27FC236}">
                <a16:creationId xmlns:a16="http://schemas.microsoft.com/office/drawing/2014/main" id="{ED1E6FA6-A6E9-2B2C-08D1-C10C3E78F3C3}"/>
              </a:ext>
            </a:extLst>
          </p:cNvPr>
          <p:cNvSpPr>
            <a:spLocks noGrp="1"/>
          </p:cNvSpPr>
          <p:nvPr>
            <p:ph type="sldNum" sz="quarter" idx="5"/>
          </p:nvPr>
        </p:nvSpPr>
        <p:spPr/>
        <p:txBody>
          <a:bodyPr/>
          <a:lstStyle/>
          <a:p>
            <a:fld id="{824184BF-AA3A-4613-BD80-6C74FA9497F4}" type="slidenum">
              <a:rPr lang="en-US" smtClean="0"/>
              <a:t>13</a:t>
            </a:fld>
            <a:endParaRPr lang="en-US"/>
          </a:p>
        </p:txBody>
      </p:sp>
    </p:spTree>
    <p:extLst>
      <p:ext uri="{BB962C8B-B14F-4D97-AF65-F5344CB8AC3E}">
        <p14:creationId xmlns:p14="http://schemas.microsoft.com/office/powerpoint/2010/main" val="1427809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AE9A9-01B2-0071-FC6D-A8B9E2DF7D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BDCF1A-E8D7-C1D9-21FF-50A63C1E11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16C278-B72E-DA97-4918-400A6C375853}"/>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Next, let’s talk about the Section 184 Skilled Workers Demonstration. This is something new that we have been trying to share with Tribes, an important opportunity for Tribes and Tribally Designated Housing Entities. How many times have your Tribal Leaders asked, why there is no housing available for families over income guidelines, for Tribal Members looking to relocate and work for their Tribes, but no housing options are available to them. Here is an opportunity to provide housing options for your members. This is a way to build rental units without income limitations.</a:t>
            </a:r>
          </a:p>
          <a:p>
            <a:r>
              <a:rPr lang="en-US" sz="1200" kern="1200" dirty="0">
                <a:solidFill>
                  <a:schemeClr val="tx1"/>
                </a:solidFill>
                <a:effectLst/>
                <a:latin typeface="+mn-lt"/>
                <a:ea typeface="+mn-ea"/>
                <a:cs typeface="+mn-cs"/>
              </a:rPr>
              <a:t>Under this Demonstration, Tribes and TDHEs can get a loan from a Section 184 approved lender specifically for building rental housing for skilled workers. The program allows construction of one to four family dwelling units. Plus, Tribes and TDHEs can take out multiple Section 184 loans—subject to underwriting requirements—to develop skilled worker housing within their communities.</a:t>
            </a:r>
          </a:p>
          <a:p>
            <a:r>
              <a:rPr lang="en-US" sz="1200" kern="1200" dirty="0">
                <a:solidFill>
                  <a:schemeClr val="tx1"/>
                </a:solidFill>
                <a:effectLst/>
                <a:latin typeface="+mn-lt"/>
                <a:ea typeface="+mn-ea"/>
                <a:cs typeface="+mn-cs"/>
              </a:rPr>
              <a:t>This also provides an opportunity to offer rental units to working families who earn above the Area Median Income, as long as the Tribe is not using HUD or IHBG funds to cover the loan payments.</a:t>
            </a:r>
          </a:p>
          <a:p>
            <a:pPr marR="0" lvl="0">
              <a:spcBef>
                <a:spcPts val="0"/>
              </a:spcBef>
              <a:spcAft>
                <a:spcPts val="1000"/>
              </a:spcAft>
            </a:pPr>
            <a:endParaRPr lang="en-US" sz="1400" dirty="0"/>
          </a:p>
        </p:txBody>
      </p:sp>
      <p:sp>
        <p:nvSpPr>
          <p:cNvPr id="4" name="Slide Number Placeholder 3">
            <a:extLst>
              <a:ext uri="{FF2B5EF4-FFF2-40B4-BE49-F238E27FC236}">
                <a16:creationId xmlns:a16="http://schemas.microsoft.com/office/drawing/2014/main" id="{230B6D45-E8A9-D368-70F8-8E669FA8C89E}"/>
              </a:ext>
            </a:extLst>
          </p:cNvPr>
          <p:cNvSpPr>
            <a:spLocks noGrp="1"/>
          </p:cNvSpPr>
          <p:nvPr>
            <p:ph type="sldNum" sz="quarter" idx="5"/>
          </p:nvPr>
        </p:nvSpPr>
        <p:spPr/>
        <p:txBody>
          <a:bodyPr/>
          <a:lstStyle/>
          <a:p>
            <a:fld id="{824184BF-AA3A-4613-BD80-6C74FA9497F4}" type="slidenum">
              <a:rPr lang="en-US" smtClean="0"/>
              <a:t>14</a:t>
            </a:fld>
            <a:endParaRPr lang="en-US"/>
          </a:p>
        </p:txBody>
      </p:sp>
    </p:spTree>
    <p:extLst>
      <p:ext uri="{BB962C8B-B14F-4D97-AF65-F5344CB8AC3E}">
        <p14:creationId xmlns:p14="http://schemas.microsoft.com/office/powerpoint/2010/main" val="2293631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2C00B-56C4-103F-0464-E69F5DA558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96057B-E5CD-0F48-0927-F5E655BF0E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D9F9CF-466D-9631-9ECC-B4661AA135DC}"/>
              </a:ext>
            </a:extLst>
          </p:cNvPr>
          <p:cNvSpPr>
            <a:spLocks noGrp="1"/>
          </p:cNvSpPr>
          <p:nvPr>
            <p:ph type="body" idx="1"/>
          </p:nvPr>
        </p:nvSpPr>
        <p:spPr/>
        <p:txBody>
          <a:bodyPr/>
          <a:lstStyle/>
          <a:p>
            <a:r>
              <a:rPr lang="en-US" sz="1400" dirty="0"/>
              <a:t>Another great loan program from ONAP’s Office of Loan Guarantee is the Title VI Loan Guarantee Program. This program gives IHBG recipients a way to use both current and future funding as leverage to get HUD-guaranteed financing.</a:t>
            </a:r>
          </a:p>
          <a:p>
            <a:r>
              <a:rPr lang="en-US" sz="1400" dirty="0"/>
              <a:t>The big benefit here is that it lets you move forward with your project now, at today’s construction costs—without having to wait years to save up funds and risk prices going up. The loan amount can be up to about five times the need portion of your annual IHBG allocation, and there’s no minimum loan size, which makes it flexible for a variety of project types.</a:t>
            </a:r>
          </a:p>
          <a:p>
            <a:r>
              <a:rPr lang="en-US" sz="1400" dirty="0"/>
              <a:t>To get started, Tribes or TDHEs with Tribal approval,</a:t>
            </a:r>
            <a:r>
              <a:rPr lang="en-US" sz="1400" baseline="0" dirty="0"/>
              <a:t> </a:t>
            </a:r>
            <a:r>
              <a:rPr lang="en-US" sz="1400" dirty="0"/>
              <a:t>work with a HUD approved lender to submit the required documents for review. Once approved, HUD guarantees the loan, and you’re ready to move forward with your project.</a:t>
            </a:r>
          </a:p>
          <a:p>
            <a:r>
              <a:rPr lang="en-US" sz="1400" dirty="0"/>
              <a:t>You can use Title VI funds for a range of activities,</a:t>
            </a:r>
            <a:r>
              <a:rPr lang="en-US" sz="1400" baseline="0" dirty="0"/>
              <a:t> </a:t>
            </a:r>
            <a:r>
              <a:rPr lang="en-US" sz="1400" dirty="0"/>
              <a:t>like building new housing, rehabbing existing homes, putting in infrastructure, constructing community facilities, buying land for housing, and preparing architectural and engineering plans</a:t>
            </a:r>
          </a:p>
          <a:p>
            <a:pPr marR="0" lvl="0">
              <a:spcBef>
                <a:spcPts val="0"/>
              </a:spcBef>
              <a:spcAft>
                <a:spcPts val="1000"/>
              </a:spcAft>
            </a:pPr>
            <a:endParaRPr lang="en-US" sz="1400" dirty="0"/>
          </a:p>
        </p:txBody>
      </p:sp>
      <p:sp>
        <p:nvSpPr>
          <p:cNvPr id="4" name="Slide Number Placeholder 3">
            <a:extLst>
              <a:ext uri="{FF2B5EF4-FFF2-40B4-BE49-F238E27FC236}">
                <a16:creationId xmlns:a16="http://schemas.microsoft.com/office/drawing/2014/main" id="{4F6E9C07-5289-0C2F-A954-D4BAFF9D7135}"/>
              </a:ext>
            </a:extLst>
          </p:cNvPr>
          <p:cNvSpPr>
            <a:spLocks noGrp="1"/>
          </p:cNvSpPr>
          <p:nvPr>
            <p:ph type="sldNum" sz="quarter" idx="5"/>
          </p:nvPr>
        </p:nvSpPr>
        <p:spPr/>
        <p:txBody>
          <a:bodyPr/>
          <a:lstStyle/>
          <a:p>
            <a:fld id="{824184BF-AA3A-4613-BD80-6C74FA9497F4}" type="slidenum">
              <a:rPr lang="en-US" smtClean="0"/>
              <a:t>15</a:t>
            </a:fld>
            <a:endParaRPr lang="en-US"/>
          </a:p>
        </p:txBody>
      </p:sp>
    </p:spTree>
    <p:extLst>
      <p:ext uri="{BB962C8B-B14F-4D97-AF65-F5344CB8AC3E}">
        <p14:creationId xmlns:p14="http://schemas.microsoft.com/office/powerpoint/2010/main" val="4188144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t>This is one of the most underutilized services that HUD offers — free training available to your Tribe and Tribal Designated Housing Entities. If you have any community or housing-related training ideas, you can submit your requests to Mary White. We’ll work with you to find or create a training that fits your needs.</a:t>
            </a:r>
          </a:p>
          <a:p>
            <a:r>
              <a:rPr lang="en-US" sz="1400"/>
              <a:t>These trainings can be held in person right in your community or virtually, whichever works best for you. Some of the available topics include Indian Housing Plans, Procurement, Capacity Building, Environmental Reviews, Construction, Crime Prevention, Board of Commissioners Training, Tax Credits and Title VI, Program Income, Financial and Fiscal Management, NAHASDA Essentials, Home Buyer Education, Renewable Energy, and more.</a:t>
            </a:r>
            <a:endParaRPr lang="en-US" sz="1400">
              <a:ea typeface="Calibri"/>
              <a:cs typeface="Calibri"/>
            </a:endParaRPr>
          </a:p>
          <a:p>
            <a:r>
              <a:rPr lang="en-US" sz="1400"/>
              <a:t>We encourage you to take advantage of these resources to strengthen your programs and build capacity. Who are you going to call? MARY WHITE, please take advantage of this opportunity. </a:t>
            </a:r>
            <a:endParaRPr lang="en-US" sz="1400">
              <a:ea typeface="Calibri"/>
              <a:cs typeface="Calibri"/>
            </a:endParaRPr>
          </a:p>
          <a:p>
            <a:pPr marR="0" lvl="0">
              <a:spcBef>
                <a:spcPts val="0"/>
              </a:spcBef>
              <a:spcAft>
                <a:spcPts val="1000"/>
              </a:spcAft>
            </a:pPr>
            <a:endParaRPr lang="en-US" sz="1400"/>
          </a:p>
        </p:txBody>
      </p:sp>
      <p:sp>
        <p:nvSpPr>
          <p:cNvPr id="4" name="Slide Number Placeholder 3"/>
          <p:cNvSpPr>
            <a:spLocks noGrp="1"/>
          </p:cNvSpPr>
          <p:nvPr>
            <p:ph type="sldNum" sz="quarter" idx="5"/>
          </p:nvPr>
        </p:nvSpPr>
        <p:spPr/>
        <p:txBody>
          <a:bodyPr/>
          <a:lstStyle/>
          <a:p>
            <a:fld id="{824184BF-AA3A-4613-BD80-6C74FA9497F4}" type="slidenum">
              <a:rPr lang="en-US" smtClean="0"/>
              <a:t>16</a:t>
            </a:fld>
            <a:endParaRPr lang="en-US"/>
          </a:p>
        </p:txBody>
      </p:sp>
    </p:spTree>
    <p:extLst>
      <p:ext uri="{BB962C8B-B14F-4D97-AF65-F5344CB8AC3E}">
        <p14:creationId xmlns:p14="http://schemas.microsoft.com/office/powerpoint/2010/main" val="1910565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001B8-5B5A-0C3B-D3AD-E18AA71C41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2414D-DFCD-3575-AAA3-A0E0592815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E5B29D-B11E-6F2F-EB02-5D54E2E10D03}"/>
              </a:ext>
            </a:extLst>
          </p:cNvPr>
          <p:cNvSpPr>
            <a:spLocks noGrp="1"/>
          </p:cNvSpPr>
          <p:nvPr>
            <p:ph type="body" idx="1"/>
          </p:nvPr>
        </p:nvSpPr>
        <p:spPr/>
        <p:txBody>
          <a:bodyPr/>
          <a:lstStyle/>
          <a:p>
            <a:pPr>
              <a:spcAft>
                <a:spcPts val="1021"/>
              </a:spcAft>
            </a:pPr>
            <a:endParaRPr lang="en-US" sz="1400" dirty="0"/>
          </a:p>
        </p:txBody>
      </p:sp>
      <p:sp>
        <p:nvSpPr>
          <p:cNvPr id="4" name="Slide Number Placeholder 3">
            <a:extLst>
              <a:ext uri="{FF2B5EF4-FFF2-40B4-BE49-F238E27FC236}">
                <a16:creationId xmlns:a16="http://schemas.microsoft.com/office/drawing/2014/main" id="{362D5A4A-60CE-ECAA-DBCC-0A78DAD86019}"/>
              </a:ext>
            </a:extLst>
          </p:cNvPr>
          <p:cNvSpPr>
            <a:spLocks noGrp="1"/>
          </p:cNvSpPr>
          <p:nvPr>
            <p:ph type="sldNum" sz="quarter" idx="5"/>
          </p:nvPr>
        </p:nvSpPr>
        <p:spPr/>
        <p:txBody>
          <a:bodyPr/>
          <a:lstStyle/>
          <a:p>
            <a:fld id="{824184BF-AA3A-4613-BD80-6C74FA9497F4}" type="slidenum">
              <a:rPr lang="en-US" smtClean="0"/>
              <a:t>17</a:t>
            </a:fld>
            <a:endParaRPr lang="en-US"/>
          </a:p>
        </p:txBody>
      </p:sp>
    </p:spTree>
    <p:extLst>
      <p:ext uri="{BB962C8B-B14F-4D97-AF65-F5344CB8AC3E}">
        <p14:creationId xmlns:p14="http://schemas.microsoft.com/office/powerpoint/2010/main" val="1487644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t>To wrap things up, here’s our general contact information. If you have any follow-up questions or need additional support, feel free to reach out. In addition to your GM and GE specialists, you can also  contact me or Deputy Administrator Nathaniel Johnson directly by email — our contact info is listed here on the slide.</a:t>
            </a:r>
          </a:p>
          <a:p>
            <a:r>
              <a:rPr lang="en-US" sz="1400"/>
              <a:t>Thank you so much for the opportunity to be here with you today. If you have any questions, please don’t hesitate to reach out to us.</a:t>
            </a:r>
          </a:p>
          <a:p>
            <a:r>
              <a:rPr lang="en-US" sz="1400" b="1"/>
              <a:t>Pinagigi</a:t>
            </a:r>
            <a:r>
              <a:rPr lang="en-US" sz="1400"/>
              <a:t>  I truly appreciate your time and the important work you are doing for your Tribes. EWONAP looks forward to continuing to serve your Tribe and communities. Your success is our success!</a:t>
            </a:r>
          </a:p>
          <a:p>
            <a:pPr marR="0" lvl="0">
              <a:spcBef>
                <a:spcPts val="0"/>
              </a:spcBef>
              <a:spcAft>
                <a:spcPts val="1000"/>
              </a:spcAft>
            </a:pPr>
            <a:endParaRPr lang="en-US" sz="1400"/>
          </a:p>
        </p:txBody>
      </p:sp>
      <p:sp>
        <p:nvSpPr>
          <p:cNvPr id="4" name="Slide Number Placeholder 3"/>
          <p:cNvSpPr>
            <a:spLocks noGrp="1"/>
          </p:cNvSpPr>
          <p:nvPr>
            <p:ph type="sldNum" sz="quarter" idx="5"/>
          </p:nvPr>
        </p:nvSpPr>
        <p:spPr/>
        <p:txBody>
          <a:bodyPr/>
          <a:lstStyle/>
          <a:p>
            <a:fld id="{824184BF-AA3A-4613-BD80-6C74FA9497F4}" type="slidenum">
              <a:rPr lang="en-US" smtClean="0"/>
              <a:t>18</a:t>
            </a:fld>
            <a:endParaRPr lang="en-US"/>
          </a:p>
        </p:txBody>
      </p:sp>
    </p:spTree>
    <p:extLst>
      <p:ext uri="{BB962C8B-B14F-4D97-AF65-F5344CB8AC3E}">
        <p14:creationId xmlns:p14="http://schemas.microsoft.com/office/powerpoint/2010/main" val="373613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get us started, I want talk about BABA or the Buy America Build America Act. The Build America, Buy America Act, or BABA, mandates the use of American made iron, steel, manufactured products, and construction materials in federally funded infrastructure projects. This includes projects funded by HUD’s Office of Native American Programs, or ONAP.</a:t>
            </a:r>
          </a:p>
          <a:p>
            <a:r>
              <a:rPr lang="en-US" dirty="0"/>
              <a:t>However, in January 2025, HUD issued a waiver that exempts awards and subawards up to $2.5 million from these BABA requirements. This waiver allows the purchase of non-compliant manufactured products for funding agreements obligated by September 30, 2026.</a:t>
            </a:r>
          </a:p>
          <a:p>
            <a:r>
              <a:rPr lang="en-US" dirty="0"/>
              <a:t>This waiver provides flexibility for smaller projects while still supporting the overall goals of the Build America, Buy America Act.</a:t>
            </a:r>
          </a:p>
          <a:p>
            <a:endParaRPr lang="en-US" dirty="0"/>
          </a:p>
        </p:txBody>
      </p:sp>
      <p:sp>
        <p:nvSpPr>
          <p:cNvPr id="4" name="Slide Number Placeholder 3"/>
          <p:cNvSpPr>
            <a:spLocks noGrp="1"/>
          </p:cNvSpPr>
          <p:nvPr>
            <p:ph type="sldNum" sz="quarter" idx="5"/>
          </p:nvPr>
        </p:nvSpPr>
        <p:spPr/>
        <p:txBody>
          <a:bodyPr/>
          <a:lstStyle/>
          <a:p>
            <a:fld id="{824184BF-AA3A-4613-BD80-6C74FA9497F4}" type="slidenum">
              <a:rPr lang="en-US" smtClean="0"/>
              <a:t>2</a:t>
            </a:fld>
            <a:endParaRPr lang="en-US"/>
          </a:p>
        </p:txBody>
      </p:sp>
    </p:spTree>
    <p:extLst>
      <p:ext uri="{BB962C8B-B14F-4D97-AF65-F5344CB8AC3E}">
        <p14:creationId xmlns:p14="http://schemas.microsoft.com/office/powerpoint/2010/main" val="146034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clarify how BABA applies to housing projects.</a:t>
            </a:r>
          </a:p>
          <a:p>
            <a:r>
              <a:rPr lang="en-US" dirty="0"/>
              <a:t>Housing projects with one to four dwelling units are considered private homes and, therefore, are not subject to BABA requirements. However, projects with five or more dwelling units are classified as public infrastructure and must comply with BABA.</a:t>
            </a:r>
          </a:p>
          <a:p>
            <a:r>
              <a:rPr lang="en-US" dirty="0"/>
              <a:t>For many Tribal housing projects funded through the Indian Housing Block Grant, or IHBG, BABA applies, meaning American-made materials must be procured.</a:t>
            </a:r>
          </a:p>
          <a:p>
            <a:r>
              <a:rPr lang="en-US" dirty="0"/>
              <a:t>To ensure compliance, it’s important to regularly consult the official HUD BABA website and review relevant Notices For any specific questions about BABA implementation or waivers related to ONAP programs, you can reach out to your Grants Management or Evaluation Specialists at  EWONAP, or your local ONAP office if you are joining us from another ONAP Region.  You can also email your queries to BuildAmericaBuyAmerica@hud.gov.</a:t>
            </a:r>
          </a:p>
          <a:p>
            <a:endParaRPr lang="en-US" dirty="0"/>
          </a:p>
        </p:txBody>
      </p:sp>
      <p:sp>
        <p:nvSpPr>
          <p:cNvPr id="4" name="Slide Number Placeholder 3"/>
          <p:cNvSpPr>
            <a:spLocks noGrp="1"/>
          </p:cNvSpPr>
          <p:nvPr>
            <p:ph type="sldNum" sz="quarter" idx="5"/>
          </p:nvPr>
        </p:nvSpPr>
        <p:spPr/>
        <p:txBody>
          <a:bodyPr/>
          <a:lstStyle/>
          <a:p>
            <a:fld id="{824184BF-AA3A-4613-BD80-6C74FA9497F4}" type="slidenum">
              <a:rPr lang="en-US" smtClean="0"/>
              <a:t>3</a:t>
            </a:fld>
            <a:endParaRPr lang="en-US"/>
          </a:p>
        </p:txBody>
      </p:sp>
    </p:spTree>
    <p:extLst>
      <p:ext uri="{BB962C8B-B14F-4D97-AF65-F5344CB8AC3E}">
        <p14:creationId xmlns:p14="http://schemas.microsoft.com/office/powerpoint/2010/main" val="2349267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Here’s a summary of the Fiscal Year 2026 House Tribal HUD appropriations relevant to Tribal housing programs:  As a reminder these numbers are the current proposed appropriations.  We will learn the official appropriation amounts once the appropriations bill is finalized and passed by both the House and the Senate. </a:t>
            </a:r>
          </a:p>
          <a:p>
            <a:r>
              <a:rPr lang="en-US"/>
              <a:t>The Indian Housing Block Grant formula funding is set at $1.111 billion.</a:t>
            </a:r>
          </a:p>
          <a:p>
            <a:r>
              <a:rPr lang="en-US"/>
              <a:t>The Indian Housing Block Grant competitive program is allocated $150 million.</a:t>
            </a:r>
          </a:p>
          <a:p>
            <a:r>
              <a:rPr lang="en-US"/>
              <a:t>The Indian Community Development Block Grant, or ICDBG, receives $75 million total—$70 million for single purpose grants and up to $5 million for imminent threat grants.</a:t>
            </a:r>
          </a:p>
          <a:p>
            <a:r>
              <a:rPr lang="en-US"/>
              <a:t>The Native Hawaiian Housing Block Grant is funded at $18.3 million, including up to $1 million for technical assistance covering both NHHBG and Section 184A. This represents a $4 million cut compared to FY25.</a:t>
            </a:r>
          </a:p>
          <a:p>
            <a:r>
              <a:rPr lang="en-US"/>
              <a:t>Tribal HUD-VASH has up to $10 million available for renewal grants, funded through the Tenant-Based Rental Assistance account.</a:t>
            </a:r>
          </a:p>
          <a:p>
            <a:r>
              <a:rPr lang="en-US"/>
              <a:t>Section 184 receives $1.7 million in budget authority and $1.8 billion in loan limitation. Of this, $400,000 is allocated for administrative and contract expenses, which is a $200,000 increase from FY25.</a:t>
            </a:r>
          </a:p>
          <a:p>
            <a:r>
              <a:rPr lang="en-US"/>
              <a:t>Section 184A has no budget authority due to negative credit subsidy but includes $28 million in loan limitation, which covers refinance authority.</a:t>
            </a:r>
          </a:p>
          <a:p>
            <a:r>
              <a:rPr lang="en-US"/>
              <a:t>Title VI is funded at $1 million in budget authority and $50 million in loan limitation.</a:t>
            </a:r>
          </a:p>
          <a:p>
            <a:r>
              <a:rPr lang="en-US"/>
              <a:t>Training and Technical Assistance is allocated $7 million, with $2 million reserved specifically for the Native American Islander Housing Coalition.</a:t>
            </a:r>
          </a:p>
          <a:p>
            <a:endParaRPr lang="en-US"/>
          </a:p>
        </p:txBody>
      </p:sp>
      <p:sp>
        <p:nvSpPr>
          <p:cNvPr id="4" name="Slide Number Placeholder 3"/>
          <p:cNvSpPr>
            <a:spLocks noGrp="1"/>
          </p:cNvSpPr>
          <p:nvPr>
            <p:ph type="sldNum" sz="quarter" idx="5"/>
          </p:nvPr>
        </p:nvSpPr>
        <p:spPr/>
        <p:txBody>
          <a:bodyPr/>
          <a:lstStyle/>
          <a:p>
            <a:fld id="{824184BF-AA3A-4613-BD80-6C74FA9497F4}" type="slidenum">
              <a:rPr lang="en-US" smtClean="0"/>
              <a:t>4</a:t>
            </a:fld>
            <a:endParaRPr lang="en-US"/>
          </a:p>
        </p:txBody>
      </p:sp>
    </p:spTree>
    <p:extLst>
      <p:ext uri="{BB962C8B-B14F-4D97-AF65-F5344CB8AC3E}">
        <p14:creationId xmlns:p14="http://schemas.microsoft.com/office/powerpoint/2010/main" val="3517430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D1745-A3B2-894E-C7C8-C1335E8E43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7DBA3D-9163-9B6B-A744-D98CF1D847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5C470F-70FC-9172-3C90-FBF11199C94F}"/>
              </a:ext>
            </a:extLst>
          </p:cNvPr>
          <p:cNvSpPr>
            <a:spLocks noGrp="1"/>
          </p:cNvSpPr>
          <p:nvPr>
            <p:ph type="body" idx="1"/>
          </p:nvPr>
        </p:nvSpPr>
        <p:spPr/>
        <p:txBody>
          <a:bodyPr/>
          <a:lstStyle/>
          <a:p>
            <a:r>
              <a:rPr lang="en-US" b="0" dirty="0"/>
              <a:t>The Senate’s FY 2026 appropriations proposal includes strong support for Tribal housing programs, with some key highlights:</a:t>
            </a:r>
          </a:p>
          <a:p>
            <a:r>
              <a:rPr lang="en-US" b="0" dirty="0"/>
              <a:t>$1.111 billion is proposed for the Indian Housing Block Grant formula—matching the House level.</a:t>
            </a:r>
          </a:p>
          <a:p>
            <a:r>
              <a:rPr lang="en-US" b="0" dirty="0"/>
              <a:t>$100 million is allocated for competitive IHBG, which is lower than the House proposal.</a:t>
            </a:r>
          </a:p>
          <a:p>
            <a:r>
              <a:rPr lang="en-US" b="0" dirty="0"/>
              <a:t>The Indian Community Development Block Grant receives a significant boost, with $125 million proposed—$50 million more than the House.</a:t>
            </a:r>
          </a:p>
          <a:p>
            <a:r>
              <a:rPr lang="en-US" b="0" dirty="0"/>
              <a:t>Up to $10 million is included for Tribal HUD-VASH renewal grants, consistent with the House version.</a:t>
            </a:r>
          </a:p>
          <a:p>
            <a:r>
              <a:rPr lang="en-US" b="0" dirty="0"/>
              <a:t>Section 184 receives $1.4 million in credit subsidy and $1.2 billion in loan limitation—less than what the House proposed.</a:t>
            </a:r>
          </a:p>
          <a:p>
            <a:r>
              <a:rPr lang="en-US" b="0" dirty="0"/>
              <a:t>For Title VI, the Senate maintains $1 million in budget authority but increases the loan limitation to $60 million, compared to the House’s $50 million.</a:t>
            </a:r>
          </a:p>
          <a:p>
            <a:r>
              <a:rPr lang="en-US" b="0" dirty="0"/>
              <a:t>Training and Technical Assistance is funded at $7 million, though the Senate doesn’t specify set-asides like the House does.</a:t>
            </a:r>
          </a:p>
          <a:p>
            <a:r>
              <a:rPr lang="en-US" b="0" dirty="0"/>
              <a:t>Overall, the Senate offers more for ICDBG and Title VI loans, but less for Section 184 and competitive IHBG compared to the House.</a:t>
            </a:r>
          </a:p>
          <a:p>
            <a:endParaRPr lang="en-US" dirty="0"/>
          </a:p>
        </p:txBody>
      </p:sp>
      <p:sp>
        <p:nvSpPr>
          <p:cNvPr id="4" name="Slide Number Placeholder 3">
            <a:extLst>
              <a:ext uri="{FF2B5EF4-FFF2-40B4-BE49-F238E27FC236}">
                <a16:creationId xmlns:a16="http://schemas.microsoft.com/office/drawing/2014/main" id="{92BB275B-FBC0-0E07-8535-606AB7E882C2}"/>
              </a:ext>
            </a:extLst>
          </p:cNvPr>
          <p:cNvSpPr>
            <a:spLocks noGrp="1"/>
          </p:cNvSpPr>
          <p:nvPr>
            <p:ph type="sldNum" sz="quarter" idx="5"/>
          </p:nvPr>
        </p:nvSpPr>
        <p:spPr/>
        <p:txBody>
          <a:bodyPr/>
          <a:lstStyle/>
          <a:p>
            <a:fld id="{824184BF-AA3A-4613-BD80-6C74FA9497F4}" type="slidenum">
              <a:rPr lang="en-US" smtClean="0"/>
              <a:t>5</a:t>
            </a:fld>
            <a:endParaRPr lang="en-US"/>
          </a:p>
        </p:txBody>
      </p:sp>
    </p:spTree>
    <p:extLst>
      <p:ext uri="{BB962C8B-B14F-4D97-AF65-F5344CB8AC3E}">
        <p14:creationId xmlns:p14="http://schemas.microsoft.com/office/powerpoint/2010/main" val="2653014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This table compares the FY 2026 House and Senate appropriations for key Tribal housing programs.</a:t>
            </a:r>
          </a:p>
          <a:p>
            <a:r>
              <a:rPr lang="en-US" b="0" dirty="0"/>
              <a:t>Both chambers propose $1.111 billion for IHBG formula grants.</a:t>
            </a:r>
          </a:p>
          <a:p>
            <a:r>
              <a:rPr lang="en-US" b="0" dirty="0"/>
              <a:t>The House allocates $50 million more than the Senate for competitive IHBG grants.</a:t>
            </a:r>
          </a:p>
          <a:p>
            <a:r>
              <a:rPr lang="en-US" b="0" dirty="0"/>
              <a:t>The Senate provides $125 million for ICDBG—$50 million more than the House.</a:t>
            </a:r>
          </a:p>
          <a:p>
            <a:r>
              <a:rPr lang="en-US" b="0" dirty="0"/>
              <a:t>Tribal HUD-VASH funding is identical in both versions at up to $10 million for renewal grants.</a:t>
            </a:r>
          </a:p>
          <a:p>
            <a:r>
              <a:rPr lang="en-US" b="0" dirty="0"/>
              <a:t>For Section 184, the House provides more funding—$1.7 million in credit subsidy and $1.8 billion in loan authority, compared to $1.4 million and $1.2 billion from the Senate.</a:t>
            </a:r>
          </a:p>
          <a:p>
            <a:r>
              <a:rPr lang="en-US" b="0" dirty="0"/>
              <a:t>Title VI loan authority is higher in the Senate: $60 million versus $50 million in the House.</a:t>
            </a:r>
          </a:p>
          <a:p>
            <a:r>
              <a:rPr lang="en-US" b="0" dirty="0"/>
              <a:t>Training and Technical Assistance is level at $7 million, though the House specifies that $2 million is reserved for NAIHC.</a:t>
            </a:r>
          </a:p>
          <a:p>
            <a:r>
              <a:rPr lang="en-US" b="0" dirty="0"/>
              <a:t>These differences will be important to track as the final FY 2026 budget is negotiated.</a:t>
            </a:r>
          </a:p>
          <a:p>
            <a:endParaRPr lang="en-US" dirty="0"/>
          </a:p>
        </p:txBody>
      </p:sp>
      <p:sp>
        <p:nvSpPr>
          <p:cNvPr id="4" name="Slide Number Placeholder 3"/>
          <p:cNvSpPr>
            <a:spLocks noGrp="1"/>
          </p:cNvSpPr>
          <p:nvPr>
            <p:ph type="sldNum" sz="quarter" idx="5"/>
          </p:nvPr>
        </p:nvSpPr>
        <p:spPr/>
        <p:txBody>
          <a:bodyPr/>
          <a:lstStyle/>
          <a:p>
            <a:fld id="{824184BF-AA3A-4613-BD80-6C74FA9497F4}" type="slidenum">
              <a:rPr lang="en-US" smtClean="0"/>
              <a:t>6</a:t>
            </a:fld>
            <a:endParaRPr lang="en-US"/>
          </a:p>
        </p:txBody>
      </p:sp>
    </p:spTree>
    <p:extLst>
      <p:ext uri="{BB962C8B-B14F-4D97-AF65-F5344CB8AC3E}">
        <p14:creationId xmlns:p14="http://schemas.microsoft.com/office/powerpoint/2010/main" val="1319237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a:t>Secretary Scott Turner, HUD’s current leader, has emphasized strong support for Indian Country. His recent visits to the EWONAP Region included, Oneida Nation and Seminole Tribe of Florida reflect HUD’s commitment to strengthening tribal partnerships. He recently visited the Alaska Region visiting Tribes and Villages.</a:t>
            </a:r>
          </a:p>
          <a:p>
            <a:endParaRPr lang="en-US" b="0"/>
          </a:p>
          <a:p>
            <a:r>
              <a:rPr lang="en-US" b="0"/>
              <a:t>The Secretary is focused on expanding homeownership through the Section 184 loan program—widely seen as a vital tool for tribal families.</a:t>
            </a:r>
          </a:p>
          <a:p>
            <a:endParaRPr lang="en-US" b="0"/>
          </a:p>
          <a:p>
            <a:r>
              <a:rPr lang="en-US" b="0"/>
              <a:t>He’s also expanding Tribal HUD-VASH, with $2.2 million in funding for Native veteran housing and services.</a:t>
            </a:r>
          </a:p>
          <a:p>
            <a:r>
              <a:rPr lang="en-US" b="0"/>
              <a:t>Turner has engaged tribal leaders on environmental regulation reform, aiming to reduce administrative barriers.</a:t>
            </a:r>
          </a:p>
          <a:p>
            <a:endParaRPr lang="en-US" b="0"/>
          </a:p>
          <a:p>
            <a:r>
              <a:rPr lang="en-US" b="0"/>
              <a:t>Sec. Turner has stated his commitment to providing housing to our forgotten populations and to those that need it most. He has affirmed that Indian Country is a vital part of HUD’s mission and recognizes the unique challenges faced by tribal communities in accessing housing for Tribal members, while advocating for reduced regulatory barriers to achieve housing progress.</a:t>
            </a:r>
          </a:p>
          <a:p>
            <a:endParaRPr lang="en-US"/>
          </a:p>
        </p:txBody>
      </p:sp>
      <p:sp>
        <p:nvSpPr>
          <p:cNvPr id="4" name="Slide Number Placeholder 3"/>
          <p:cNvSpPr>
            <a:spLocks noGrp="1"/>
          </p:cNvSpPr>
          <p:nvPr>
            <p:ph type="sldNum" sz="quarter" idx="5"/>
          </p:nvPr>
        </p:nvSpPr>
        <p:spPr/>
        <p:txBody>
          <a:bodyPr/>
          <a:lstStyle/>
          <a:p>
            <a:fld id="{824184BF-AA3A-4613-BD80-6C74FA9497F4}" type="slidenum">
              <a:rPr lang="en-US" smtClean="0"/>
              <a:t>7</a:t>
            </a:fld>
            <a:endParaRPr lang="en-US"/>
          </a:p>
        </p:txBody>
      </p:sp>
    </p:spTree>
    <p:extLst>
      <p:ext uri="{BB962C8B-B14F-4D97-AF65-F5344CB8AC3E}">
        <p14:creationId xmlns:p14="http://schemas.microsoft.com/office/powerpoint/2010/main" val="1190066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HUD’s Tribal Intergovernmental Advisory Committee, or TIAC, will be reconvening soon. A Dear Tribal Leader Letter invited nominations for new committee members, and the nomination period closed on July 18th.</a:t>
            </a:r>
          </a:p>
          <a:p>
            <a:r>
              <a:rPr lang="en-US" b="0"/>
              <a:t>TIAC has provided HUD with a wealth of input that has informed progress in several key areas—including the potential expansion of the Section 184 loan program, improving the environmental review process, and promoting greater inclusion of Tribes in broader HUD programs. This engagement has also led to increased interest from HUD leadership beyond ONAP.</a:t>
            </a:r>
          </a:p>
          <a:p>
            <a:r>
              <a:rPr lang="en-US" b="0"/>
              <a:t>HUD is committed to continuing TIAC and will be scheduling upcoming meetings to support communication, consultation, and collaboration with Tribal governments. These meetings serve as a critical space for shaping policies that impact Indian Country.</a:t>
            </a:r>
          </a:p>
          <a:p>
            <a:endParaRPr lang="en-US"/>
          </a:p>
        </p:txBody>
      </p:sp>
      <p:sp>
        <p:nvSpPr>
          <p:cNvPr id="4" name="Slide Number Placeholder 3"/>
          <p:cNvSpPr>
            <a:spLocks noGrp="1"/>
          </p:cNvSpPr>
          <p:nvPr>
            <p:ph type="sldNum" sz="quarter" idx="5"/>
          </p:nvPr>
        </p:nvSpPr>
        <p:spPr/>
        <p:txBody>
          <a:bodyPr/>
          <a:lstStyle/>
          <a:p>
            <a:fld id="{824184BF-AA3A-4613-BD80-6C74FA9497F4}" type="slidenum">
              <a:rPr lang="en-US" smtClean="0"/>
              <a:t>8</a:t>
            </a:fld>
            <a:endParaRPr lang="en-US"/>
          </a:p>
        </p:txBody>
      </p:sp>
    </p:spTree>
    <p:extLst>
      <p:ext uri="{BB962C8B-B14F-4D97-AF65-F5344CB8AC3E}">
        <p14:creationId xmlns:p14="http://schemas.microsoft.com/office/powerpoint/2010/main" val="704165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24BC8-9684-768E-1D30-7CB2CA1FE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02D534-FE28-EA36-1B15-C626ED1CE2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2CAF7D-FFBD-3C8F-18AF-B5A603D9F6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49CC7D-A8A0-AA1C-E46C-A19FA93C528C}"/>
              </a:ext>
            </a:extLst>
          </p:cNvPr>
          <p:cNvSpPr>
            <a:spLocks noGrp="1"/>
          </p:cNvSpPr>
          <p:nvPr>
            <p:ph type="sldNum" sz="quarter" idx="5"/>
          </p:nvPr>
        </p:nvSpPr>
        <p:spPr/>
        <p:txBody>
          <a:bodyPr/>
          <a:lstStyle/>
          <a:p>
            <a:fld id="{824184BF-AA3A-4613-BD80-6C74FA9497F4}" type="slidenum">
              <a:rPr lang="en-US" smtClean="0"/>
              <a:t>9</a:t>
            </a:fld>
            <a:endParaRPr lang="en-US"/>
          </a:p>
        </p:txBody>
      </p:sp>
    </p:spTree>
    <p:extLst>
      <p:ext uri="{BB962C8B-B14F-4D97-AF65-F5344CB8AC3E}">
        <p14:creationId xmlns:p14="http://schemas.microsoft.com/office/powerpoint/2010/main" val="3752757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D65F7-C328-DDFB-6C97-00FCD0DBE4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1A4D0F-6133-97E3-CFBF-A839BAD807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19F33C-5018-82D4-FFAB-0878ED85DBB5}"/>
              </a:ext>
            </a:extLst>
          </p:cNvPr>
          <p:cNvSpPr>
            <a:spLocks noGrp="1"/>
          </p:cNvSpPr>
          <p:nvPr>
            <p:ph type="dt" sz="half" idx="10"/>
          </p:nvPr>
        </p:nvSpPr>
        <p:spPr/>
        <p:txBody>
          <a:bodyPr/>
          <a:lstStyle/>
          <a:p>
            <a:fld id="{AB4D3EE1-7BED-4EEC-ADFD-953FB8C09F85}" type="datetimeFigureOut">
              <a:rPr lang="en-US" smtClean="0"/>
              <a:t>10/13/2025</a:t>
            </a:fld>
            <a:endParaRPr lang="en-US"/>
          </a:p>
        </p:txBody>
      </p:sp>
      <p:sp>
        <p:nvSpPr>
          <p:cNvPr id="5" name="Footer Placeholder 4">
            <a:extLst>
              <a:ext uri="{FF2B5EF4-FFF2-40B4-BE49-F238E27FC236}">
                <a16:creationId xmlns:a16="http://schemas.microsoft.com/office/drawing/2014/main" id="{12C3CB20-B969-CE1A-A4AC-66CE5052CE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C54D5E-D495-50CB-3E23-99A76B7D0103}"/>
              </a:ext>
            </a:extLst>
          </p:cNvPr>
          <p:cNvSpPr>
            <a:spLocks noGrp="1"/>
          </p:cNvSpPr>
          <p:nvPr>
            <p:ph type="sldNum" sz="quarter" idx="12"/>
          </p:nvPr>
        </p:nvSpPr>
        <p:spPr/>
        <p:txBody>
          <a:bodyPr/>
          <a:lstStyle/>
          <a:p>
            <a:fld id="{C9E0B8B5-D5F4-4197-AFF1-1E5EB7BE2718}" type="slidenum">
              <a:rPr lang="en-US" smtClean="0"/>
              <a:t>‹#›</a:t>
            </a:fld>
            <a:endParaRPr lang="en-US"/>
          </a:p>
        </p:txBody>
      </p:sp>
    </p:spTree>
    <p:extLst>
      <p:ext uri="{BB962C8B-B14F-4D97-AF65-F5344CB8AC3E}">
        <p14:creationId xmlns:p14="http://schemas.microsoft.com/office/powerpoint/2010/main" val="554265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2C5A4-C444-C113-7517-CF69B84F7D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19C674-BB4A-7E96-F261-0C927458A6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161836-DBE1-1C69-803A-C0968BD7FA43}"/>
              </a:ext>
            </a:extLst>
          </p:cNvPr>
          <p:cNvSpPr>
            <a:spLocks noGrp="1"/>
          </p:cNvSpPr>
          <p:nvPr>
            <p:ph type="dt" sz="half" idx="10"/>
          </p:nvPr>
        </p:nvSpPr>
        <p:spPr/>
        <p:txBody>
          <a:bodyPr/>
          <a:lstStyle/>
          <a:p>
            <a:fld id="{AB4D3EE1-7BED-4EEC-ADFD-953FB8C09F85}" type="datetimeFigureOut">
              <a:rPr lang="en-US" smtClean="0"/>
              <a:t>10/13/2025</a:t>
            </a:fld>
            <a:endParaRPr lang="en-US"/>
          </a:p>
        </p:txBody>
      </p:sp>
      <p:sp>
        <p:nvSpPr>
          <p:cNvPr id="5" name="Footer Placeholder 4">
            <a:extLst>
              <a:ext uri="{FF2B5EF4-FFF2-40B4-BE49-F238E27FC236}">
                <a16:creationId xmlns:a16="http://schemas.microsoft.com/office/drawing/2014/main" id="{92C6D70C-DB6E-0F98-CD1B-7E570A5DEE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147D84-29BF-F1C3-00D0-549490100571}"/>
              </a:ext>
            </a:extLst>
          </p:cNvPr>
          <p:cNvSpPr>
            <a:spLocks noGrp="1"/>
          </p:cNvSpPr>
          <p:nvPr>
            <p:ph type="sldNum" sz="quarter" idx="12"/>
          </p:nvPr>
        </p:nvSpPr>
        <p:spPr/>
        <p:txBody>
          <a:bodyPr/>
          <a:lstStyle/>
          <a:p>
            <a:fld id="{C9E0B8B5-D5F4-4197-AFF1-1E5EB7BE2718}" type="slidenum">
              <a:rPr lang="en-US" smtClean="0"/>
              <a:t>‹#›</a:t>
            </a:fld>
            <a:endParaRPr lang="en-US"/>
          </a:p>
        </p:txBody>
      </p:sp>
    </p:spTree>
    <p:extLst>
      <p:ext uri="{BB962C8B-B14F-4D97-AF65-F5344CB8AC3E}">
        <p14:creationId xmlns:p14="http://schemas.microsoft.com/office/powerpoint/2010/main" val="1608752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742820-BEB9-E088-6EF1-90EC0B094A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2D77FA-ADBD-3AD7-7FFF-53BD94610C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2D9D0-00BB-B8EB-6AE4-BEDED88E9F79}"/>
              </a:ext>
            </a:extLst>
          </p:cNvPr>
          <p:cNvSpPr>
            <a:spLocks noGrp="1"/>
          </p:cNvSpPr>
          <p:nvPr>
            <p:ph type="dt" sz="half" idx="10"/>
          </p:nvPr>
        </p:nvSpPr>
        <p:spPr/>
        <p:txBody>
          <a:bodyPr/>
          <a:lstStyle/>
          <a:p>
            <a:fld id="{AB4D3EE1-7BED-4EEC-ADFD-953FB8C09F85}" type="datetimeFigureOut">
              <a:rPr lang="en-US" smtClean="0"/>
              <a:t>10/13/2025</a:t>
            </a:fld>
            <a:endParaRPr lang="en-US"/>
          </a:p>
        </p:txBody>
      </p:sp>
      <p:sp>
        <p:nvSpPr>
          <p:cNvPr id="5" name="Footer Placeholder 4">
            <a:extLst>
              <a:ext uri="{FF2B5EF4-FFF2-40B4-BE49-F238E27FC236}">
                <a16:creationId xmlns:a16="http://schemas.microsoft.com/office/drawing/2014/main" id="{4816BA68-57F4-46BC-6B14-5D46FADD3A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C1BBDE-AEF1-6283-AFE3-68DEDBB7F188}"/>
              </a:ext>
            </a:extLst>
          </p:cNvPr>
          <p:cNvSpPr>
            <a:spLocks noGrp="1"/>
          </p:cNvSpPr>
          <p:nvPr>
            <p:ph type="sldNum" sz="quarter" idx="12"/>
          </p:nvPr>
        </p:nvSpPr>
        <p:spPr/>
        <p:txBody>
          <a:bodyPr/>
          <a:lstStyle/>
          <a:p>
            <a:fld id="{C9E0B8B5-D5F4-4197-AFF1-1E5EB7BE2718}" type="slidenum">
              <a:rPr lang="en-US" smtClean="0"/>
              <a:t>‹#›</a:t>
            </a:fld>
            <a:endParaRPr lang="en-US"/>
          </a:p>
        </p:txBody>
      </p:sp>
    </p:spTree>
    <p:extLst>
      <p:ext uri="{BB962C8B-B14F-4D97-AF65-F5344CB8AC3E}">
        <p14:creationId xmlns:p14="http://schemas.microsoft.com/office/powerpoint/2010/main" val="541474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BB4B-75AD-9E2A-5F25-B1BBCC744B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BE98AC-DCB1-126F-1B2E-4862838391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F4C1C9-3813-78C3-5A8B-9E028E041092}"/>
              </a:ext>
            </a:extLst>
          </p:cNvPr>
          <p:cNvSpPr>
            <a:spLocks noGrp="1"/>
          </p:cNvSpPr>
          <p:nvPr>
            <p:ph type="dt" sz="half" idx="10"/>
          </p:nvPr>
        </p:nvSpPr>
        <p:spPr/>
        <p:txBody>
          <a:bodyPr/>
          <a:lstStyle/>
          <a:p>
            <a:fld id="{AB4D3EE1-7BED-4EEC-ADFD-953FB8C09F85}" type="datetimeFigureOut">
              <a:rPr lang="en-US" smtClean="0"/>
              <a:t>10/13/2025</a:t>
            </a:fld>
            <a:endParaRPr lang="en-US"/>
          </a:p>
        </p:txBody>
      </p:sp>
      <p:sp>
        <p:nvSpPr>
          <p:cNvPr id="5" name="Footer Placeholder 4">
            <a:extLst>
              <a:ext uri="{FF2B5EF4-FFF2-40B4-BE49-F238E27FC236}">
                <a16:creationId xmlns:a16="http://schemas.microsoft.com/office/drawing/2014/main" id="{23F72321-6314-F865-1B44-433FFA6115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6F45B2-9529-D20F-59D5-DD51C94CD2DD}"/>
              </a:ext>
            </a:extLst>
          </p:cNvPr>
          <p:cNvSpPr>
            <a:spLocks noGrp="1"/>
          </p:cNvSpPr>
          <p:nvPr>
            <p:ph type="sldNum" sz="quarter" idx="12"/>
          </p:nvPr>
        </p:nvSpPr>
        <p:spPr/>
        <p:txBody>
          <a:bodyPr/>
          <a:lstStyle/>
          <a:p>
            <a:fld id="{C9E0B8B5-D5F4-4197-AFF1-1E5EB7BE2718}" type="slidenum">
              <a:rPr lang="en-US" smtClean="0"/>
              <a:t>‹#›</a:t>
            </a:fld>
            <a:endParaRPr lang="en-US"/>
          </a:p>
        </p:txBody>
      </p:sp>
    </p:spTree>
    <p:extLst>
      <p:ext uri="{BB962C8B-B14F-4D97-AF65-F5344CB8AC3E}">
        <p14:creationId xmlns:p14="http://schemas.microsoft.com/office/powerpoint/2010/main" val="1704449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F44CD-3F01-74C7-184C-B00B2191B4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144053-F249-39BA-1935-8FAAF8C647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E43000-0F4B-5FE5-4BC9-87BD16ADA2DA}"/>
              </a:ext>
            </a:extLst>
          </p:cNvPr>
          <p:cNvSpPr>
            <a:spLocks noGrp="1"/>
          </p:cNvSpPr>
          <p:nvPr>
            <p:ph type="dt" sz="half" idx="10"/>
          </p:nvPr>
        </p:nvSpPr>
        <p:spPr/>
        <p:txBody>
          <a:bodyPr/>
          <a:lstStyle/>
          <a:p>
            <a:fld id="{AB4D3EE1-7BED-4EEC-ADFD-953FB8C09F85}" type="datetimeFigureOut">
              <a:rPr lang="en-US" smtClean="0"/>
              <a:t>10/13/2025</a:t>
            </a:fld>
            <a:endParaRPr lang="en-US"/>
          </a:p>
        </p:txBody>
      </p:sp>
      <p:sp>
        <p:nvSpPr>
          <p:cNvPr id="5" name="Footer Placeholder 4">
            <a:extLst>
              <a:ext uri="{FF2B5EF4-FFF2-40B4-BE49-F238E27FC236}">
                <a16:creationId xmlns:a16="http://schemas.microsoft.com/office/drawing/2014/main" id="{C3C69750-AFE5-31C1-7B31-83300324A2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05510A-E40A-BB76-1E80-8FC7EEEAB2F3}"/>
              </a:ext>
            </a:extLst>
          </p:cNvPr>
          <p:cNvSpPr>
            <a:spLocks noGrp="1"/>
          </p:cNvSpPr>
          <p:nvPr>
            <p:ph type="sldNum" sz="quarter" idx="12"/>
          </p:nvPr>
        </p:nvSpPr>
        <p:spPr/>
        <p:txBody>
          <a:bodyPr/>
          <a:lstStyle/>
          <a:p>
            <a:fld id="{C9E0B8B5-D5F4-4197-AFF1-1E5EB7BE2718}" type="slidenum">
              <a:rPr lang="en-US" smtClean="0"/>
              <a:t>‹#›</a:t>
            </a:fld>
            <a:endParaRPr lang="en-US"/>
          </a:p>
        </p:txBody>
      </p:sp>
    </p:spTree>
    <p:extLst>
      <p:ext uri="{BB962C8B-B14F-4D97-AF65-F5344CB8AC3E}">
        <p14:creationId xmlns:p14="http://schemas.microsoft.com/office/powerpoint/2010/main" val="2543546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B8B3A-7B68-430E-9031-9E60884875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C9A3E4-77AE-1783-9373-C4E4F338AB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3F6EAA-A200-01D8-0754-4F9FF93264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7067C7-CEF7-6374-DEA1-C2689C8DF8DB}"/>
              </a:ext>
            </a:extLst>
          </p:cNvPr>
          <p:cNvSpPr>
            <a:spLocks noGrp="1"/>
          </p:cNvSpPr>
          <p:nvPr>
            <p:ph type="dt" sz="half" idx="10"/>
          </p:nvPr>
        </p:nvSpPr>
        <p:spPr/>
        <p:txBody>
          <a:bodyPr/>
          <a:lstStyle/>
          <a:p>
            <a:fld id="{AB4D3EE1-7BED-4EEC-ADFD-953FB8C09F85}" type="datetimeFigureOut">
              <a:rPr lang="en-US" smtClean="0"/>
              <a:t>10/13/2025</a:t>
            </a:fld>
            <a:endParaRPr lang="en-US"/>
          </a:p>
        </p:txBody>
      </p:sp>
      <p:sp>
        <p:nvSpPr>
          <p:cNvPr id="6" name="Footer Placeholder 5">
            <a:extLst>
              <a:ext uri="{FF2B5EF4-FFF2-40B4-BE49-F238E27FC236}">
                <a16:creationId xmlns:a16="http://schemas.microsoft.com/office/drawing/2014/main" id="{C3E03BD3-659B-ECC9-05E2-040A3F51F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7CB7AF-53AA-0930-8CB3-6ED4472BE4E6}"/>
              </a:ext>
            </a:extLst>
          </p:cNvPr>
          <p:cNvSpPr>
            <a:spLocks noGrp="1"/>
          </p:cNvSpPr>
          <p:nvPr>
            <p:ph type="sldNum" sz="quarter" idx="12"/>
          </p:nvPr>
        </p:nvSpPr>
        <p:spPr/>
        <p:txBody>
          <a:bodyPr/>
          <a:lstStyle/>
          <a:p>
            <a:fld id="{C9E0B8B5-D5F4-4197-AFF1-1E5EB7BE2718}" type="slidenum">
              <a:rPr lang="en-US" smtClean="0"/>
              <a:t>‹#›</a:t>
            </a:fld>
            <a:endParaRPr lang="en-US"/>
          </a:p>
        </p:txBody>
      </p:sp>
    </p:spTree>
    <p:extLst>
      <p:ext uri="{BB962C8B-B14F-4D97-AF65-F5344CB8AC3E}">
        <p14:creationId xmlns:p14="http://schemas.microsoft.com/office/powerpoint/2010/main" val="3299124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08D51-9030-524B-EA88-932ED40040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063E6C-22FC-EDA8-F665-881C4E453B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297187-49F5-2139-F6DF-3CF982ED02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586FF9-D7AC-BAE5-9874-3485CF401E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4BE9A0-CA80-633D-5DBA-19E519F2C9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259753-E997-7973-13E6-D134058E92E4}"/>
              </a:ext>
            </a:extLst>
          </p:cNvPr>
          <p:cNvSpPr>
            <a:spLocks noGrp="1"/>
          </p:cNvSpPr>
          <p:nvPr>
            <p:ph type="dt" sz="half" idx="10"/>
          </p:nvPr>
        </p:nvSpPr>
        <p:spPr/>
        <p:txBody>
          <a:bodyPr/>
          <a:lstStyle/>
          <a:p>
            <a:fld id="{AB4D3EE1-7BED-4EEC-ADFD-953FB8C09F85}" type="datetimeFigureOut">
              <a:rPr lang="en-US" smtClean="0"/>
              <a:t>10/13/2025</a:t>
            </a:fld>
            <a:endParaRPr lang="en-US"/>
          </a:p>
        </p:txBody>
      </p:sp>
      <p:sp>
        <p:nvSpPr>
          <p:cNvPr id="8" name="Footer Placeholder 7">
            <a:extLst>
              <a:ext uri="{FF2B5EF4-FFF2-40B4-BE49-F238E27FC236}">
                <a16:creationId xmlns:a16="http://schemas.microsoft.com/office/drawing/2014/main" id="{132FEAA1-A2E7-5711-01E5-04410BF4EA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5779AD-7C8B-7580-5185-1278334DB90B}"/>
              </a:ext>
            </a:extLst>
          </p:cNvPr>
          <p:cNvSpPr>
            <a:spLocks noGrp="1"/>
          </p:cNvSpPr>
          <p:nvPr>
            <p:ph type="sldNum" sz="quarter" idx="12"/>
          </p:nvPr>
        </p:nvSpPr>
        <p:spPr/>
        <p:txBody>
          <a:bodyPr/>
          <a:lstStyle/>
          <a:p>
            <a:fld id="{C9E0B8B5-D5F4-4197-AFF1-1E5EB7BE2718}" type="slidenum">
              <a:rPr lang="en-US" smtClean="0"/>
              <a:t>‹#›</a:t>
            </a:fld>
            <a:endParaRPr lang="en-US"/>
          </a:p>
        </p:txBody>
      </p:sp>
    </p:spTree>
    <p:extLst>
      <p:ext uri="{BB962C8B-B14F-4D97-AF65-F5344CB8AC3E}">
        <p14:creationId xmlns:p14="http://schemas.microsoft.com/office/powerpoint/2010/main" val="1218263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4E933-F7BB-A210-6CE3-5D632A3870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1ADC83-273F-DFFD-666C-ABAE1A0F1163}"/>
              </a:ext>
            </a:extLst>
          </p:cNvPr>
          <p:cNvSpPr>
            <a:spLocks noGrp="1"/>
          </p:cNvSpPr>
          <p:nvPr>
            <p:ph type="dt" sz="half" idx="10"/>
          </p:nvPr>
        </p:nvSpPr>
        <p:spPr/>
        <p:txBody>
          <a:bodyPr/>
          <a:lstStyle/>
          <a:p>
            <a:fld id="{AB4D3EE1-7BED-4EEC-ADFD-953FB8C09F85}" type="datetimeFigureOut">
              <a:rPr lang="en-US" smtClean="0"/>
              <a:t>10/13/2025</a:t>
            </a:fld>
            <a:endParaRPr lang="en-US"/>
          </a:p>
        </p:txBody>
      </p:sp>
      <p:sp>
        <p:nvSpPr>
          <p:cNvPr id="4" name="Footer Placeholder 3">
            <a:extLst>
              <a:ext uri="{FF2B5EF4-FFF2-40B4-BE49-F238E27FC236}">
                <a16:creationId xmlns:a16="http://schemas.microsoft.com/office/drawing/2014/main" id="{55A8D5B9-A2B2-30AD-FBB4-425DCC10F0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A82B52-3469-68B5-484B-D34DB15884D7}"/>
              </a:ext>
            </a:extLst>
          </p:cNvPr>
          <p:cNvSpPr>
            <a:spLocks noGrp="1"/>
          </p:cNvSpPr>
          <p:nvPr>
            <p:ph type="sldNum" sz="quarter" idx="12"/>
          </p:nvPr>
        </p:nvSpPr>
        <p:spPr/>
        <p:txBody>
          <a:bodyPr/>
          <a:lstStyle/>
          <a:p>
            <a:fld id="{C9E0B8B5-D5F4-4197-AFF1-1E5EB7BE2718}" type="slidenum">
              <a:rPr lang="en-US" smtClean="0"/>
              <a:t>‹#›</a:t>
            </a:fld>
            <a:endParaRPr lang="en-US"/>
          </a:p>
        </p:txBody>
      </p:sp>
    </p:spTree>
    <p:extLst>
      <p:ext uri="{BB962C8B-B14F-4D97-AF65-F5344CB8AC3E}">
        <p14:creationId xmlns:p14="http://schemas.microsoft.com/office/powerpoint/2010/main" val="3522881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8FB4A7-81D1-4441-E18C-68E48D384C53}"/>
              </a:ext>
            </a:extLst>
          </p:cNvPr>
          <p:cNvSpPr>
            <a:spLocks noGrp="1"/>
          </p:cNvSpPr>
          <p:nvPr>
            <p:ph type="dt" sz="half" idx="10"/>
          </p:nvPr>
        </p:nvSpPr>
        <p:spPr/>
        <p:txBody>
          <a:bodyPr/>
          <a:lstStyle/>
          <a:p>
            <a:fld id="{AB4D3EE1-7BED-4EEC-ADFD-953FB8C09F85}" type="datetimeFigureOut">
              <a:rPr lang="en-US" smtClean="0"/>
              <a:t>10/13/2025</a:t>
            </a:fld>
            <a:endParaRPr lang="en-US"/>
          </a:p>
        </p:txBody>
      </p:sp>
      <p:sp>
        <p:nvSpPr>
          <p:cNvPr id="3" name="Footer Placeholder 2">
            <a:extLst>
              <a:ext uri="{FF2B5EF4-FFF2-40B4-BE49-F238E27FC236}">
                <a16:creationId xmlns:a16="http://schemas.microsoft.com/office/drawing/2014/main" id="{51EA24E7-DD5D-0104-8A93-6DA68FE8DD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55B248-7186-D022-7C3F-B33AE3F954BA}"/>
              </a:ext>
            </a:extLst>
          </p:cNvPr>
          <p:cNvSpPr>
            <a:spLocks noGrp="1"/>
          </p:cNvSpPr>
          <p:nvPr>
            <p:ph type="sldNum" sz="quarter" idx="12"/>
          </p:nvPr>
        </p:nvSpPr>
        <p:spPr/>
        <p:txBody>
          <a:bodyPr/>
          <a:lstStyle/>
          <a:p>
            <a:fld id="{C9E0B8B5-D5F4-4197-AFF1-1E5EB7BE2718}" type="slidenum">
              <a:rPr lang="en-US" smtClean="0"/>
              <a:t>‹#›</a:t>
            </a:fld>
            <a:endParaRPr lang="en-US"/>
          </a:p>
        </p:txBody>
      </p:sp>
    </p:spTree>
    <p:extLst>
      <p:ext uri="{BB962C8B-B14F-4D97-AF65-F5344CB8AC3E}">
        <p14:creationId xmlns:p14="http://schemas.microsoft.com/office/powerpoint/2010/main" val="3033633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1DF60-FA39-7A9E-6827-1036FC312E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0243B5-FA5C-20AA-FFB4-A1C8D2BFE3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764F3F-00B2-FF26-B517-C0DFF7CB61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B9E27B-B3B6-D367-B6AB-6860CDC0DE85}"/>
              </a:ext>
            </a:extLst>
          </p:cNvPr>
          <p:cNvSpPr>
            <a:spLocks noGrp="1"/>
          </p:cNvSpPr>
          <p:nvPr>
            <p:ph type="dt" sz="half" idx="10"/>
          </p:nvPr>
        </p:nvSpPr>
        <p:spPr/>
        <p:txBody>
          <a:bodyPr/>
          <a:lstStyle/>
          <a:p>
            <a:fld id="{AB4D3EE1-7BED-4EEC-ADFD-953FB8C09F85}" type="datetimeFigureOut">
              <a:rPr lang="en-US" smtClean="0"/>
              <a:t>10/13/2025</a:t>
            </a:fld>
            <a:endParaRPr lang="en-US"/>
          </a:p>
        </p:txBody>
      </p:sp>
      <p:sp>
        <p:nvSpPr>
          <p:cNvPr id="6" name="Footer Placeholder 5">
            <a:extLst>
              <a:ext uri="{FF2B5EF4-FFF2-40B4-BE49-F238E27FC236}">
                <a16:creationId xmlns:a16="http://schemas.microsoft.com/office/drawing/2014/main" id="{65314925-10D8-6E53-A7B0-7DCF6EAB6E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657576-83AC-886A-9FA3-8CFEECC8245A}"/>
              </a:ext>
            </a:extLst>
          </p:cNvPr>
          <p:cNvSpPr>
            <a:spLocks noGrp="1"/>
          </p:cNvSpPr>
          <p:nvPr>
            <p:ph type="sldNum" sz="quarter" idx="12"/>
          </p:nvPr>
        </p:nvSpPr>
        <p:spPr/>
        <p:txBody>
          <a:bodyPr/>
          <a:lstStyle/>
          <a:p>
            <a:fld id="{C9E0B8B5-D5F4-4197-AFF1-1E5EB7BE2718}" type="slidenum">
              <a:rPr lang="en-US" smtClean="0"/>
              <a:t>‹#›</a:t>
            </a:fld>
            <a:endParaRPr lang="en-US"/>
          </a:p>
        </p:txBody>
      </p:sp>
    </p:spTree>
    <p:extLst>
      <p:ext uri="{BB962C8B-B14F-4D97-AF65-F5344CB8AC3E}">
        <p14:creationId xmlns:p14="http://schemas.microsoft.com/office/powerpoint/2010/main" val="2898878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4AED2-859E-AFBC-BBAF-FCE97B33B3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80CA85-E858-6595-5CC7-CFC507F063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482792-3763-2173-2589-6726EA072A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0B3C99-B65F-FF09-EA09-E7078CB83308}"/>
              </a:ext>
            </a:extLst>
          </p:cNvPr>
          <p:cNvSpPr>
            <a:spLocks noGrp="1"/>
          </p:cNvSpPr>
          <p:nvPr>
            <p:ph type="dt" sz="half" idx="10"/>
          </p:nvPr>
        </p:nvSpPr>
        <p:spPr/>
        <p:txBody>
          <a:bodyPr/>
          <a:lstStyle/>
          <a:p>
            <a:fld id="{AB4D3EE1-7BED-4EEC-ADFD-953FB8C09F85}" type="datetimeFigureOut">
              <a:rPr lang="en-US" smtClean="0"/>
              <a:t>10/13/2025</a:t>
            </a:fld>
            <a:endParaRPr lang="en-US"/>
          </a:p>
        </p:txBody>
      </p:sp>
      <p:sp>
        <p:nvSpPr>
          <p:cNvPr id="6" name="Footer Placeholder 5">
            <a:extLst>
              <a:ext uri="{FF2B5EF4-FFF2-40B4-BE49-F238E27FC236}">
                <a16:creationId xmlns:a16="http://schemas.microsoft.com/office/drawing/2014/main" id="{4B6873C7-E4CE-969F-21BB-905D034627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5F10C0-EE65-2838-9344-F7656C8118D8}"/>
              </a:ext>
            </a:extLst>
          </p:cNvPr>
          <p:cNvSpPr>
            <a:spLocks noGrp="1"/>
          </p:cNvSpPr>
          <p:nvPr>
            <p:ph type="sldNum" sz="quarter" idx="12"/>
          </p:nvPr>
        </p:nvSpPr>
        <p:spPr/>
        <p:txBody>
          <a:bodyPr/>
          <a:lstStyle/>
          <a:p>
            <a:fld id="{C9E0B8B5-D5F4-4197-AFF1-1E5EB7BE2718}" type="slidenum">
              <a:rPr lang="en-US" smtClean="0"/>
              <a:t>‹#›</a:t>
            </a:fld>
            <a:endParaRPr lang="en-US"/>
          </a:p>
        </p:txBody>
      </p:sp>
    </p:spTree>
    <p:extLst>
      <p:ext uri="{BB962C8B-B14F-4D97-AF65-F5344CB8AC3E}">
        <p14:creationId xmlns:p14="http://schemas.microsoft.com/office/powerpoint/2010/main" val="4070217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AB89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AD863D-BB51-84C1-E49D-DCC2093D5E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73D79B-6CE3-2F07-A737-B4440C9E48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85F79B-4AE4-141E-9E63-3810C160C9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4D3EE1-7BED-4EEC-ADFD-953FB8C09F85}" type="datetimeFigureOut">
              <a:rPr lang="en-US" smtClean="0"/>
              <a:t>10/13/2025</a:t>
            </a:fld>
            <a:endParaRPr lang="en-US"/>
          </a:p>
        </p:txBody>
      </p:sp>
      <p:sp>
        <p:nvSpPr>
          <p:cNvPr id="5" name="Footer Placeholder 4">
            <a:extLst>
              <a:ext uri="{FF2B5EF4-FFF2-40B4-BE49-F238E27FC236}">
                <a16:creationId xmlns:a16="http://schemas.microsoft.com/office/drawing/2014/main" id="{71C7739D-A9FD-DE64-F309-C181D7E683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178300-CD2D-A914-B04C-B6C3DA8BAD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E0B8B5-D5F4-4197-AFF1-1E5EB7BE2718}" type="slidenum">
              <a:rPr lang="en-US" smtClean="0"/>
              <a:t>‹#›</a:t>
            </a:fld>
            <a:endParaRPr lang="en-US"/>
          </a:p>
        </p:txBody>
      </p:sp>
    </p:spTree>
    <p:extLst>
      <p:ext uri="{BB962C8B-B14F-4D97-AF65-F5344CB8AC3E}">
        <p14:creationId xmlns:p14="http://schemas.microsoft.com/office/powerpoint/2010/main" val="1083076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xml" /><Relationship Id="rId1" Type="http://schemas.openxmlformats.org/officeDocument/2006/relationships/slideLayout" Target="../slideLayouts/slideLayout1.xml" /><Relationship Id="rId4" Type="http://schemas.openxmlformats.org/officeDocument/2006/relationships/image" Target="../media/image2.png" /></Relationships>
</file>

<file path=ppt/slides/_rels/slide10.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10.xml" /><Relationship Id="rId1" Type="http://schemas.openxmlformats.org/officeDocument/2006/relationships/slideLayout" Target="../slideLayouts/slideLayout1.xml" /><Relationship Id="rId4" Type="http://schemas.openxmlformats.org/officeDocument/2006/relationships/image" Target="../media/image8.png" /></Relationships>
</file>

<file path=ppt/slides/_rels/slide1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11.xml" /><Relationship Id="rId1" Type="http://schemas.openxmlformats.org/officeDocument/2006/relationships/slideLayout" Target="../slideLayouts/slideLayout1.xml" /><Relationship Id="rId4" Type="http://schemas.openxmlformats.org/officeDocument/2006/relationships/image" Target="../media/image8.png" /></Relationships>
</file>

<file path=ppt/slides/_rels/slide12.xml.rels><?xml version="1.0" encoding="UTF-8" standalone="yes"?>
<Relationships xmlns="http://schemas.openxmlformats.org/package/2006/relationships"><Relationship Id="rId3" Type="http://schemas.openxmlformats.org/officeDocument/2006/relationships/hyperlink" Target="https://ihbgformula.com/FRFFY2026/Sokaogon%20Chippewa%20Community.pdf" TargetMode="External" /><Relationship Id="rId2" Type="http://schemas.openxmlformats.org/officeDocument/2006/relationships/notesSlide" Target="../notesSlides/notesSlide12.xml" /><Relationship Id="rId1" Type="http://schemas.openxmlformats.org/officeDocument/2006/relationships/slideLayout" Target="../slideLayouts/slideLayout1.xml" /><Relationship Id="rId6" Type="http://schemas.openxmlformats.org/officeDocument/2006/relationships/image" Target="../media/image8.png" /><Relationship Id="rId5" Type="http://schemas.openxmlformats.org/officeDocument/2006/relationships/image" Target="../media/image3.png" /><Relationship Id="rId4" Type="http://schemas.openxmlformats.org/officeDocument/2006/relationships/hyperlink" Target="https://ihbgformula.com/FRFinalAllocationFY2025/Sokaogon%20Chippewa%20Community.pdf" TargetMode="External" /></Relationships>
</file>

<file path=ppt/slides/_rels/slide13.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13.xml" /><Relationship Id="rId1" Type="http://schemas.openxmlformats.org/officeDocument/2006/relationships/slideLayout" Target="../slideLayouts/slideLayout2.xml" /><Relationship Id="rId4" Type="http://schemas.openxmlformats.org/officeDocument/2006/relationships/image" Target="../media/image8.png" /></Relationships>
</file>

<file path=ppt/slides/_rels/slide14.xml.rels><?xml version="1.0" encoding="UTF-8" standalone="yes"?>
<Relationships xmlns="http://schemas.openxmlformats.org/package/2006/relationships"><Relationship Id="rId3" Type="http://schemas.openxmlformats.org/officeDocument/2006/relationships/hyperlink" Target="https://www.hud.gov/section184" TargetMode="External" /><Relationship Id="rId2" Type="http://schemas.openxmlformats.org/officeDocument/2006/relationships/notesSlide" Target="../notesSlides/notesSlide14.xml" /><Relationship Id="rId1" Type="http://schemas.openxmlformats.org/officeDocument/2006/relationships/slideLayout" Target="../slideLayouts/slideLayout2.xml" /><Relationship Id="rId6" Type="http://schemas.openxmlformats.org/officeDocument/2006/relationships/image" Target="../media/image8.png" /><Relationship Id="rId5" Type="http://schemas.openxmlformats.org/officeDocument/2006/relationships/image" Target="../media/image3.png" /><Relationship Id="rId4" Type="http://schemas.openxmlformats.org/officeDocument/2006/relationships/hyperlink" Target="https://www.hud.gov/helping-americans/public-indian-housing-section184-workers" TargetMode="External" /></Relationships>
</file>

<file path=ppt/slides/_rels/slide15.xml.rels><?xml version="1.0" encoding="UTF-8" standalone="yes"?>
<Relationships xmlns="http://schemas.openxmlformats.org/package/2006/relationships"><Relationship Id="rId3" Type="http://schemas.openxmlformats.org/officeDocument/2006/relationships/hyperlink" Target="https://www.hud.gov/helping-americans/public-indian-housing-title-vi-loan-guarantee-program" TargetMode="External" /><Relationship Id="rId2" Type="http://schemas.openxmlformats.org/officeDocument/2006/relationships/notesSlide" Target="../notesSlides/notesSlide15.xml" /><Relationship Id="rId1" Type="http://schemas.openxmlformats.org/officeDocument/2006/relationships/slideLayout" Target="../slideLayouts/slideLayout2.xml" /><Relationship Id="rId5" Type="http://schemas.openxmlformats.org/officeDocument/2006/relationships/image" Target="../media/image8.png" /><Relationship Id="rId4" Type="http://schemas.openxmlformats.org/officeDocument/2006/relationships/image" Target="../media/image3.png" /></Relationships>
</file>

<file path=ppt/slides/_rels/slide16.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16.xml" /><Relationship Id="rId1" Type="http://schemas.openxmlformats.org/officeDocument/2006/relationships/slideLayout" Target="../slideLayouts/slideLayout1.xml" /><Relationship Id="rId4" Type="http://schemas.openxmlformats.org/officeDocument/2006/relationships/image" Target="../media/image8.png" /></Relationships>
</file>

<file path=ppt/slides/_rels/slide17.xml.rels><?xml version="1.0" encoding="UTF-8" standalone="yes"?>
<Relationships xmlns="http://schemas.openxmlformats.org/package/2006/relationships"><Relationship Id="rId3" Type="http://schemas.openxmlformats.org/officeDocument/2006/relationships/hyperlink" Target="https://www.hud.gov/helping-americans/public-indian-housing-calendar" TargetMode="External" /><Relationship Id="rId2" Type="http://schemas.openxmlformats.org/officeDocument/2006/relationships/notesSlide" Target="../notesSlides/notesSlide17.xml" /><Relationship Id="rId1" Type="http://schemas.openxmlformats.org/officeDocument/2006/relationships/slideLayout" Target="../slideLayouts/slideLayout2.xml" /><Relationship Id="rId5" Type="http://schemas.openxmlformats.org/officeDocument/2006/relationships/image" Target="../media/image8.png" /><Relationship Id="rId4" Type="http://schemas.openxmlformats.org/officeDocument/2006/relationships/image" Target="../media/image3.png" /></Relationships>
</file>

<file path=ppt/slides/_rels/slide18.xml.rels><?xml version="1.0" encoding="UTF-8" standalone="yes"?>
<Relationships xmlns="http://schemas.openxmlformats.org/package/2006/relationships"><Relationship Id="rId3" Type="http://schemas.openxmlformats.org/officeDocument/2006/relationships/image" Target="../media/image3.png" /><Relationship Id="rId7" Type="http://schemas.openxmlformats.org/officeDocument/2006/relationships/hyperlink" Target="mailto:Neil.a.Whitegull@hud.gov" TargetMode="External" /><Relationship Id="rId2" Type="http://schemas.openxmlformats.org/officeDocument/2006/relationships/notesSlide" Target="../notesSlides/notesSlide18.xml" /><Relationship Id="rId1" Type="http://schemas.openxmlformats.org/officeDocument/2006/relationships/slideLayout" Target="../slideLayouts/slideLayout1.xml" /><Relationship Id="rId6" Type="http://schemas.openxmlformats.org/officeDocument/2006/relationships/hyperlink" Target="mailto:Nathaniel.johnson@hud.gov" TargetMode="External" /><Relationship Id="rId5" Type="http://schemas.openxmlformats.org/officeDocument/2006/relationships/hyperlink" Target="https://www.hud.gov/program_offices/public_indian_housing/ih/codetalk/onap/ewonap" TargetMode="External" /><Relationship Id="rId4" Type="http://schemas.openxmlformats.org/officeDocument/2006/relationships/image" Target="../media/image8.png" /></Relationships>
</file>

<file path=ppt/slides/_rels/slide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hyperlink" Target="mailto:BuildAmericaBuyAmerica@hud.gov" TargetMode="External" /><Relationship Id="rId2" Type="http://schemas.openxmlformats.org/officeDocument/2006/relationships/notesSlide" Target="../notesSlides/notesSlide3.xml" /><Relationship Id="rId1" Type="http://schemas.openxmlformats.org/officeDocument/2006/relationships/slideLayout" Target="../slideLayouts/slideLayout2.xml" /><Relationship Id="rId4" Type="http://schemas.openxmlformats.org/officeDocument/2006/relationships/image" Target="../media/image3.png" /></Relationships>
</file>

<file path=ppt/slides/_rels/slide4.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notesSlide" Target="../notesSlides/notesSlide7.xml" /><Relationship Id="rId1" Type="http://schemas.openxmlformats.org/officeDocument/2006/relationships/slideLayout" Target="../slideLayouts/slideLayout2.xml" /><Relationship Id="rId6" Type="http://schemas.openxmlformats.org/officeDocument/2006/relationships/image" Target="../media/image3.png" /><Relationship Id="rId5" Type="http://schemas.openxmlformats.org/officeDocument/2006/relationships/image" Target="../media/image6.png" /><Relationship Id="rId4" Type="http://schemas.openxmlformats.org/officeDocument/2006/relationships/image" Target="../media/image5.png" /></Relationships>
</file>

<file path=ppt/slides/_rels/slide8.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8.xml" /><Relationship Id="rId1" Type="http://schemas.openxmlformats.org/officeDocument/2006/relationships/slideLayout" Target="../slideLayouts/slideLayout2.xml" /><Relationship Id="rId4" Type="http://schemas.openxmlformats.org/officeDocument/2006/relationships/image" Target="../media/image3.png" /></Relationships>
</file>

<file path=ppt/slides/_rels/slide9.xml.rels><?xml version="1.0" encoding="UTF-8" standalone="yes"?>
<Relationships xmlns="http://schemas.openxmlformats.org/package/2006/relationships"><Relationship Id="rId3" Type="http://schemas.openxmlformats.org/officeDocument/2006/relationships/hyperlink" Target="https://www.govinfo.gov/content/pkg/FR-2015-10-21/pdf/2015-26748.pdf" TargetMode="External" /><Relationship Id="rId2" Type="http://schemas.openxmlformats.org/officeDocument/2006/relationships/notesSlide" Target="../notesSlides/notesSlide9.xml" /><Relationship Id="rId1" Type="http://schemas.openxmlformats.org/officeDocument/2006/relationships/slideLayout" Target="../slideLayouts/slideLayout2.xml" /><Relationship Id="rId6" Type="http://schemas.openxmlformats.org/officeDocument/2006/relationships/image" Target="../media/image3.png" /><Relationship Id="rId5" Type="http://schemas.openxmlformats.org/officeDocument/2006/relationships/image" Target="../media/image8.png" /><Relationship Id="rId4" Type="http://schemas.openxmlformats.org/officeDocument/2006/relationships/hyperlink" Target="https://www.hud.gov/sites/dfiles/PIH/documents/2018-05-Tribal_HUD-VASH_Consolidated_Notice.pdf" TargetMode="Externa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3" descr="\\hlannfp019\users1\H2\H22761\Robie\ONAP Logo.gif">
            <a:extLst>
              <a:ext uri="{FF2B5EF4-FFF2-40B4-BE49-F238E27FC236}">
                <a16:creationId xmlns:a16="http://schemas.microsoft.com/office/drawing/2014/main" id="{777C063B-6948-0429-28DC-9469D7205E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289737" y="24007"/>
            <a:ext cx="5276193" cy="4004269"/>
          </a:xfrm>
          <a:prstGeom prst="rect">
            <a:avLst/>
          </a:prstGeom>
          <a:ln>
            <a:noFill/>
          </a:ln>
        </p:spPr>
        <p:style>
          <a:lnRef idx="2">
            <a:schemeClr val="accent1"/>
          </a:lnRef>
          <a:fillRef idx="1">
            <a:schemeClr val="lt1"/>
          </a:fillRef>
          <a:effectRef idx="0">
            <a:schemeClr val="accent1"/>
          </a:effectRef>
          <a:fontRef idx="minor">
            <a:schemeClr val="dk1"/>
          </a:fontRef>
        </p:style>
      </p:pic>
      <p:pic>
        <p:nvPicPr>
          <p:cNvPr id="5" name="Picture 4" descr="A screenshot of a video game&#10;&#10;Description automatically generated">
            <a:extLst>
              <a:ext uri="{FF2B5EF4-FFF2-40B4-BE49-F238E27FC236}">
                <a16:creationId xmlns:a16="http://schemas.microsoft.com/office/drawing/2014/main" id="{AAC26C66-234B-C4BD-8A06-67D2D5F4BE7B}"/>
              </a:ext>
            </a:extLst>
          </p:cNvPr>
          <p:cNvPicPr>
            <a:picLocks noChangeAspect="1"/>
          </p:cNvPicPr>
          <p:nvPr/>
        </p:nvPicPr>
        <p:blipFill>
          <a:blip r:embed="rId4">
            <a:alphaModFix amt="27000"/>
            <a:extLst>
              <a:ext uri="{28A0092B-C50C-407E-A947-70E740481C1C}">
                <a14:useLocalDpi xmlns:a14="http://schemas.microsoft.com/office/drawing/2010/main" val="0"/>
              </a:ext>
            </a:extLst>
          </a:blip>
          <a:stretch>
            <a:fillRect/>
          </a:stretch>
        </p:blipFill>
        <p:spPr>
          <a:xfrm>
            <a:off x="0" y="0"/>
            <a:ext cx="12192000" cy="6966858"/>
          </a:xfrm>
          <a:prstGeom prst="rect">
            <a:avLst/>
          </a:prstGeom>
          <a:ln w="203200" cap="sq" cmpd="sng">
            <a:solidFill>
              <a:schemeClr val="bg1">
                <a:alpha val="0"/>
              </a:schemeClr>
            </a:solidFill>
            <a:bevel/>
            <a:extLst>
              <a:ext uri="{C807C97D-BFC1-408E-A445-0C87EB9F89A2}">
                <ask:lineSketchStyleProps xmlns:ask="http://schemas.microsoft.com/office/drawing/2018/sketchyshapes">
                  <ask:type>
                    <ask:lineSketchNone/>
                  </ask:type>
                </ask:lineSketchStyleProps>
              </a:ext>
            </a:extLst>
          </a:ln>
        </p:spPr>
      </p:pic>
      <p:sp>
        <p:nvSpPr>
          <p:cNvPr id="9" name="TextBox 8">
            <a:extLst>
              <a:ext uri="{FF2B5EF4-FFF2-40B4-BE49-F238E27FC236}">
                <a16:creationId xmlns:a16="http://schemas.microsoft.com/office/drawing/2014/main" id="{DC6356B8-CA5A-DD5C-4E0A-EA8D2076C8C7}"/>
              </a:ext>
            </a:extLst>
          </p:cNvPr>
          <p:cNvSpPr txBox="1"/>
          <p:nvPr/>
        </p:nvSpPr>
        <p:spPr>
          <a:xfrm>
            <a:off x="960268" y="4028276"/>
            <a:ext cx="10271464" cy="2831544"/>
          </a:xfrm>
          <a:prstGeom prst="rect">
            <a:avLst/>
          </a:prstGeom>
          <a:noFill/>
        </p:spPr>
        <p:txBody>
          <a:bodyPr wrap="square" lIns="91440" tIns="45720" rIns="91440" bIns="45720" rtlCol="0" anchor="t">
            <a:spAutoFit/>
          </a:bodyPr>
          <a:lstStyle/>
          <a:p>
            <a:pPr algn="ctr"/>
            <a:r>
              <a:rPr kumimoji="0" lang="en-US" sz="4800" b="1" i="0" u="none" strike="noStrike" kern="1200" cap="none" spc="0" normalizeH="0" baseline="0" noProof="0" dirty="0">
                <a:ln>
                  <a:noFill/>
                </a:ln>
                <a:solidFill>
                  <a:srgbClr val="0070C0"/>
                </a:solidFill>
                <a:effectLst/>
                <a:uLnTx/>
                <a:uFillTx/>
                <a:ea typeface="+mn-ea"/>
                <a:cs typeface="+mn-cs"/>
              </a:rPr>
              <a:t>EASTERN/WOODLANDS</a:t>
            </a:r>
            <a:r>
              <a:rPr lang="en-US" sz="4800" b="1" dirty="0">
                <a:solidFill>
                  <a:srgbClr val="0070C0"/>
                </a:solidFill>
              </a:rPr>
              <a:t>  </a:t>
            </a:r>
          </a:p>
          <a:p>
            <a:pPr algn="ctr"/>
            <a:r>
              <a:rPr lang="en-US" sz="4800" b="1" dirty="0">
                <a:solidFill>
                  <a:srgbClr val="0070C0"/>
                </a:solidFill>
              </a:rPr>
              <a:t> 2025</a:t>
            </a:r>
            <a:r>
              <a:rPr kumimoji="0" lang="en-US" sz="4800" b="1" i="0" u="none" strike="noStrike" kern="1200" cap="none" spc="0" normalizeH="0" baseline="0" noProof="0" dirty="0">
                <a:ln>
                  <a:noFill/>
                </a:ln>
                <a:solidFill>
                  <a:srgbClr val="0070C0"/>
                </a:solidFill>
                <a:effectLst/>
                <a:uLnTx/>
                <a:uFillTx/>
                <a:ea typeface="+mn-ea"/>
                <a:cs typeface="+mn-cs"/>
              </a:rPr>
              <a:t> </a:t>
            </a:r>
            <a:endParaRPr lang="en-US" sz="4800" b="1" dirty="0">
              <a:solidFill>
                <a:srgbClr val="0070C0"/>
              </a:solidFill>
              <a:ea typeface="Calibri"/>
              <a:cs typeface="Calibri"/>
            </a:endParaRPr>
          </a:p>
          <a:p>
            <a:pPr algn="ctr"/>
            <a:r>
              <a:rPr kumimoji="0" lang="en-US" sz="2800" b="1" i="0" u="none" strike="noStrike" kern="1200" cap="none" spc="0" normalizeH="0" baseline="0" noProof="0" dirty="0">
                <a:ln>
                  <a:noFill/>
                </a:ln>
                <a:solidFill>
                  <a:schemeClr val="accent1">
                    <a:lumMod val="75000"/>
                  </a:schemeClr>
                </a:solidFill>
                <a:effectLst/>
                <a:uLnTx/>
                <a:uFillTx/>
                <a:ea typeface="+mn-ea"/>
                <a:cs typeface="+mn-cs"/>
              </a:rPr>
              <a:t> </a:t>
            </a:r>
            <a:endParaRPr lang="en-US" sz="2800" b="1" i="0" u="none" strike="noStrike" kern="1200" cap="none" spc="0" normalizeH="0" baseline="0" noProof="0" dirty="0">
              <a:ln>
                <a:noFill/>
              </a:ln>
              <a:solidFill>
                <a:schemeClr val="accent1">
                  <a:lumMod val="75000"/>
                </a:schemeClr>
              </a:solidFill>
              <a:effectLst/>
              <a:uLnTx/>
              <a:uFillTx/>
              <a:ea typeface="Calibri"/>
              <a:cs typeface="Calibri"/>
            </a:endParaRPr>
          </a:p>
          <a:p>
            <a:pPr algn="ctr"/>
            <a:endParaRPr kumimoji="0" lang="en-US" sz="5400" b="1" i="0" u="none" strike="noStrike" kern="1200" cap="none" spc="0" normalizeH="0" baseline="0" noProof="0" dirty="0">
              <a:ln>
                <a:noFill/>
              </a:ln>
              <a:solidFill>
                <a:schemeClr val="accent1">
                  <a:lumMod val="75000"/>
                </a:schemeClr>
              </a:solidFill>
              <a:effectLst/>
              <a:uLnTx/>
              <a:uFillTx/>
              <a:ea typeface="+mn-ea"/>
              <a:cs typeface="+mn-cs"/>
            </a:endParaRPr>
          </a:p>
        </p:txBody>
      </p:sp>
    </p:spTree>
    <p:extLst>
      <p:ext uri="{BB962C8B-B14F-4D97-AF65-F5344CB8AC3E}">
        <p14:creationId xmlns:p14="http://schemas.microsoft.com/office/powerpoint/2010/main" val="166609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EFB4E-DF51-797E-0E84-DB162D4F25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F412AD-1248-FA91-F7FC-6D72A7CA4A30}"/>
              </a:ext>
            </a:extLst>
          </p:cNvPr>
          <p:cNvSpPr>
            <a:spLocks noGrp="1"/>
          </p:cNvSpPr>
          <p:nvPr>
            <p:ph type="ctrTitle"/>
          </p:nvPr>
        </p:nvSpPr>
        <p:spPr>
          <a:xfrm>
            <a:off x="1523205" y="331150"/>
            <a:ext cx="9145590" cy="1111659"/>
          </a:xfrm>
        </p:spPr>
        <p:txBody>
          <a:bodyPr>
            <a:normAutofit fontScale="90000"/>
          </a:bodyPr>
          <a:lstStyle/>
          <a:p>
            <a:r>
              <a:rPr lang="en-US" b="1" dirty="0">
                <a:solidFill>
                  <a:srgbClr val="0070C0"/>
                </a:solidFill>
                <a:latin typeface="+mn-lt"/>
              </a:rPr>
              <a:t>FY 25 IHBG Competitive NOFO</a:t>
            </a:r>
          </a:p>
        </p:txBody>
      </p:sp>
      <p:pic>
        <p:nvPicPr>
          <p:cNvPr id="4" name="Picture 3">
            <a:extLst>
              <a:ext uri="{FF2B5EF4-FFF2-40B4-BE49-F238E27FC236}">
                <a16:creationId xmlns:a16="http://schemas.microsoft.com/office/drawing/2014/main" id="{28EF389B-A032-567E-21CB-BAD606960774}"/>
              </a:ext>
            </a:extLst>
          </p:cNvPr>
          <p:cNvPicPr>
            <a:picLocks noChangeAspect="1"/>
          </p:cNvPicPr>
          <p:nvPr/>
        </p:nvPicPr>
        <p:blipFill>
          <a:blip r:embed="rId3"/>
          <a:stretch>
            <a:fillRect/>
          </a:stretch>
        </p:blipFill>
        <p:spPr>
          <a:xfrm>
            <a:off x="0" y="0"/>
            <a:ext cx="742122" cy="6858000"/>
          </a:xfrm>
          <a:prstGeom prst="rect">
            <a:avLst/>
          </a:prstGeom>
        </p:spPr>
      </p:pic>
      <p:pic>
        <p:nvPicPr>
          <p:cNvPr id="5" name="Picture 4">
            <a:extLst>
              <a:ext uri="{FF2B5EF4-FFF2-40B4-BE49-F238E27FC236}">
                <a16:creationId xmlns:a16="http://schemas.microsoft.com/office/drawing/2014/main" id="{703B236B-3A05-0F28-C64D-9304A26AF8F8}"/>
              </a:ext>
            </a:extLst>
          </p:cNvPr>
          <p:cNvPicPr>
            <a:picLocks noChangeAspect="1"/>
          </p:cNvPicPr>
          <p:nvPr/>
        </p:nvPicPr>
        <p:blipFill>
          <a:blip r:embed="rId4"/>
          <a:stretch>
            <a:fillRect/>
          </a:stretch>
        </p:blipFill>
        <p:spPr>
          <a:xfrm>
            <a:off x="11448288" y="0"/>
            <a:ext cx="743712" cy="6858000"/>
          </a:xfrm>
          <a:prstGeom prst="rect">
            <a:avLst/>
          </a:prstGeom>
        </p:spPr>
      </p:pic>
      <p:sp>
        <p:nvSpPr>
          <p:cNvPr id="7" name="TextBox 6">
            <a:extLst>
              <a:ext uri="{FF2B5EF4-FFF2-40B4-BE49-F238E27FC236}">
                <a16:creationId xmlns:a16="http://schemas.microsoft.com/office/drawing/2014/main" id="{DDD96625-EFED-7511-2B03-8B4610791A9E}"/>
              </a:ext>
            </a:extLst>
          </p:cNvPr>
          <p:cNvSpPr txBox="1"/>
          <p:nvPr/>
        </p:nvSpPr>
        <p:spPr>
          <a:xfrm>
            <a:off x="1296784" y="1442809"/>
            <a:ext cx="9372011" cy="5016758"/>
          </a:xfrm>
          <a:prstGeom prst="rect">
            <a:avLst/>
          </a:prstGeom>
          <a:noFill/>
        </p:spPr>
        <p:txBody>
          <a:bodyPr wrap="square" rtlCol="0">
            <a:spAutoFit/>
          </a:bodyPr>
          <a:lstStyle/>
          <a:p>
            <a:pPr algn="ctr"/>
            <a:r>
              <a:rPr lang="en-US" sz="3200" dirty="0"/>
              <a:t>The FY 2025 Indian Housing Block Grant (IHBG)</a:t>
            </a:r>
          </a:p>
          <a:p>
            <a:pPr algn="ctr"/>
            <a:r>
              <a:rPr lang="en-US" sz="3200" dirty="0"/>
              <a:t>Is out, please follow the links from Codetalk to Grants.gov. EWONAP is not allowed to answer IHBG Comp NOFO questions while the grant is open.</a:t>
            </a:r>
          </a:p>
          <a:p>
            <a:pPr algn="ctr"/>
            <a:r>
              <a:rPr lang="en-US" sz="3200" dirty="0"/>
              <a:t> </a:t>
            </a:r>
          </a:p>
          <a:p>
            <a:pPr algn="ctr"/>
            <a:r>
              <a:rPr lang="en-US" sz="3200" dirty="0"/>
              <a:t>EWONAP Region did very well in this grant competition last year.</a:t>
            </a:r>
          </a:p>
          <a:p>
            <a:pPr marL="457200" indent="-457200">
              <a:buFont typeface="Arial" panose="020B0604020202020204" pitchFamily="34" charset="0"/>
              <a:buChar char="•"/>
            </a:pPr>
            <a:r>
              <a:rPr lang="en-US" sz="3200" dirty="0"/>
              <a:t>Great grant opportunity for new construction of affordable housing units.</a:t>
            </a:r>
          </a:p>
          <a:p>
            <a:endParaRPr lang="en-US" sz="3200" dirty="0"/>
          </a:p>
        </p:txBody>
      </p:sp>
    </p:spTree>
    <p:extLst>
      <p:ext uri="{BB962C8B-B14F-4D97-AF65-F5344CB8AC3E}">
        <p14:creationId xmlns:p14="http://schemas.microsoft.com/office/powerpoint/2010/main" val="1397635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4200D-9A9D-1079-955E-5265E1DBF496}"/>
              </a:ext>
            </a:extLst>
          </p:cNvPr>
          <p:cNvSpPr>
            <a:spLocks noGrp="1"/>
          </p:cNvSpPr>
          <p:nvPr>
            <p:ph type="ctrTitle"/>
          </p:nvPr>
        </p:nvSpPr>
        <p:spPr>
          <a:xfrm>
            <a:off x="1523205" y="650639"/>
            <a:ext cx="9145590" cy="1111659"/>
          </a:xfrm>
        </p:spPr>
        <p:txBody>
          <a:bodyPr>
            <a:normAutofit/>
          </a:bodyPr>
          <a:lstStyle/>
          <a:p>
            <a:r>
              <a:rPr lang="en-US" sz="4800" b="1">
                <a:solidFill>
                  <a:srgbClr val="0070C0"/>
                </a:solidFill>
                <a:latin typeface="+mn-lt"/>
              </a:rPr>
              <a:t>FY 25 ICDBG NOFO</a:t>
            </a:r>
          </a:p>
        </p:txBody>
      </p:sp>
      <p:pic>
        <p:nvPicPr>
          <p:cNvPr id="4" name="Picture 3">
            <a:extLst>
              <a:ext uri="{FF2B5EF4-FFF2-40B4-BE49-F238E27FC236}">
                <a16:creationId xmlns:a16="http://schemas.microsoft.com/office/drawing/2014/main" id="{7E650CCF-1718-DC86-A96C-EB50A48CBBFB}"/>
              </a:ext>
            </a:extLst>
          </p:cNvPr>
          <p:cNvPicPr>
            <a:picLocks noChangeAspect="1"/>
          </p:cNvPicPr>
          <p:nvPr/>
        </p:nvPicPr>
        <p:blipFill>
          <a:blip r:embed="rId3"/>
          <a:stretch>
            <a:fillRect/>
          </a:stretch>
        </p:blipFill>
        <p:spPr>
          <a:xfrm>
            <a:off x="0" y="0"/>
            <a:ext cx="742122" cy="6858000"/>
          </a:xfrm>
          <a:prstGeom prst="rect">
            <a:avLst/>
          </a:prstGeom>
        </p:spPr>
      </p:pic>
      <p:pic>
        <p:nvPicPr>
          <p:cNvPr id="5" name="Picture 4">
            <a:extLst>
              <a:ext uri="{FF2B5EF4-FFF2-40B4-BE49-F238E27FC236}">
                <a16:creationId xmlns:a16="http://schemas.microsoft.com/office/drawing/2014/main" id="{E257F836-AB97-64A7-313A-994369B21BDF}"/>
              </a:ext>
            </a:extLst>
          </p:cNvPr>
          <p:cNvPicPr>
            <a:picLocks noChangeAspect="1"/>
          </p:cNvPicPr>
          <p:nvPr/>
        </p:nvPicPr>
        <p:blipFill>
          <a:blip r:embed="rId4"/>
          <a:stretch>
            <a:fillRect/>
          </a:stretch>
        </p:blipFill>
        <p:spPr>
          <a:xfrm>
            <a:off x="11448288" y="0"/>
            <a:ext cx="743712" cy="6858000"/>
          </a:xfrm>
          <a:prstGeom prst="rect">
            <a:avLst/>
          </a:prstGeom>
        </p:spPr>
      </p:pic>
      <p:sp>
        <p:nvSpPr>
          <p:cNvPr id="7" name="TextBox 6">
            <a:extLst>
              <a:ext uri="{FF2B5EF4-FFF2-40B4-BE49-F238E27FC236}">
                <a16:creationId xmlns:a16="http://schemas.microsoft.com/office/drawing/2014/main" id="{7FC2A681-B457-C448-3FC2-55F66CE13BC9}"/>
              </a:ext>
            </a:extLst>
          </p:cNvPr>
          <p:cNvSpPr txBox="1"/>
          <p:nvPr/>
        </p:nvSpPr>
        <p:spPr>
          <a:xfrm>
            <a:off x="1296785" y="1945179"/>
            <a:ext cx="9372011" cy="4339650"/>
          </a:xfrm>
          <a:prstGeom prst="rect">
            <a:avLst/>
          </a:prstGeom>
          <a:noFill/>
        </p:spPr>
        <p:txBody>
          <a:bodyPr wrap="square" rtlCol="0">
            <a:spAutoFit/>
          </a:bodyPr>
          <a:lstStyle/>
          <a:p>
            <a:pPr algn="ctr"/>
            <a:endParaRPr lang="en-US" sz="2400" dirty="0"/>
          </a:p>
          <a:p>
            <a:pPr algn="ctr"/>
            <a:r>
              <a:rPr lang="en-US" sz="3600" dirty="0"/>
              <a:t>ICDBG FY 25 NOFO is out please follow the links to Grants.gov. EWONAP is not allowed to answer NOFO questions while the NOFO is out. National training dates will be announced soon.</a:t>
            </a:r>
          </a:p>
          <a:p>
            <a:pPr algn="ctr"/>
            <a:r>
              <a:rPr lang="en-US" sz="3600" dirty="0"/>
              <a:t>We anticipate that Eastern / Woodlands will be making awards to 3 Tribes based on allocation of funding of 5.3 million</a:t>
            </a:r>
          </a:p>
        </p:txBody>
      </p:sp>
    </p:spTree>
    <p:extLst>
      <p:ext uri="{BB962C8B-B14F-4D97-AF65-F5344CB8AC3E}">
        <p14:creationId xmlns:p14="http://schemas.microsoft.com/office/powerpoint/2010/main" val="2824705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4200D-9A9D-1079-955E-5265E1DBF496}"/>
              </a:ext>
            </a:extLst>
          </p:cNvPr>
          <p:cNvSpPr>
            <a:spLocks noGrp="1"/>
          </p:cNvSpPr>
          <p:nvPr>
            <p:ph type="ctrTitle"/>
          </p:nvPr>
        </p:nvSpPr>
        <p:spPr>
          <a:xfrm>
            <a:off x="1522410" y="406400"/>
            <a:ext cx="8847658" cy="1789165"/>
          </a:xfrm>
        </p:spPr>
        <p:txBody>
          <a:bodyPr>
            <a:normAutofit/>
          </a:bodyPr>
          <a:lstStyle/>
          <a:p>
            <a:r>
              <a:rPr lang="en-US" sz="4800" b="1">
                <a:solidFill>
                  <a:schemeClr val="accent1"/>
                </a:solidFill>
                <a:latin typeface="+mn-lt"/>
              </a:rPr>
              <a:t>Indian Housing Block Grant Formula Response </a:t>
            </a:r>
          </a:p>
        </p:txBody>
      </p:sp>
      <p:sp>
        <p:nvSpPr>
          <p:cNvPr id="8" name="Subtitle 7">
            <a:extLst>
              <a:ext uri="{FF2B5EF4-FFF2-40B4-BE49-F238E27FC236}">
                <a16:creationId xmlns:a16="http://schemas.microsoft.com/office/drawing/2014/main" id="{D96BB264-83CB-F506-84B4-98E2A4F67E16}"/>
              </a:ext>
            </a:extLst>
          </p:cNvPr>
          <p:cNvSpPr>
            <a:spLocks noGrp="1"/>
          </p:cNvSpPr>
          <p:nvPr>
            <p:ph type="subTitle" idx="1"/>
          </p:nvPr>
        </p:nvSpPr>
        <p:spPr>
          <a:xfrm>
            <a:off x="1524000" y="2461847"/>
            <a:ext cx="9144000" cy="3989754"/>
          </a:xfrm>
        </p:spPr>
        <p:txBody>
          <a:bodyPr>
            <a:normAutofit/>
          </a:bodyPr>
          <a:lstStyle/>
          <a:p>
            <a:r>
              <a:rPr lang="en-US" dirty="0"/>
              <a:t>Annual formula response deadline was August 1</a:t>
            </a:r>
            <a:r>
              <a:rPr lang="en-US" baseline="30000" dirty="0"/>
              <a:t>st</a:t>
            </a:r>
            <a:r>
              <a:rPr lang="en-US" dirty="0"/>
              <a:t>. Next formula response forms will be sent out at the end of May 2026. Review your data this year if your Tribe see any information that does not match your Tribal data.</a:t>
            </a:r>
          </a:p>
          <a:p>
            <a:endParaRPr lang="en-US" dirty="0"/>
          </a:p>
          <a:p>
            <a:r>
              <a:rPr lang="en-US" dirty="0"/>
              <a:t>FY 2026  </a:t>
            </a:r>
            <a:r>
              <a:rPr lang="en-US" dirty="0">
                <a:hlinkClick r:id="rId3"/>
              </a:rPr>
              <a:t>Formula Response Form</a:t>
            </a:r>
            <a:endParaRPr lang="en-US" dirty="0"/>
          </a:p>
          <a:p>
            <a:endParaRPr lang="en-US" dirty="0"/>
          </a:p>
          <a:p>
            <a:r>
              <a:rPr lang="en-US" dirty="0"/>
              <a:t>FY 2025  </a:t>
            </a:r>
            <a:r>
              <a:rPr lang="en-US" dirty="0">
                <a:hlinkClick r:id="rId4"/>
              </a:rPr>
              <a:t>Allocation and Formula Data</a:t>
            </a:r>
            <a:endParaRPr lang="en-US" dirty="0"/>
          </a:p>
          <a:p>
            <a:endParaRPr lang="en-US" dirty="0"/>
          </a:p>
        </p:txBody>
      </p:sp>
      <p:pic>
        <p:nvPicPr>
          <p:cNvPr id="4" name="Picture 3">
            <a:extLst>
              <a:ext uri="{FF2B5EF4-FFF2-40B4-BE49-F238E27FC236}">
                <a16:creationId xmlns:a16="http://schemas.microsoft.com/office/drawing/2014/main" id="{7E650CCF-1718-DC86-A96C-EB50A48CBBFB}"/>
              </a:ext>
            </a:extLst>
          </p:cNvPr>
          <p:cNvPicPr>
            <a:picLocks noChangeAspect="1"/>
          </p:cNvPicPr>
          <p:nvPr/>
        </p:nvPicPr>
        <p:blipFill>
          <a:blip r:embed="rId5"/>
          <a:stretch>
            <a:fillRect/>
          </a:stretch>
        </p:blipFill>
        <p:spPr>
          <a:xfrm>
            <a:off x="0" y="0"/>
            <a:ext cx="742122" cy="6858000"/>
          </a:xfrm>
          <a:prstGeom prst="rect">
            <a:avLst/>
          </a:prstGeom>
        </p:spPr>
      </p:pic>
      <p:pic>
        <p:nvPicPr>
          <p:cNvPr id="5" name="Picture 4">
            <a:extLst>
              <a:ext uri="{FF2B5EF4-FFF2-40B4-BE49-F238E27FC236}">
                <a16:creationId xmlns:a16="http://schemas.microsoft.com/office/drawing/2014/main" id="{E257F836-AB97-64A7-313A-994369B21BDF}"/>
              </a:ext>
            </a:extLst>
          </p:cNvPr>
          <p:cNvPicPr>
            <a:picLocks noChangeAspect="1"/>
          </p:cNvPicPr>
          <p:nvPr/>
        </p:nvPicPr>
        <p:blipFill>
          <a:blip r:embed="rId6"/>
          <a:stretch>
            <a:fillRect/>
          </a:stretch>
        </p:blipFill>
        <p:spPr>
          <a:xfrm>
            <a:off x="11448288" y="0"/>
            <a:ext cx="743712" cy="6858000"/>
          </a:xfrm>
          <a:prstGeom prst="rect">
            <a:avLst/>
          </a:prstGeom>
        </p:spPr>
      </p:pic>
    </p:spTree>
    <p:extLst>
      <p:ext uri="{BB962C8B-B14F-4D97-AF65-F5344CB8AC3E}">
        <p14:creationId xmlns:p14="http://schemas.microsoft.com/office/powerpoint/2010/main" val="2830969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8F19A-9596-4C6C-D69F-A27EEB06FED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0B90C33-127A-911D-A658-EE478240DFF5}"/>
              </a:ext>
            </a:extLst>
          </p:cNvPr>
          <p:cNvPicPr>
            <a:picLocks noChangeAspect="1"/>
          </p:cNvPicPr>
          <p:nvPr/>
        </p:nvPicPr>
        <p:blipFill>
          <a:blip r:embed="rId3"/>
          <a:stretch>
            <a:fillRect/>
          </a:stretch>
        </p:blipFill>
        <p:spPr>
          <a:xfrm>
            <a:off x="0" y="0"/>
            <a:ext cx="742122" cy="6858000"/>
          </a:xfrm>
          <a:prstGeom prst="rect">
            <a:avLst/>
          </a:prstGeom>
        </p:spPr>
      </p:pic>
      <p:pic>
        <p:nvPicPr>
          <p:cNvPr id="5" name="Picture 4">
            <a:extLst>
              <a:ext uri="{FF2B5EF4-FFF2-40B4-BE49-F238E27FC236}">
                <a16:creationId xmlns:a16="http://schemas.microsoft.com/office/drawing/2014/main" id="{C8712E9F-0CC0-379F-E21B-84620E95553A}"/>
              </a:ext>
            </a:extLst>
          </p:cNvPr>
          <p:cNvPicPr>
            <a:picLocks noChangeAspect="1"/>
          </p:cNvPicPr>
          <p:nvPr/>
        </p:nvPicPr>
        <p:blipFill>
          <a:blip r:embed="rId4"/>
          <a:stretch>
            <a:fillRect/>
          </a:stretch>
        </p:blipFill>
        <p:spPr>
          <a:xfrm>
            <a:off x="11448288" y="0"/>
            <a:ext cx="743712" cy="6858000"/>
          </a:xfrm>
          <a:prstGeom prst="rect">
            <a:avLst/>
          </a:prstGeom>
        </p:spPr>
      </p:pic>
      <p:sp>
        <p:nvSpPr>
          <p:cNvPr id="3" name="Title 2">
            <a:extLst>
              <a:ext uri="{FF2B5EF4-FFF2-40B4-BE49-F238E27FC236}">
                <a16:creationId xmlns:a16="http://schemas.microsoft.com/office/drawing/2014/main" id="{B987880E-4B76-F4A6-3D02-15A44D4C0793}"/>
              </a:ext>
            </a:extLst>
          </p:cNvPr>
          <p:cNvSpPr>
            <a:spLocks noGrp="1"/>
          </p:cNvSpPr>
          <p:nvPr>
            <p:ph type="title"/>
          </p:nvPr>
        </p:nvSpPr>
        <p:spPr/>
        <p:txBody>
          <a:bodyPr>
            <a:normAutofit/>
          </a:bodyPr>
          <a:lstStyle/>
          <a:p>
            <a:pPr algn="ctr"/>
            <a:r>
              <a:rPr lang="en-US" sz="4800" b="1">
                <a:solidFill>
                  <a:schemeClr val="accent1"/>
                </a:solidFill>
                <a:latin typeface="+mn-lt"/>
              </a:rPr>
              <a:t>*Formula Data FY 2026</a:t>
            </a:r>
          </a:p>
        </p:txBody>
      </p:sp>
      <p:sp>
        <p:nvSpPr>
          <p:cNvPr id="7" name="Content Placeholder 6">
            <a:extLst>
              <a:ext uri="{FF2B5EF4-FFF2-40B4-BE49-F238E27FC236}">
                <a16:creationId xmlns:a16="http://schemas.microsoft.com/office/drawing/2014/main" id="{493D45AF-2565-77AD-7B58-7AF8B830800C}"/>
              </a:ext>
            </a:extLst>
          </p:cNvPr>
          <p:cNvSpPr>
            <a:spLocks noGrp="1"/>
          </p:cNvSpPr>
          <p:nvPr>
            <p:ph idx="1"/>
          </p:nvPr>
        </p:nvSpPr>
        <p:spPr/>
        <p:txBody>
          <a:bodyPr/>
          <a:lstStyle/>
          <a:p>
            <a:r>
              <a:rPr lang="en-US"/>
              <a:t>Please note FY 2026 Formula Data is going to look different this year. FY 2026 transitioned to utilizing the 2020 census into the data sets used for the calculation of annual IHBG formula.</a:t>
            </a:r>
          </a:p>
        </p:txBody>
      </p:sp>
    </p:spTree>
    <p:extLst>
      <p:ext uri="{BB962C8B-B14F-4D97-AF65-F5344CB8AC3E}">
        <p14:creationId xmlns:p14="http://schemas.microsoft.com/office/powerpoint/2010/main" val="62706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70415-742E-219E-5D77-B81BAB306A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33CACA-7B5E-4272-D13E-1060810173BB}"/>
              </a:ext>
            </a:extLst>
          </p:cNvPr>
          <p:cNvSpPr>
            <a:spLocks noGrp="1"/>
          </p:cNvSpPr>
          <p:nvPr>
            <p:ph type="title"/>
          </p:nvPr>
        </p:nvSpPr>
        <p:spPr/>
        <p:txBody>
          <a:bodyPr>
            <a:normAutofit/>
          </a:bodyPr>
          <a:lstStyle/>
          <a:p>
            <a:r>
              <a:rPr lang="en-US" b="1">
                <a:solidFill>
                  <a:srgbClr val="0070C0"/>
                </a:solidFill>
                <a:latin typeface="+mn-lt"/>
              </a:rPr>
              <a:t>Section 184 Skilled Workers Demonstration</a:t>
            </a:r>
          </a:p>
        </p:txBody>
      </p:sp>
      <p:sp>
        <p:nvSpPr>
          <p:cNvPr id="3" name="Content Placeholder 2">
            <a:extLst>
              <a:ext uri="{FF2B5EF4-FFF2-40B4-BE49-F238E27FC236}">
                <a16:creationId xmlns:a16="http://schemas.microsoft.com/office/drawing/2014/main" id="{4D23E452-C822-15D3-7312-012487BA7CDC}"/>
              </a:ext>
            </a:extLst>
          </p:cNvPr>
          <p:cNvSpPr>
            <a:spLocks noGrp="1"/>
          </p:cNvSpPr>
          <p:nvPr>
            <p:ph idx="1"/>
          </p:nvPr>
        </p:nvSpPr>
        <p:spPr/>
        <p:txBody>
          <a:bodyPr>
            <a:normAutofit/>
          </a:bodyPr>
          <a:lstStyle/>
          <a:p>
            <a:r>
              <a:rPr lang="en-US">
                <a:hlinkClick r:id="rId3"/>
              </a:rPr>
              <a:t>https://www.hud.gov/section184</a:t>
            </a:r>
            <a:r>
              <a:rPr lang="en-US"/>
              <a:t> </a:t>
            </a:r>
          </a:p>
          <a:p>
            <a:r>
              <a:rPr lang="en-US"/>
              <a:t>New (not so new) Section 184 Skilled Workers Demonstration</a:t>
            </a:r>
          </a:p>
          <a:p>
            <a:pPr marL="0" indent="0">
              <a:buNone/>
            </a:pPr>
            <a:r>
              <a:rPr lang="en-US" sz="2200"/>
              <a:t>Under the Demonstration, Tribes and Tribally Designated Housing Entities may obtain a loan from a Section 184 approved Lender for the construction of rental housing for Skilled Workers. Tribes/TDHEs may utilize the Demonstration to construct one to four family dwelling unit(s). The Section 184 program allows Tribes/TDHEs to obtain multiple Section 184 loans, subject to underwriting requirements, to construct Skilled Workers housing within their communities.</a:t>
            </a:r>
          </a:p>
          <a:p>
            <a:pPr lvl="1"/>
            <a:endParaRPr lang="en-US" sz="1800"/>
          </a:p>
          <a:p>
            <a:pPr marL="0" indent="0">
              <a:buNone/>
            </a:pPr>
            <a:r>
              <a:rPr lang="en-US" sz="2200"/>
              <a:t>As an incentive for Tribes/TDHEs to participate in the Demonstration, the Demonstration reduces the Section 184 Upfront Fee to $1 and eliminates the Annual Guarantee Fees.</a:t>
            </a:r>
          </a:p>
          <a:p>
            <a:pPr marL="0" indent="0">
              <a:buNone/>
            </a:pPr>
            <a:r>
              <a:rPr lang="en-US" sz="1600">
                <a:hlinkClick r:id="rId4"/>
              </a:rPr>
              <a:t>Section 184 Skilled Workers Demonstration Program | HUD.gov / U.S. Department of Housing and Urban Development (HUD)</a:t>
            </a:r>
            <a:r>
              <a:rPr lang="en-US" sz="1600"/>
              <a:t> </a:t>
            </a:r>
            <a:endParaRPr lang="en-US" sz="2200"/>
          </a:p>
        </p:txBody>
      </p:sp>
      <p:pic>
        <p:nvPicPr>
          <p:cNvPr id="4" name="Picture 3">
            <a:extLst>
              <a:ext uri="{FF2B5EF4-FFF2-40B4-BE49-F238E27FC236}">
                <a16:creationId xmlns:a16="http://schemas.microsoft.com/office/drawing/2014/main" id="{19B4CAA7-25EA-F73D-7AEC-BEA70298ED63}"/>
              </a:ext>
            </a:extLst>
          </p:cNvPr>
          <p:cNvPicPr>
            <a:picLocks noChangeAspect="1"/>
          </p:cNvPicPr>
          <p:nvPr/>
        </p:nvPicPr>
        <p:blipFill>
          <a:blip r:embed="rId5"/>
          <a:stretch>
            <a:fillRect/>
          </a:stretch>
        </p:blipFill>
        <p:spPr>
          <a:xfrm>
            <a:off x="0" y="0"/>
            <a:ext cx="742122" cy="6858000"/>
          </a:xfrm>
          <a:prstGeom prst="rect">
            <a:avLst/>
          </a:prstGeom>
        </p:spPr>
      </p:pic>
      <p:pic>
        <p:nvPicPr>
          <p:cNvPr id="5" name="Picture 4">
            <a:extLst>
              <a:ext uri="{FF2B5EF4-FFF2-40B4-BE49-F238E27FC236}">
                <a16:creationId xmlns:a16="http://schemas.microsoft.com/office/drawing/2014/main" id="{6377787F-9DED-50FC-00EF-F7EDFF308233}"/>
              </a:ext>
            </a:extLst>
          </p:cNvPr>
          <p:cNvPicPr>
            <a:picLocks noChangeAspect="1"/>
          </p:cNvPicPr>
          <p:nvPr/>
        </p:nvPicPr>
        <p:blipFill>
          <a:blip r:embed="rId6"/>
          <a:stretch>
            <a:fillRect/>
          </a:stretch>
        </p:blipFill>
        <p:spPr>
          <a:xfrm>
            <a:off x="11448288" y="0"/>
            <a:ext cx="743712" cy="6858000"/>
          </a:xfrm>
          <a:prstGeom prst="rect">
            <a:avLst/>
          </a:prstGeom>
        </p:spPr>
      </p:pic>
    </p:spTree>
    <p:extLst>
      <p:ext uri="{BB962C8B-B14F-4D97-AF65-F5344CB8AC3E}">
        <p14:creationId xmlns:p14="http://schemas.microsoft.com/office/powerpoint/2010/main" val="3221866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41994-B96A-ED68-ABC7-FC7D190660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470320-03B0-F53D-CC83-2F8690507C85}"/>
              </a:ext>
            </a:extLst>
          </p:cNvPr>
          <p:cNvSpPr>
            <a:spLocks noGrp="1"/>
          </p:cNvSpPr>
          <p:nvPr>
            <p:ph type="title"/>
          </p:nvPr>
        </p:nvSpPr>
        <p:spPr>
          <a:xfrm>
            <a:off x="836610" y="0"/>
            <a:ext cx="10515600" cy="920467"/>
          </a:xfrm>
        </p:spPr>
        <p:txBody>
          <a:bodyPr>
            <a:normAutofit/>
          </a:bodyPr>
          <a:lstStyle/>
          <a:p>
            <a:pPr algn="ctr"/>
            <a:r>
              <a:rPr lang="en-US" b="1">
                <a:solidFill>
                  <a:srgbClr val="0070C0"/>
                </a:solidFill>
                <a:latin typeface="+mn-lt"/>
              </a:rPr>
              <a:t>Title VI</a:t>
            </a:r>
          </a:p>
        </p:txBody>
      </p:sp>
      <p:sp>
        <p:nvSpPr>
          <p:cNvPr id="3" name="Content Placeholder 2">
            <a:extLst>
              <a:ext uri="{FF2B5EF4-FFF2-40B4-BE49-F238E27FC236}">
                <a16:creationId xmlns:a16="http://schemas.microsoft.com/office/drawing/2014/main" id="{CE59BD88-20F1-AC5F-B2AB-DF6992C192FE}"/>
              </a:ext>
            </a:extLst>
          </p:cNvPr>
          <p:cNvSpPr>
            <a:spLocks noGrp="1"/>
          </p:cNvSpPr>
          <p:nvPr>
            <p:ph idx="1"/>
          </p:nvPr>
        </p:nvSpPr>
        <p:spPr>
          <a:xfrm>
            <a:off x="836610" y="778599"/>
            <a:ext cx="10515600" cy="4237021"/>
          </a:xfrm>
        </p:spPr>
        <p:txBody>
          <a:bodyPr>
            <a:normAutofit/>
          </a:bodyPr>
          <a:lstStyle/>
          <a:p>
            <a:r>
              <a:rPr lang="en-US" sz="2200">
                <a:hlinkClick r:id="rId3"/>
              </a:rPr>
              <a:t>https://www.hud.gov/helping-americans/public-indian-housing-title-vi-loan-guarantee-program</a:t>
            </a:r>
            <a:endParaRPr lang="en-US" sz="2200"/>
          </a:p>
          <a:p>
            <a:r>
              <a:rPr lang="en-US" sz="2200"/>
              <a:t>The Title VI Loan Guarantee program allows IHBG recipients to use current and future fund allocations as leverage to obtain HUD guaranteed financing. Title VI guaranteed loans permit borrowers to develop their project at today's cost; without needing to save funds over several years and risking potential cost increases. The maximum loan amount is approximately five times the need portion of the annual IHBG allocation. There is no minimum loan size.</a:t>
            </a:r>
          </a:p>
          <a:p>
            <a:pPr lvl="1"/>
            <a:r>
              <a:rPr lang="en-US" sz="2000"/>
              <a:t>Tribes, or TDHEs (with tribe approval) collaborate with an approved lender to prepare and submit required documents for HUD review. </a:t>
            </a:r>
          </a:p>
          <a:p>
            <a:pPr lvl="1"/>
            <a:r>
              <a:rPr lang="en-US" sz="2000"/>
              <a:t>HUD will provide the lender with the loan guarantee and the borrower can start the intended project.</a:t>
            </a:r>
          </a:p>
          <a:p>
            <a:pPr lvl="1"/>
            <a:r>
              <a:rPr lang="en-US" sz="2000"/>
              <a:t> Proceeds from a Title VI guaranteed loan may be used to:</a:t>
            </a:r>
          </a:p>
        </p:txBody>
      </p:sp>
      <p:pic>
        <p:nvPicPr>
          <p:cNvPr id="4" name="Picture 3">
            <a:extLst>
              <a:ext uri="{FF2B5EF4-FFF2-40B4-BE49-F238E27FC236}">
                <a16:creationId xmlns:a16="http://schemas.microsoft.com/office/drawing/2014/main" id="{676341A9-F2E3-BBCF-3769-ACB6D5107C9F}"/>
              </a:ext>
            </a:extLst>
          </p:cNvPr>
          <p:cNvPicPr>
            <a:picLocks noChangeAspect="1"/>
          </p:cNvPicPr>
          <p:nvPr/>
        </p:nvPicPr>
        <p:blipFill>
          <a:blip r:embed="rId4"/>
          <a:stretch>
            <a:fillRect/>
          </a:stretch>
        </p:blipFill>
        <p:spPr>
          <a:xfrm>
            <a:off x="0" y="0"/>
            <a:ext cx="742122" cy="6858000"/>
          </a:xfrm>
          <a:prstGeom prst="rect">
            <a:avLst/>
          </a:prstGeom>
        </p:spPr>
      </p:pic>
      <p:pic>
        <p:nvPicPr>
          <p:cNvPr id="5" name="Picture 4">
            <a:extLst>
              <a:ext uri="{FF2B5EF4-FFF2-40B4-BE49-F238E27FC236}">
                <a16:creationId xmlns:a16="http://schemas.microsoft.com/office/drawing/2014/main" id="{94062CB5-08AF-A4F8-B415-DE8DB8F961ED}"/>
              </a:ext>
            </a:extLst>
          </p:cNvPr>
          <p:cNvPicPr>
            <a:picLocks noChangeAspect="1"/>
          </p:cNvPicPr>
          <p:nvPr/>
        </p:nvPicPr>
        <p:blipFill>
          <a:blip r:embed="rId5"/>
          <a:stretch>
            <a:fillRect/>
          </a:stretch>
        </p:blipFill>
        <p:spPr>
          <a:xfrm>
            <a:off x="11448288" y="0"/>
            <a:ext cx="743712" cy="6858000"/>
          </a:xfrm>
          <a:prstGeom prst="rect">
            <a:avLst/>
          </a:prstGeom>
        </p:spPr>
      </p:pic>
      <p:sp>
        <p:nvSpPr>
          <p:cNvPr id="7" name="TextBox 6">
            <a:extLst>
              <a:ext uri="{FF2B5EF4-FFF2-40B4-BE49-F238E27FC236}">
                <a16:creationId xmlns:a16="http://schemas.microsoft.com/office/drawing/2014/main" id="{8A901776-B865-06D8-0674-1B795526B79D}"/>
              </a:ext>
            </a:extLst>
          </p:cNvPr>
          <p:cNvSpPr txBox="1"/>
          <p:nvPr/>
        </p:nvSpPr>
        <p:spPr>
          <a:xfrm>
            <a:off x="1107378" y="5015620"/>
            <a:ext cx="10083136" cy="1631216"/>
          </a:xfrm>
          <a:prstGeom prst="rect">
            <a:avLst/>
          </a:prstGeom>
          <a:noFill/>
        </p:spPr>
        <p:txBody>
          <a:bodyPr wrap="square" numCol="3">
            <a:spAutoFit/>
          </a:bodyPr>
          <a:lstStyle/>
          <a:p>
            <a:pPr marL="1200150" lvl="2" indent="-285750">
              <a:buFont typeface="Arial" panose="020B0604020202020204" pitchFamily="34" charset="0"/>
              <a:buChar char="•"/>
            </a:pPr>
            <a:r>
              <a:rPr lang="en-US" sz="2000"/>
              <a:t>Create new housing</a:t>
            </a:r>
          </a:p>
          <a:p>
            <a:pPr marL="1200150" lvl="2" indent="-285750">
              <a:buFont typeface="Arial" panose="020B0604020202020204" pitchFamily="34" charset="0"/>
              <a:buChar char="•"/>
            </a:pPr>
            <a:r>
              <a:rPr lang="en-US" sz="2000"/>
              <a:t>Rehabilitate housing</a:t>
            </a:r>
          </a:p>
          <a:p>
            <a:pPr marL="1200150" lvl="2" indent="-285750">
              <a:buFont typeface="Arial" panose="020B0604020202020204" pitchFamily="34" charset="0"/>
              <a:buChar char="•"/>
            </a:pPr>
            <a:r>
              <a:rPr lang="en-US" sz="2000"/>
              <a:t>Build infrastructure</a:t>
            </a:r>
          </a:p>
          <a:p>
            <a:pPr marL="1200150" lvl="2" indent="-285750">
              <a:buFont typeface="Arial" panose="020B0604020202020204" pitchFamily="34" charset="0"/>
              <a:buChar char="•"/>
            </a:pPr>
            <a:r>
              <a:rPr lang="en-US" sz="2000"/>
              <a:t>Construct community facilities</a:t>
            </a:r>
          </a:p>
          <a:p>
            <a:pPr marL="1200150" lvl="2" indent="-285750">
              <a:buFont typeface="Arial" panose="020B0604020202020204" pitchFamily="34" charset="0"/>
              <a:buChar char="•"/>
            </a:pPr>
            <a:r>
              <a:rPr lang="en-US" sz="2000"/>
              <a:t>Acquire land to be used for housing</a:t>
            </a:r>
          </a:p>
          <a:p>
            <a:pPr marL="1200150" lvl="2" indent="-285750">
              <a:buFont typeface="Arial" panose="020B0604020202020204" pitchFamily="34" charset="0"/>
              <a:buChar char="•"/>
            </a:pPr>
            <a:r>
              <a:rPr lang="en-US" sz="2000"/>
              <a:t>Prepare architectural &amp; engineering plans</a:t>
            </a:r>
          </a:p>
          <a:p>
            <a:pPr marL="1200150" lvl="2" indent="-285750">
              <a:buFont typeface="Arial" panose="020B0604020202020204" pitchFamily="34" charset="0"/>
              <a:buChar char="•"/>
            </a:pPr>
            <a:r>
              <a:rPr lang="en-US" sz="2000"/>
              <a:t>Fund financing costs</a:t>
            </a:r>
          </a:p>
        </p:txBody>
      </p:sp>
    </p:spTree>
    <p:extLst>
      <p:ext uri="{BB962C8B-B14F-4D97-AF65-F5344CB8AC3E}">
        <p14:creationId xmlns:p14="http://schemas.microsoft.com/office/powerpoint/2010/main" val="3969656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4200D-9A9D-1079-955E-5265E1DBF496}"/>
              </a:ext>
            </a:extLst>
          </p:cNvPr>
          <p:cNvSpPr>
            <a:spLocks noGrp="1"/>
          </p:cNvSpPr>
          <p:nvPr>
            <p:ph type="ctrTitle"/>
          </p:nvPr>
        </p:nvSpPr>
        <p:spPr>
          <a:xfrm>
            <a:off x="1522409" y="439387"/>
            <a:ext cx="9533517" cy="1854926"/>
          </a:xfrm>
        </p:spPr>
        <p:txBody>
          <a:bodyPr>
            <a:normAutofit fontScale="90000"/>
          </a:bodyPr>
          <a:lstStyle/>
          <a:p>
            <a:r>
              <a:rPr kumimoji="0" lang="en-US" sz="5300" b="1" i="0" u="none" strike="noStrike" kern="0" cap="none" spc="0" normalizeH="0" baseline="0" noProof="0">
                <a:ln>
                  <a:noFill/>
                </a:ln>
                <a:solidFill>
                  <a:schemeClr val="accent1"/>
                </a:solidFill>
                <a:effectLst/>
                <a:uLnTx/>
                <a:uFillTx/>
                <a:latin typeface="+mn-lt"/>
                <a:ea typeface="Tahoma" panose="020B0604030504040204" pitchFamily="34" charset="0"/>
                <a:cs typeface="Tahoma" panose="020B0604030504040204" pitchFamily="34" charset="0"/>
              </a:rPr>
              <a:t>Training and Technical Assistance</a:t>
            </a:r>
            <a:br>
              <a:rPr kumimoji="0" lang="en-US" sz="5300" b="1" i="0" u="none" strike="noStrike" kern="0" cap="none" spc="0" normalizeH="0" baseline="0" noProof="0">
                <a:ln>
                  <a:noFill/>
                </a:ln>
                <a:solidFill>
                  <a:schemeClr val="accent1"/>
                </a:solidFill>
                <a:effectLst/>
                <a:uLnTx/>
                <a:uFillTx/>
                <a:latin typeface="+mn-lt"/>
                <a:ea typeface="Tahoma" panose="020B0604030504040204" pitchFamily="34" charset="0"/>
                <a:cs typeface="Tahoma" panose="020B0604030504040204" pitchFamily="34" charset="0"/>
              </a:rPr>
            </a:br>
            <a:r>
              <a:rPr kumimoji="0" lang="en-US" sz="5300" b="1" i="0" u="none" strike="noStrike" kern="0" cap="none" spc="0" normalizeH="0" baseline="0" noProof="0">
                <a:ln>
                  <a:noFill/>
                </a:ln>
                <a:solidFill>
                  <a:schemeClr val="accent1"/>
                </a:solidFill>
                <a:effectLst/>
                <a:uLnTx/>
                <a:uFillTx/>
                <a:latin typeface="+mn-lt"/>
                <a:ea typeface="Tahoma" panose="020B0604030504040204" pitchFamily="34" charset="0"/>
                <a:cs typeface="Tahoma" panose="020B0604030504040204" pitchFamily="34" charset="0"/>
              </a:rPr>
              <a:t>T/TA</a:t>
            </a:r>
            <a:br>
              <a:rPr lang="en-US" b="1">
                <a:solidFill>
                  <a:schemeClr val="accent1">
                    <a:lumMod val="75000"/>
                  </a:schemeClr>
                </a:solidFill>
                <a:latin typeface="+mn-lt"/>
              </a:rPr>
            </a:br>
            <a:endParaRPr lang="en-US" b="1">
              <a:solidFill>
                <a:schemeClr val="accent1">
                  <a:lumMod val="75000"/>
                </a:schemeClr>
              </a:solidFill>
              <a:latin typeface="+mn-lt"/>
            </a:endParaRPr>
          </a:p>
        </p:txBody>
      </p:sp>
      <p:pic>
        <p:nvPicPr>
          <p:cNvPr id="4" name="Picture 3">
            <a:extLst>
              <a:ext uri="{FF2B5EF4-FFF2-40B4-BE49-F238E27FC236}">
                <a16:creationId xmlns:a16="http://schemas.microsoft.com/office/drawing/2014/main" id="{7E650CCF-1718-DC86-A96C-EB50A48CBBFB}"/>
              </a:ext>
            </a:extLst>
          </p:cNvPr>
          <p:cNvPicPr>
            <a:picLocks noChangeAspect="1"/>
          </p:cNvPicPr>
          <p:nvPr/>
        </p:nvPicPr>
        <p:blipFill>
          <a:blip r:embed="rId3"/>
          <a:stretch>
            <a:fillRect/>
          </a:stretch>
        </p:blipFill>
        <p:spPr>
          <a:xfrm>
            <a:off x="0" y="0"/>
            <a:ext cx="742122" cy="6858000"/>
          </a:xfrm>
          <a:prstGeom prst="rect">
            <a:avLst/>
          </a:prstGeom>
        </p:spPr>
      </p:pic>
      <p:pic>
        <p:nvPicPr>
          <p:cNvPr id="5" name="Picture 4">
            <a:extLst>
              <a:ext uri="{FF2B5EF4-FFF2-40B4-BE49-F238E27FC236}">
                <a16:creationId xmlns:a16="http://schemas.microsoft.com/office/drawing/2014/main" id="{E257F836-AB97-64A7-313A-994369B21BDF}"/>
              </a:ext>
            </a:extLst>
          </p:cNvPr>
          <p:cNvPicPr>
            <a:picLocks noChangeAspect="1"/>
          </p:cNvPicPr>
          <p:nvPr/>
        </p:nvPicPr>
        <p:blipFill>
          <a:blip r:embed="rId4"/>
          <a:stretch>
            <a:fillRect/>
          </a:stretch>
        </p:blipFill>
        <p:spPr>
          <a:xfrm>
            <a:off x="11448288" y="0"/>
            <a:ext cx="743712" cy="6858000"/>
          </a:xfrm>
          <a:prstGeom prst="rect">
            <a:avLst/>
          </a:prstGeom>
        </p:spPr>
      </p:pic>
      <p:sp>
        <p:nvSpPr>
          <p:cNvPr id="3" name="Content Placeholder 7">
            <a:extLst>
              <a:ext uri="{FF2B5EF4-FFF2-40B4-BE49-F238E27FC236}">
                <a16:creationId xmlns:a16="http://schemas.microsoft.com/office/drawing/2014/main" id="{574BC142-2CEF-277E-517E-FAF754278F45}"/>
              </a:ext>
            </a:extLst>
          </p:cNvPr>
          <p:cNvSpPr txBox="1">
            <a:spLocks/>
          </p:cNvSpPr>
          <p:nvPr/>
        </p:nvSpPr>
        <p:spPr>
          <a:xfrm>
            <a:off x="1660975" y="2067275"/>
            <a:ext cx="9139809" cy="4351338"/>
          </a:xfrm>
          <a:prstGeom prst="rect">
            <a:avLst/>
          </a:prstGeom>
        </p:spPr>
        <p:txBody>
          <a:bodyPr numCol="2"/>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Indian Housing Plan</a:t>
            </a:r>
          </a:p>
          <a:p>
            <a:r>
              <a:rPr lang="en-US"/>
              <a:t>Procurement</a:t>
            </a:r>
          </a:p>
          <a:p>
            <a:r>
              <a:rPr lang="en-US"/>
              <a:t>Capacity Building</a:t>
            </a:r>
          </a:p>
          <a:p>
            <a:r>
              <a:rPr lang="en-US"/>
              <a:t>Environmental Reviews</a:t>
            </a:r>
          </a:p>
          <a:p>
            <a:r>
              <a:rPr lang="en-US"/>
              <a:t>Construction</a:t>
            </a:r>
          </a:p>
          <a:p>
            <a:r>
              <a:rPr lang="en-US"/>
              <a:t>Crime Prevention</a:t>
            </a:r>
          </a:p>
          <a:p>
            <a:r>
              <a:rPr lang="en-US"/>
              <a:t>Board of Commissioners Training</a:t>
            </a:r>
          </a:p>
          <a:p>
            <a:r>
              <a:rPr lang="en-US"/>
              <a:t>Tax Credits and Title VI</a:t>
            </a:r>
          </a:p>
          <a:p>
            <a:r>
              <a:rPr lang="en-US"/>
              <a:t>Program Income</a:t>
            </a:r>
          </a:p>
          <a:p>
            <a:r>
              <a:rPr lang="en-US"/>
              <a:t>Financial and Fiscal Management</a:t>
            </a:r>
          </a:p>
          <a:p>
            <a:r>
              <a:rPr lang="en-US"/>
              <a:t>NAHASDA Essentials</a:t>
            </a:r>
          </a:p>
          <a:p>
            <a:r>
              <a:rPr lang="en-US"/>
              <a:t>Home Buyer Education</a:t>
            </a:r>
          </a:p>
          <a:p>
            <a:r>
              <a:rPr lang="en-US"/>
              <a:t>Renewable Energy</a:t>
            </a:r>
          </a:p>
          <a:p>
            <a:r>
              <a:rPr lang="en-US"/>
              <a:t>And More!</a:t>
            </a:r>
          </a:p>
        </p:txBody>
      </p:sp>
    </p:spTree>
    <p:extLst>
      <p:ext uri="{BB962C8B-B14F-4D97-AF65-F5344CB8AC3E}">
        <p14:creationId xmlns:p14="http://schemas.microsoft.com/office/powerpoint/2010/main" val="2108187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3ACA8-408A-E9C8-0FAB-8284732F86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44709F-3F65-5F87-F282-2E439CE564BB}"/>
              </a:ext>
            </a:extLst>
          </p:cNvPr>
          <p:cNvSpPr>
            <a:spLocks noGrp="1"/>
          </p:cNvSpPr>
          <p:nvPr>
            <p:ph type="title"/>
          </p:nvPr>
        </p:nvSpPr>
        <p:spPr>
          <a:xfrm>
            <a:off x="836610" y="238376"/>
            <a:ext cx="10515600" cy="712237"/>
          </a:xfrm>
        </p:spPr>
        <p:txBody>
          <a:bodyPr>
            <a:noAutofit/>
          </a:bodyPr>
          <a:lstStyle/>
          <a:p>
            <a:pPr algn="ctr"/>
            <a:r>
              <a:rPr lang="en-US" sz="4800" b="1" kern="0">
                <a:solidFill>
                  <a:schemeClr val="accent1"/>
                </a:solidFill>
                <a:latin typeface="+mn-lt"/>
                <a:ea typeface="Tahoma" panose="020B0604030504040204" pitchFamily="34" charset="0"/>
                <a:cs typeface="Tahoma" panose="020B0604030504040204" pitchFamily="34" charset="0"/>
              </a:rPr>
              <a:t>Upcoming Training</a:t>
            </a:r>
            <a:endParaRPr lang="en-US" sz="4800" b="1">
              <a:solidFill>
                <a:schemeClr val="accent1"/>
              </a:solidFill>
              <a:latin typeface="+mn-lt"/>
            </a:endParaRPr>
          </a:p>
        </p:txBody>
      </p:sp>
      <p:sp>
        <p:nvSpPr>
          <p:cNvPr id="6" name="Content Placeholder 5">
            <a:extLst>
              <a:ext uri="{FF2B5EF4-FFF2-40B4-BE49-F238E27FC236}">
                <a16:creationId xmlns:a16="http://schemas.microsoft.com/office/drawing/2014/main" id="{11A9DB06-0D2F-D739-BDE4-E88A46AA4B20}"/>
              </a:ext>
            </a:extLst>
          </p:cNvPr>
          <p:cNvSpPr>
            <a:spLocks noGrp="1"/>
          </p:cNvSpPr>
          <p:nvPr>
            <p:ph idx="1"/>
          </p:nvPr>
        </p:nvSpPr>
        <p:spPr>
          <a:xfrm>
            <a:off x="838200" y="1167897"/>
            <a:ext cx="10515600" cy="5009066"/>
          </a:xfrm>
        </p:spPr>
        <p:txBody>
          <a:bodyPr>
            <a:normAutofit/>
          </a:bodyPr>
          <a:lstStyle/>
          <a:p>
            <a:r>
              <a:rPr lang="en-US"/>
              <a:t>Codetalk Calendar of Events:  </a:t>
            </a:r>
            <a:r>
              <a:rPr lang="en-US">
                <a:hlinkClick r:id="rId3"/>
              </a:rPr>
              <a:t>https://www.hud.gov/helping-americans/public-indian-housing-calendar</a:t>
            </a:r>
            <a:r>
              <a:rPr lang="en-US"/>
              <a:t> </a:t>
            </a:r>
          </a:p>
          <a:p>
            <a:pPr marL="0" indent="0">
              <a:buNone/>
            </a:pPr>
            <a:endParaRPr lang="en-US"/>
          </a:p>
        </p:txBody>
      </p:sp>
      <p:pic>
        <p:nvPicPr>
          <p:cNvPr id="4" name="Picture 3">
            <a:extLst>
              <a:ext uri="{FF2B5EF4-FFF2-40B4-BE49-F238E27FC236}">
                <a16:creationId xmlns:a16="http://schemas.microsoft.com/office/drawing/2014/main" id="{C1965F02-A9C5-FCA1-2E0B-7E5EB7F6729C}"/>
              </a:ext>
            </a:extLst>
          </p:cNvPr>
          <p:cNvPicPr>
            <a:picLocks noChangeAspect="1"/>
          </p:cNvPicPr>
          <p:nvPr/>
        </p:nvPicPr>
        <p:blipFill>
          <a:blip r:embed="rId4"/>
          <a:stretch>
            <a:fillRect/>
          </a:stretch>
        </p:blipFill>
        <p:spPr>
          <a:xfrm>
            <a:off x="0" y="0"/>
            <a:ext cx="742122" cy="6858000"/>
          </a:xfrm>
          <a:prstGeom prst="rect">
            <a:avLst/>
          </a:prstGeom>
        </p:spPr>
      </p:pic>
      <p:pic>
        <p:nvPicPr>
          <p:cNvPr id="5" name="Picture 4">
            <a:extLst>
              <a:ext uri="{FF2B5EF4-FFF2-40B4-BE49-F238E27FC236}">
                <a16:creationId xmlns:a16="http://schemas.microsoft.com/office/drawing/2014/main" id="{819AFBF7-91C9-D311-3E3B-BE2023148CA9}"/>
              </a:ext>
            </a:extLst>
          </p:cNvPr>
          <p:cNvPicPr>
            <a:picLocks noChangeAspect="1"/>
          </p:cNvPicPr>
          <p:nvPr/>
        </p:nvPicPr>
        <p:blipFill>
          <a:blip r:embed="rId5"/>
          <a:stretch>
            <a:fillRect/>
          </a:stretch>
        </p:blipFill>
        <p:spPr>
          <a:xfrm>
            <a:off x="11448288" y="0"/>
            <a:ext cx="743712" cy="6858000"/>
          </a:xfrm>
          <a:prstGeom prst="rect">
            <a:avLst/>
          </a:prstGeom>
        </p:spPr>
      </p:pic>
    </p:spTree>
    <p:extLst>
      <p:ext uri="{BB962C8B-B14F-4D97-AF65-F5344CB8AC3E}">
        <p14:creationId xmlns:p14="http://schemas.microsoft.com/office/powerpoint/2010/main" val="684803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650CCF-1718-DC86-A96C-EB50A48CBBFB}"/>
              </a:ext>
            </a:extLst>
          </p:cNvPr>
          <p:cNvPicPr>
            <a:picLocks noChangeAspect="1"/>
          </p:cNvPicPr>
          <p:nvPr/>
        </p:nvPicPr>
        <p:blipFill>
          <a:blip r:embed="rId3"/>
          <a:stretch>
            <a:fillRect/>
          </a:stretch>
        </p:blipFill>
        <p:spPr>
          <a:xfrm>
            <a:off x="0" y="0"/>
            <a:ext cx="742122" cy="6858000"/>
          </a:xfrm>
          <a:prstGeom prst="rect">
            <a:avLst/>
          </a:prstGeom>
        </p:spPr>
      </p:pic>
      <p:pic>
        <p:nvPicPr>
          <p:cNvPr id="5" name="Picture 4">
            <a:extLst>
              <a:ext uri="{FF2B5EF4-FFF2-40B4-BE49-F238E27FC236}">
                <a16:creationId xmlns:a16="http://schemas.microsoft.com/office/drawing/2014/main" id="{E257F836-AB97-64A7-313A-994369B21BDF}"/>
              </a:ext>
            </a:extLst>
          </p:cNvPr>
          <p:cNvPicPr>
            <a:picLocks noChangeAspect="1"/>
          </p:cNvPicPr>
          <p:nvPr/>
        </p:nvPicPr>
        <p:blipFill>
          <a:blip r:embed="rId4"/>
          <a:stretch>
            <a:fillRect/>
          </a:stretch>
        </p:blipFill>
        <p:spPr>
          <a:xfrm>
            <a:off x="11448288" y="0"/>
            <a:ext cx="743712" cy="6858000"/>
          </a:xfrm>
          <a:prstGeom prst="rect">
            <a:avLst/>
          </a:prstGeom>
        </p:spPr>
      </p:pic>
      <p:sp>
        <p:nvSpPr>
          <p:cNvPr id="8" name="Title 7">
            <a:extLst>
              <a:ext uri="{FF2B5EF4-FFF2-40B4-BE49-F238E27FC236}">
                <a16:creationId xmlns:a16="http://schemas.microsoft.com/office/drawing/2014/main" id="{56ACD92C-E0AF-E27A-F94E-78A40ED4A7F9}"/>
              </a:ext>
            </a:extLst>
          </p:cNvPr>
          <p:cNvSpPr>
            <a:spLocks noGrp="1"/>
          </p:cNvSpPr>
          <p:nvPr>
            <p:ph type="ctrTitle"/>
          </p:nvPr>
        </p:nvSpPr>
        <p:spPr>
          <a:xfrm>
            <a:off x="1524000" y="579752"/>
            <a:ext cx="9144000" cy="905942"/>
          </a:xfrm>
        </p:spPr>
        <p:txBody>
          <a:bodyPr>
            <a:normAutofit/>
          </a:bodyPr>
          <a:lstStyle/>
          <a:p>
            <a:r>
              <a:rPr kumimoji="0" lang="en-US" sz="4800" b="1" i="0" u="none" strike="noStrike" kern="0" cap="none" spc="0" normalizeH="0" baseline="0" noProof="0">
                <a:ln>
                  <a:noFill/>
                </a:ln>
                <a:solidFill>
                  <a:srgbClr val="0070C0"/>
                </a:solidFill>
                <a:effectLst/>
                <a:uLnTx/>
                <a:uFillTx/>
                <a:latin typeface="+mn-lt"/>
                <a:ea typeface="+mj-ea"/>
                <a:cs typeface="+mj-cs"/>
              </a:rPr>
              <a:t>General Contact Information</a:t>
            </a:r>
            <a:endParaRPr lang="en-US" sz="4800">
              <a:solidFill>
                <a:srgbClr val="0070C0"/>
              </a:solidFill>
              <a:latin typeface="+mn-lt"/>
            </a:endParaRPr>
          </a:p>
        </p:txBody>
      </p:sp>
      <p:sp>
        <p:nvSpPr>
          <p:cNvPr id="9" name="Subtitle 8">
            <a:extLst>
              <a:ext uri="{FF2B5EF4-FFF2-40B4-BE49-F238E27FC236}">
                <a16:creationId xmlns:a16="http://schemas.microsoft.com/office/drawing/2014/main" id="{6C9823A1-140E-7965-D56A-8DCD2E974A76}"/>
              </a:ext>
            </a:extLst>
          </p:cNvPr>
          <p:cNvSpPr>
            <a:spLocks noGrp="1"/>
          </p:cNvSpPr>
          <p:nvPr>
            <p:ph type="subTitle" idx="1"/>
          </p:nvPr>
        </p:nvSpPr>
        <p:spPr>
          <a:xfrm>
            <a:off x="1524000" y="2028305"/>
            <a:ext cx="9144000" cy="3229495"/>
          </a:xfrm>
        </p:spPr>
        <p:txBody>
          <a:bodyPr>
            <a:normAutofit fontScale="40000" lnSpcReduction="20000"/>
          </a:bodyPr>
          <a:lstStyle/>
          <a:p>
            <a:pPr marL="342900" marR="0" lvl="0" indent="-342900" algn="l" defTabSz="914400" rtl="0" eaLnBrk="0" fontAlgn="base" latinLnBrk="0" hangingPunct="0">
              <a:lnSpc>
                <a:spcPct val="100000"/>
              </a:lnSpc>
              <a:spcBef>
                <a:spcPct val="50000"/>
              </a:spcBef>
              <a:spcAft>
                <a:spcPct val="0"/>
              </a:spcAft>
              <a:buClr>
                <a:srgbClr val="990033"/>
              </a:buClr>
              <a:buSzTx/>
              <a:buFontTx/>
              <a:buChar char="•"/>
              <a:tabLst/>
              <a:defRPr/>
            </a:pPr>
            <a:r>
              <a:rPr kumimoji="0" lang="en-US" sz="7600" b="0" i="0" u="none" strike="noStrike" kern="0" cap="none" spc="0" normalizeH="0" baseline="0" noProof="0">
                <a:ln>
                  <a:noFill/>
                </a:ln>
                <a:solidFill>
                  <a:srgbClr val="000000"/>
                </a:solidFill>
                <a:effectLst/>
                <a:uLnTx/>
                <a:uFillTx/>
                <a:latin typeface="Tahoma"/>
                <a:ea typeface="+mn-ea"/>
                <a:cs typeface="+mn-cs"/>
              </a:rPr>
              <a:t>EWONAP Specific Website: </a:t>
            </a:r>
            <a:r>
              <a:rPr kumimoji="0" lang="en-US" sz="7600" b="0" i="0" u="none" strike="noStrike" kern="0" cap="none" spc="0" normalizeH="0" baseline="0" noProof="0">
                <a:ln>
                  <a:noFill/>
                </a:ln>
                <a:solidFill>
                  <a:srgbClr val="0070C0"/>
                </a:solidFill>
                <a:effectLst/>
                <a:uLnTx/>
                <a:uFillTx/>
                <a:latin typeface="Tahoma"/>
                <a:ea typeface="+mn-ea"/>
                <a:cs typeface="+mn-cs"/>
                <a:hlinkClick r:id="rId5">
                  <a:extLst>
                    <a:ext uri="{A12FA001-AC4F-418D-AE19-62706E023703}">
                      <ahyp:hlinkClr xmlns:ahyp="http://schemas.microsoft.com/office/drawing/2018/hyperlinkcolor" val="tx"/>
                    </a:ext>
                  </a:extLst>
                </a:hlinkClick>
              </a:rPr>
              <a:t>https://www.hud.gov/program_offices/public_indian_housing/ih/codetalk/onap/ewonap</a:t>
            </a:r>
            <a:r>
              <a:rPr kumimoji="0" lang="en-US" sz="7600" b="0" i="0" u="none" strike="noStrike" kern="0" cap="none" spc="0" normalizeH="0" baseline="0" noProof="0">
                <a:ln>
                  <a:noFill/>
                </a:ln>
                <a:solidFill>
                  <a:srgbClr val="0070C0"/>
                </a:solidFill>
                <a:effectLst/>
                <a:uLnTx/>
                <a:uFillTx/>
                <a:latin typeface="Tahoma"/>
                <a:ea typeface="+mn-ea"/>
                <a:cs typeface="+mn-cs"/>
              </a:rPr>
              <a:t> </a:t>
            </a:r>
          </a:p>
          <a:p>
            <a:pPr marL="342900" marR="0" lvl="0" indent="-342900" algn="l" defTabSz="914400" rtl="0" eaLnBrk="0" fontAlgn="base" latinLnBrk="0" hangingPunct="0">
              <a:lnSpc>
                <a:spcPct val="100000"/>
              </a:lnSpc>
              <a:spcBef>
                <a:spcPct val="50000"/>
              </a:spcBef>
              <a:spcAft>
                <a:spcPct val="0"/>
              </a:spcAft>
              <a:buClr>
                <a:srgbClr val="990033"/>
              </a:buClr>
              <a:buSzTx/>
              <a:buFontTx/>
              <a:buChar char="•"/>
              <a:tabLst/>
              <a:defRPr/>
            </a:pPr>
            <a:r>
              <a:rPr kumimoji="0" lang="en-US" sz="7600" b="0" i="0" u="none" strike="noStrike" kern="0" cap="none" spc="0" normalizeH="0" baseline="0" noProof="0">
                <a:ln>
                  <a:noFill/>
                </a:ln>
                <a:effectLst/>
                <a:uLnTx/>
                <a:uFillTx/>
                <a:latin typeface="Tahoma"/>
                <a:ea typeface="+mn-ea"/>
                <a:cs typeface="+mn-cs"/>
              </a:rPr>
              <a:t>Nathaniel Johnson,</a:t>
            </a:r>
            <a:r>
              <a:rPr kumimoji="0" lang="en-US" sz="7600" b="0" i="0" u="none" strike="noStrike" kern="0" cap="none" spc="0" normalizeH="0" baseline="0" noProof="0">
                <a:ln>
                  <a:noFill/>
                </a:ln>
                <a:solidFill>
                  <a:srgbClr val="C00000"/>
                </a:solidFill>
                <a:effectLst/>
                <a:uLnTx/>
                <a:uFillTx/>
                <a:latin typeface="Tahoma"/>
                <a:ea typeface="+mn-ea"/>
                <a:cs typeface="+mn-cs"/>
              </a:rPr>
              <a:t> </a:t>
            </a:r>
            <a:r>
              <a:rPr kumimoji="0" lang="en-US" sz="7600" b="0" i="0" u="none" strike="noStrike" kern="0" cap="none" spc="0" normalizeH="0" baseline="0" noProof="0">
                <a:ln>
                  <a:noFill/>
                </a:ln>
                <a:solidFill>
                  <a:srgbClr val="C00000"/>
                </a:solidFill>
                <a:effectLst/>
                <a:uLnTx/>
                <a:uFillTx/>
                <a:latin typeface="Tahoma"/>
                <a:ea typeface="+mn-ea"/>
                <a:cs typeface="+mn-cs"/>
                <a:hlinkClick r:id="rId6"/>
              </a:rPr>
              <a:t>Nathaniel.johnson@hud.gov</a:t>
            </a:r>
            <a:r>
              <a:rPr kumimoji="0" lang="en-US" sz="7600" b="0" i="0" u="none" strike="noStrike" kern="0" cap="none" spc="0" normalizeH="0" baseline="0" noProof="0">
                <a:ln>
                  <a:noFill/>
                </a:ln>
                <a:solidFill>
                  <a:srgbClr val="C00000"/>
                </a:solidFill>
                <a:effectLst/>
                <a:uLnTx/>
                <a:uFillTx/>
                <a:latin typeface="Tahoma"/>
                <a:ea typeface="+mn-ea"/>
                <a:cs typeface="+mn-cs"/>
              </a:rPr>
              <a:t> </a:t>
            </a:r>
          </a:p>
          <a:p>
            <a:pPr marL="342900" marR="0" lvl="0" indent="-342900" algn="l" defTabSz="914400" rtl="0" eaLnBrk="0" fontAlgn="base" latinLnBrk="0" hangingPunct="0">
              <a:lnSpc>
                <a:spcPct val="100000"/>
              </a:lnSpc>
              <a:spcBef>
                <a:spcPct val="50000"/>
              </a:spcBef>
              <a:spcAft>
                <a:spcPct val="0"/>
              </a:spcAft>
              <a:buClr>
                <a:srgbClr val="990033"/>
              </a:buClr>
              <a:buSzTx/>
              <a:buFontTx/>
              <a:buChar char="•"/>
              <a:tabLst/>
              <a:defRPr/>
            </a:pPr>
            <a:r>
              <a:rPr lang="en-US" sz="7600" kern="0">
                <a:latin typeface="Tahoma"/>
              </a:rPr>
              <a:t>Neil Whitegull,</a:t>
            </a:r>
            <a:r>
              <a:rPr lang="en-US" sz="7600" kern="0">
                <a:solidFill>
                  <a:srgbClr val="C00000"/>
                </a:solidFill>
                <a:latin typeface="Tahoma"/>
              </a:rPr>
              <a:t> </a:t>
            </a:r>
            <a:r>
              <a:rPr lang="en-US" sz="7600" kern="0">
                <a:solidFill>
                  <a:srgbClr val="C00000"/>
                </a:solidFill>
                <a:latin typeface="Tahoma"/>
                <a:hlinkClick r:id="rId7"/>
              </a:rPr>
              <a:t>Neil.a.Whitegull@hud.gov</a:t>
            </a:r>
            <a:r>
              <a:rPr lang="en-US" sz="7600" kern="0">
                <a:solidFill>
                  <a:srgbClr val="C00000"/>
                </a:solidFill>
                <a:latin typeface="Tahoma"/>
              </a:rPr>
              <a:t> </a:t>
            </a:r>
          </a:p>
          <a:p>
            <a:pPr marR="0" lvl="0" algn="l" defTabSz="914400" rtl="0" eaLnBrk="0" fontAlgn="base" latinLnBrk="0" hangingPunct="0">
              <a:lnSpc>
                <a:spcPct val="100000"/>
              </a:lnSpc>
              <a:spcBef>
                <a:spcPct val="50000"/>
              </a:spcBef>
              <a:spcAft>
                <a:spcPct val="0"/>
              </a:spcAft>
              <a:buClr>
                <a:srgbClr val="990033"/>
              </a:buClr>
              <a:buSzTx/>
              <a:tabLst/>
              <a:defRPr/>
            </a:pPr>
            <a:r>
              <a:rPr lang="en-US" sz="7600" kern="0">
                <a:solidFill>
                  <a:srgbClr val="C00000"/>
                </a:solidFill>
                <a:latin typeface="Tahoma"/>
              </a:rPr>
              <a:t>   </a:t>
            </a:r>
            <a:r>
              <a:rPr kumimoji="0" lang="en-US" sz="7200" b="0" i="0" u="none" strike="noStrike" kern="0" cap="none" spc="0" normalizeH="0" baseline="0" noProof="0">
                <a:ln>
                  <a:noFill/>
                </a:ln>
                <a:effectLst/>
                <a:uLnTx/>
                <a:uFillTx/>
                <a:latin typeface="Tahoma"/>
                <a:ea typeface="+mn-ea"/>
                <a:cs typeface="+mn-cs"/>
              </a:rPr>
              <a:t>Ph.</a:t>
            </a:r>
            <a:r>
              <a:rPr kumimoji="0" lang="en-US" sz="7200" b="0" i="0" u="none" strike="noStrike" kern="0" cap="none" spc="0" normalizeH="0" noProof="0">
                <a:ln>
                  <a:noFill/>
                </a:ln>
                <a:effectLst/>
                <a:uLnTx/>
                <a:uFillTx/>
                <a:latin typeface="Tahoma"/>
                <a:ea typeface="+mn-ea"/>
                <a:cs typeface="+mn-cs"/>
              </a:rPr>
              <a:t> </a:t>
            </a:r>
            <a:r>
              <a:rPr kumimoji="0" lang="en-US" sz="7200" b="0" i="0" u="none" strike="noStrike" kern="0" cap="none" spc="0" normalizeH="0" baseline="0" noProof="0">
                <a:ln>
                  <a:noFill/>
                </a:ln>
                <a:effectLst/>
                <a:uLnTx/>
                <a:uFillTx/>
                <a:latin typeface="Tahoma"/>
                <a:ea typeface="+mn-ea"/>
                <a:cs typeface="+mn-cs"/>
              </a:rPr>
              <a:t>312 913 8494. </a:t>
            </a:r>
          </a:p>
          <a:p>
            <a:endParaRPr lang="en-US"/>
          </a:p>
        </p:txBody>
      </p:sp>
    </p:spTree>
    <p:extLst>
      <p:ext uri="{BB962C8B-B14F-4D97-AF65-F5344CB8AC3E}">
        <p14:creationId xmlns:p14="http://schemas.microsoft.com/office/powerpoint/2010/main" val="2289193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17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2123"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90C728-9C8F-5532-79EA-FCAAD9B0CC1A}"/>
              </a:ext>
            </a:extLst>
          </p:cNvPr>
          <p:cNvSpPr>
            <a:spLocks noGrp="1"/>
          </p:cNvSpPr>
          <p:nvPr>
            <p:ph type="title"/>
          </p:nvPr>
        </p:nvSpPr>
        <p:spPr>
          <a:xfrm>
            <a:off x="1428956" y="1153572"/>
            <a:ext cx="3200400" cy="4461163"/>
          </a:xfrm>
        </p:spPr>
        <p:txBody>
          <a:bodyPr>
            <a:normAutofit/>
          </a:bodyPr>
          <a:lstStyle/>
          <a:p>
            <a:r>
              <a:rPr lang="en-US" b="1">
                <a:solidFill>
                  <a:srgbClr val="FFFFFF"/>
                </a:solidFill>
              </a:rPr>
              <a:t>Build America, Buy America Act (BABA)</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292524"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694E23F-4BEE-6DE1-5E0A-94206B9EF181}"/>
              </a:ext>
            </a:extLst>
          </p:cNvPr>
          <p:cNvSpPr>
            <a:spLocks noGrp="1"/>
          </p:cNvSpPr>
          <p:nvPr>
            <p:ph idx="1"/>
          </p:nvPr>
        </p:nvSpPr>
        <p:spPr>
          <a:xfrm>
            <a:off x="5189430" y="591344"/>
            <a:ext cx="6906491" cy="5585619"/>
          </a:xfrm>
        </p:spPr>
        <p:txBody>
          <a:bodyPr anchor="ctr">
            <a:normAutofit/>
          </a:bodyPr>
          <a:lstStyle/>
          <a:p>
            <a:pPr>
              <a:spcBef>
                <a:spcPts val="0"/>
              </a:spcBef>
              <a:spcAft>
                <a:spcPts val="600"/>
              </a:spcAft>
            </a:pPr>
            <a:r>
              <a:rPr lang="en-US"/>
              <a:t>The Build America, Buy America Act (BABA) requires the use of American-made iron, steel, manufactured products, and construction materials in federally-funded infrastructure projects, including those funded by HUD's Office of Native American Programs (ONAP). </a:t>
            </a:r>
          </a:p>
          <a:p>
            <a:pPr lvl="1">
              <a:spcBef>
                <a:spcPts val="0"/>
              </a:spcBef>
              <a:spcAft>
                <a:spcPts val="600"/>
              </a:spcAft>
            </a:pPr>
            <a:endParaRPr lang="en-US"/>
          </a:p>
          <a:p>
            <a:pPr lvl="1">
              <a:spcBef>
                <a:spcPts val="0"/>
              </a:spcBef>
              <a:spcAft>
                <a:spcPts val="600"/>
              </a:spcAft>
            </a:pPr>
            <a:r>
              <a:rPr lang="en-US"/>
              <a:t>HUD issued a waiver in January 2025, exempting awards and subawards up to $2.5 million from BABA requirements, allowing the purchase of non-compliant manufactured products for FFA obligated by September 30, 2026.</a:t>
            </a:r>
          </a:p>
          <a:p>
            <a:pPr lvl="1">
              <a:spcBef>
                <a:spcPts val="0"/>
              </a:spcBef>
              <a:spcAft>
                <a:spcPts val="600"/>
              </a:spcAft>
            </a:pPr>
            <a:endParaRPr lang="en-US">
              <a:latin typeface="Cambria" panose="02040503050406030204" pitchFamily="18" charset="0"/>
              <a:ea typeface="Cambria" panose="02040503050406030204" pitchFamily="18" charset="0"/>
              <a:cs typeface="Calibri" panose="020F0502020204030204" pitchFamily="34" charset="0"/>
            </a:endParaRPr>
          </a:p>
        </p:txBody>
      </p:sp>
      <p:pic>
        <p:nvPicPr>
          <p:cNvPr id="5" name="Picture 4">
            <a:extLst>
              <a:ext uri="{FF2B5EF4-FFF2-40B4-BE49-F238E27FC236}">
                <a16:creationId xmlns:a16="http://schemas.microsoft.com/office/drawing/2014/main" id="{FCD17D18-F691-4239-6EEC-6909534AAAF6}"/>
              </a:ext>
            </a:extLst>
          </p:cNvPr>
          <p:cNvPicPr>
            <a:picLocks noChangeAspect="1"/>
          </p:cNvPicPr>
          <p:nvPr/>
        </p:nvPicPr>
        <p:blipFill>
          <a:blip r:embed="rId3"/>
          <a:stretch>
            <a:fillRect/>
          </a:stretch>
        </p:blipFill>
        <p:spPr>
          <a:xfrm>
            <a:off x="0" y="0"/>
            <a:ext cx="742122" cy="6858000"/>
          </a:xfrm>
          <a:prstGeom prst="rect">
            <a:avLst/>
          </a:prstGeom>
        </p:spPr>
      </p:pic>
    </p:spTree>
    <p:extLst>
      <p:ext uri="{BB962C8B-B14F-4D97-AF65-F5344CB8AC3E}">
        <p14:creationId xmlns:p14="http://schemas.microsoft.com/office/powerpoint/2010/main" val="1973908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17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2123"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292524"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A20530A-F547-9142-A70B-D41C239D11D5}"/>
              </a:ext>
            </a:extLst>
          </p:cNvPr>
          <p:cNvSpPr>
            <a:spLocks noGrp="1"/>
          </p:cNvSpPr>
          <p:nvPr>
            <p:ph idx="1"/>
          </p:nvPr>
        </p:nvSpPr>
        <p:spPr>
          <a:xfrm>
            <a:off x="5189430" y="591344"/>
            <a:ext cx="6906491" cy="5585619"/>
          </a:xfrm>
        </p:spPr>
        <p:txBody>
          <a:bodyPr vert="horz" lIns="91440" tIns="45720" rIns="91440" bIns="45720" rtlCol="0" anchor="ctr">
            <a:normAutofit/>
          </a:bodyPr>
          <a:lstStyle/>
          <a:p>
            <a:r>
              <a:rPr lang="en-US" sz="2200"/>
              <a:t>Clarification on housing projects: Housing projects with 1-4 dwelling units are considered private homes and aren't subject to BABA. Projects with 5 or more dwelling units are considered public infrastructure and are subject to BABA.</a:t>
            </a:r>
          </a:p>
          <a:p>
            <a:r>
              <a:rPr lang="en-US" sz="2200"/>
              <a:t>Indian Housing Block Grant (IHBG): BABA applies to many Tribal housing projects funded by IHBG, requiring the procurement of American-made materials.</a:t>
            </a:r>
          </a:p>
          <a:p>
            <a:r>
              <a:rPr lang="en-US" sz="2200"/>
              <a:t>It's important to consult the official HUD BABA website and relevant Notices (like Notice CPD-23-12, PIH 2025-06, and PIH 2024-35) for the most up-to-date and specific guidance regarding BABA implementation and waivers for ONAP programs. You can also contact your local ONAP or email </a:t>
            </a:r>
            <a:r>
              <a:rPr lang="en-US" sz="2200">
                <a:hlinkClick r:id="rId3"/>
              </a:rPr>
              <a:t>BuildAmericaBuyAmerica@hud.gov</a:t>
            </a:r>
            <a:r>
              <a:rPr lang="en-US" sz="2200"/>
              <a:t> for specific questions. </a:t>
            </a:r>
            <a:br>
              <a:rPr lang="en-US" sz="2200"/>
            </a:br>
            <a:endParaRPr lang="en-US" sz="2200"/>
          </a:p>
        </p:txBody>
      </p:sp>
      <p:pic>
        <p:nvPicPr>
          <p:cNvPr id="4" name="Picture 3">
            <a:extLst>
              <a:ext uri="{FF2B5EF4-FFF2-40B4-BE49-F238E27FC236}">
                <a16:creationId xmlns:a16="http://schemas.microsoft.com/office/drawing/2014/main" id="{A1B12C92-0CBD-BA6E-C71F-CE58733F0653}"/>
              </a:ext>
            </a:extLst>
          </p:cNvPr>
          <p:cNvPicPr>
            <a:picLocks noChangeAspect="1"/>
          </p:cNvPicPr>
          <p:nvPr/>
        </p:nvPicPr>
        <p:blipFill>
          <a:blip r:embed="rId4"/>
          <a:stretch>
            <a:fillRect/>
          </a:stretch>
        </p:blipFill>
        <p:spPr>
          <a:xfrm>
            <a:off x="0" y="0"/>
            <a:ext cx="742122" cy="6858000"/>
          </a:xfrm>
          <a:prstGeom prst="rect">
            <a:avLst/>
          </a:prstGeom>
        </p:spPr>
      </p:pic>
      <p:sp>
        <p:nvSpPr>
          <p:cNvPr id="6" name="Title 1">
            <a:extLst>
              <a:ext uri="{FF2B5EF4-FFF2-40B4-BE49-F238E27FC236}">
                <a16:creationId xmlns:a16="http://schemas.microsoft.com/office/drawing/2014/main" id="{EF553888-1F08-DBAF-3331-A1614778F86A}"/>
              </a:ext>
            </a:extLst>
          </p:cNvPr>
          <p:cNvSpPr>
            <a:spLocks noGrp="1"/>
          </p:cNvSpPr>
          <p:nvPr>
            <p:ph type="title"/>
          </p:nvPr>
        </p:nvSpPr>
        <p:spPr>
          <a:xfrm>
            <a:off x="1428956" y="1153572"/>
            <a:ext cx="3200400" cy="4461163"/>
          </a:xfrm>
        </p:spPr>
        <p:txBody>
          <a:bodyPr>
            <a:normAutofit/>
          </a:bodyPr>
          <a:lstStyle/>
          <a:p>
            <a:r>
              <a:rPr lang="en-US" b="1">
                <a:solidFill>
                  <a:srgbClr val="FFFFFF"/>
                </a:solidFill>
              </a:rPr>
              <a:t>Build America, Buy America Act (BABA)</a:t>
            </a:r>
          </a:p>
        </p:txBody>
      </p:sp>
    </p:spTree>
    <p:extLst>
      <p:ext uri="{BB962C8B-B14F-4D97-AF65-F5344CB8AC3E}">
        <p14:creationId xmlns:p14="http://schemas.microsoft.com/office/powerpoint/2010/main" val="1266479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2122"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D374B2-130A-FEF2-9B05-6218E9A4B313}"/>
              </a:ext>
            </a:extLst>
          </p:cNvPr>
          <p:cNvSpPr>
            <a:spLocks noGrp="1"/>
          </p:cNvSpPr>
          <p:nvPr>
            <p:ph type="title"/>
          </p:nvPr>
        </p:nvSpPr>
        <p:spPr>
          <a:xfrm>
            <a:off x="1580322" y="365125"/>
            <a:ext cx="10515600" cy="1325563"/>
          </a:xfrm>
        </p:spPr>
        <p:txBody>
          <a:bodyPr>
            <a:normAutofit/>
          </a:bodyPr>
          <a:lstStyle/>
          <a:p>
            <a:r>
              <a:rPr lang="en-US" sz="5400"/>
              <a:t>FY 26 House THUD-Appropriations</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158"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4348CB6-3AF7-9145-CEA2-172F64AAAB87}"/>
              </a:ext>
            </a:extLst>
          </p:cNvPr>
          <p:cNvSpPr>
            <a:spLocks noGrp="1"/>
          </p:cNvSpPr>
          <p:nvPr>
            <p:ph idx="1"/>
          </p:nvPr>
        </p:nvSpPr>
        <p:spPr>
          <a:xfrm>
            <a:off x="1580322" y="1929384"/>
            <a:ext cx="10515600" cy="4251960"/>
          </a:xfrm>
        </p:spPr>
        <p:txBody>
          <a:bodyPr>
            <a:normAutofit/>
          </a:bodyPr>
          <a:lstStyle/>
          <a:p>
            <a:pPr lvl="0"/>
            <a:r>
              <a:rPr lang="en-US" sz="1700" u="sng"/>
              <a:t>Indian Housing Block Grant – Formula</a:t>
            </a:r>
            <a:r>
              <a:rPr lang="en-US" sz="1700"/>
              <a:t>: </a:t>
            </a:r>
            <a:r>
              <a:rPr lang="en-US" sz="1700" b="1"/>
              <a:t>$1,111 million</a:t>
            </a:r>
            <a:endParaRPr lang="en-US" sz="1700"/>
          </a:p>
          <a:p>
            <a:pPr lvl="0"/>
            <a:r>
              <a:rPr lang="en-US" sz="1700" u="sng"/>
              <a:t>Indian Housing Block Grant – Competitive</a:t>
            </a:r>
            <a:r>
              <a:rPr lang="en-US" sz="1700"/>
              <a:t>: </a:t>
            </a:r>
            <a:r>
              <a:rPr lang="en-US" sz="1700" b="1"/>
              <a:t>$150 million</a:t>
            </a:r>
            <a:r>
              <a:rPr lang="en-US" sz="1700"/>
              <a:t> </a:t>
            </a:r>
          </a:p>
          <a:p>
            <a:pPr lvl="0"/>
            <a:r>
              <a:rPr lang="en-US" sz="1700" u="sng"/>
              <a:t>Indian Community Development Block Grant</a:t>
            </a:r>
            <a:r>
              <a:rPr lang="en-US" sz="1700"/>
              <a:t>: </a:t>
            </a:r>
            <a:r>
              <a:rPr lang="en-US" sz="1700" b="1"/>
              <a:t>$75 million </a:t>
            </a:r>
            <a:endParaRPr lang="en-US" sz="1700"/>
          </a:p>
          <a:p>
            <a:pPr marL="457200" lvl="1" indent="0">
              <a:buNone/>
            </a:pPr>
            <a:r>
              <a:rPr lang="en-US" sz="1700" b="1"/>
              <a:t>    $70 million </a:t>
            </a:r>
            <a:r>
              <a:rPr lang="en-US" sz="1700"/>
              <a:t>for ICDBG Single Purpose Grants  Up to </a:t>
            </a:r>
            <a:r>
              <a:rPr lang="en-US" sz="1700" b="1"/>
              <a:t>$5 million</a:t>
            </a:r>
            <a:r>
              <a:rPr lang="en-US" sz="1700"/>
              <a:t> for ICDBG Imminent Threat grants</a:t>
            </a:r>
          </a:p>
          <a:p>
            <a:pPr lvl="0"/>
            <a:r>
              <a:rPr lang="en-US" sz="1700" u="sng"/>
              <a:t>Native Hawaiian Housing Block Grant</a:t>
            </a:r>
            <a:r>
              <a:rPr lang="en-US" sz="1700"/>
              <a:t>: </a:t>
            </a:r>
            <a:r>
              <a:rPr lang="en-US" sz="1700" b="1"/>
              <a:t>$18.3 million,  </a:t>
            </a:r>
            <a:r>
              <a:rPr lang="en-US" sz="1700"/>
              <a:t>this is a $4 million cut from FY25</a:t>
            </a:r>
          </a:p>
          <a:p>
            <a:pPr lvl="0"/>
            <a:r>
              <a:rPr lang="en-US" sz="1700" u="sng"/>
              <a:t>Tribal HUD-VASH</a:t>
            </a:r>
            <a:r>
              <a:rPr lang="en-US" sz="1700"/>
              <a:t>: up to </a:t>
            </a:r>
            <a:r>
              <a:rPr lang="en-US" sz="1700" b="1"/>
              <a:t>$10 million</a:t>
            </a:r>
            <a:r>
              <a:rPr lang="en-US" sz="1700"/>
              <a:t> for renewal grants (from the TBRA account)</a:t>
            </a:r>
          </a:p>
          <a:p>
            <a:pPr lvl="0"/>
            <a:r>
              <a:rPr lang="en-US" sz="1700" u="sng"/>
              <a:t>Section 184</a:t>
            </a:r>
            <a:r>
              <a:rPr lang="en-US" sz="1700"/>
              <a:t>: </a:t>
            </a:r>
            <a:r>
              <a:rPr lang="en-US" sz="1700" b="1"/>
              <a:t>$1.7 million in budget authority and $1.8 billion in loan limitation, </a:t>
            </a:r>
            <a:r>
              <a:rPr lang="en-US" sz="1700"/>
              <a:t>$400K of this amount is for administrative and contract expenses This is a $200K increase from FY25 </a:t>
            </a:r>
          </a:p>
          <a:p>
            <a:pPr lvl="0"/>
            <a:r>
              <a:rPr lang="en-US" sz="1700" u="sng"/>
              <a:t>Section 184A</a:t>
            </a:r>
            <a:r>
              <a:rPr lang="en-US" sz="1700"/>
              <a:t>: No budget authority (the credit subsidy is negative) and </a:t>
            </a:r>
            <a:r>
              <a:rPr lang="en-US" sz="1700" b="1"/>
              <a:t>$28 million loan limitation</a:t>
            </a:r>
            <a:endParaRPr lang="en-US" sz="1700"/>
          </a:p>
          <a:p>
            <a:pPr lvl="1"/>
            <a:r>
              <a:rPr lang="en-US" sz="1700"/>
              <a:t>Includes refinance authority</a:t>
            </a:r>
          </a:p>
          <a:p>
            <a:pPr lvl="0"/>
            <a:r>
              <a:rPr lang="en-US" sz="1700" u="sng"/>
              <a:t>Title VI</a:t>
            </a:r>
            <a:r>
              <a:rPr lang="en-US" sz="1700"/>
              <a:t>: </a:t>
            </a:r>
            <a:r>
              <a:rPr lang="en-US" sz="1700" b="1"/>
              <a:t>$1 million in budget authority and $50 million in loan limitation</a:t>
            </a:r>
            <a:r>
              <a:rPr lang="en-US" sz="1700"/>
              <a:t> </a:t>
            </a:r>
          </a:p>
          <a:p>
            <a:pPr lvl="0"/>
            <a:r>
              <a:rPr lang="en-US" sz="1700" u="sng"/>
              <a:t>Training and Technical Assistance</a:t>
            </a:r>
            <a:r>
              <a:rPr lang="en-US" sz="1700"/>
              <a:t>: </a:t>
            </a:r>
            <a:r>
              <a:rPr lang="en-US" sz="1700" b="1"/>
              <a:t>$7 million, of</a:t>
            </a:r>
            <a:r>
              <a:rPr lang="en-US" sz="1700"/>
              <a:t> which </a:t>
            </a:r>
            <a:r>
              <a:rPr lang="en-US" sz="1700" b="1"/>
              <a:t>$2 million</a:t>
            </a:r>
            <a:r>
              <a:rPr lang="en-US" sz="1700"/>
              <a:t> is reserved for NAIHC </a:t>
            </a:r>
          </a:p>
        </p:txBody>
      </p:sp>
      <p:pic>
        <p:nvPicPr>
          <p:cNvPr id="4" name="Picture 3">
            <a:extLst>
              <a:ext uri="{FF2B5EF4-FFF2-40B4-BE49-F238E27FC236}">
                <a16:creationId xmlns:a16="http://schemas.microsoft.com/office/drawing/2014/main" id="{6EBE62CA-5EB8-6EB6-DB0A-1CEAC594EF7A}"/>
              </a:ext>
            </a:extLst>
          </p:cNvPr>
          <p:cNvPicPr>
            <a:picLocks noChangeAspect="1"/>
          </p:cNvPicPr>
          <p:nvPr/>
        </p:nvPicPr>
        <p:blipFill>
          <a:blip r:embed="rId3"/>
          <a:stretch>
            <a:fillRect/>
          </a:stretch>
        </p:blipFill>
        <p:spPr>
          <a:xfrm>
            <a:off x="0" y="0"/>
            <a:ext cx="742122" cy="6858000"/>
          </a:xfrm>
          <a:prstGeom prst="rect">
            <a:avLst/>
          </a:prstGeom>
        </p:spPr>
      </p:pic>
    </p:spTree>
    <p:extLst>
      <p:ext uri="{BB962C8B-B14F-4D97-AF65-F5344CB8AC3E}">
        <p14:creationId xmlns:p14="http://schemas.microsoft.com/office/powerpoint/2010/main" val="4008486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D80722-7E0C-BF51-7C1A-E4D387F4987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2122"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D6064F-56B5-4284-FD92-6C24E974248D}"/>
              </a:ext>
            </a:extLst>
          </p:cNvPr>
          <p:cNvSpPr>
            <a:spLocks noGrp="1"/>
          </p:cNvSpPr>
          <p:nvPr>
            <p:ph type="title"/>
          </p:nvPr>
        </p:nvSpPr>
        <p:spPr>
          <a:xfrm>
            <a:off x="1580322" y="365125"/>
            <a:ext cx="10515600" cy="1325563"/>
          </a:xfrm>
        </p:spPr>
        <p:txBody>
          <a:bodyPr>
            <a:normAutofit/>
          </a:bodyPr>
          <a:lstStyle/>
          <a:p>
            <a:r>
              <a:rPr lang="en-US" sz="5400" b="1"/>
              <a:t>FY 26 Senate Appropriations</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158"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39EE9E7-B176-CC39-B7C3-9D988935EEDA}"/>
              </a:ext>
            </a:extLst>
          </p:cNvPr>
          <p:cNvSpPr>
            <a:spLocks noGrp="1"/>
          </p:cNvSpPr>
          <p:nvPr>
            <p:ph idx="1"/>
          </p:nvPr>
        </p:nvSpPr>
        <p:spPr>
          <a:xfrm>
            <a:off x="1580322" y="1929384"/>
            <a:ext cx="10515600" cy="4251960"/>
          </a:xfrm>
        </p:spPr>
        <p:txBody>
          <a:bodyPr>
            <a:normAutofit/>
          </a:bodyPr>
          <a:lstStyle/>
          <a:p>
            <a:pPr lvl="0"/>
            <a:r>
              <a:rPr lang="en-US" sz="2200" u="sng"/>
              <a:t>Indian Housing Block Grant – Formula</a:t>
            </a:r>
            <a:r>
              <a:rPr lang="en-US" sz="2200"/>
              <a:t>: </a:t>
            </a:r>
            <a:r>
              <a:rPr lang="en-US" sz="2200" b="1"/>
              <a:t>$1,111 million</a:t>
            </a:r>
            <a:endParaRPr lang="en-US" sz="2200"/>
          </a:p>
          <a:p>
            <a:pPr lvl="0"/>
            <a:r>
              <a:rPr lang="en-US" sz="2200" u="sng"/>
              <a:t>Indian Housing Block Grant – Competitive</a:t>
            </a:r>
            <a:r>
              <a:rPr lang="en-US" sz="2200"/>
              <a:t>: </a:t>
            </a:r>
            <a:r>
              <a:rPr lang="en-US" sz="2200" b="1"/>
              <a:t>$100 million</a:t>
            </a:r>
            <a:r>
              <a:rPr lang="en-US" sz="2200"/>
              <a:t> </a:t>
            </a:r>
          </a:p>
          <a:p>
            <a:pPr lvl="0"/>
            <a:r>
              <a:rPr lang="en-US" sz="2200" u="sng"/>
              <a:t>Indian Community Development Block Grant</a:t>
            </a:r>
            <a:r>
              <a:rPr lang="en-US" sz="2200"/>
              <a:t>: </a:t>
            </a:r>
            <a:r>
              <a:rPr lang="en-US" sz="2200" b="1"/>
              <a:t>$125 million </a:t>
            </a:r>
            <a:endParaRPr lang="en-US" sz="2200"/>
          </a:p>
          <a:p>
            <a:r>
              <a:rPr lang="en-US" sz="2200" u="sng"/>
              <a:t>Tribal HUD-VASH</a:t>
            </a:r>
            <a:r>
              <a:rPr lang="en-US" sz="2200"/>
              <a:t>: up to </a:t>
            </a:r>
            <a:r>
              <a:rPr lang="en-US" sz="2200" b="1"/>
              <a:t>$10 million</a:t>
            </a:r>
            <a:r>
              <a:rPr lang="en-US" sz="2200"/>
              <a:t> for renewal grants </a:t>
            </a:r>
            <a:r>
              <a:rPr lang="en-US" sz="2200" u="sng"/>
              <a:t>Title VI</a:t>
            </a:r>
            <a:r>
              <a:rPr lang="en-US" sz="2200"/>
              <a:t>: </a:t>
            </a:r>
            <a:r>
              <a:rPr lang="en-US" sz="2200" b="1"/>
              <a:t>$1 million in budget authority and $60 million in loan limitation</a:t>
            </a:r>
            <a:r>
              <a:rPr lang="en-US" sz="2200"/>
              <a:t> </a:t>
            </a:r>
          </a:p>
          <a:p>
            <a:r>
              <a:rPr lang="en-US" sz="2200" u="sng"/>
              <a:t>Training and Technical Assistance</a:t>
            </a:r>
            <a:r>
              <a:rPr lang="en-US" sz="2200"/>
              <a:t>: </a:t>
            </a:r>
            <a:r>
              <a:rPr lang="en-US" sz="2200" b="1"/>
              <a:t>$7 million</a:t>
            </a:r>
            <a:endParaRPr lang="en-US" sz="2200"/>
          </a:p>
          <a:p>
            <a:r>
              <a:rPr lang="en-US" sz="2200" u="sng"/>
              <a:t>Section 184</a:t>
            </a:r>
            <a:r>
              <a:rPr lang="en-US" sz="2200"/>
              <a:t>: </a:t>
            </a:r>
            <a:r>
              <a:rPr lang="en-US" sz="2200" b="1"/>
              <a:t>$1.4 million in credit subsidy and $1.2 billion in loan limitation, </a:t>
            </a:r>
            <a:endParaRPr lang="en-US" sz="2200"/>
          </a:p>
          <a:p>
            <a:pPr lvl="0"/>
            <a:r>
              <a:rPr lang="en-US" sz="2200" u="sng"/>
              <a:t>Native Hawaiian Housing Block Grant</a:t>
            </a:r>
            <a:r>
              <a:rPr lang="en-US" sz="2200"/>
              <a:t>: </a:t>
            </a:r>
            <a:r>
              <a:rPr lang="en-US" sz="2200" b="1"/>
              <a:t>$22.3 million</a:t>
            </a:r>
            <a:endParaRPr lang="en-US" sz="2200"/>
          </a:p>
          <a:p>
            <a:pPr lvl="0"/>
            <a:r>
              <a:rPr lang="en-US" sz="2200" u="sng"/>
              <a:t>Section 184A</a:t>
            </a:r>
            <a:r>
              <a:rPr lang="en-US" sz="2200"/>
              <a:t>: Provides </a:t>
            </a:r>
            <a:r>
              <a:rPr lang="en-US" sz="2200" b="1"/>
              <a:t>$28 million </a:t>
            </a:r>
            <a:r>
              <a:rPr lang="en-US" sz="2200"/>
              <a:t>loan guarantee commitment, includes refinance authority.</a:t>
            </a:r>
          </a:p>
        </p:txBody>
      </p:sp>
      <p:pic>
        <p:nvPicPr>
          <p:cNvPr id="4" name="Picture 3">
            <a:extLst>
              <a:ext uri="{FF2B5EF4-FFF2-40B4-BE49-F238E27FC236}">
                <a16:creationId xmlns:a16="http://schemas.microsoft.com/office/drawing/2014/main" id="{9E540547-4A76-3424-223A-07E62CB3D8DF}"/>
              </a:ext>
            </a:extLst>
          </p:cNvPr>
          <p:cNvPicPr>
            <a:picLocks noChangeAspect="1"/>
          </p:cNvPicPr>
          <p:nvPr/>
        </p:nvPicPr>
        <p:blipFill>
          <a:blip r:embed="rId3"/>
          <a:stretch>
            <a:fillRect/>
          </a:stretch>
        </p:blipFill>
        <p:spPr>
          <a:xfrm>
            <a:off x="0" y="0"/>
            <a:ext cx="742122" cy="6858000"/>
          </a:xfrm>
          <a:prstGeom prst="rect">
            <a:avLst/>
          </a:prstGeom>
        </p:spPr>
      </p:pic>
    </p:spTree>
    <p:extLst>
      <p:ext uri="{BB962C8B-B14F-4D97-AF65-F5344CB8AC3E}">
        <p14:creationId xmlns:p14="http://schemas.microsoft.com/office/powerpoint/2010/main" val="800191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Slide Background">
            <a:extLst>
              <a:ext uri="{FF2B5EF4-FFF2-40B4-BE49-F238E27FC236}">
                <a16:creationId xmlns:a16="http://schemas.microsoft.com/office/drawing/2014/main" id="{924D84CD-5280-4B52-B96E-8EDAA2B20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2122"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6BC8DD5A-2177-6753-E2F9-C07A00190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2120" y="0"/>
            <a:ext cx="12192001" cy="1696413"/>
          </a:xfrm>
          <a:prstGeom prst="rect">
            <a:avLst/>
          </a:prstGeom>
          <a:ln>
            <a:noFill/>
          </a:ln>
          <a:effectLst>
            <a:outerShdw blurRad="304800" dist="114300" dir="5460000" sx="92000" sy="92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DFB7D6BA-1C65-DB16-B159-0EF178433508}"/>
              </a:ext>
            </a:extLst>
          </p:cNvPr>
          <p:cNvSpPr>
            <a:spLocks noGrp="1"/>
          </p:cNvSpPr>
          <p:nvPr>
            <p:ph type="title"/>
          </p:nvPr>
        </p:nvSpPr>
        <p:spPr>
          <a:xfrm>
            <a:off x="1885023" y="274104"/>
            <a:ext cx="9906199" cy="1157242"/>
          </a:xfrm>
        </p:spPr>
        <p:txBody>
          <a:bodyPr>
            <a:normAutofit/>
          </a:bodyPr>
          <a:lstStyle/>
          <a:p>
            <a:pPr algn="ctr"/>
            <a:r>
              <a:rPr lang="en-US" sz="4000" b="1"/>
              <a:t>FY 26 Appropriations Comparisons</a:t>
            </a:r>
          </a:p>
        </p:txBody>
      </p:sp>
      <p:pic>
        <p:nvPicPr>
          <p:cNvPr id="16" name="Picture 15">
            <a:extLst>
              <a:ext uri="{FF2B5EF4-FFF2-40B4-BE49-F238E27FC236}">
                <a16:creationId xmlns:a16="http://schemas.microsoft.com/office/drawing/2014/main" id="{21416191-E87B-9392-232B-95614EB85C1B}"/>
              </a:ext>
            </a:extLst>
          </p:cNvPr>
          <p:cNvPicPr>
            <a:picLocks noChangeAspect="1"/>
          </p:cNvPicPr>
          <p:nvPr/>
        </p:nvPicPr>
        <p:blipFill>
          <a:blip r:embed="rId3"/>
          <a:stretch>
            <a:fillRect/>
          </a:stretch>
        </p:blipFill>
        <p:spPr>
          <a:xfrm>
            <a:off x="0" y="0"/>
            <a:ext cx="742122" cy="6858000"/>
          </a:xfrm>
          <a:prstGeom prst="rect">
            <a:avLst/>
          </a:prstGeom>
        </p:spPr>
      </p:pic>
      <p:graphicFrame>
        <p:nvGraphicFramePr>
          <p:cNvPr id="15" name="Content Placeholder 14">
            <a:extLst>
              <a:ext uri="{FF2B5EF4-FFF2-40B4-BE49-F238E27FC236}">
                <a16:creationId xmlns:a16="http://schemas.microsoft.com/office/drawing/2014/main" id="{E5ED1C55-E27F-24B6-D8FA-351C51EF1881}"/>
              </a:ext>
            </a:extLst>
          </p:cNvPr>
          <p:cNvGraphicFramePr>
            <a:graphicFrameLocks noGrp="1"/>
          </p:cNvGraphicFramePr>
          <p:nvPr>
            <p:ph idx="1"/>
            <p:extLst>
              <p:ext uri="{D42A27DB-BD31-4B8C-83A1-F6EECF244321}">
                <p14:modId xmlns:p14="http://schemas.microsoft.com/office/powerpoint/2010/main" val="984646428"/>
              </p:ext>
            </p:extLst>
          </p:nvPr>
        </p:nvGraphicFramePr>
        <p:xfrm>
          <a:off x="1293962" y="1696528"/>
          <a:ext cx="10529719" cy="4720352"/>
        </p:xfrm>
        <a:graphic>
          <a:graphicData uri="http://schemas.openxmlformats.org/drawingml/2006/table">
            <a:tbl>
              <a:tblPr/>
              <a:tblGrid>
                <a:gridCol w="2590522">
                  <a:extLst>
                    <a:ext uri="{9D8B030D-6E8A-4147-A177-3AD203B41FA5}">
                      <a16:colId xmlns:a16="http://schemas.microsoft.com/office/drawing/2014/main" val="3900504825"/>
                    </a:ext>
                  </a:extLst>
                </a:gridCol>
                <a:gridCol w="2630693">
                  <a:extLst>
                    <a:ext uri="{9D8B030D-6E8A-4147-A177-3AD203B41FA5}">
                      <a16:colId xmlns:a16="http://schemas.microsoft.com/office/drawing/2014/main" val="443257178"/>
                    </a:ext>
                  </a:extLst>
                </a:gridCol>
                <a:gridCol w="2630693">
                  <a:extLst>
                    <a:ext uri="{9D8B030D-6E8A-4147-A177-3AD203B41FA5}">
                      <a16:colId xmlns:a16="http://schemas.microsoft.com/office/drawing/2014/main" val="3053659853"/>
                    </a:ext>
                  </a:extLst>
                </a:gridCol>
                <a:gridCol w="2677811">
                  <a:extLst>
                    <a:ext uri="{9D8B030D-6E8A-4147-A177-3AD203B41FA5}">
                      <a16:colId xmlns:a16="http://schemas.microsoft.com/office/drawing/2014/main" val="2283282621"/>
                    </a:ext>
                  </a:extLst>
                </a:gridCol>
              </a:tblGrid>
              <a:tr h="442533">
                <a:tc>
                  <a:txBody>
                    <a:bodyPr/>
                    <a:lstStyle/>
                    <a:p>
                      <a:r>
                        <a:rPr lang="en-US" sz="1600" b="1"/>
                        <a:t>Program</a:t>
                      </a:r>
                      <a:endParaRPr lang="en-US" sz="1600"/>
                    </a:p>
                  </a:txBody>
                  <a:tcPr marL="82117" marR="82117" marT="41058" marB="41058" anchor="ctr">
                    <a:lnL>
                      <a:noFill/>
                    </a:lnL>
                    <a:lnR>
                      <a:noFill/>
                    </a:lnR>
                    <a:lnT>
                      <a:noFill/>
                    </a:lnT>
                    <a:lnB>
                      <a:noFill/>
                    </a:lnB>
                    <a:noFill/>
                  </a:tcPr>
                </a:tc>
                <a:tc>
                  <a:txBody>
                    <a:bodyPr/>
                    <a:lstStyle/>
                    <a:p>
                      <a:r>
                        <a:rPr lang="en-US" sz="1600" b="1"/>
                        <a:t>House Appropriation</a:t>
                      </a:r>
                      <a:endParaRPr lang="en-US" sz="1600"/>
                    </a:p>
                  </a:txBody>
                  <a:tcPr marL="82117" marR="82117" marT="41058" marB="41058" anchor="ctr">
                    <a:lnL>
                      <a:noFill/>
                    </a:lnL>
                    <a:lnR>
                      <a:noFill/>
                    </a:lnR>
                    <a:lnT>
                      <a:noFill/>
                    </a:lnT>
                    <a:lnB>
                      <a:noFill/>
                    </a:lnB>
                    <a:noFill/>
                  </a:tcPr>
                </a:tc>
                <a:tc>
                  <a:txBody>
                    <a:bodyPr/>
                    <a:lstStyle/>
                    <a:p>
                      <a:r>
                        <a:rPr lang="en-US" sz="1600" b="1"/>
                        <a:t>Senate Appropriation</a:t>
                      </a:r>
                      <a:endParaRPr lang="en-US" sz="1600"/>
                    </a:p>
                  </a:txBody>
                  <a:tcPr marL="82117" marR="82117" marT="41058" marB="41058" anchor="ctr">
                    <a:lnL>
                      <a:noFill/>
                    </a:lnL>
                    <a:lnR>
                      <a:noFill/>
                    </a:lnR>
                    <a:lnT>
                      <a:noFill/>
                    </a:lnT>
                    <a:lnB>
                      <a:noFill/>
                    </a:lnB>
                    <a:noFill/>
                  </a:tcPr>
                </a:tc>
                <a:tc>
                  <a:txBody>
                    <a:bodyPr/>
                    <a:lstStyle/>
                    <a:p>
                      <a:r>
                        <a:rPr lang="en-US" sz="1600" b="1"/>
                        <a:t>Difference</a:t>
                      </a:r>
                      <a:endParaRPr lang="en-US" sz="1600"/>
                    </a:p>
                  </a:txBody>
                  <a:tcPr marL="82117" marR="82117" marT="41058" marB="41058" anchor="ctr">
                    <a:lnL>
                      <a:noFill/>
                    </a:lnL>
                    <a:lnR>
                      <a:noFill/>
                    </a:lnR>
                    <a:lnT>
                      <a:noFill/>
                    </a:lnT>
                    <a:lnB>
                      <a:noFill/>
                    </a:lnB>
                    <a:noFill/>
                  </a:tcPr>
                </a:tc>
                <a:extLst>
                  <a:ext uri="{0D108BD9-81ED-4DB2-BD59-A6C34878D82A}">
                    <a16:rowId xmlns:a16="http://schemas.microsoft.com/office/drawing/2014/main" val="815215065"/>
                  </a:ext>
                </a:extLst>
              </a:tr>
              <a:tr h="442533">
                <a:tc>
                  <a:txBody>
                    <a:bodyPr/>
                    <a:lstStyle/>
                    <a:p>
                      <a:r>
                        <a:rPr lang="en-US" sz="1600" b="1"/>
                        <a:t>IHBG – Formula</a:t>
                      </a:r>
                      <a:endParaRPr lang="en-US" sz="1600"/>
                    </a:p>
                  </a:txBody>
                  <a:tcPr marL="82117" marR="82117" marT="41058" marB="41058" anchor="ctr">
                    <a:lnL>
                      <a:noFill/>
                    </a:lnL>
                    <a:lnR>
                      <a:noFill/>
                    </a:lnR>
                    <a:lnT>
                      <a:noFill/>
                    </a:lnT>
                    <a:lnB>
                      <a:noFill/>
                    </a:lnB>
                    <a:noFill/>
                  </a:tcPr>
                </a:tc>
                <a:tc>
                  <a:txBody>
                    <a:bodyPr/>
                    <a:lstStyle/>
                    <a:p>
                      <a:r>
                        <a:rPr lang="en-US" sz="1600"/>
                        <a:t>$1.111 billion</a:t>
                      </a:r>
                    </a:p>
                  </a:txBody>
                  <a:tcPr marL="82117" marR="82117" marT="41058" marB="41058" anchor="ctr">
                    <a:lnL>
                      <a:noFill/>
                    </a:lnL>
                    <a:lnR>
                      <a:noFill/>
                    </a:lnR>
                    <a:lnT>
                      <a:noFill/>
                    </a:lnT>
                    <a:lnB>
                      <a:noFill/>
                    </a:lnB>
                    <a:noFill/>
                  </a:tcPr>
                </a:tc>
                <a:tc>
                  <a:txBody>
                    <a:bodyPr/>
                    <a:lstStyle/>
                    <a:p>
                      <a:r>
                        <a:rPr lang="en-US" sz="1600"/>
                        <a:t>$1.111 billion</a:t>
                      </a:r>
                    </a:p>
                  </a:txBody>
                  <a:tcPr marL="82117" marR="82117" marT="41058" marB="41058" anchor="ctr">
                    <a:lnL>
                      <a:noFill/>
                    </a:lnL>
                    <a:lnR>
                      <a:noFill/>
                    </a:lnR>
                    <a:lnT>
                      <a:noFill/>
                    </a:lnT>
                    <a:lnB>
                      <a:noFill/>
                    </a:lnB>
                    <a:noFill/>
                  </a:tcPr>
                </a:tc>
                <a:tc>
                  <a:txBody>
                    <a:bodyPr/>
                    <a:lstStyle/>
                    <a:p>
                      <a:r>
                        <a:rPr lang="en-US" sz="1600"/>
                        <a:t>Same</a:t>
                      </a:r>
                    </a:p>
                  </a:txBody>
                  <a:tcPr marL="82117" marR="82117" marT="41058" marB="41058" anchor="ctr">
                    <a:lnL>
                      <a:noFill/>
                    </a:lnL>
                    <a:lnR>
                      <a:noFill/>
                    </a:lnR>
                    <a:lnT>
                      <a:noFill/>
                    </a:lnT>
                    <a:lnB>
                      <a:noFill/>
                    </a:lnB>
                    <a:noFill/>
                  </a:tcPr>
                </a:tc>
                <a:extLst>
                  <a:ext uri="{0D108BD9-81ED-4DB2-BD59-A6C34878D82A}">
                    <a16:rowId xmlns:a16="http://schemas.microsoft.com/office/drawing/2014/main" val="1423370573"/>
                  </a:ext>
                </a:extLst>
              </a:tr>
              <a:tr h="442533">
                <a:tc>
                  <a:txBody>
                    <a:bodyPr/>
                    <a:lstStyle/>
                    <a:p>
                      <a:r>
                        <a:rPr lang="en-US" sz="1600" b="1"/>
                        <a:t>IHBG – Competitive</a:t>
                      </a:r>
                      <a:endParaRPr lang="en-US" sz="1600"/>
                    </a:p>
                  </a:txBody>
                  <a:tcPr marL="82117" marR="82117" marT="41058" marB="41058" anchor="ctr">
                    <a:lnL>
                      <a:noFill/>
                    </a:lnL>
                    <a:lnR>
                      <a:noFill/>
                    </a:lnR>
                    <a:lnT>
                      <a:noFill/>
                    </a:lnT>
                    <a:lnB>
                      <a:noFill/>
                    </a:lnB>
                    <a:noFill/>
                  </a:tcPr>
                </a:tc>
                <a:tc>
                  <a:txBody>
                    <a:bodyPr/>
                    <a:lstStyle/>
                    <a:p>
                      <a:r>
                        <a:rPr lang="en-US" sz="1600"/>
                        <a:t>$150 million</a:t>
                      </a:r>
                    </a:p>
                  </a:txBody>
                  <a:tcPr marL="82117" marR="82117" marT="41058" marB="41058" anchor="ctr">
                    <a:lnL>
                      <a:noFill/>
                    </a:lnL>
                    <a:lnR>
                      <a:noFill/>
                    </a:lnR>
                    <a:lnT>
                      <a:noFill/>
                    </a:lnT>
                    <a:lnB>
                      <a:noFill/>
                    </a:lnB>
                    <a:noFill/>
                  </a:tcPr>
                </a:tc>
                <a:tc>
                  <a:txBody>
                    <a:bodyPr/>
                    <a:lstStyle/>
                    <a:p>
                      <a:r>
                        <a:rPr lang="en-US" sz="1600"/>
                        <a:t>$100 million</a:t>
                      </a:r>
                    </a:p>
                  </a:txBody>
                  <a:tcPr marL="82117" marR="82117" marT="41058" marB="41058" anchor="ctr">
                    <a:lnL>
                      <a:noFill/>
                    </a:lnL>
                    <a:lnR>
                      <a:noFill/>
                    </a:lnR>
                    <a:lnT>
                      <a:noFill/>
                    </a:lnT>
                    <a:lnB>
                      <a:noFill/>
                    </a:lnB>
                    <a:noFill/>
                  </a:tcPr>
                </a:tc>
                <a:tc>
                  <a:txBody>
                    <a:bodyPr/>
                    <a:lstStyle/>
                    <a:p>
                      <a:r>
                        <a:rPr lang="en-US" sz="1600"/>
                        <a:t>Senate is $50M less</a:t>
                      </a:r>
                    </a:p>
                  </a:txBody>
                  <a:tcPr marL="82117" marR="82117" marT="41058" marB="41058" anchor="ctr">
                    <a:lnL>
                      <a:noFill/>
                    </a:lnL>
                    <a:lnR>
                      <a:noFill/>
                    </a:lnR>
                    <a:lnT>
                      <a:noFill/>
                    </a:lnT>
                    <a:lnB>
                      <a:noFill/>
                    </a:lnB>
                    <a:noFill/>
                  </a:tcPr>
                </a:tc>
                <a:extLst>
                  <a:ext uri="{0D108BD9-81ED-4DB2-BD59-A6C34878D82A}">
                    <a16:rowId xmlns:a16="http://schemas.microsoft.com/office/drawing/2014/main" val="3162560628"/>
                  </a:ext>
                </a:extLst>
              </a:tr>
              <a:tr h="442533">
                <a:tc>
                  <a:txBody>
                    <a:bodyPr/>
                    <a:lstStyle/>
                    <a:p>
                      <a:r>
                        <a:rPr lang="en-US" sz="1600" b="1"/>
                        <a:t>ICDBG (Total)</a:t>
                      </a:r>
                      <a:endParaRPr lang="en-US" sz="1600"/>
                    </a:p>
                  </a:txBody>
                  <a:tcPr marL="82117" marR="82117" marT="41058" marB="41058" anchor="ctr">
                    <a:lnL>
                      <a:noFill/>
                    </a:lnL>
                    <a:lnR>
                      <a:noFill/>
                    </a:lnR>
                    <a:lnT>
                      <a:noFill/>
                    </a:lnT>
                    <a:lnB>
                      <a:noFill/>
                    </a:lnB>
                    <a:noFill/>
                  </a:tcPr>
                </a:tc>
                <a:tc>
                  <a:txBody>
                    <a:bodyPr/>
                    <a:lstStyle/>
                    <a:p>
                      <a:r>
                        <a:rPr lang="en-US" sz="1600"/>
                        <a:t>$75 million</a:t>
                      </a:r>
                    </a:p>
                  </a:txBody>
                  <a:tcPr marL="82117" marR="82117" marT="41058" marB="41058" anchor="ctr">
                    <a:lnL>
                      <a:noFill/>
                    </a:lnL>
                    <a:lnR>
                      <a:noFill/>
                    </a:lnR>
                    <a:lnT>
                      <a:noFill/>
                    </a:lnT>
                    <a:lnB>
                      <a:noFill/>
                    </a:lnB>
                    <a:noFill/>
                  </a:tcPr>
                </a:tc>
                <a:tc>
                  <a:txBody>
                    <a:bodyPr/>
                    <a:lstStyle/>
                    <a:p>
                      <a:r>
                        <a:rPr lang="en-US" sz="1600"/>
                        <a:t>$125 million</a:t>
                      </a:r>
                    </a:p>
                  </a:txBody>
                  <a:tcPr marL="82117" marR="82117" marT="41058" marB="41058" anchor="ctr">
                    <a:lnL>
                      <a:noFill/>
                    </a:lnL>
                    <a:lnR>
                      <a:noFill/>
                    </a:lnR>
                    <a:lnT>
                      <a:noFill/>
                    </a:lnT>
                    <a:lnB>
                      <a:noFill/>
                    </a:lnB>
                    <a:noFill/>
                  </a:tcPr>
                </a:tc>
                <a:tc>
                  <a:txBody>
                    <a:bodyPr/>
                    <a:lstStyle/>
                    <a:p>
                      <a:r>
                        <a:rPr lang="en-US" sz="1600"/>
                        <a:t>Senate is $50M more</a:t>
                      </a:r>
                    </a:p>
                  </a:txBody>
                  <a:tcPr marL="82117" marR="82117" marT="41058" marB="41058" anchor="ctr">
                    <a:lnL>
                      <a:noFill/>
                    </a:lnL>
                    <a:lnR>
                      <a:noFill/>
                    </a:lnR>
                    <a:lnT>
                      <a:noFill/>
                    </a:lnT>
                    <a:lnB>
                      <a:noFill/>
                    </a:lnB>
                    <a:noFill/>
                  </a:tcPr>
                </a:tc>
                <a:extLst>
                  <a:ext uri="{0D108BD9-81ED-4DB2-BD59-A6C34878D82A}">
                    <a16:rowId xmlns:a16="http://schemas.microsoft.com/office/drawing/2014/main" val="76898407"/>
                  </a:ext>
                </a:extLst>
              </a:tr>
              <a:tr h="737555">
                <a:tc>
                  <a:txBody>
                    <a:bodyPr/>
                    <a:lstStyle/>
                    <a:p>
                      <a:r>
                        <a:rPr lang="en-US" sz="1600" b="1"/>
                        <a:t>Tribal HUD-VASH</a:t>
                      </a:r>
                      <a:endParaRPr lang="en-US" sz="1600"/>
                    </a:p>
                  </a:txBody>
                  <a:tcPr marL="82117" marR="82117" marT="41058" marB="41058" anchor="ctr">
                    <a:lnL>
                      <a:noFill/>
                    </a:lnL>
                    <a:lnR>
                      <a:noFill/>
                    </a:lnR>
                    <a:lnT>
                      <a:noFill/>
                    </a:lnT>
                    <a:lnB>
                      <a:noFill/>
                    </a:lnB>
                    <a:noFill/>
                  </a:tcPr>
                </a:tc>
                <a:tc>
                  <a:txBody>
                    <a:bodyPr/>
                    <a:lstStyle/>
                    <a:p>
                      <a:r>
                        <a:rPr lang="en-US" sz="1600"/>
                        <a:t>Up to $10 million (renewals)</a:t>
                      </a:r>
                    </a:p>
                  </a:txBody>
                  <a:tcPr marL="82117" marR="82117" marT="41058" marB="41058" anchor="ctr">
                    <a:lnL>
                      <a:noFill/>
                    </a:lnL>
                    <a:lnR>
                      <a:noFill/>
                    </a:lnR>
                    <a:lnT>
                      <a:noFill/>
                    </a:lnT>
                    <a:lnB>
                      <a:noFill/>
                    </a:lnB>
                    <a:noFill/>
                  </a:tcPr>
                </a:tc>
                <a:tc>
                  <a:txBody>
                    <a:bodyPr/>
                    <a:lstStyle/>
                    <a:p>
                      <a:r>
                        <a:rPr lang="en-US" sz="1600"/>
                        <a:t>Up to $10 million (renewals)</a:t>
                      </a:r>
                    </a:p>
                  </a:txBody>
                  <a:tcPr marL="82117" marR="82117" marT="41058" marB="41058" anchor="ctr">
                    <a:lnL>
                      <a:noFill/>
                    </a:lnL>
                    <a:lnR>
                      <a:noFill/>
                    </a:lnR>
                    <a:lnT>
                      <a:noFill/>
                    </a:lnT>
                    <a:lnB>
                      <a:noFill/>
                    </a:lnB>
                    <a:noFill/>
                  </a:tcPr>
                </a:tc>
                <a:tc>
                  <a:txBody>
                    <a:bodyPr/>
                    <a:lstStyle/>
                    <a:p>
                      <a:r>
                        <a:rPr lang="en-US" sz="1600"/>
                        <a:t>Same</a:t>
                      </a:r>
                    </a:p>
                  </a:txBody>
                  <a:tcPr marL="82117" marR="82117" marT="41058" marB="41058" anchor="ctr">
                    <a:lnL>
                      <a:noFill/>
                    </a:lnL>
                    <a:lnR>
                      <a:noFill/>
                    </a:lnR>
                    <a:lnT>
                      <a:noFill/>
                    </a:lnT>
                    <a:lnB>
                      <a:noFill/>
                    </a:lnB>
                    <a:noFill/>
                  </a:tcPr>
                </a:tc>
                <a:extLst>
                  <a:ext uri="{0D108BD9-81ED-4DB2-BD59-A6C34878D82A}">
                    <a16:rowId xmlns:a16="http://schemas.microsoft.com/office/drawing/2014/main" val="1076311637"/>
                  </a:ext>
                </a:extLst>
              </a:tr>
              <a:tr h="737555">
                <a:tc>
                  <a:txBody>
                    <a:bodyPr/>
                    <a:lstStyle/>
                    <a:p>
                      <a:r>
                        <a:rPr lang="en-US" sz="1600" b="1"/>
                        <a:t>Section 184</a:t>
                      </a:r>
                      <a:endParaRPr lang="en-US" sz="1600"/>
                    </a:p>
                  </a:txBody>
                  <a:tcPr marL="82117" marR="82117" marT="41058" marB="41058" anchor="ctr">
                    <a:lnL>
                      <a:noFill/>
                    </a:lnL>
                    <a:lnR>
                      <a:noFill/>
                    </a:lnR>
                    <a:lnT>
                      <a:noFill/>
                    </a:lnT>
                    <a:lnB>
                      <a:noFill/>
                    </a:lnB>
                    <a:noFill/>
                  </a:tcPr>
                </a:tc>
                <a:tc>
                  <a:txBody>
                    <a:bodyPr/>
                    <a:lstStyle/>
                    <a:p>
                      <a:r>
                        <a:rPr lang="en-US" sz="1600"/>
                        <a:t>$1.7M subsidy / $1.8B loan limit</a:t>
                      </a:r>
                    </a:p>
                  </a:txBody>
                  <a:tcPr marL="82117" marR="82117" marT="41058" marB="41058" anchor="ctr">
                    <a:lnL>
                      <a:noFill/>
                    </a:lnL>
                    <a:lnR>
                      <a:noFill/>
                    </a:lnR>
                    <a:lnT>
                      <a:noFill/>
                    </a:lnT>
                    <a:lnB>
                      <a:noFill/>
                    </a:lnB>
                    <a:noFill/>
                  </a:tcPr>
                </a:tc>
                <a:tc>
                  <a:txBody>
                    <a:bodyPr/>
                    <a:lstStyle/>
                    <a:p>
                      <a:r>
                        <a:rPr lang="en-US" sz="1600"/>
                        <a:t>$1.4M subsidy / $1.2B loan limit</a:t>
                      </a:r>
                    </a:p>
                  </a:txBody>
                  <a:tcPr marL="82117" marR="82117" marT="41058" marB="41058" anchor="ctr">
                    <a:lnL>
                      <a:noFill/>
                    </a:lnL>
                    <a:lnR>
                      <a:noFill/>
                    </a:lnR>
                    <a:lnT>
                      <a:noFill/>
                    </a:lnT>
                    <a:lnB>
                      <a:noFill/>
                    </a:lnB>
                    <a:noFill/>
                  </a:tcPr>
                </a:tc>
                <a:tc>
                  <a:txBody>
                    <a:bodyPr/>
                    <a:lstStyle/>
                    <a:p>
                      <a:r>
                        <a:rPr lang="en-US" sz="1600"/>
                        <a:t>Senate is lower</a:t>
                      </a:r>
                    </a:p>
                  </a:txBody>
                  <a:tcPr marL="82117" marR="82117" marT="41058" marB="41058" anchor="ctr">
                    <a:lnL>
                      <a:noFill/>
                    </a:lnL>
                    <a:lnR>
                      <a:noFill/>
                    </a:lnR>
                    <a:lnT>
                      <a:noFill/>
                    </a:lnT>
                    <a:lnB>
                      <a:noFill/>
                    </a:lnB>
                    <a:noFill/>
                  </a:tcPr>
                </a:tc>
                <a:extLst>
                  <a:ext uri="{0D108BD9-81ED-4DB2-BD59-A6C34878D82A}">
                    <a16:rowId xmlns:a16="http://schemas.microsoft.com/office/drawing/2014/main" val="1611074326"/>
                  </a:ext>
                </a:extLst>
              </a:tr>
              <a:tr h="737555">
                <a:tc>
                  <a:txBody>
                    <a:bodyPr/>
                    <a:lstStyle/>
                    <a:p>
                      <a:r>
                        <a:rPr lang="en-US" sz="1600" b="1"/>
                        <a:t>Title VI</a:t>
                      </a:r>
                      <a:endParaRPr lang="en-US" sz="1600"/>
                    </a:p>
                  </a:txBody>
                  <a:tcPr marL="82117" marR="82117" marT="41058" marB="41058" anchor="ctr">
                    <a:lnL>
                      <a:noFill/>
                    </a:lnL>
                    <a:lnR>
                      <a:noFill/>
                    </a:lnR>
                    <a:lnT>
                      <a:noFill/>
                    </a:lnT>
                    <a:lnB>
                      <a:noFill/>
                    </a:lnB>
                    <a:noFill/>
                  </a:tcPr>
                </a:tc>
                <a:tc>
                  <a:txBody>
                    <a:bodyPr/>
                    <a:lstStyle/>
                    <a:p>
                      <a:r>
                        <a:rPr lang="en-US" sz="1600"/>
                        <a:t>$1M subsidy / $50M loan limit</a:t>
                      </a:r>
                    </a:p>
                  </a:txBody>
                  <a:tcPr marL="82117" marR="82117" marT="41058" marB="41058" anchor="ctr">
                    <a:lnL>
                      <a:noFill/>
                    </a:lnL>
                    <a:lnR>
                      <a:noFill/>
                    </a:lnR>
                    <a:lnT>
                      <a:noFill/>
                    </a:lnT>
                    <a:lnB>
                      <a:noFill/>
                    </a:lnB>
                    <a:noFill/>
                  </a:tcPr>
                </a:tc>
                <a:tc>
                  <a:txBody>
                    <a:bodyPr/>
                    <a:lstStyle/>
                    <a:p>
                      <a:r>
                        <a:rPr lang="en-US" sz="1600"/>
                        <a:t>$1M subsidy / $60M loan limit</a:t>
                      </a:r>
                    </a:p>
                  </a:txBody>
                  <a:tcPr marL="82117" marR="82117" marT="41058" marB="41058" anchor="ctr">
                    <a:lnL>
                      <a:noFill/>
                    </a:lnL>
                    <a:lnR>
                      <a:noFill/>
                    </a:lnR>
                    <a:lnT>
                      <a:noFill/>
                    </a:lnT>
                    <a:lnB>
                      <a:noFill/>
                    </a:lnB>
                    <a:noFill/>
                  </a:tcPr>
                </a:tc>
                <a:tc>
                  <a:txBody>
                    <a:bodyPr/>
                    <a:lstStyle/>
                    <a:p>
                      <a:r>
                        <a:rPr lang="en-US" sz="1600"/>
                        <a:t>Senate allows $10M more</a:t>
                      </a:r>
                    </a:p>
                  </a:txBody>
                  <a:tcPr marL="82117" marR="82117" marT="41058" marB="41058" anchor="ctr">
                    <a:lnL>
                      <a:noFill/>
                    </a:lnL>
                    <a:lnR>
                      <a:noFill/>
                    </a:lnR>
                    <a:lnT>
                      <a:noFill/>
                    </a:lnT>
                    <a:lnB>
                      <a:noFill/>
                    </a:lnB>
                    <a:noFill/>
                  </a:tcPr>
                </a:tc>
                <a:extLst>
                  <a:ext uri="{0D108BD9-81ED-4DB2-BD59-A6C34878D82A}">
                    <a16:rowId xmlns:a16="http://schemas.microsoft.com/office/drawing/2014/main" val="3399689707"/>
                  </a:ext>
                </a:extLst>
              </a:tr>
              <a:tr h="737555">
                <a:tc>
                  <a:txBody>
                    <a:bodyPr/>
                    <a:lstStyle/>
                    <a:p>
                      <a:r>
                        <a:rPr lang="en-US" sz="1600" b="1"/>
                        <a:t>Training &amp; Technical Assistance</a:t>
                      </a:r>
                      <a:endParaRPr lang="en-US" sz="1600"/>
                    </a:p>
                  </a:txBody>
                  <a:tcPr marL="82117" marR="82117" marT="41058" marB="41058" anchor="ctr">
                    <a:lnL>
                      <a:noFill/>
                    </a:lnL>
                    <a:lnR>
                      <a:noFill/>
                    </a:lnR>
                    <a:lnT>
                      <a:noFill/>
                    </a:lnT>
                    <a:lnB>
                      <a:noFill/>
                    </a:lnB>
                    <a:noFill/>
                  </a:tcPr>
                </a:tc>
                <a:tc>
                  <a:txBody>
                    <a:bodyPr/>
                    <a:lstStyle/>
                    <a:p>
                      <a:r>
                        <a:rPr lang="en-US" sz="1600"/>
                        <a:t>$7M (incl. $2M for NAIHC)</a:t>
                      </a:r>
                    </a:p>
                  </a:txBody>
                  <a:tcPr marL="82117" marR="82117" marT="41058" marB="41058" anchor="ctr">
                    <a:lnL>
                      <a:noFill/>
                    </a:lnL>
                    <a:lnR>
                      <a:noFill/>
                    </a:lnR>
                    <a:lnT>
                      <a:noFill/>
                    </a:lnT>
                    <a:lnB>
                      <a:noFill/>
                    </a:lnB>
                    <a:noFill/>
                  </a:tcPr>
                </a:tc>
                <a:tc>
                  <a:txBody>
                    <a:bodyPr/>
                    <a:lstStyle/>
                    <a:p>
                      <a:r>
                        <a:rPr lang="en-US" sz="1600"/>
                        <a:t>$7M (no specific set-aside)</a:t>
                      </a:r>
                    </a:p>
                  </a:txBody>
                  <a:tcPr marL="82117" marR="82117" marT="41058" marB="41058" anchor="ctr">
                    <a:lnL>
                      <a:noFill/>
                    </a:lnL>
                    <a:lnR>
                      <a:noFill/>
                    </a:lnR>
                    <a:lnT>
                      <a:noFill/>
                    </a:lnT>
                    <a:lnB>
                      <a:noFill/>
                    </a:lnB>
                    <a:noFill/>
                  </a:tcPr>
                </a:tc>
                <a:tc>
                  <a:txBody>
                    <a:bodyPr/>
                    <a:lstStyle/>
                    <a:p>
                      <a:r>
                        <a:rPr lang="en-US" sz="1600"/>
                        <a:t>House specifies $2M for NAIHC</a:t>
                      </a:r>
                    </a:p>
                  </a:txBody>
                  <a:tcPr marL="82117" marR="82117" marT="41058" marB="41058" anchor="ctr">
                    <a:lnL>
                      <a:noFill/>
                    </a:lnL>
                    <a:lnR>
                      <a:noFill/>
                    </a:lnR>
                    <a:lnT>
                      <a:noFill/>
                    </a:lnT>
                    <a:lnB>
                      <a:noFill/>
                    </a:lnB>
                    <a:noFill/>
                  </a:tcPr>
                </a:tc>
                <a:extLst>
                  <a:ext uri="{0D108BD9-81ED-4DB2-BD59-A6C34878D82A}">
                    <a16:rowId xmlns:a16="http://schemas.microsoft.com/office/drawing/2014/main" val="560518011"/>
                  </a:ext>
                </a:extLst>
              </a:tr>
            </a:tbl>
          </a:graphicData>
        </a:graphic>
      </p:graphicFrame>
    </p:spTree>
    <p:extLst>
      <p:ext uri="{BB962C8B-B14F-4D97-AF65-F5344CB8AC3E}">
        <p14:creationId xmlns:p14="http://schemas.microsoft.com/office/powerpoint/2010/main" val="824757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48F64AA-5BE2-4280-BEFA-DC288118FC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2122"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wo people shaking hands&#10;&#10;AI-generated content may be incorrect.">
            <a:extLst>
              <a:ext uri="{FF2B5EF4-FFF2-40B4-BE49-F238E27FC236}">
                <a16:creationId xmlns:a16="http://schemas.microsoft.com/office/drawing/2014/main" id="{50AA2C3E-AE5D-24F3-0BD6-CCF5318DC1E0}"/>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r="2" b="3119"/>
          <a:stretch>
            <a:fillRect/>
          </a:stretch>
        </p:blipFill>
        <p:spPr>
          <a:xfrm>
            <a:off x="742122" y="2"/>
            <a:ext cx="7534640" cy="4197368"/>
          </a:xfrm>
          <a:custGeom>
            <a:avLst/>
            <a:gdLst/>
            <a:ahLst/>
            <a:cxnLst/>
            <a:rect l="l" t="t" r="r" b="b"/>
            <a:pathLst>
              <a:path w="7534640" h="4197368">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509063" y="4095753"/>
                  <a:pt x="4453918" y="4128339"/>
                  <a:pt x="4430941" y="4172622"/>
                </a:cubicBezTo>
                <a:lnTo>
                  <a:pt x="4423415" y="4197368"/>
                </a:lnTo>
                <a:lnTo>
                  <a:pt x="0" y="4197368"/>
                </a:lnTo>
                <a:close/>
              </a:path>
            </a:pathLst>
          </a:custGeom>
        </p:spPr>
      </p:pic>
      <p:pic>
        <p:nvPicPr>
          <p:cNvPr id="9" name="Picture 8">
            <a:extLst>
              <a:ext uri="{FF2B5EF4-FFF2-40B4-BE49-F238E27FC236}">
                <a16:creationId xmlns:a16="http://schemas.microsoft.com/office/drawing/2014/main" id="{7961238B-F8C1-085B-19CA-23B41CB24933}"/>
              </a:ext>
            </a:extLst>
          </p:cNvPr>
          <p:cNvPicPr>
            <a:picLocks noChangeAspect="1"/>
          </p:cNvPicPr>
          <p:nvPr/>
        </p:nvPicPr>
        <p:blipFill>
          <a:blip r:embed="rId4"/>
          <a:srcRect l="8651" r="17897" b="-1"/>
          <a:stretch>
            <a:fillRect/>
          </a:stretch>
        </p:blipFill>
        <p:spPr>
          <a:xfrm>
            <a:off x="8395658" y="1"/>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pic>
        <p:nvPicPr>
          <p:cNvPr id="6" name="Picture 5">
            <a:extLst>
              <a:ext uri="{FF2B5EF4-FFF2-40B4-BE49-F238E27FC236}">
                <a16:creationId xmlns:a16="http://schemas.microsoft.com/office/drawing/2014/main" id="{D10C109D-CE62-DE75-CBE6-4EC8847D04AB}"/>
              </a:ext>
            </a:extLst>
          </p:cNvPr>
          <p:cNvPicPr>
            <a:picLocks noChangeAspect="1"/>
          </p:cNvPicPr>
          <p:nvPr/>
        </p:nvPicPr>
        <p:blipFill>
          <a:blip r:embed="rId5"/>
          <a:srcRect t="6604" r="-1" b="37700"/>
          <a:stretch>
            <a:fillRect/>
          </a:stretch>
        </p:blipFill>
        <p:spPr>
          <a:xfrm>
            <a:off x="742123" y="4316255"/>
            <a:ext cx="6836850" cy="2541737"/>
          </a:xfrm>
          <a:custGeom>
            <a:avLst/>
            <a:gdLst/>
            <a:ahLst/>
            <a:cxnLst/>
            <a:rect l="l" t="t" r="r" b="b"/>
            <a:pathLst>
              <a:path w="6836850" h="2541737">
                <a:moveTo>
                  <a:pt x="0" y="0"/>
                </a:moveTo>
                <a:lnTo>
                  <a:pt x="4460098" y="0"/>
                </a:lnTo>
                <a:lnTo>
                  <a:pt x="4483996" y="31836"/>
                </a:lnTo>
                <a:cubicBezTo>
                  <a:pt x="4644419" y="28495"/>
                  <a:pt x="4627708" y="282495"/>
                  <a:pt x="4788129" y="245732"/>
                </a:cubicBezTo>
                <a:cubicBezTo>
                  <a:pt x="4754709" y="362707"/>
                  <a:pt x="4641076" y="302548"/>
                  <a:pt x="4600971" y="389443"/>
                </a:cubicBezTo>
                <a:cubicBezTo>
                  <a:pt x="4684524" y="462970"/>
                  <a:pt x="4844945" y="409497"/>
                  <a:pt x="4871683" y="563233"/>
                </a:cubicBezTo>
                <a:cubicBezTo>
                  <a:pt x="4838262" y="723655"/>
                  <a:pt x="4945210" y="703602"/>
                  <a:pt x="5032105" y="713629"/>
                </a:cubicBezTo>
                <a:cubicBezTo>
                  <a:pt x="5239317" y="733683"/>
                  <a:pt x="5439843" y="747050"/>
                  <a:pt x="5643713" y="780472"/>
                </a:cubicBezTo>
                <a:cubicBezTo>
                  <a:pt x="5693844" y="790498"/>
                  <a:pt x="5810819" y="767103"/>
                  <a:pt x="5800794" y="870709"/>
                </a:cubicBezTo>
                <a:cubicBezTo>
                  <a:pt x="5790767" y="954261"/>
                  <a:pt x="5700529" y="924184"/>
                  <a:pt x="5643713" y="927525"/>
                </a:cubicBezTo>
                <a:cubicBezTo>
                  <a:pt x="5329553" y="967632"/>
                  <a:pt x="5012052" y="904131"/>
                  <a:pt x="4701235" y="907472"/>
                </a:cubicBezTo>
                <a:cubicBezTo>
                  <a:pt x="4664472" y="907472"/>
                  <a:pt x="4657787" y="1017762"/>
                  <a:pt x="4577576" y="980999"/>
                </a:cubicBezTo>
                <a:cubicBezTo>
                  <a:pt x="4788129" y="1081263"/>
                  <a:pt x="5767372" y="1108001"/>
                  <a:pt x="6094900" y="1161474"/>
                </a:cubicBezTo>
                <a:cubicBezTo>
                  <a:pt x="5754004" y="1542477"/>
                  <a:pt x="5429817" y="1311870"/>
                  <a:pt x="5159105" y="1525765"/>
                </a:cubicBezTo>
                <a:cubicBezTo>
                  <a:pt x="5159105" y="1525765"/>
                  <a:pt x="5212580" y="1525765"/>
                  <a:pt x="5443187" y="1595950"/>
                </a:cubicBezTo>
                <a:cubicBezTo>
                  <a:pt x="5627002" y="1652765"/>
                  <a:pt x="5536765" y="1732976"/>
                  <a:pt x="6001321" y="1886715"/>
                </a:cubicBezTo>
                <a:cubicBezTo>
                  <a:pt x="5824188" y="1936846"/>
                  <a:pt x="5593581" y="1839925"/>
                  <a:pt x="5506685" y="2100610"/>
                </a:cubicBezTo>
                <a:cubicBezTo>
                  <a:pt x="5643713" y="2147401"/>
                  <a:pt x="5807477" y="2103953"/>
                  <a:pt x="5904398" y="2227611"/>
                </a:cubicBezTo>
                <a:cubicBezTo>
                  <a:pt x="5934478" y="2264375"/>
                  <a:pt x="5964557" y="2287770"/>
                  <a:pt x="6001321" y="2307821"/>
                </a:cubicBezTo>
                <a:cubicBezTo>
                  <a:pt x="5984612" y="2314507"/>
                  <a:pt x="5964557" y="2321190"/>
                  <a:pt x="5951188" y="2327874"/>
                </a:cubicBezTo>
                <a:cubicBezTo>
                  <a:pt x="5977925" y="2351271"/>
                  <a:pt x="6663060" y="2478270"/>
                  <a:pt x="6836850" y="2481613"/>
                </a:cubicBezTo>
                <a:cubicBezTo>
                  <a:pt x="6761652" y="2506679"/>
                  <a:pt x="6636845" y="2527828"/>
                  <a:pt x="6553814" y="2540165"/>
                </a:cubicBezTo>
                <a:lnTo>
                  <a:pt x="6542822" y="2541737"/>
                </a:lnTo>
                <a:lnTo>
                  <a:pt x="0" y="2541737"/>
                </a:lnTo>
                <a:close/>
              </a:path>
            </a:pathLst>
          </a:custGeom>
        </p:spPr>
      </p:pic>
      <p:sp>
        <p:nvSpPr>
          <p:cNvPr id="2" name="Title 1">
            <a:extLst>
              <a:ext uri="{FF2B5EF4-FFF2-40B4-BE49-F238E27FC236}">
                <a16:creationId xmlns:a16="http://schemas.microsoft.com/office/drawing/2014/main" id="{ECF1A468-7ABA-9974-D2A7-3EC7FDAB4B31}"/>
              </a:ext>
            </a:extLst>
          </p:cNvPr>
          <p:cNvSpPr>
            <a:spLocks noGrp="1"/>
          </p:cNvSpPr>
          <p:nvPr>
            <p:ph type="title"/>
          </p:nvPr>
        </p:nvSpPr>
        <p:spPr>
          <a:xfrm>
            <a:off x="7085772" y="3996130"/>
            <a:ext cx="5505814" cy="1576910"/>
          </a:xfrm>
        </p:spPr>
        <p:txBody>
          <a:bodyPr vert="horz" lIns="91440" tIns="45720" rIns="91440" bIns="45720" rtlCol="0" anchor="b">
            <a:normAutofit/>
          </a:bodyPr>
          <a:lstStyle/>
          <a:p>
            <a:r>
              <a:rPr lang="en-US" b="1" kern="1200">
                <a:solidFill>
                  <a:schemeClr val="tx1"/>
                </a:solidFill>
                <a:latin typeface="+mj-lt"/>
                <a:ea typeface="+mj-ea"/>
                <a:cs typeface="+mj-cs"/>
              </a:rPr>
              <a:t>Secretary Scott Turner </a:t>
            </a:r>
          </a:p>
        </p:txBody>
      </p:sp>
      <p:pic>
        <p:nvPicPr>
          <p:cNvPr id="7" name="Picture 6">
            <a:extLst>
              <a:ext uri="{FF2B5EF4-FFF2-40B4-BE49-F238E27FC236}">
                <a16:creationId xmlns:a16="http://schemas.microsoft.com/office/drawing/2014/main" id="{D0E05B63-50B6-6AF9-B891-F41F51AE923C}"/>
              </a:ext>
            </a:extLst>
          </p:cNvPr>
          <p:cNvPicPr>
            <a:picLocks noChangeAspect="1"/>
          </p:cNvPicPr>
          <p:nvPr/>
        </p:nvPicPr>
        <p:blipFill>
          <a:blip r:embed="rId6"/>
          <a:stretch>
            <a:fillRect/>
          </a:stretch>
        </p:blipFill>
        <p:spPr>
          <a:xfrm>
            <a:off x="0" y="0"/>
            <a:ext cx="742122" cy="6858000"/>
          </a:xfrm>
          <a:prstGeom prst="rect">
            <a:avLst/>
          </a:prstGeom>
        </p:spPr>
      </p:pic>
    </p:spTree>
    <p:extLst>
      <p:ext uri="{BB962C8B-B14F-4D97-AF65-F5344CB8AC3E}">
        <p14:creationId xmlns:p14="http://schemas.microsoft.com/office/powerpoint/2010/main" val="1727369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2122"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08EF2C-A7DC-7D57-808B-9943EE286453}"/>
              </a:ext>
            </a:extLst>
          </p:cNvPr>
          <p:cNvSpPr>
            <a:spLocks noGrp="1"/>
          </p:cNvSpPr>
          <p:nvPr>
            <p:ph type="title"/>
          </p:nvPr>
        </p:nvSpPr>
        <p:spPr>
          <a:xfrm>
            <a:off x="1382202" y="325369"/>
            <a:ext cx="4368602" cy="1956841"/>
          </a:xfrm>
        </p:spPr>
        <p:txBody>
          <a:bodyPr anchor="b">
            <a:normAutofit/>
          </a:bodyPr>
          <a:lstStyle/>
          <a:p>
            <a:r>
              <a:rPr lang="en-US" sz="3400" b="1"/>
              <a:t>HUD Tribal Intergovernmental Advisory Committee (TIAC)</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82202"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FDAB2D4-75F9-B168-179D-BAD0D98FA9BC}"/>
              </a:ext>
            </a:extLst>
          </p:cNvPr>
          <p:cNvSpPr>
            <a:spLocks noGrp="1"/>
          </p:cNvSpPr>
          <p:nvPr>
            <p:ph idx="1"/>
          </p:nvPr>
        </p:nvSpPr>
        <p:spPr>
          <a:xfrm>
            <a:off x="1382202" y="2872899"/>
            <a:ext cx="4243589" cy="3320668"/>
          </a:xfrm>
        </p:spPr>
        <p:txBody>
          <a:bodyPr vert="horz" lIns="91440" tIns="45720" rIns="91440" bIns="45720" rtlCol="0">
            <a:normAutofit/>
          </a:bodyPr>
          <a:lstStyle/>
          <a:p>
            <a:r>
              <a:rPr lang="en-US" sz="1900"/>
              <a:t>HUD is committed to continuing TIAC, and will be scheduling meetings to facilitate communication, consultation, and collaboration between the Department of Housing and Urban Development (HUD) and Tribal governments. These meetings aim to address policies and activities impacting Indian Country, as well as to gather input and recommendations from Tribal leaders.</a:t>
            </a:r>
            <a:endParaRPr lang="en-US" sz="1900">
              <a:ea typeface="Calibri"/>
              <a:cs typeface="Calibri"/>
            </a:endParaRPr>
          </a:p>
        </p:txBody>
      </p:sp>
      <p:pic>
        <p:nvPicPr>
          <p:cNvPr id="4" name="Picture 3">
            <a:extLst>
              <a:ext uri="{FF2B5EF4-FFF2-40B4-BE49-F238E27FC236}">
                <a16:creationId xmlns:a16="http://schemas.microsoft.com/office/drawing/2014/main" id="{132DE8B2-AD20-4BEF-A26B-49C9F828DD29}"/>
              </a:ext>
            </a:extLst>
          </p:cNvPr>
          <p:cNvPicPr>
            <a:picLocks noChangeAspect="1"/>
          </p:cNvPicPr>
          <p:nvPr/>
        </p:nvPicPr>
        <p:blipFill>
          <a:blip r:embed="rId3"/>
          <a:srcRect l="9026" r="25277" b="2"/>
          <a:stretch>
            <a:fillRect/>
          </a:stretch>
        </p:blipFill>
        <p:spPr>
          <a:xfrm>
            <a:off x="6053824"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6" name="Picture 5">
            <a:extLst>
              <a:ext uri="{FF2B5EF4-FFF2-40B4-BE49-F238E27FC236}">
                <a16:creationId xmlns:a16="http://schemas.microsoft.com/office/drawing/2014/main" id="{236D35B0-66FC-07B5-503F-7E53893F68C7}"/>
              </a:ext>
            </a:extLst>
          </p:cNvPr>
          <p:cNvPicPr>
            <a:picLocks noChangeAspect="1"/>
          </p:cNvPicPr>
          <p:nvPr/>
        </p:nvPicPr>
        <p:blipFill>
          <a:blip r:embed="rId4"/>
          <a:stretch>
            <a:fillRect/>
          </a:stretch>
        </p:blipFill>
        <p:spPr>
          <a:xfrm>
            <a:off x="0" y="0"/>
            <a:ext cx="742122" cy="6858000"/>
          </a:xfrm>
          <a:prstGeom prst="rect">
            <a:avLst/>
          </a:prstGeom>
        </p:spPr>
      </p:pic>
    </p:spTree>
    <p:extLst>
      <p:ext uri="{BB962C8B-B14F-4D97-AF65-F5344CB8AC3E}">
        <p14:creationId xmlns:p14="http://schemas.microsoft.com/office/powerpoint/2010/main" val="1126179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6EAEF-2FAF-1DF5-6973-9BB68B3602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B87249-CA02-DB53-4826-CAA48B3E25E3}"/>
              </a:ext>
            </a:extLst>
          </p:cNvPr>
          <p:cNvSpPr>
            <a:spLocks noGrp="1"/>
          </p:cNvSpPr>
          <p:nvPr>
            <p:ph type="title"/>
          </p:nvPr>
        </p:nvSpPr>
        <p:spPr/>
        <p:txBody>
          <a:bodyPr>
            <a:normAutofit/>
          </a:bodyPr>
          <a:lstStyle/>
          <a:p>
            <a:pPr algn="ctr"/>
            <a:r>
              <a:rPr lang="en-US" b="1">
                <a:solidFill>
                  <a:srgbClr val="0070C0"/>
                </a:solidFill>
              </a:rPr>
              <a:t>Tribal HUD-VASH (TVH) Expansion FY 25 Expansion Grant Application Period Closed</a:t>
            </a:r>
            <a:endParaRPr lang="en-US">
              <a:solidFill>
                <a:srgbClr val="0070C0"/>
              </a:solidFill>
            </a:endParaRPr>
          </a:p>
        </p:txBody>
      </p:sp>
      <p:sp>
        <p:nvSpPr>
          <p:cNvPr id="3" name="Content Placeholder 2">
            <a:extLst>
              <a:ext uri="{FF2B5EF4-FFF2-40B4-BE49-F238E27FC236}">
                <a16:creationId xmlns:a16="http://schemas.microsoft.com/office/drawing/2014/main" id="{66221E25-A93F-683E-9A40-3DDB9EC9EED3}"/>
              </a:ext>
            </a:extLst>
          </p:cNvPr>
          <p:cNvSpPr>
            <a:spLocks noGrp="1"/>
          </p:cNvSpPr>
          <p:nvPr>
            <p:ph idx="1"/>
          </p:nvPr>
        </p:nvSpPr>
        <p:spPr/>
        <p:txBody>
          <a:bodyPr/>
          <a:lstStyle/>
          <a:p>
            <a:pPr>
              <a:lnSpc>
                <a:spcPct val="120000"/>
              </a:lnSpc>
              <a:spcBef>
                <a:spcPts val="0"/>
              </a:spcBef>
            </a:pPr>
            <a:r>
              <a:rPr lang="en-US">
                <a:solidFill>
                  <a:srgbClr val="000000"/>
                </a:solidFill>
                <a:latin typeface="Cambria" panose="02040503050406030204" pitchFamily="18" charset="0"/>
                <a:ea typeface="Cambria" panose="02040503050406030204" pitchFamily="18" charset="0"/>
              </a:rPr>
              <a:t>THV </a:t>
            </a:r>
            <a:r>
              <a:rPr lang="en-US">
                <a:solidFill>
                  <a:srgbClr val="000000"/>
                </a:solidFill>
                <a:latin typeface="Cambria" panose="02040503050406030204" pitchFamily="18" charset="0"/>
                <a:ea typeface="Cambria" panose="02040503050406030204" pitchFamily="18" charset="0"/>
                <a:cs typeface="+mn-lt"/>
              </a:rPr>
              <a:t>grants provide rental assistance and administrative fees to </a:t>
            </a:r>
            <a:r>
              <a:rPr lang="en-US">
                <a:solidFill>
                  <a:srgbClr val="000000"/>
                </a:solidFill>
                <a:latin typeface="Cambria" panose="02040503050406030204" pitchFamily="18" charset="0"/>
                <a:ea typeface="Cambria" panose="02040503050406030204" pitchFamily="18" charset="0"/>
              </a:rPr>
              <a:t>Eligible Indian tribes and Tribally Designated Housing Entities (TDHEs) that meet applicable program requirements established in the </a:t>
            </a:r>
            <a:r>
              <a:rPr lang="en-US" u="sng">
                <a:solidFill>
                  <a:schemeClr val="accent1"/>
                </a:solidFill>
                <a:latin typeface="Cambria" panose="02040503050406030204" pitchFamily="18" charset="0"/>
                <a:ea typeface="Cambria" panose="02040503050406030204" pitchFamily="18" charset="0"/>
                <a:hlinkClick r:id="rId3">
                  <a:extLst>
                    <a:ext uri="{A12FA001-AC4F-418D-AE19-62706E023703}">
                      <ahyp:hlinkClr xmlns:ahyp="http://schemas.microsoft.com/office/drawing/2018/hyperlinkcolor" val="tx"/>
                    </a:ext>
                  </a:extLst>
                </a:hlinkClick>
              </a:rPr>
              <a:t>2015 Implementation Notice</a:t>
            </a:r>
            <a:r>
              <a:rPr lang="en-US">
                <a:solidFill>
                  <a:schemeClr val="accent1"/>
                </a:solidFill>
                <a:latin typeface="Cambria" panose="02040503050406030204" pitchFamily="18" charset="0"/>
                <a:ea typeface="Cambria" panose="02040503050406030204" pitchFamily="18" charset="0"/>
              </a:rPr>
              <a:t> </a:t>
            </a:r>
            <a:r>
              <a:rPr lang="en-US">
                <a:latin typeface="Cambria" panose="02040503050406030204" pitchFamily="18" charset="0"/>
                <a:ea typeface="Cambria" panose="02040503050406030204" pitchFamily="18" charset="0"/>
              </a:rPr>
              <a:t>and the </a:t>
            </a:r>
            <a:r>
              <a:rPr lang="en-US" u="sng">
                <a:solidFill>
                  <a:schemeClr val="accent1"/>
                </a:solidFill>
                <a:latin typeface="Cambria" panose="02040503050406030204" pitchFamily="18" charset="0"/>
                <a:ea typeface="Cambria" panose="02040503050406030204" pitchFamily="18" charset="0"/>
                <a:hlinkClick r:id="rId4">
                  <a:extLst>
                    <a:ext uri="{A12FA001-AC4F-418D-AE19-62706E023703}">
                      <ahyp:hlinkClr xmlns:ahyp="http://schemas.microsoft.com/office/drawing/2018/hyperlinkcolor" val="tx"/>
                    </a:ext>
                  </a:extLst>
                </a:hlinkClick>
              </a:rPr>
              <a:t>2018 Consolidation Notice</a:t>
            </a:r>
            <a:r>
              <a:rPr lang="en-US">
                <a:latin typeface="Cambria" panose="02040503050406030204" pitchFamily="18" charset="0"/>
                <a:ea typeface="Cambria" panose="02040503050406030204" pitchFamily="18" charset="0"/>
              </a:rPr>
              <a:t>,</a:t>
            </a:r>
            <a:r>
              <a:rPr lang="en-US">
                <a:solidFill>
                  <a:srgbClr val="000000"/>
                </a:solidFill>
                <a:latin typeface="Cambria" panose="02040503050406030204" pitchFamily="18" charset="0"/>
                <a:ea typeface="Cambria" panose="02040503050406030204" pitchFamily="18" charset="0"/>
              </a:rPr>
              <a:t> based on need and administrative capacity.</a:t>
            </a:r>
            <a:endParaRPr lang="en-US">
              <a:latin typeface="Cambria" panose="02040503050406030204" pitchFamily="18" charset="0"/>
              <a:ea typeface="Cambria" panose="02040503050406030204" pitchFamily="18" charset="0"/>
              <a:cs typeface="Calibri" panose="020F0502020204030204" pitchFamily="34" charset="0"/>
            </a:endParaRPr>
          </a:p>
          <a:p>
            <a:pPr>
              <a:lnSpc>
                <a:spcPct val="120000"/>
              </a:lnSpc>
              <a:spcBef>
                <a:spcPts val="0"/>
              </a:spcBef>
            </a:pPr>
            <a:r>
              <a:rPr lang="en-US">
                <a:solidFill>
                  <a:srgbClr val="000000"/>
                </a:solidFill>
                <a:latin typeface="Cambria" panose="02040503050406030204" pitchFamily="18" charset="0"/>
                <a:ea typeface="Cambria" panose="02040503050406030204" pitchFamily="18" charset="0"/>
                <a:cs typeface="+mn-lt"/>
              </a:rPr>
              <a:t>Approximately $2.2 million is available. </a:t>
            </a:r>
          </a:p>
          <a:p>
            <a:pPr>
              <a:lnSpc>
                <a:spcPct val="120000"/>
              </a:lnSpc>
              <a:spcBef>
                <a:spcPts val="0"/>
              </a:spcBef>
            </a:pPr>
            <a:r>
              <a:rPr lang="en-US">
                <a:solidFill>
                  <a:srgbClr val="000000"/>
                </a:solidFill>
                <a:latin typeface="Cambria" panose="02040503050406030204" pitchFamily="18" charset="0"/>
                <a:ea typeface="Cambria" panose="02040503050406030204" pitchFamily="18" charset="0"/>
                <a:cs typeface="+mn-lt"/>
              </a:rPr>
              <a:t>Estimated award date: mid-December 2025</a:t>
            </a:r>
            <a:endParaRPr lang="en-US">
              <a:solidFill>
                <a:srgbClr val="000000"/>
              </a:solidFill>
              <a:latin typeface="Cambria" panose="02040503050406030204" pitchFamily="18" charset="0"/>
              <a:ea typeface="Cambria" panose="02040503050406030204" pitchFamily="18" charset="0"/>
              <a:cs typeface="Calibri" panose="020F0502020204030204" pitchFamily="34" charset="0"/>
            </a:endParaRPr>
          </a:p>
        </p:txBody>
      </p:sp>
      <p:pic>
        <p:nvPicPr>
          <p:cNvPr id="4" name="Picture 3">
            <a:extLst>
              <a:ext uri="{FF2B5EF4-FFF2-40B4-BE49-F238E27FC236}">
                <a16:creationId xmlns:a16="http://schemas.microsoft.com/office/drawing/2014/main" id="{392A3F52-AC8F-1970-CDE6-D74B4C3FA53D}"/>
              </a:ext>
            </a:extLst>
          </p:cNvPr>
          <p:cNvPicPr>
            <a:picLocks noChangeAspect="1"/>
          </p:cNvPicPr>
          <p:nvPr/>
        </p:nvPicPr>
        <p:blipFill>
          <a:blip r:embed="rId5"/>
          <a:stretch>
            <a:fillRect/>
          </a:stretch>
        </p:blipFill>
        <p:spPr>
          <a:xfrm>
            <a:off x="11448288" y="0"/>
            <a:ext cx="743712" cy="6858000"/>
          </a:xfrm>
          <a:prstGeom prst="rect">
            <a:avLst/>
          </a:prstGeom>
        </p:spPr>
      </p:pic>
      <p:pic>
        <p:nvPicPr>
          <p:cNvPr id="5" name="Picture 4">
            <a:extLst>
              <a:ext uri="{FF2B5EF4-FFF2-40B4-BE49-F238E27FC236}">
                <a16:creationId xmlns:a16="http://schemas.microsoft.com/office/drawing/2014/main" id="{00CB7EEC-9AA0-AC7D-E6AD-065E214F1E0D}"/>
              </a:ext>
            </a:extLst>
          </p:cNvPr>
          <p:cNvPicPr>
            <a:picLocks noChangeAspect="1"/>
          </p:cNvPicPr>
          <p:nvPr/>
        </p:nvPicPr>
        <p:blipFill>
          <a:blip r:embed="rId6"/>
          <a:stretch>
            <a:fillRect/>
          </a:stretch>
        </p:blipFill>
        <p:spPr>
          <a:xfrm>
            <a:off x="0" y="0"/>
            <a:ext cx="742122" cy="6858000"/>
          </a:xfrm>
          <a:prstGeom prst="rect">
            <a:avLst/>
          </a:prstGeom>
        </p:spPr>
      </p:pic>
    </p:spTree>
    <p:extLst>
      <p:ext uri="{BB962C8B-B14F-4D97-AF65-F5344CB8AC3E}">
        <p14:creationId xmlns:p14="http://schemas.microsoft.com/office/powerpoint/2010/main" val="25938006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d8d4b72c-bead-4861-93e9-25b6b1533e83">
      <UserInfo>
        <DisplayName>Zolkowski, Nicholas C</DisplayName>
        <AccountId>116</AccountId>
        <AccountType/>
      </UserInfo>
      <UserInfo>
        <DisplayName>Frechette, Heidi J</DisplayName>
        <AccountId>72</AccountId>
        <AccountType/>
      </UserInfo>
      <UserInfo>
        <DisplayName>Tinnin, Michelle K</DisplayName>
        <AccountId>40</AccountId>
        <AccountType/>
      </UserInfo>
      <UserInfo>
        <DisplayName>Friday, Iris</DisplayName>
        <AccountId>248</AccountId>
        <AccountType/>
      </UserInfo>
      <UserInfo>
        <DisplayName>Atallah, Jad K</DisplayName>
        <AccountId>126</AccountId>
        <AccountType/>
      </UserInfo>
      <UserInfo>
        <DisplayName>Minish, Neill L</DisplayName>
        <AccountId>727</AccountId>
        <AccountType/>
      </UserInfo>
    </SharedWithUsers>
    <TaxCatchAll xmlns="d4a638c4-874f-49c0-bb2b-5cb8563c2b18" xsi:nil="true"/>
    <lcf76f155ced4ddcb4097134ff3c332f xmlns="2d648808-7c08-4883-88db-ae1c26ef4c53">
      <Terms xmlns="http://schemas.microsoft.com/office/infopath/2007/PartnerControls"/>
    </lcf76f155ced4ddcb4097134ff3c332f>
    <_dlc_DocId xmlns="d4a638c4-874f-49c0-bb2b-5cb8563c2b18">HUDDASNAP-566641975-16357</_dlc_DocId>
    <_dlc_DocIdUrl xmlns="d4a638c4-874f-49c0-bb2b-5cb8563c2b18">
      <Url>https://hudgov.sharepoint.com/sites/DASNAP/PerfPlan/_layouts/15/DocIdRedir.aspx?ID=HUDDASNAP-566641975-16357</Url>
      <Description>HUDDASNAP-566641975-16357</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AA71397E283BE84E9C263F3FE9D5B4A8" ma:contentTypeVersion="18" ma:contentTypeDescription="Create a new document." ma:contentTypeScope="" ma:versionID="cf8d4ff33a1891daed5a6ec21986c220">
  <xsd:schema xmlns:xsd="http://www.w3.org/2001/XMLSchema" xmlns:xs="http://www.w3.org/2001/XMLSchema" xmlns:p="http://schemas.microsoft.com/office/2006/metadata/properties" xmlns:ns2="d4a638c4-874f-49c0-bb2b-5cb8563c2b18" xmlns:ns3="2d648808-7c08-4883-88db-ae1c26ef4c53" xmlns:ns4="d8d4b72c-bead-4861-93e9-25b6b1533e83" targetNamespace="http://schemas.microsoft.com/office/2006/metadata/properties" ma:root="true" ma:fieldsID="230243239446a0515a6279dc825b452b" ns2:_="" ns3:_="" ns4:_="">
    <xsd:import namespace="d4a638c4-874f-49c0-bb2b-5cb8563c2b18"/>
    <xsd:import namespace="2d648808-7c08-4883-88db-ae1c26ef4c53"/>
    <xsd:import namespace="d8d4b72c-bead-4861-93e9-25b6b1533e83"/>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4:SharedWithUsers" minOccurs="0"/>
                <xsd:element ref="ns4:SharedWithDetails"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a638c4-874f-49c0-bb2b-5cb8563c2b1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6" nillable="true" ma:displayName="Taxonomy Catch All Column" ma:hidden="true" ma:list="{d9dd8942-347e-46b8-9e81-6271de9d8c03}" ma:internalName="TaxCatchAll" ma:showField="CatchAllData" ma:web="d4a638c4-874f-49c0-bb2b-5cb8563c2b1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d648808-7c08-4883-88db-ae1c26ef4c5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28ad26c7-5542-4eee-b3ec-aeac87adbba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d4b72c-bead-4861-93e9-25b6b1533e8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CEF76C-42F7-4358-B31F-EFEA137F6AD8}">
  <ds:schemaRefs>
    <ds:schemaRef ds:uri="http://schemas.microsoft.com/sharepoint/v3/contenttype/forms"/>
  </ds:schemaRefs>
</ds:datastoreItem>
</file>

<file path=customXml/itemProps2.xml><?xml version="1.0" encoding="utf-8"?>
<ds:datastoreItem xmlns:ds="http://schemas.openxmlformats.org/officeDocument/2006/customXml" ds:itemID="{98160EDF-5801-47AE-A8A6-5FBBA44D93DE}">
  <ds:schemaRefs>
    <ds:schemaRef ds:uri="http://schemas.microsoft.com/office/2006/metadata/properties"/>
    <ds:schemaRef ds:uri="http://www.w3.org/2000/xmlns/"/>
    <ds:schemaRef ds:uri="d8d4b72c-bead-4861-93e9-25b6b1533e83"/>
    <ds:schemaRef ds:uri="d4a638c4-874f-49c0-bb2b-5cb8563c2b18"/>
    <ds:schemaRef ds:uri="http://www.w3.org/2001/XMLSchema-instance"/>
    <ds:schemaRef ds:uri="2d648808-7c08-4883-88db-ae1c26ef4c53"/>
    <ds:schemaRef ds:uri="http://schemas.microsoft.com/office/infopath/2007/PartnerControls"/>
  </ds:schemaRefs>
</ds:datastoreItem>
</file>

<file path=customXml/itemProps3.xml><?xml version="1.0" encoding="utf-8"?>
<ds:datastoreItem xmlns:ds="http://schemas.openxmlformats.org/officeDocument/2006/customXml" ds:itemID="{7F840CB2-18E4-446C-A21B-DB4468FE35AC}">
  <ds:schemaRefs>
    <ds:schemaRef ds:uri="http://schemas.microsoft.com/sharepoint/events"/>
    <ds:schemaRef ds:uri="http://www.w3.org/2000/xmlns/"/>
  </ds:schemaRefs>
</ds:datastoreItem>
</file>

<file path=customXml/itemProps4.xml><?xml version="1.0" encoding="utf-8"?>
<ds:datastoreItem xmlns:ds="http://schemas.openxmlformats.org/officeDocument/2006/customXml" ds:itemID="{4AFEEF9E-0A92-4CDF-AB27-A369AA459FAE}">
  <ds:schemaRefs>
    <ds:schemaRef ds:uri="http://schemas.microsoft.com/office/2006/metadata/contentType"/>
    <ds:schemaRef ds:uri="http://schemas.microsoft.com/office/2006/metadata/properties/metaAttributes"/>
    <ds:schemaRef ds:uri="http://www.w3.org/2000/xmlns/"/>
    <ds:schemaRef ds:uri="http://www.w3.org/2001/XMLSchema"/>
    <ds:schemaRef ds:uri="d4a638c4-874f-49c0-bb2b-5cb8563c2b18"/>
    <ds:schemaRef ds:uri="2d648808-7c08-4883-88db-ae1c26ef4c53"/>
    <ds:schemaRef ds:uri="d8d4b72c-bead-4861-93e9-25b6b1533e83"/>
  </ds:schemaRefs>
</ds:datastoreItem>
</file>

<file path=docMetadata/LabelInfo.xml><?xml version="1.0" encoding="utf-8"?>
<clbl:labelList xmlns:clbl="http://schemas.microsoft.com/office/2020/mipLabelMetadata">
  <clbl:label id="{615524c5-22e9-4bcd-a893-1180a53fc7b2}" enabled="0" method="" siteId="{615524c5-22e9-4bcd-a893-1180a53fc7b2}" removed="1"/>
</clbl:labelList>
</file>

<file path=docProps/app.xml><?xml version="1.0" encoding="utf-8"?>
<Properties xmlns="http://schemas.openxmlformats.org/officeDocument/2006/extended-properties" xmlns:vt="http://schemas.openxmlformats.org/officeDocument/2006/docPropsVTypes">
  <TotalTime>424</TotalTime>
  <Words>3602</Words>
  <Application>Microsoft Office PowerPoint</Application>
  <PresentationFormat>Widescreen</PresentationFormat>
  <Paragraphs>214</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Build America, Buy America Act (BABA)</vt:lpstr>
      <vt:lpstr>Build America, Buy America Act (BABA)</vt:lpstr>
      <vt:lpstr>FY 26 House THUD-Appropriations</vt:lpstr>
      <vt:lpstr>FY 26 Senate Appropriations</vt:lpstr>
      <vt:lpstr>FY 26 Appropriations Comparisons</vt:lpstr>
      <vt:lpstr>Secretary Scott Turner </vt:lpstr>
      <vt:lpstr>HUD Tribal Intergovernmental Advisory Committee (TIAC)</vt:lpstr>
      <vt:lpstr>Tribal HUD-VASH (TVH) Expansion FY 25 Expansion Grant Application Period Closed</vt:lpstr>
      <vt:lpstr>FY 25 IHBG Competitive NOFO</vt:lpstr>
      <vt:lpstr>FY 25 ICDBG NOFO</vt:lpstr>
      <vt:lpstr>Indian Housing Block Grant Formula Response </vt:lpstr>
      <vt:lpstr>*Formula Data FY 2026</vt:lpstr>
      <vt:lpstr>Section 184 Skilled Workers Demonstration</vt:lpstr>
      <vt:lpstr>Title VI</vt:lpstr>
      <vt:lpstr>Training and Technical Assistance T/TA </vt:lpstr>
      <vt:lpstr>Upcoming Training</vt:lpstr>
      <vt:lpstr>General 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Mann</dc:creator>
  <cp:lastModifiedBy>Neil Whitegull</cp:lastModifiedBy>
  <cp:revision>9</cp:revision>
  <cp:lastPrinted>2023-10-25T17:23:46Z</cp:lastPrinted>
  <dcterms:created xsi:type="dcterms:W3CDTF">2023-10-10T19:21:45Z</dcterms:created>
  <dcterms:modified xsi:type="dcterms:W3CDTF">2025-10-14T00:12:57Z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2dd2237a-60da-45a7-8897-0d6c08580af1</vt:lpwstr>
  </property>
  <property fmtid="{D5CDD505-2E9C-101B-9397-08002B2CF9AE}" pid="3" name="MediaServiceImageTags">
    <vt:lpwstr/>
  </property>
  <property fmtid="{D5CDD505-2E9C-101B-9397-08002B2CF9AE}" pid="4" name="ContentTypeId">
    <vt:lpwstr>0x010100AA71397E283BE84E9C263F3FE9D5B4A8</vt:lpwstr>
  </property>
</Properties>
</file>