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3.xml" ContentType="application/vnd.openxmlformats-officedocument.them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4.xml" ContentType="application/vnd.openxmlformats-officedocument.theme+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3" r:id="rId1"/>
    <p:sldMasterId id="2147483660" r:id="rId2"/>
    <p:sldMasterId id="2147483767" r:id="rId3"/>
  </p:sldMasterIdLst>
  <p:notesMasterIdLst>
    <p:notesMasterId r:id="rId113"/>
  </p:notesMasterIdLst>
  <p:sldIdLst>
    <p:sldId id="4074" r:id="rId4"/>
    <p:sldId id="10028" r:id="rId5"/>
    <p:sldId id="10029" r:id="rId6"/>
    <p:sldId id="10032" r:id="rId7"/>
    <p:sldId id="10034" r:id="rId8"/>
    <p:sldId id="258" r:id="rId9"/>
    <p:sldId id="264" r:id="rId10"/>
    <p:sldId id="4621" r:id="rId11"/>
    <p:sldId id="4602" r:id="rId12"/>
    <p:sldId id="261" r:id="rId13"/>
    <p:sldId id="4603" r:id="rId14"/>
    <p:sldId id="4623" r:id="rId15"/>
    <p:sldId id="4604" r:id="rId16"/>
    <p:sldId id="4618" r:id="rId17"/>
    <p:sldId id="265" r:id="rId18"/>
    <p:sldId id="266" r:id="rId19"/>
    <p:sldId id="267" r:id="rId20"/>
    <p:sldId id="268" r:id="rId21"/>
    <p:sldId id="4606" r:id="rId22"/>
    <p:sldId id="4607" r:id="rId23"/>
    <p:sldId id="271" r:id="rId24"/>
    <p:sldId id="4619" r:id="rId25"/>
    <p:sldId id="272" r:id="rId26"/>
    <p:sldId id="4608" r:id="rId27"/>
    <p:sldId id="275" r:id="rId28"/>
    <p:sldId id="276" r:id="rId29"/>
    <p:sldId id="277" r:id="rId30"/>
    <p:sldId id="278" r:id="rId31"/>
    <p:sldId id="279" r:id="rId32"/>
    <p:sldId id="280" r:id="rId33"/>
    <p:sldId id="281" r:id="rId34"/>
    <p:sldId id="10031" r:id="rId35"/>
    <p:sldId id="289" r:id="rId36"/>
    <p:sldId id="290" r:id="rId37"/>
    <p:sldId id="340" r:id="rId38"/>
    <p:sldId id="4609" r:id="rId39"/>
    <p:sldId id="4610" r:id="rId40"/>
    <p:sldId id="4611" r:id="rId41"/>
    <p:sldId id="4612" r:id="rId42"/>
    <p:sldId id="293" r:id="rId43"/>
    <p:sldId id="294" r:id="rId44"/>
    <p:sldId id="295" r:id="rId45"/>
    <p:sldId id="4613" r:id="rId46"/>
    <p:sldId id="297" r:id="rId47"/>
    <p:sldId id="298" r:id="rId48"/>
    <p:sldId id="299" r:id="rId49"/>
    <p:sldId id="300" r:id="rId50"/>
    <p:sldId id="301" r:id="rId51"/>
    <p:sldId id="302" r:id="rId52"/>
    <p:sldId id="303" r:id="rId53"/>
    <p:sldId id="304" r:id="rId54"/>
    <p:sldId id="305" r:id="rId55"/>
    <p:sldId id="306" r:id="rId56"/>
    <p:sldId id="307" r:id="rId57"/>
    <p:sldId id="312" r:id="rId58"/>
    <p:sldId id="313" r:id="rId59"/>
    <p:sldId id="4622" r:id="rId60"/>
    <p:sldId id="10024" r:id="rId61"/>
    <p:sldId id="4614" r:id="rId62"/>
    <p:sldId id="4615" r:id="rId63"/>
    <p:sldId id="4616" r:id="rId64"/>
    <p:sldId id="4617" r:id="rId65"/>
    <p:sldId id="10025" r:id="rId66"/>
    <p:sldId id="315" r:id="rId67"/>
    <p:sldId id="317" r:id="rId68"/>
    <p:sldId id="4113" r:id="rId69"/>
    <p:sldId id="4626" r:id="rId70"/>
    <p:sldId id="259" r:id="rId71"/>
    <p:sldId id="260" r:id="rId72"/>
    <p:sldId id="4652" r:id="rId73"/>
    <p:sldId id="262" r:id="rId74"/>
    <p:sldId id="263" r:id="rId75"/>
    <p:sldId id="4628" r:id="rId76"/>
    <p:sldId id="4629" r:id="rId77"/>
    <p:sldId id="4653" r:id="rId78"/>
    <p:sldId id="4631" r:id="rId79"/>
    <p:sldId id="4632" r:id="rId80"/>
    <p:sldId id="269" r:id="rId81"/>
    <p:sldId id="270" r:id="rId82"/>
    <p:sldId id="4654" r:id="rId83"/>
    <p:sldId id="4655" r:id="rId84"/>
    <p:sldId id="273" r:id="rId85"/>
    <p:sldId id="274" r:id="rId86"/>
    <p:sldId id="4635" r:id="rId87"/>
    <p:sldId id="4636" r:id="rId88"/>
    <p:sldId id="4651" r:id="rId89"/>
    <p:sldId id="4638" r:id="rId90"/>
    <p:sldId id="4639" r:id="rId91"/>
    <p:sldId id="4640" r:id="rId92"/>
    <p:sldId id="4656" r:id="rId93"/>
    <p:sldId id="10033" r:id="rId94"/>
    <p:sldId id="4644" r:id="rId95"/>
    <p:sldId id="4660" r:id="rId96"/>
    <p:sldId id="314" r:id="rId97"/>
    <p:sldId id="4659" r:id="rId98"/>
    <p:sldId id="4647" r:id="rId99"/>
    <p:sldId id="4648" r:id="rId100"/>
    <p:sldId id="318" r:id="rId101"/>
    <p:sldId id="4649" r:id="rId102"/>
    <p:sldId id="320" r:id="rId103"/>
    <p:sldId id="321" r:id="rId104"/>
    <p:sldId id="322" r:id="rId105"/>
    <p:sldId id="4657" r:id="rId106"/>
    <p:sldId id="323" r:id="rId107"/>
    <p:sldId id="324" r:id="rId108"/>
    <p:sldId id="325" r:id="rId109"/>
    <p:sldId id="326" r:id="rId110"/>
    <p:sldId id="330" r:id="rId111"/>
    <p:sldId id="10030" r:id="rId112"/>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292E"/>
    <a:srgbClr val="A43035"/>
    <a:srgbClr val="C9222A"/>
    <a:srgbClr val="C62127"/>
    <a:srgbClr val="E7EBEF"/>
    <a:srgbClr val="616F6F"/>
    <a:srgbClr val="A97140"/>
    <a:srgbClr val="ECBACE"/>
    <a:srgbClr val="DCC6D4"/>
    <a:srgbClr val="FCC8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E4C244-0327-439E-9914-98C65CBCB512}" v="3" dt="2026-07-13T19:38:48.594"/>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49" autoAdjust="0"/>
    <p:restoredTop sz="94644" autoAdjust="0"/>
  </p:normalViewPr>
  <p:slideViewPr>
    <p:cSldViewPr snapToGrid="0">
      <p:cViewPr varScale="1">
        <p:scale>
          <a:sx n="78" d="100"/>
          <a:sy n="78" d="100"/>
        </p:scale>
        <p:origin x="456" y="82"/>
      </p:cViewPr>
      <p:guideLst/>
    </p:cSldViewPr>
  </p:slideViewPr>
  <p:outlineViewPr>
    <p:cViewPr>
      <p:scale>
        <a:sx n="33" d="100"/>
        <a:sy n="33" d="100"/>
      </p:scale>
      <p:origin x="0" y="-138655"/>
    </p:cViewPr>
  </p:outlineViewPr>
  <p:notesTextViewPr>
    <p:cViewPr>
      <p:scale>
        <a:sx n="3" d="2"/>
        <a:sy n="3" d="2"/>
      </p:scale>
      <p:origin x="0" y="0"/>
    </p:cViewPr>
  </p:notesTextViewPr>
  <p:sorterViewPr>
    <p:cViewPr>
      <p:scale>
        <a:sx n="122" d="100"/>
        <a:sy n="122" d="100"/>
      </p:scale>
      <p:origin x="0" y="-3187"/>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tableStyles" Target="tableStyles.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notesMaster" Target="notesMasters/notesMaster1.xml"/><Relationship Id="rId118" Type="http://schemas.microsoft.com/office/2016/11/relationships/changesInfo" Target="changesInfos/changesInfo1.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presProps" Target="presProps.xml"/><Relationship Id="rId119" Type="http://schemas.microsoft.com/office/2015/10/relationships/revisionInfo" Target="revisionInfo.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viewProps" Target="view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eva Yazzie" userId="79284d58a69d12b4" providerId="LiveId" clId="{D07156EB-0D1C-4DF2-A638-A8B3944E4581}"/>
    <pc:docChg chg="undo custSel addSld delSld modSld sldOrd">
      <pc:chgData name="Aneva Yazzie" userId="79284d58a69d12b4" providerId="LiveId" clId="{D07156EB-0D1C-4DF2-A638-A8B3944E4581}" dt="2026-07-13T19:41:54.282" v="302" actId="1076"/>
      <pc:docMkLst>
        <pc:docMk/>
      </pc:docMkLst>
      <pc:sldChg chg="modSp mod">
        <pc:chgData name="Aneva Yazzie" userId="79284d58a69d12b4" providerId="LiveId" clId="{D07156EB-0D1C-4DF2-A638-A8B3944E4581}" dt="2026-07-13T19:38:39.598" v="257" actId="313"/>
        <pc:sldMkLst>
          <pc:docMk/>
          <pc:sldMk cId="0" sldId="276"/>
        </pc:sldMkLst>
        <pc:spChg chg="mod">
          <ac:chgData name="Aneva Yazzie" userId="79284d58a69d12b4" providerId="LiveId" clId="{D07156EB-0D1C-4DF2-A638-A8B3944E4581}" dt="2026-07-13T19:38:39.598" v="257" actId="313"/>
          <ac:spMkLst>
            <pc:docMk/>
            <pc:sldMk cId="0" sldId="276"/>
            <ac:spMk id="304" creationId="{00000000-0000-0000-0000-000000000000}"/>
          </ac:spMkLst>
        </pc:spChg>
      </pc:sldChg>
      <pc:sldChg chg="modSp mod">
        <pc:chgData name="Aneva Yazzie" userId="79284d58a69d12b4" providerId="LiveId" clId="{D07156EB-0D1C-4DF2-A638-A8B3944E4581}" dt="2026-07-13T19:15:22.992" v="117" actId="255"/>
        <pc:sldMkLst>
          <pc:docMk/>
          <pc:sldMk cId="2093701746" sldId="4074"/>
        </pc:sldMkLst>
        <pc:spChg chg="mod">
          <ac:chgData name="Aneva Yazzie" userId="79284d58a69d12b4" providerId="LiveId" clId="{D07156EB-0D1C-4DF2-A638-A8B3944E4581}" dt="2026-07-13T19:15:22.992" v="117" actId="255"/>
          <ac:spMkLst>
            <pc:docMk/>
            <pc:sldMk cId="2093701746" sldId="4074"/>
            <ac:spMk id="2" creationId="{A87A23DF-ED9B-B631-2974-BE551085A47E}"/>
          </ac:spMkLst>
        </pc:spChg>
      </pc:sldChg>
      <pc:sldChg chg="modSp mod">
        <pc:chgData name="Aneva Yazzie" userId="79284d58a69d12b4" providerId="LiveId" clId="{D07156EB-0D1C-4DF2-A638-A8B3944E4581}" dt="2026-07-13T19:41:54.282" v="302" actId="1076"/>
        <pc:sldMkLst>
          <pc:docMk/>
          <pc:sldMk cId="1682595790" sldId="4628"/>
        </pc:sldMkLst>
        <pc:spChg chg="mod">
          <ac:chgData name="Aneva Yazzie" userId="79284d58a69d12b4" providerId="LiveId" clId="{D07156EB-0D1C-4DF2-A638-A8B3944E4581}" dt="2026-07-13T19:41:54.282" v="302" actId="1076"/>
          <ac:spMkLst>
            <pc:docMk/>
            <pc:sldMk cId="1682595790" sldId="4628"/>
            <ac:spMk id="2" creationId="{6C1C91FA-DD57-E214-8CFD-2A96FE618DD3}"/>
          </ac:spMkLst>
        </pc:spChg>
        <pc:spChg chg="mod">
          <ac:chgData name="Aneva Yazzie" userId="79284d58a69d12b4" providerId="LiveId" clId="{D07156EB-0D1C-4DF2-A638-A8B3944E4581}" dt="2026-07-13T19:40:08.759" v="283" actId="20577"/>
          <ac:spMkLst>
            <pc:docMk/>
            <pc:sldMk cId="1682595790" sldId="4628"/>
            <ac:spMk id="242" creationId="{00000000-0000-0000-0000-000000000000}"/>
          </ac:spMkLst>
        </pc:spChg>
      </pc:sldChg>
      <pc:sldChg chg="modSp mod">
        <pc:chgData name="Aneva Yazzie" userId="79284d58a69d12b4" providerId="LiveId" clId="{D07156EB-0D1C-4DF2-A638-A8B3944E4581}" dt="2026-07-13T19:39:35.315" v="268" actId="14100"/>
        <pc:sldMkLst>
          <pc:docMk/>
          <pc:sldMk cId="2463056946" sldId="4629"/>
        </pc:sldMkLst>
        <pc:spChg chg="mod">
          <ac:chgData name="Aneva Yazzie" userId="79284d58a69d12b4" providerId="LiveId" clId="{D07156EB-0D1C-4DF2-A638-A8B3944E4581}" dt="2026-07-13T19:39:35.315" v="268" actId="14100"/>
          <ac:spMkLst>
            <pc:docMk/>
            <pc:sldMk cId="2463056946" sldId="4629"/>
            <ac:spMk id="253" creationId="{00000000-0000-0000-0000-000000000000}"/>
          </ac:spMkLst>
        </pc:spChg>
      </pc:sldChg>
      <pc:sldChg chg="add ord">
        <pc:chgData name="Aneva Yazzie" userId="79284d58a69d12b4" providerId="LiveId" clId="{D07156EB-0D1C-4DF2-A638-A8B3944E4581}" dt="2026-07-13T19:35:10.017" v="256"/>
        <pc:sldMkLst>
          <pc:docMk/>
          <pc:sldMk cId="741957683" sldId="10030"/>
        </pc:sldMkLst>
      </pc:sldChg>
      <pc:sldChg chg="del">
        <pc:chgData name="Aneva Yazzie" userId="79284d58a69d12b4" providerId="LiveId" clId="{D07156EB-0D1C-4DF2-A638-A8B3944E4581}" dt="2026-07-13T19:34:43.137" v="253" actId="2696"/>
        <pc:sldMkLst>
          <pc:docMk/>
          <pc:sldMk cId="967124750" sldId="10030"/>
        </pc:sldMkLst>
      </pc:sldChg>
      <pc:sldChg chg="modSp mod">
        <pc:chgData name="Aneva Yazzie" userId="79284d58a69d12b4" providerId="LiveId" clId="{D07156EB-0D1C-4DF2-A638-A8B3944E4581}" dt="2026-07-13T19:17:38.223" v="252" actId="20577"/>
        <pc:sldMkLst>
          <pc:docMk/>
          <pc:sldMk cId="3706981111" sldId="10032"/>
        </pc:sldMkLst>
        <pc:spChg chg="mod">
          <ac:chgData name="Aneva Yazzie" userId="79284d58a69d12b4" providerId="LiveId" clId="{D07156EB-0D1C-4DF2-A638-A8B3944E4581}" dt="2026-07-13T19:15:54.312" v="119" actId="255"/>
          <ac:spMkLst>
            <pc:docMk/>
            <pc:sldMk cId="3706981111" sldId="10032"/>
            <ac:spMk id="2" creationId="{C3643C39-50F6-02EA-F60C-276412BB3BF4}"/>
          </ac:spMkLst>
        </pc:spChg>
        <pc:spChg chg="mod">
          <ac:chgData name="Aneva Yazzie" userId="79284d58a69d12b4" providerId="LiveId" clId="{D07156EB-0D1C-4DF2-A638-A8B3944E4581}" dt="2026-07-13T19:17:38.223" v="252" actId="20577"/>
          <ac:spMkLst>
            <pc:docMk/>
            <pc:sldMk cId="3706981111" sldId="10032"/>
            <ac:spMk id="5" creationId="{C783613B-E490-763A-90BB-59C3DFE2E01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95585D-BD36-4C42-94EF-7D00D5B33EB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26D52F83-3F2F-4196-AA22-393B7B8B11F8}">
      <dgm:prSet phldrT="[Text]" phldr="1"/>
      <dgm:spPr>
        <a:solidFill>
          <a:srgbClr val="C00000"/>
        </a:solidFill>
      </dgm:spPr>
      <dgm:t>
        <a:bodyPr/>
        <a:lstStyle/>
        <a:p>
          <a:endParaRPr lang="en-US" dirty="0"/>
        </a:p>
      </dgm:t>
    </dgm:pt>
    <dgm:pt modelId="{3B02D43C-C542-4D4E-988A-23FF7EAA0393}" type="parTrans" cxnId="{8E20BC47-DF47-467E-87C6-1674E5FEC685}">
      <dgm:prSet/>
      <dgm:spPr/>
      <dgm:t>
        <a:bodyPr/>
        <a:lstStyle/>
        <a:p>
          <a:endParaRPr lang="en-US"/>
        </a:p>
      </dgm:t>
    </dgm:pt>
    <dgm:pt modelId="{A3A1AF32-82F0-43BB-B68C-C9690F571DC9}" type="sibTrans" cxnId="{8E20BC47-DF47-467E-87C6-1674E5FEC685}">
      <dgm:prSet/>
      <dgm:spPr/>
      <dgm:t>
        <a:bodyPr/>
        <a:lstStyle/>
        <a:p>
          <a:endParaRPr lang="en-US"/>
        </a:p>
      </dgm:t>
    </dgm:pt>
    <dgm:pt modelId="{8C3814B0-8776-42D0-A3A4-6E8B7710D8A8}">
      <dgm:prSet phldrT="[Text]" phldr="1"/>
      <dgm:spPr/>
      <dgm:t>
        <a:bodyPr/>
        <a:lstStyle/>
        <a:p>
          <a:endParaRPr lang="en-US" dirty="0"/>
        </a:p>
      </dgm:t>
    </dgm:pt>
    <dgm:pt modelId="{45B8D208-AE34-4A2C-87E4-F78C7E2873C2}" type="parTrans" cxnId="{C62BA861-3A44-4B2F-9179-FA2405CF7FD5}">
      <dgm:prSet/>
      <dgm:spPr/>
      <dgm:t>
        <a:bodyPr/>
        <a:lstStyle/>
        <a:p>
          <a:endParaRPr lang="en-US"/>
        </a:p>
      </dgm:t>
    </dgm:pt>
    <dgm:pt modelId="{361AC9D0-A1DF-4B84-8CF7-39F34501C899}" type="sibTrans" cxnId="{C62BA861-3A44-4B2F-9179-FA2405CF7FD5}">
      <dgm:prSet/>
      <dgm:spPr/>
      <dgm:t>
        <a:bodyPr/>
        <a:lstStyle/>
        <a:p>
          <a:endParaRPr lang="en-US"/>
        </a:p>
      </dgm:t>
    </dgm:pt>
    <dgm:pt modelId="{583764F5-796C-40BA-B665-B70E2D2756EE}">
      <dgm:prSet phldrT="[Text]" phldr="1"/>
      <dgm:spPr/>
      <dgm:t>
        <a:bodyPr/>
        <a:lstStyle/>
        <a:p>
          <a:endParaRPr lang="en-US" dirty="0"/>
        </a:p>
      </dgm:t>
    </dgm:pt>
    <dgm:pt modelId="{FD5F36EF-09BE-460F-B696-C90D966F094E}" type="parTrans" cxnId="{F6B2D2C7-1DFA-4A2C-847F-137BBBDF1733}">
      <dgm:prSet/>
      <dgm:spPr/>
      <dgm:t>
        <a:bodyPr/>
        <a:lstStyle/>
        <a:p>
          <a:endParaRPr lang="en-US"/>
        </a:p>
      </dgm:t>
    </dgm:pt>
    <dgm:pt modelId="{3A3522A7-4B00-473D-878E-CF2422759DF4}" type="sibTrans" cxnId="{F6B2D2C7-1DFA-4A2C-847F-137BBBDF1733}">
      <dgm:prSet/>
      <dgm:spPr/>
      <dgm:t>
        <a:bodyPr/>
        <a:lstStyle/>
        <a:p>
          <a:endParaRPr lang="en-US"/>
        </a:p>
      </dgm:t>
    </dgm:pt>
    <dgm:pt modelId="{97A1D386-6B4C-4875-83D9-8542CBE86CAD}">
      <dgm:prSet phldrT="[Text]" phldr="1"/>
      <dgm:spPr>
        <a:solidFill>
          <a:srgbClr val="C00000"/>
        </a:solidFill>
      </dgm:spPr>
      <dgm:t>
        <a:bodyPr/>
        <a:lstStyle/>
        <a:p>
          <a:endParaRPr lang="en-US" dirty="0"/>
        </a:p>
      </dgm:t>
    </dgm:pt>
    <dgm:pt modelId="{8E726767-C301-424E-BB22-4EE450CF5B06}" type="parTrans" cxnId="{F8A8DBE8-5244-40FE-A3D7-E82E3A18819E}">
      <dgm:prSet/>
      <dgm:spPr/>
      <dgm:t>
        <a:bodyPr/>
        <a:lstStyle/>
        <a:p>
          <a:endParaRPr lang="en-US"/>
        </a:p>
      </dgm:t>
    </dgm:pt>
    <dgm:pt modelId="{DBB2EB7B-91E4-4051-9CB8-9BA5D461DB72}" type="sibTrans" cxnId="{F8A8DBE8-5244-40FE-A3D7-E82E3A18819E}">
      <dgm:prSet/>
      <dgm:spPr/>
      <dgm:t>
        <a:bodyPr/>
        <a:lstStyle/>
        <a:p>
          <a:endParaRPr lang="en-US"/>
        </a:p>
      </dgm:t>
    </dgm:pt>
    <dgm:pt modelId="{DBBFB360-8DEE-4F41-84AC-0BF5E0269EC8}">
      <dgm:prSet phldrT="[Text]" phldr="1"/>
      <dgm:spPr/>
      <dgm:t>
        <a:bodyPr/>
        <a:lstStyle/>
        <a:p>
          <a:endParaRPr lang="en-US" dirty="0"/>
        </a:p>
      </dgm:t>
    </dgm:pt>
    <dgm:pt modelId="{5381B525-ABDC-4B2C-9F2C-4229D32149D3}" type="parTrans" cxnId="{DCB074E8-4D82-4925-994F-341B6AD4CF8D}">
      <dgm:prSet/>
      <dgm:spPr/>
      <dgm:t>
        <a:bodyPr/>
        <a:lstStyle/>
        <a:p>
          <a:endParaRPr lang="en-US"/>
        </a:p>
      </dgm:t>
    </dgm:pt>
    <dgm:pt modelId="{FB24BF88-E10B-4EC9-A1F1-651244F39771}" type="sibTrans" cxnId="{DCB074E8-4D82-4925-994F-341B6AD4CF8D}">
      <dgm:prSet/>
      <dgm:spPr/>
      <dgm:t>
        <a:bodyPr/>
        <a:lstStyle/>
        <a:p>
          <a:endParaRPr lang="en-US"/>
        </a:p>
      </dgm:t>
    </dgm:pt>
    <dgm:pt modelId="{24B2EEE5-407D-4EF1-87B2-33E73DEA0377}">
      <dgm:prSet phldrT="[Text]" phldr="1"/>
      <dgm:spPr/>
      <dgm:t>
        <a:bodyPr/>
        <a:lstStyle/>
        <a:p>
          <a:endParaRPr lang="en-US" dirty="0"/>
        </a:p>
      </dgm:t>
    </dgm:pt>
    <dgm:pt modelId="{26CBE2AC-A3BF-46BF-A25E-D38D8B1EF49F}" type="parTrans" cxnId="{F784A15B-C597-4FC7-8A62-4247356D0E41}">
      <dgm:prSet/>
      <dgm:spPr/>
      <dgm:t>
        <a:bodyPr/>
        <a:lstStyle/>
        <a:p>
          <a:endParaRPr lang="en-US"/>
        </a:p>
      </dgm:t>
    </dgm:pt>
    <dgm:pt modelId="{F9F49B49-2D1C-4FEC-92EE-DEFF3E911CE9}" type="sibTrans" cxnId="{F784A15B-C597-4FC7-8A62-4247356D0E41}">
      <dgm:prSet/>
      <dgm:spPr/>
      <dgm:t>
        <a:bodyPr/>
        <a:lstStyle/>
        <a:p>
          <a:endParaRPr lang="en-US"/>
        </a:p>
      </dgm:t>
    </dgm:pt>
    <dgm:pt modelId="{4C49A26C-B51B-4582-BD55-CDD53A6D7888}">
      <dgm:prSet phldrT="[Text]" phldr="1"/>
      <dgm:spPr>
        <a:solidFill>
          <a:srgbClr val="C00000"/>
        </a:solidFill>
      </dgm:spPr>
      <dgm:t>
        <a:bodyPr/>
        <a:lstStyle/>
        <a:p>
          <a:endParaRPr lang="en-US" dirty="0"/>
        </a:p>
      </dgm:t>
    </dgm:pt>
    <dgm:pt modelId="{763E3141-7531-466C-9260-D899CF5527C9}" type="parTrans" cxnId="{FAA0CA98-A266-47B9-8824-860599042D7A}">
      <dgm:prSet/>
      <dgm:spPr/>
      <dgm:t>
        <a:bodyPr/>
        <a:lstStyle/>
        <a:p>
          <a:endParaRPr lang="en-US"/>
        </a:p>
      </dgm:t>
    </dgm:pt>
    <dgm:pt modelId="{B5E1F03D-DB9D-4614-BC00-F975BF441F68}" type="sibTrans" cxnId="{FAA0CA98-A266-47B9-8824-860599042D7A}">
      <dgm:prSet/>
      <dgm:spPr/>
      <dgm:t>
        <a:bodyPr/>
        <a:lstStyle/>
        <a:p>
          <a:endParaRPr lang="en-US"/>
        </a:p>
      </dgm:t>
    </dgm:pt>
    <dgm:pt modelId="{26A87D39-BAA7-4AF1-8C10-644AE4BBE39E}">
      <dgm:prSet phldrT="[Text]" phldr="1"/>
      <dgm:spPr/>
      <dgm:t>
        <a:bodyPr/>
        <a:lstStyle/>
        <a:p>
          <a:endParaRPr lang="en-US" dirty="0"/>
        </a:p>
      </dgm:t>
    </dgm:pt>
    <dgm:pt modelId="{48B6825D-BD78-46D7-8A30-3E8E78408DC6}" type="parTrans" cxnId="{F4E25F8A-8271-401F-8BAD-DD531BFE37CD}">
      <dgm:prSet/>
      <dgm:spPr/>
      <dgm:t>
        <a:bodyPr/>
        <a:lstStyle/>
        <a:p>
          <a:endParaRPr lang="en-US"/>
        </a:p>
      </dgm:t>
    </dgm:pt>
    <dgm:pt modelId="{85244300-4443-423C-9415-D60463AA9F4C}" type="sibTrans" cxnId="{F4E25F8A-8271-401F-8BAD-DD531BFE37CD}">
      <dgm:prSet/>
      <dgm:spPr/>
      <dgm:t>
        <a:bodyPr/>
        <a:lstStyle/>
        <a:p>
          <a:endParaRPr lang="en-US"/>
        </a:p>
      </dgm:t>
    </dgm:pt>
    <dgm:pt modelId="{C7AEE09B-B47F-4398-8A2C-E990E220524E}">
      <dgm:prSet phldrT="[Text]" phldr="1"/>
      <dgm:spPr/>
      <dgm:t>
        <a:bodyPr/>
        <a:lstStyle/>
        <a:p>
          <a:endParaRPr lang="en-US" dirty="0"/>
        </a:p>
      </dgm:t>
    </dgm:pt>
    <dgm:pt modelId="{2D05CEF4-2413-47AB-9B97-4250822F5E17}" type="parTrans" cxnId="{0B93F634-A8DE-4C05-A3A7-1632014437EE}">
      <dgm:prSet/>
      <dgm:spPr/>
      <dgm:t>
        <a:bodyPr/>
        <a:lstStyle/>
        <a:p>
          <a:endParaRPr lang="en-US"/>
        </a:p>
      </dgm:t>
    </dgm:pt>
    <dgm:pt modelId="{44EC6331-B37C-47E6-BF32-15D487DAB6BD}" type="sibTrans" cxnId="{0B93F634-A8DE-4C05-A3A7-1632014437EE}">
      <dgm:prSet/>
      <dgm:spPr/>
      <dgm:t>
        <a:bodyPr/>
        <a:lstStyle/>
        <a:p>
          <a:endParaRPr lang="en-US"/>
        </a:p>
      </dgm:t>
    </dgm:pt>
    <dgm:pt modelId="{5CB8F805-6C37-4787-998E-32C6A8C5893C}" type="pres">
      <dgm:prSet presAssocID="{3695585D-BD36-4C42-94EF-7D00D5B33EB3}" presName="linearFlow" presStyleCnt="0">
        <dgm:presLayoutVars>
          <dgm:dir/>
          <dgm:animLvl val="lvl"/>
          <dgm:resizeHandles val="exact"/>
        </dgm:presLayoutVars>
      </dgm:prSet>
      <dgm:spPr/>
    </dgm:pt>
    <dgm:pt modelId="{6E783AAC-3521-41ED-8FF9-F56A9A9FDB09}" type="pres">
      <dgm:prSet presAssocID="{26D52F83-3F2F-4196-AA22-393B7B8B11F8}" presName="composite" presStyleCnt="0"/>
      <dgm:spPr/>
    </dgm:pt>
    <dgm:pt modelId="{A338BBCF-0528-45AF-B5F6-235A748E5060}" type="pres">
      <dgm:prSet presAssocID="{26D52F83-3F2F-4196-AA22-393B7B8B11F8}" presName="parentText" presStyleLbl="alignNode1" presStyleIdx="0" presStyleCnt="3">
        <dgm:presLayoutVars>
          <dgm:chMax val="1"/>
          <dgm:bulletEnabled val="1"/>
        </dgm:presLayoutVars>
      </dgm:prSet>
      <dgm:spPr/>
    </dgm:pt>
    <dgm:pt modelId="{B2D1FCD1-1BA7-4E58-A64D-3102E24E2B08}" type="pres">
      <dgm:prSet presAssocID="{26D52F83-3F2F-4196-AA22-393B7B8B11F8}" presName="descendantText" presStyleLbl="alignAcc1" presStyleIdx="0" presStyleCnt="3">
        <dgm:presLayoutVars>
          <dgm:bulletEnabled val="1"/>
        </dgm:presLayoutVars>
      </dgm:prSet>
      <dgm:spPr/>
    </dgm:pt>
    <dgm:pt modelId="{907EF182-AA83-4BE8-9B59-C4E0998236F4}" type="pres">
      <dgm:prSet presAssocID="{A3A1AF32-82F0-43BB-B68C-C9690F571DC9}" presName="sp" presStyleCnt="0"/>
      <dgm:spPr/>
    </dgm:pt>
    <dgm:pt modelId="{49B7D388-05A6-4FB9-8F67-8A5D13D06D52}" type="pres">
      <dgm:prSet presAssocID="{97A1D386-6B4C-4875-83D9-8542CBE86CAD}" presName="composite" presStyleCnt="0"/>
      <dgm:spPr/>
    </dgm:pt>
    <dgm:pt modelId="{CBAC7679-1035-47CF-9218-2BC6A3B00315}" type="pres">
      <dgm:prSet presAssocID="{97A1D386-6B4C-4875-83D9-8542CBE86CAD}" presName="parentText" presStyleLbl="alignNode1" presStyleIdx="1" presStyleCnt="3">
        <dgm:presLayoutVars>
          <dgm:chMax val="1"/>
          <dgm:bulletEnabled val="1"/>
        </dgm:presLayoutVars>
      </dgm:prSet>
      <dgm:spPr/>
    </dgm:pt>
    <dgm:pt modelId="{9FE1A868-8E66-4189-B4F5-D177996F791C}" type="pres">
      <dgm:prSet presAssocID="{97A1D386-6B4C-4875-83D9-8542CBE86CAD}" presName="descendantText" presStyleLbl="alignAcc1" presStyleIdx="1" presStyleCnt="3">
        <dgm:presLayoutVars>
          <dgm:bulletEnabled val="1"/>
        </dgm:presLayoutVars>
      </dgm:prSet>
      <dgm:spPr/>
    </dgm:pt>
    <dgm:pt modelId="{BE128176-54AD-4EBF-8830-067C79A429DB}" type="pres">
      <dgm:prSet presAssocID="{DBB2EB7B-91E4-4051-9CB8-9BA5D461DB72}" presName="sp" presStyleCnt="0"/>
      <dgm:spPr/>
    </dgm:pt>
    <dgm:pt modelId="{4D83ECFA-F8B0-4DBB-B6E2-826372FCE6FE}" type="pres">
      <dgm:prSet presAssocID="{4C49A26C-B51B-4582-BD55-CDD53A6D7888}" presName="composite" presStyleCnt="0"/>
      <dgm:spPr/>
    </dgm:pt>
    <dgm:pt modelId="{BF9CA965-4294-43D8-9603-832A3A5C00C7}" type="pres">
      <dgm:prSet presAssocID="{4C49A26C-B51B-4582-BD55-CDD53A6D7888}" presName="parentText" presStyleLbl="alignNode1" presStyleIdx="2" presStyleCnt="3">
        <dgm:presLayoutVars>
          <dgm:chMax val="1"/>
          <dgm:bulletEnabled val="1"/>
        </dgm:presLayoutVars>
      </dgm:prSet>
      <dgm:spPr/>
    </dgm:pt>
    <dgm:pt modelId="{C923854C-F6F6-4528-B2B0-5F315D800B28}" type="pres">
      <dgm:prSet presAssocID="{4C49A26C-B51B-4582-BD55-CDD53A6D7888}" presName="descendantText" presStyleLbl="alignAcc1" presStyleIdx="2" presStyleCnt="3">
        <dgm:presLayoutVars>
          <dgm:bulletEnabled val="1"/>
        </dgm:presLayoutVars>
      </dgm:prSet>
      <dgm:spPr/>
    </dgm:pt>
  </dgm:ptLst>
  <dgm:cxnLst>
    <dgm:cxn modelId="{AD7E8D12-5631-4F4B-AEDB-F493CB89C024}" type="presOf" srcId="{583764F5-796C-40BA-B665-B70E2D2756EE}" destId="{B2D1FCD1-1BA7-4E58-A64D-3102E24E2B08}" srcOrd="0" destOrd="1" presId="urn:microsoft.com/office/officeart/2005/8/layout/chevron2"/>
    <dgm:cxn modelId="{625CEA23-0839-48D1-AC95-87000F8D37C8}" type="presOf" srcId="{8C3814B0-8776-42D0-A3A4-6E8B7710D8A8}" destId="{B2D1FCD1-1BA7-4E58-A64D-3102E24E2B08}" srcOrd="0" destOrd="0" presId="urn:microsoft.com/office/officeart/2005/8/layout/chevron2"/>
    <dgm:cxn modelId="{0B93F634-A8DE-4C05-A3A7-1632014437EE}" srcId="{4C49A26C-B51B-4582-BD55-CDD53A6D7888}" destId="{C7AEE09B-B47F-4398-8A2C-E990E220524E}" srcOrd="1" destOrd="0" parTransId="{2D05CEF4-2413-47AB-9B97-4250822F5E17}" sibTransId="{44EC6331-B37C-47E6-BF32-15D487DAB6BD}"/>
    <dgm:cxn modelId="{F784A15B-C597-4FC7-8A62-4247356D0E41}" srcId="{97A1D386-6B4C-4875-83D9-8542CBE86CAD}" destId="{24B2EEE5-407D-4EF1-87B2-33E73DEA0377}" srcOrd="1" destOrd="0" parTransId="{26CBE2AC-A3BF-46BF-A25E-D38D8B1EF49F}" sibTransId="{F9F49B49-2D1C-4FEC-92EE-DEFF3E911CE9}"/>
    <dgm:cxn modelId="{C62BA861-3A44-4B2F-9179-FA2405CF7FD5}" srcId="{26D52F83-3F2F-4196-AA22-393B7B8B11F8}" destId="{8C3814B0-8776-42D0-A3A4-6E8B7710D8A8}" srcOrd="0" destOrd="0" parTransId="{45B8D208-AE34-4A2C-87E4-F78C7E2873C2}" sibTransId="{361AC9D0-A1DF-4B84-8CF7-39F34501C899}"/>
    <dgm:cxn modelId="{8E20BC47-DF47-467E-87C6-1674E5FEC685}" srcId="{3695585D-BD36-4C42-94EF-7D00D5B33EB3}" destId="{26D52F83-3F2F-4196-AA22-393B7B8B11F8}" srcOrd="0" destOrd="0" parTransId="{3B02D43C-C542-4D4E-988A-23FF7EAA0393}" sibTransId="{A3A1AF32-82F0-43BB-B68C-C9690F571DC9}"/>
    <dgm:cxn modelId="{3695276D-59CF-4011-9934-8C5A513121DC}" type="presOf" srcId="{26A87D39-BAA7-4AF1-8C10-644AE4BBE39E}" destId="{C923854C-F6F6-4528-B2B0-5F315D800B28}" srcOrd="0" destOrd="0" presId="urn:microsoft.com/office/officeart/2005/8/layout/chevron2"/>
    <dgm:cxn modelId="{F4E25F8A-8271-401F-8BAD-DD531BFE37CD}" srcId="{4C49A26C-B51B-4582-BD55-CDD53A6D7888}" destId="{26A87D39-BAA7-4AF1-8C10-644AE4BBE39E}" srcOrd="0" destOrd="0" parTransId="{48B6825D-BD78-46D7-8A30-3E8E78408DC6}" sibTransId="{85244300-4443-423C-9415-D60463AA9F4C}"/>
    <dgm:cxn modelId="{FAA0CA98-A266-47B9-8824-860599042D7A}" srcId="{3695585D-BD36-4C42-94EF-7D00D5B33EB3}" destId="{4C49A26C-B51B-4582-BD55-CDD53A6D7888}" srcOrd="2" destOrd="0" parTransId="{763E3141-7531-466C-9260-D899CF5527C9}" sibTransId="{B5E1F03D-DB9D-4614-BC00-F975BF441F68}"/>
    <dgm:cxn modelId="{E3012CA1-B249-4BF1-B028-82B9257A1C3E}" type="presOf" srcId="{DBBFB360-8DEE-4F41-84AC-0BF5E0269EC8}" destId="{9FE1A868-8E66-4189-B4F5-D177996F791C}" srcOrd="0" destOrd="0" presId="urn:microsoft.com/office/officeart/2005/8/layout/chevron2"/>
    <dgm:cxn modelId="{B70D34C0-C1B0-4872-9E28-1B29D1055D06}" type="presOf" srcId="{26D52F83-3F2F-4196-AA22-393B7B8B11F8}" destId="{A338BBCF-0528-45AF-B5F6-235A748E5060}" srcOrd="0" destOrd="0" presId="urn:microsoft.com/office/officeart/2005/8/layout/chevron2"/>
    <dgm:cxn modelId="{F6B2D2C7-1DFA-4A2C-847F-137BBBDF1733}" srcId="{26D52F83-3F2F-4196-AA22-393B7B8B11F8}" destId="{583764F5-796C-40BA-B665-B70E2D2756EE}" srcOrd="1" destOrd="0" parTransId="{FD5F36EF-09BE-460F-B696-C90D966F094E}" sibTransId="{3A3522A7-4B00-473D-878E-CF2422759DF4}"/>
    <dgm:cxn modelId="{831B82C8-9C96-4088-B441-6ED87641A7D2}" type="presOf" srcId="{4C49A26C-B51B-4582-BD55-CDD53A6D7888}" destId="{BF9CA965-4294-43D8-9603-832A3A5C00C7}" srcOrd="0" destOrd="0" presId="urn:microsoft.com/office/officeart/2005/8/layout/chevron2"/>
    <dgm:cxn modelId="{1D3EB6CE-1B8B-4516-82DD-1F0CCFB17D5A}" type="presOf" srcId="{97A1D386-6B4C-4875-83D9-8542CBE86CAD}" destId="{CBAC7679-1035-47CF-9218-2BC6A3B00315}" srcOrd="0" destOrd="0" presId="urn:microsoft.com/office/officeart/2005/8/layout/chevron2"/>
    <dgm:cxn modelId="{5245D3DE-DC85-47DA-B774-64AD0A2619D9}" type="presOf" srcId="{3695585D-BD36-4C42-94EF-7D00D5B33EB3}" destId="{5CB8F805-6C37-4787-998E-32C6A8C5893C}" srcOrd="0" destOrd="0" presId="urn:microsoft.com/office/officeart/2005/8/layout/chevron2"/>
    <dgm:cxn modelId="{59A921E7-FA97-4420-B823-D1A4215BF490}" type="presOf" srcId="{C7AEE09B-B47F-4398-8A2C-E990E220524E}" destId="{C923854C-F6F6-4528-B2B0-5F315D800B28}" srcOrd="0" destOrd="1" presId="urn:microsoft.com/office/officeart/2005/8/layout/chevron2"/>
    <dgm:cxn modelId="{D54A54E7-77C6-4751-9097-0488889C8A9C}" type="presOf" srcId="{24B2EEE5-407D-4EF1-87B2-33E73DEA0377}" destId="{9FE1A868-8E66-4189-B4F5-D177996F791C}" srcOrd="0" destOrd="1" presId="urn:microsoft.com/office/officeart/2005/8/layout/chevron2"/>
    <dgm:cxn modelId="{DCB074E8-4D82-4925-994F-341B6AD4CF8D}" srcId="{97A1D386-6B4C-4875-83D9-8542CBE86CAD}" destId="{DBBFB360-8DEE-4F41-84AC-0BF5E0269EC8}" srcOrd="0" destOrd="0" parTransId="{5381B525-ABDC-4B2C-9F2C-4229D32149D3}" sibTransId="{FB24BF88-E10B-4EC9-A1F1-651244F39771}"/>
    <dgm:cxn modelId="{F8A8DBE8-5244-40FE-A3D7-E82E3A18819E}" srcId="{3695585D-BD36-4C42-94EF-7D00D5B33EB3}" destId="{97A1D386-6B4C-4875-83D9-8542CBE86CAD}" srcOrd="1" destOrd="0" parTransId="{8E726767-C301-424E-BB22-4EE450CF5B06}" sibTransId="{DBB2EB7B-91E4-4051-9CB8-9BA5D461DB72}"/>
    <dgm:cxn modelId="{F190481D-205B-4F17-93DD-26627E16EFEB}" type="presParOf" srcId="{5CB8F805-6C37-4787-998E-32C6A8C5893C}" destId="{6E783AAC-3521-41ED-8FF9-F56A9A9FDB09}" srcOrd="0" destOrd="0" presId="urn:microsoft.com/office/officeart/2005/8/layout/chevron2"/>
    <dgm:cxn modelId="{9DA3C8C8-E9DF-45E0-AF32-207F1F7F9690}" type="presParOf" srcId="{6E783AAC-3521-41ED-8FF9-F56A9A9FDB09}" destId="{A338BBCF-0528-45AF-B5F6-235A748E5060}" srcOrd="0" destOrd="0" presId="urn:microsoft.com/office/officeart/2005/8/layout/chevron2"/>
    <dgm:cxn modelId="{F25FF966-7F73-459F-BBED-E5A0492B47CB}" type="presParOf" srcId="{6E783AAC-3521-41ED-8FF9-F56A9A9FDB09}" destId="{B2D1FCD1-1BA7-4E58-A64D-3102E24E2B08}" srcOrd="1" destOrd="0" presId="urn:microsoft.com/office/officeart/2005/8/layout/chevron2"/>
    <dgm:cxn modelId="{DBFA5BF0-F67E-4449-94B9-18CFB30C373E}" type="presParOf" srcId="{5CB8F805-6C37-4787-998E-32C6A8C5893C}" destId="{907EF182-AA83-4BE8-9B59-C4E0998236F4}" srcOrd="1" destOrd="0" presId="urn:microsoft.com/office/officeart/2005/8/layout/chevron2"/>
    <dgm:cxn modelId="{954EB75C-50AD-4792-A578-3829829BD307}" type="presParOf" srcId="{5CB8F805-6C37-4787-998E-32C6A8C5893C}" destId="{49B7D388-05A6-4FB9-8F67-8A5D13D06D52}" srcOrd="2" destOrd="0" presId="urn:microsoft.com/office/officeart/2005/8/layout/chevron2"/>
    <dgm:cxn modelId="{74A2985A-1D74-4CFA-9E8A-576BA7067128}" type="presParOf" srcId="{49B7D388-05A6-4FB9-8F67-8A5D13D06D52}" destId="{CBAC7679-1035-47CF-9218-2BC6A3B00315}" srcOrd="0" destOrd="0" presId="urn:microsoft.com/office/officeart/2005/8/layout/chevron2"/>
    <dgm:cxn modelId="{E4235E47-1BC0-4754-9717-394B991196D3}" type="presParOf" srcId="{49B7D388-05A6-4FB9-8F67-8A5D13D06D52}" destId="{9FE1A868-8E66-4189-B4F5-D177996F791C}" srcOrd="1" destOrd="0" presId="urn:microsoft.com/office/officeart/2005/8/layout/chevron2"/>
    <dgm:cxn modelId="{FE2544AF-D7DD-4F4C-9A64-3A82C8BE3893}" type="presParOf" srcId="{5CB8F805-6C37-4787-998E-32C6A8C5893C}" destId="{BE128176-54AD-4EBF-8830-067C79A429DB}" srcOrd="3" destOrd="0" presId="urn:microsoft.com/office/officeart/2005/8/layout/chevron2"/>
    <dgm:cxn modelId="{8ED0317D-F2AC-4156-82F7-C7A0C380A018}" type="presParOf" srcId="{5CB8F805-6C37-4787-998E-32C6A8C5893C}" destId="{4D83ECFA-F8B0-4DBB-B6E2-826372FCE6FE}" srcOrd="4" destOrd="0" presId="urn:microsoft.com/office/officeart/2005/8/layout/chevron2"/>
    <dgm:cxn modelId="{5C208C47-7793-49E7-ABE6-50E9B86E7C1D}" type="presParOf" srcId="{4D83ECFA-F8B0-4DBB-B6E2-826372FCE6FE}" destId="{BF9CA965-4294-43D8-9603-832A3A5C00C7}" srcOrd="0" destOrd="0" presId="urn:microsoft.com/office/officeart/2005/8/layout/chevron2"/>
    <dgm:cxn modelId="{74A0A241-765D-463E-AC56-AEC2DD289D1C}" type="presParOf" srcId="{4D83ECFA-F8B0-4DBB-B6E2-826372FCE6FE}" destId="{C923854C-F6F6-4528-B2B0-5F315D800B2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95585D-BD36-4C42-94EF-7D00D5B33EB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26D52F83-3F2F-4196-AA22-393B7B8B11F8}">
      <dgm:prSet phldrT="[Text]" phldr="1"/>
      <dgm:spPr>
        <a:solidFill>
          <a:srgbClr val="C00000"/>
        </a:solidFill>
      </dgm:spPr>
      <dgm:t>
        <a:bodyPr/>
        <a:lstStyle/>
        <a:p>
          <a:endParaRPr lang="en-US" dirty="0"/>
        </a:p>
      </dgm:t>
    </dgm:pt>
    <dgm:pt modelId="{3B02D43C-C542-4D4E-988A-23FF7EAA0393}" type="parTrans" cxnId="{8E20BC47-DF47-467E-87C6-1674E5FEC685}">
      <dgm:prSet/>
      <dgm:spPr/>
      <dgm:t>
        <a:bodyPr/>
        <a:lstStyle/>
        <a:p>
          <a:endParaRPr lang="en-US"/>
        </a:p>
      </dgm:t>
    </dgm:pt>
    <dgm:pt modelId="{A3A1AF32-82F0-43BB-B68C-C9690F571DC9}" type="sibTrans" cxnId="{8E20BC47-DF47-467E-87C6-1674E5FEC685}">
      <dgm:prSet/>
      <dgm:spPr/>
      <dgm:t>
        <a:bodyPr/>
        <a:lstStyle/>
        <a:p>
          <a:endParaRPr lang="en-US"/>
        </a:p>
      </dgm:t>
    </dgm:pt>
    <dgm:pt modelId="{8C3814B0-8776-42D0-A3A4-6E8B7710D8A8}">
      <dgm:prSet phldrT="[Text]" phldr="1"/>
      <dgm:spPr/>
      <dgm:t>
        <a:bodyPr/>
        <a:lstStyle/>
        <a:p>
          <a:endParaRPr lang="en-US" dirty="0"/>
        </a:p>
      </dgm:t>
    </dgm:pt>
    <dgm:pt modelId="{45B8D208-AE34-4A2C-87E4-F78C7E2873C2}" type="parTrans" cxnId="{C62BA861-3A44-4B2F-9179-FA2405CF7FD5}">
      <dgm:prSet/>
      <dgm:spPr/>
      <dgm:t>
        <a:bodyPr/>
        <a:lstStyle/>
        <a:p>
          <a:endParaRPr lang="en-US"/>
        </a:p>
      </dgm:t>
    </dgm:pt>
    <dgm:pt modelId="{361AC9D0-A1DF-4B84-8CF7-39F34501C899}" type="sibTrans" cxnId="{C62BA861-3A44-4B2F-9179-FA2405CF7FD5}">
      <dgm:prSet/>
      <dgm:spPr/>
      <dgm:t>
        <a:bodyPr/>
        <a:lstStyle/>
        <a:p>
          <a:endParaRPr lang="en-US"/>
        </a:p>
      </dgm:t>
    </dgm:pt>
    <dgm:pt modelId="{583764F5-796C-40BA-B665-B70E2D2756EE}">
      <dgm:prSet phldrT="[Text]" phldr="1"/>
      <dgm:spPr/>
      <dgm:t>
        <a:bodyPr/>
        <a:lstStyle/>
        <a:p>
          <a:endParaRPr lang="en-US" dirty="0"/>
        </a:p>
      </dgm:t>
    </dgm:pt>
    <dgm:pt modelId="{FD5F36EF-09BE-460F-B696-C90D966F094E}" type="parTrans" cxnId="{F6B2D2C7-1DFA-4A2C-847F-137BBBDF1733}">
      <dgm:prSet/>
      <dgm:spPr/>
      <dgm:t>
        <a:bodyPr/>
        <a:lstStyle/>
        <a:p>
          <a:endParaRPr lang="en-US"/>
        </a:p>
      </dgm:t>
    </dgm:pt>
    <dgm:pt modelId="{3A3522A7-4B00-473D-878E-CF2422759DF4}" type="sibTrans" cxnId="{F6B2D2C7-1DFA-4A2C-847F-137BBBDF1733}">
      <dgm:prSet/>
      <dgm:spPr/>
      <dgm:t>
        <a:bodyPr/>
        <a:lstStyle/>
        <a:p>
          <a:endParaRPr lang="en-US"/>
        </a:p>
      </dgm:t>
    </dgm:pt>
    <dgm:pt modelId="{97A1D386-6B4C-4875-83D9-8542CBE86CAD}">
      <dgm:prSet phldrT="[Text]" phldr="1"/>
      <dgm:spPr>
        <a:solidFill>
          <a:srgbClr val="C00000"/>
        </a:solidFill>
      </dgm:spPr>
      <dgm:t>
        <a:bodyPr/>
        <a:lstStyle/>
        <a:p>
          <a:endParaRPr lang="en-US" dirty="0"/>
        </a:p>
      </dgm:t>
    </dgm:pt>
    <dgm:pt modelId="{8E726767-C301-424E-BB22-4EE450CF5B06}" type="parTrans" cxnId="{F8A8DBE8-5244-40FE-A3D7-E82E3A18819E}">
      <dgm:prSet/>
      <dgm:spPr/>
      <dgm:t>
        <a:bodyPr/>
        <a:lstStyle/>
        <a:p>
          <a:endParaRPr lang="en-US"/>
        </a:p>
      </dgm:t>
    </dgm:pt>
    <dgm:pt modelId="{DBB2EB7B-91E4-4051-9CB8-9BA5D461DB72}" type="sibTrans" cxnId="{F8A8DBE8-5244-40FE-A3D7-E82E3A18819E}">
      <dgm:prSet/>
      <dgm:spPr/>
      <dgm:t>
        <a:bodyPr/>
        <a:lstStyle/>
        <a:p>
          <a:endParaRPr lang="en-US"/>
        </a:p>
      </dgm:t>
    </dgm:pt>
    <dgm:pt modelId="{DBBFB360-8DEE-4F41-84AC-0BF5E0269EC8}">
      <dgm:prSet phldrT="[Text]" phldr="1"/>
      <dgm:spPr/>
      <dgm:t>
        <a:bodyPr/>
        <a:lstStyle/>
        <a:p>
          <a:endParaRPr lang="en-US" dirty="0"/>
        </a:p>
      </dgm:t>
    </dgm:pt>
    <dgm:pt modelId="{5381B525-ABDC-4B2C-9F2C-4229D32149D3}" type="parTrans" cxnId="{DCB074E8-4D82-4925-994F-341B6AD4CF8D}">
      <dgm:prSet/>
      <dgm:spPr/>
      <dgm:t>
        <a:bodyPr/>
        <a:lstStyle/>
        <a:p>
          <a:endParaRPr lang="en-US"/>
        </a:p>
      </dgm:t>
    </dgm:pt>
    <dgm:pt modelId="{FB24BF88-E10B-4EC9-A1F1-651244F39771}" type="sibTrans" cxnId="{DCB074E8-4D82-4925-994F-341B6AD4CF8D}">
      <dgm:prSet/>
      <dgm:spPr/>
      <dgm:t>
        <a:bodyPr/>
        <a:lstStyle/>
        <a:p>
          <a:endParaRPr lang="en-US"/>
        </a:p>
      </dgm:t>
    </dgm:pt>
    <dgm:pt modelId="{24B2EEE5-407D-4EF1-87B2-33E73DEA0377}">
      <dgm:prSet phldrT="[Text]" phldr="1"/>
      <dgm:spPr/>
      <dgm:t>
        <a:bodyPr/>
        <a:lstStyle/>
        <a:p>
          <a:endParaRPr lang="en-US" dirty="0"/>
        </a:p>
      </dgm:t>
    </dgm:pt>
    <dgm:pt modelId="{26CBE2AC-A3BF-46BF-A25E-D38D8B1EF49F}" type="parTrans" cxnId="{F784A15B-C597-4FC7-8A62-4247356D0E41}">
      <dgm:prSet/>
      <dgm:spPr/>
      <dgm:t>
        <a:bodyPr/>
        <a:lstStyle/>
        <a:p>
          <a:endParaRPr lang="en-US"/>
        </a:p>
      </dgm:t>
    </dgm:pt>
    <dgm:pt modelId="{F9F49B49-2D1C-4FEC-92EE-DEFF3E911CE9}" type="sibTrans" cxnId="{F784A15B-C597-4FC7-8A62-4247356D0E41}">
      <dgm:prSet/>
      <dgm:spPr/>
      <dgm:t>
        <a:bodyPr/>
        <a:lstStyle/>
        <a:p>
          <a:endParaRPr lang="en-US"/>
        </a:p>
      </dgm:t>
    </dgm:pt>
    <dgm:pt modelId="{4C49A26C-B51B-4582-BD55-CDD53A6D7888}">
      <dgm:prSet phldrT="[Text]" phldr="1"/>
      <dgm:spPr>
        <a:solidFill>
          <a:srgbClr val="C00000"/>
        </a:solidFill>
      </dgm:spPr>
      <dgm:t>
        <a:bodyPr/>
        <a:lstStyle/>
        <a:p>
          <a:endParaRPr lang="en-US" dirty="0"/>
        </a:p>
      </dgm:t>
    </dgm:pt>
    <dgm:pt modelId="{763E3141-7531-466C-9260-D899CF5527C9}" type="parTrans" cxnId="{FAA0CA98-A266-47B9-8824-860599042D7A}">
      <dgm:prSet/>
      <dgm:spPr/>
      <dgm:t>
        <a:bodyPr/>
        <a:lstStyle/>
        <a:p>
          <a:endParaRPr lang="en-US"/>
        </a:p>
      </dgm:t>
    </dgm:pt>
    <dgm:pt modelId="{B5E1F03D-DB9D-4614-BC00-F975BF441F68}" type="sibTrans" cxnId="{FAA0CA98-A266-47B9-8824-860599042D7A}">
      <dgm:prSet/>
      <dgm:spPr/>
      <dgm:t>
        <a:bodyPr/>
        <a:lstStyle/>
        <a:p>
          <a:endParaRPr lang="en-US"/>
        </a:p>
      </dgm:t>
    </dgm:pt>
    <dgm:pt modelId="{26A87D39-BAA7-4AF1-8C10-644AE4BBE39E}">
      <dgm:prSet phldrT="[Text]" phldr="1"/>
      <dgm:spPr/>
      <dgm:t>
        <a:bodyPr/>
        <a:lstStyle/>
        <a:p>
          <a:endParaRPr lang="en-US" dirty="0"/>
        </a:p>
      </dgm:t>
    </dgm:pt>
    <dgm:pt modelId="{48B6825D-BD78-46D7-8A30-3E8E78408DC6}" type="parTrans" cxnId="{F4E25F8A-8271-401F-8BAD-DD531BFE37CD}">
      <dgm:prSet/>
      <dgm:spPr/>
      <dgm:t>
        <a:bodyPr/>
        <a:lstStyle/>
        <a:p>
          <a:endParaRPr lang="en-US"/>
        </a:p>
      </dgm:t>
    </dgm:pt>
    <dgm:pt modelId="{85244300-4443-423C-9415-D60463AA9F4C}" type="sibTrans" cxnId="{F4E25F8A-8271-401F-8BAD-DD531BFE37CD}">
      <dgm:prSet/>
      <dgm:spPr/>
      <dgm:t>
        <a:bodyPr/>
        <a:lstStyle/>
        <a:p>
          <a:endParaRPr lang="en-US"/>
        </a:p>
      </dgm:t>
    </dgm:pt>
    <dgm:pt modelId="{C7AEE09B-B47F-4398-8A2C-E990E220524E}">
      <dgm:prSet phldrT="[Text]" phldr="1"/>
      <dgm:spPr/>
      <dgm:t>
        <a:bodyPr/>
        <a:lstStyle/>
        <a:p>
          <a:endParaRPr lang="en-US" dirty="0"/>
        </a:p>
      </dgm:t>
    </dgm:pt>
    <dgm:pt modelId="{2D05CEF4-2413-47AB-9B97-4250822F5E17}" type="parTrans" cxnId="{0B93F634-A8DE-4C05-A3A7-1632014437EE}">
      <dgm:prSet/>
      <dgm:spPr/>
      <dgm:t>
        <a:bodyPr/>
        <a:lstStyle/>
        <a:p>
          <a:endParaRPr lang="en-US"/>
        </a:p>
      </dgm:t>
    </dgm:pt>
    <dgm:pt modelId="{44EC6331-B37C-47E6-BF32-15D487DAB6BD}" type="sibTrans" cxnId="{0B93F634-A8DE-4C05-A3A7-1632014437EE}">
      <dgm:prSet/>
      <dgm:spPr/>
      <dgm:t>
        <a:bodyPr/>
        <a:lstStyle/>
        <a:p>
          <a:endParaRPr lang="en-US"/>
        </a:p>
      </dgm:t>
    </dgm:pt>
    <dgm:pt modelId="{5CB8F805-6C37-4787-998E-32C6A8C5893C}" type="pres">
      <dgm:prSet presAssocID="{3695585D-BD36-4C42-94EF-7D00D5B33EB3}" presName="linearFlow" presStyleCnt="0">
        <dgm:presLayoutVars>
          <dgm:dir/>
          <dgm:animLvl val="lvl"/>
          <dgm:resizeHandles val="exact"/>
        </dgm:presLayoutVars>
      </dgm:prSet>
      <dgm:spPr/>
    </dgm:pt>
    <dgm:pt modelId="{6E783AAC-3521-41ED-8FF9-F56A9A9FDB09}" type="pres">
      <dgm:prSet presAssocID="{26D52F83-3F2F-4196-AA22-393B7B8B11F8}" presName="composite" presStyleCnt="0"/>
      <dgm:spPr/>
    </dgm:pt>
    <dgm:pt modelId="{A338BBCF-0528-45AF-B5F6-235A748E5060}" type="pres">
      <dgm:prSet presAssocID="{26D52F83-3F2F-4196-AA22-393B7B8B11F8}" presName="parentText" presStyleLbl="alignNode1" presStyleIdx="0" presStyleCnt="3">
        <dgm:presLayoutVars>
          <dgm:chMax val="1"/>
          <dgm:bulletEnabled val="1"/>
        </dgm:presLayoutVars>
      </dgm:prSet>
      <dgm:spPr/>
    </dgm:pt>
    <dgm:pt modelId="{B2D1FCD1-1BA7-4E58-A64D-3102E24E2B08}" type="pres">
      <dgm:prSet presAssocID="{26D52F83-3F2F-4196-AA22-393B7B8B11F8}" presName="descendantText" presStyleLbl="alignAcc1" presStyleIdx="0" presStyleCnt="3">
        <dgm:presLayoutVars>
          <dgm:bulletEnabled val="1"/>
        </dgm:presLayoutVars>
      </dgm:prSet>
      <dgm:spPr/>
    </dgm:pt>
    <dgm:pt modelId="{907EF182-AA83-4BE8-9B59-C4E0998236F4}" type="pres">
      <dgm:prSet presAssocID="{A3A1AF32-82F0-43BB-B68C-C9690F571DC9}" presName="sp" presStyleCnt="0"/>
      <dgm:spPr/>
    </dgm:pt>
    <dgm:pt modelId="{49B7D388-05A6-4FB9-8F67-8A5D13D06D52}" type="pres">
      <dgm:prSet presAssocID="{97A1D386-6B4C-4875-83D9-8542CBE86CAD}" presName="composite" presStyleCnt="0"/>
      <dgm:spPr/>
    </dgm:pt>
    <dgm:pt modelId="{CBAC7679-1035-47CF-9218-2BC6A3B00315}" type="pres">
      <dgm:prSet presAssocID="{97A1D386-6B4C-4875-83D9-8542CBE86CAD}" presName="parentText" presStyleLbl="alignNode1" presStyleIdx="1" presStyleCnt="3">
        <dgm:presLayoutVars>
          <dgm:chMax val="1"/>
          <dgm:bulletEnabled val="1"/>
        </dgm:presLayoutVars>
      </dgm:prSet>
      <dgm:spPr/>
    </dgm:pt>
    <dgm:pt modelId="{9FE1A868-8E66-4189-B4F5-D177996F791C}" type="pres">
      <dgm:prSet presAssocID="{97A1D386-6B4C-4875-83D9-8542CBE86CAD}" presName="descendantText" presStyleLbl="alignAcc1" presStyleIdx="1" presStyleCnt="3">
        <dgm:presLayoutVars>
          <dgm:bulletEnabled val="1"/>
        </dgm:presLayoutVars>
      </dgm:prSet>
      <dgm:spPr/>
    </dgm:pt>
    <dgm:pt modelId="{BE128176-54AD-4EBF-8830-067C79A429DB}" type="pres">
      <dgm:prSet presAssocID="{DBB2EB7B-91E4-4051-9CB8-9BA5D461DB72}" presName="sp" presStyleCnt="0"/>
      <dgm:spPr/>
    </dgm:pt>
    <dgm:pt modelId="{4D83ECFA-F8B0-4DBB-B6E2-826372FCE6FE}" type="pres">
      <dgm:prSet presAssocID="{4C49A26C-B51B-4582-BD55-CDD53A6D7888}" presName="composite" presStyleCnt="0"/>
      <dgm:spPr/>
    </dgm:pt>
    <dgm:pt modelId="{BF9CA965-4294-43D8-9603-832A3A5C00C7}" type="pres">
      <dgm:prSet presAssocID="{4C49A26C-B51B-4582-BD55-CDD53A6D7888}" presName="parentText" presStyleLbl="alignNode1" presStyleIdx="2" presStyleCnt="3">
        <dgm:presLayoutVars>
          <dgm:chMax val="1"/>
          <dgm:bulletEnabled val="1"/>
        </dgm:presLayoutVars>
      </dgm:prSet>
      <dgm:spPr/>
    </dgm:pt>
    <dgm:pt modelId="{C923854C-F6F6-4528-B2B0-5F315D800B28}" type="pres">
      <dgm:prSet presAssocID="{4C49A26C-B51B-4582-BD55-CDD53A6D7888}" presName="descendantText" presStyleLbl="alignAcc1" presStyleIdx="2" presStyleCnt="3">
        <dgm:presLayoutVars>
          <dgm:bulletEnabled val="1"/>
        </dgm:presLayoutVars>
      </dgm:prSet>
      <dgm:spPr/>
    </dgm:pt>
  </dgm:ptLst>
  <dgm:cxnLst>
    <dgm:cxn modelId="{AD7E8D12-5631-4F4B-AEDB-F493CB89C024}" type="presOf" srcId="{583764F5-796C-40BA-B665-B70E2D2756EE}" destId="{B2D1FCD1-1BA7-4E58-A64D-3102E24E2B08}" srcOrd="0" destOrd="1" presId="urn:microsoft.com/office/officeart/2005/8/layout/chevron2"/>
    <dgm:cxn modelId="{625CEA23-0839-48D1-AC95-87000F8D37C8}" type="presOf" srcId="{8C3814B0-8776-42D0-A3A4-6E8B7710D8A8}" destId="{B2D1FCD1-1BA7-4E58-A64D-3102E24E2B08}" srcOrd="0" destOrd="0" presId="urn:microsoft.com/office/officeart/2005/8/layout/chevron2"/>
    <dgm:cxn modelId="{0B93F634-A8DE-4C05-A3A7-1632014437EE}" srcId="{4C49A26C-B51B-4582-BD55-CDD53A6D7888}" destId="{C7AEE09B-B47F-4398-8A2C-E990E220524E}" srcOrd="1" destOrd="0" parTransId="{2D05CEF4-2413-47AB-9B97-4250822F5E17}" sibTransId="{44EC6331-B37C-47E6-BF32-15D487DAB6BD}"/>
    <dgm:cxn modelId="{F784A15B-C597-4FC7-8A62-4247356D0E41}" srcId="{97A1D386-6B4C-4875-83D9-8542CBE86CAD}" destId="{24B2EEE5-407D-4EF1-87B2-33E73DEA0377}" srcOrd="1" destOrd="0" parTransId="{26CBE2AC-A3BF-46BF-A25E-D38D8B1EF49F}" sibTransId="{F9F49B49-2D1C-4FEC-92EE-DEFF3E911CE9}"/>
    <dgm:cxn modelId="{C62BA861-3A44-4B2F-9179-FA2405CF7FD5}" srcId="{26D52F83-3F2F-4196-AA22-393B7B8B11F8}" destId="{8C3814B0-8776-42D0-A3A4-6E8B7710D8A8}" srcOrd="0" destOrd="0" parTransId="{45B8D208-AE34-4A2C-87E4-F78C7E2873C2}" sibTransId="{361AC9D0-A1DF-4B84-8CF7-39F34501C899}"/>
    <dgm:cxn modelId="{8E20BC47-DF47-467E-87C6-1674E5FEC685}" srcId="{3695585D-BD36-4C42-94EF-7D00D5B33EB3}" destId="{26D52F83-3F2F-4196-AA22-393B7B8B11F8}" srcOrd="0" destOrd="0" parTransId="{3B02D43C-C542-4D4E-988A-23FF7EAA0393}" sibTransId="{A3A1AF32-82F0-43BB-B68C-C9690F571DC9}"/>
    <dgm:cxn modelId="{3695276D-59CF-4011-9934-8C5A513121DC}" type="presOf" srcId="{26A87D39-BAA7-4AF1-8C10-644AE4BBE39E}" destId="{C923854C-F6F6-4528-B2B0-5F315D800B28}" srcOrd="0" destOrd="0" presId="urn:microsoft.com/office/officeart/2005/8/layout/chevron2"/>
    <dgm:cxn modelId="{F4E25F8A-8271-401F-8BAD-DD531BFE37CD}" srcId="{4C49A26C-B51B-4582-BD55-CDD53A6D7888}" destId="{26A87D39-BAA7-4AF1-8C10-644AE4BBE39E}" srcOrd="0" destOrd="0" parTransId="{48B6825D-BD78-46D7-8A30-3E8E78408DC6}" sibTransId="{85244300-4443-423C-9415-D60463AA9F4C}"/>
    <dgm:cxn modelId="{FAA0CA98-A266-47B9-8824-860599042D7A}" srcId="{3695585D-BD36-4C42-94EF-7D00D5B33EB3}" destId="{4C49A26C-B51B-4582-BD55-CDD53A6D7888}" srcOrd="2" destOrd="0" parTransId="{763E3141-7531-466C-9260-D899CF5527C9}" sibTransId="{B5E1F03D-DB9D-4614-BC00-F975BF441F68}"/>
    <dgm:cxn modelId="{E3012CA1-B249-4BF1-B028-82B9257A1C3E}" type="presOf" srcId="{DBBFB360-8DEE-4F41-84AC-0BF5E0269EC8}" destId="{9FE1A868-8E66-4189-B4F5-D177996F791C}" srcOrd="0" destOrd="0" presId="urn:microsoft.com/office/officeart/2005/8/layout/chevron2"/>
    <dgm:cxn modelId="{B70D34C0-C1B0-4872-9E28-1B29D1055D06}" type="presOf" srcId="{26D52F83-3F2F-4196-AA22-393B7B8B11F8}" destId="{A338BBCF-0528-45AF-B5F6-235A748E5060}" srcOrd="0" destOrd="0" presId="urn:microsoft.com/office/officeart/2005/8/layout/chevron2"/>
    <dgm:cxn modelId="{F6B2D2C7-1DFA-4A2C-847F-137BBBDF1733}" srcId="{26D52F83-3F2F-4196-AA22-393B7B8B11F8}" destId="{583764F5-796C-40BA-B665-B70E2D2756EE}" srcOrd="1" destOrd="0" parTransId="{FD5F36EF-09BE-460F-B696-C90D966F094E}" sibTransId="{3A3522A7-4B00-473D-878E-CF2422759DF4}"/>
    <dgm:cxn modelId="{831B82C8-9C96-4088-B441-6ED87641A7D2}" type="presOf" srcId="{4C49A26C-B51B-4582-BD55-CDD53A6D7888}" destId="{BF9CA965-4294-43D8-9603-832A3A5C00C7}" srcOrd="0" destOrd="0" presId="urn:microsoft.com/office/officeart/2005/8/layout/chevron2"/>
    <dgm:cxn modelId="{1D3EB6CE-1B8B-4516-82DD-1F0CCFB17D5A}" type="presOf" srcId="{97A1D386-6B4C-4875-83D9-8542CBE86CAD}" destId="{CBAC7679-1035-47CF-9218-2BC6A3B00315}" srcOrd="0" destOrd="0" presId="urn:microsoft.com/office/officeart/2005/8/layout/chevron2"/>
    <dgm:cxn modelId="{5245D3DE-DC85-47DA-B774-64AD0A2619D9}" type="presOf" srcId="{3695585D-BD36-4C42-94EF-7D00D5B33EB3}" destId="{5CB8F805-6C37-4787-998E-32C6A8C5893C}" srcOrd="0" destOrd="0" presId="urn:microsoft.com/office/officeart/2005/8/layout/chevron2"/>
    <dgm:cxn modelId="{59A921E7-FA97-4420-B823-D1A4215BF490}" type="presOf" srcId="{C7AEE09B-B47F-4398-8A2C-E990E220524E}" destId="{C923854C-F6F6-4528-B2B0-5F315D800B28}" srcOrd="0" destOrd="1" presId="urn:microsoft.com/office/officeart/2005/8/layout/chevron2"/>
    <dgm:cxn modelId="{D54A54E7-77C6-4751-9097-0488889C8A9C}" type="presOf" srcId="{24B2EEE5-407D-4EF1-87B2-33E73DEA0377}" destId="{9FE1A868-8E66-4189-B4F5-D177996F791C}" srcOrd="0" destOrd="1" presId="urn:microsoft.com/office/officeart/2005/8/layout/chevron2"/>
    <dgm:cxn modelId="{DCB074E8-4D82-4925-994F-341B6AD4CF8D}" srcId="{97A1D386-6B4C-4875-83D9-8542CBE86CAD}" destId="{DBBFB360-8DEE-4F41-84AC-0BF5E0269EC8}" srcOrd="0" destOrd="0" parTransId="{5381B525-ABDC-4B2C-9F2C-4229D32149D3}" sibTransId="{FB24BF88-E10B-4EC9-A1F1-651244F39771}"/>
    <dgm:cxn modelId="{F8A8DBE8-5244-40FE-A3D7-E82E3A18819E}" srcId="{3695585D-BD36-4C42-94EF-7D00D5B33EB3}" destId="{97A1D386-6B4C-4875-83D9-8542CBE86CAD}" srcOrd="1" destOrd="0" parTransId="{8E726767-C301-424E-BB22-4EE450CF5B06}" sibTransId="{DBB2EB7B-91E4-4051-9CB8-9BA5D461DB72}"/>
    <dgm:cxn modelId="{F190481D-205B-4F17-93DD-26627E16EFEB}" type="presParOf" srcId="{5CB8F805-6C37-4787-998E-32C6A8C5893C}" destId="{6E783AAC-3521-41ED-8FF9-F56A9A9FDB09}" srcOrd="0" destOrd="0" presId="urn:microsoft.com/office/officeart/2005/8/layout/chevron2"/>
    <dgm:cxn modelId="{9DA3C8C8-E9DF-45E0-AF32-207F1F7F9690}" type="presParOf" srcId="{6E783AAC-3521-41ED-8FF9-F56A9A9FDB09}" destId="{A338BBCF-0528-45AF-B5F6-235A748E5060}" srcOrd="0" destOrd="0" presId="urn:microsoft.com/office/officeart/2005/8/layout/chevron2"/>
    <dgm:cxn modelId="{F25FF966-7F73-459F-BBED-E5A0492B47CB}" type="presParOf" srcId="{6E783AAC-3521-41ED-8FF9-F56A9A9FDB09}" destId="{B2D1FCD1-1BA7-4E58-A64D-3102E24E2B08}" srcOrd="1" destOrd="0" presId="urn:microsoft.com/office/officeart/2005/8/layout/chevron2"/>
    <dgm:cxn modelId="{DBFA5BF0-F67E-4449-94B9-18CFB30C373E}" type="presParOf" srcId="{5CB8F805-6C37-4787-998E-32C6A8C5893C}" destId="{907EF182-AA83-4BE8-9B59-C4E0998236F4}" srcOrd="1" destOrd="0" presId="urn:microsoft.com/office/officeart/2005/8/layout/chevron2"/>
    <dgm:cxn modelId="{954EB75C-50AD-4792-A578-3829829BD307}" type="presParOf" srcId="{5CB8F805-6C37-4787-998E-32C6A8C5893C}" destId="{49B7D388-05A6-4FB9-8F67-8A5D13D06D52}" srcOrd="2" destOrd="0" presId="urn:microsoft.com/office/officeart/2005/8/layout/chevron2"/>
    <dgm:cxn modelId="{74A2985A-1D74-4CFA-9E8A-576BA7067128}" type="presParOf" srcId="{49B7D388-05A6-4FB9-8F67-8A5D13D06D52}" destId="{CBAC7679-1035-47CF-9218-2BC6A3B00315}" srcOrd="0" destOrd="0" presId="urn:microsoft.com/office/officeart/2005/8/layout/chevron2"/>
    <dgm:cxn modelId="{E4235E47-1BC0-4754-9717-394B991196D3}" type="presParOf" srcId="{49B7D388-05A6-4FB9-8F67-8A5D13D06D52}" destId="{9FE1A868-8E66-4189-B4F5-D177996F791C}" srcOrd="1" destOrd="0" presId="urn:microsoft.com/office/officeart/2005/8/layout/chevron2"/>
    <dgm:cxn modelId="{FE2544AF-D7DD-4F4C-9A64-3A82C8BE3893}" type="presParOf" srcId="{5CB8F805-6C37-4787-998E-32C6A8C5893C}" destId="{BE128176-54AD-4EBF-8830-067C79A429DB}" srcOrd="3" destOrd="0" presId="urn:microsoft.com/office/officeart/2005/8/layout/chevron2"/>
    <dgm:cxn modelId="{8ED0317D-F2AC-4156-82F7-C7A0C380A018}" type="presParOf" srcId="{5CB8F805-6C37-4787-998E-32C6A8C5893C}" destId="{4D83ECFA-F8B0-4DBB-B6E2-826372FCE6FE}" srcOrd="4" destOrd="0" presId="urn:microsoft.com/office/officeart/2005/8/layout/chevron2"/>
    <dgm:cxn modelId="{5C208C47-7793-49E7-ABE6-50E9B86E7C1D}" type="presParOf" srcId="{4D83ECFA-F8B0-4DBB-B6E2-826372FCE6FE}" destId="{BF9CA965-4294-43D8-9603-832A3A5C00C7}" srcOrd="0" destOrd="0" presId="urn:microsoft.com/office/officeart/2005/8/layout/chevron2"/>
    <dgm:cxn modelId="{74A0A241-765D-463E-AC56-AEC2DD289D1C}" type="presParOf" srcId="{4D83ECFA-F8B0-4DBB-B6E2-826372FCE6FE}" destId="{C923854C-F6F6-4528-B2B0-5F315D800B2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32E173-9CBD-4E4F-8828-B5C2C2990447}" type="doc">
      <dgm:prSet loTypeId="urn:microsoft.com/office/officeart/2005/8/layout/rings+Icon" loCatId="relationship" qsTypeId="urn:microsoft.com/office/officeart/2005/8/quickstyle/3d3" qsCatId="3D" csTypeId="urn:microsoft.com/office/officeart/2005/8/colors/accent1_2" csCatId="accent1" phldr="1"/>
      <dgm:spPr/>
      <dgm:t>
        <a:bodyPr/>
        <a:lstStyle/>
        <a:p>
          <a:endParaRPr lang="en-US"/>
        </a:p>
      </dgm:t>
    </dgm:pt>
    <dgm:pt modelId="{9AF01477-411E-44E1-BC26-E52840458C11}">
      <dgm:prSet phldrT="[Text]"/>
      <dgm:spPr>
        <a:solidFill>
          <a:srgbClr val="C00000">
            <a:alpha val="49804"/>
          </a:srgbClr>
        </a:solidFill>
      </dgm:spPr>
      <dgm:t>
        <a:bodyPr/>
        <a:lstStyle/>
        <a:p>
          <a:r>
            <a:rPr lang="en-US" b="1" u="sng" dirty="0"/>
            <a:t>1937 Housing Act  and NAHASDA</a:t>
          </a:r>
        </a:p>
        <a:p>
          <a:r>
            <a:rPr lang="en-US" b="0" u="none" dirty="0"/>
            <a:t>Eligibility</a:t>
          </a:r>
        </a:p>
        <a:p>
          <a:r>
            <a:rPr lang="en-US" b="0" u="none" dirty="0"/>
            <a:t>Suitability</a:t>
          </a:r>
        </a:p>
        <a:p>
          <a:r>
            <a:rPr lang="en-US" b="0" u="none" dirty="0"/>
            <a:t> Affordability</a:t>
          </a:r>
        </a:p>
        <a:p>
          <a:r>
            <a:rPr lang="en-US" b="0" u="none" dirty="0"/>
            <a:t>  Useful Life</a:t>
          </a:r>
          <a:r>
            <a:rPr lang="en-US" b="1" u="sng" dirty="0"/>
            <a:t>  </a:t>
          </a:r>
        </a:p>
      </dgm:t>
    </dgm:pt>
    <dgm:pt modelId="{412BF97E-0121-4C75-AE9A-39244FCBC41D}" type="parTrans" cxnId="{E159E10A-6E67-4399-A434-A939318F00C2}">
      <dgm:prSet/>
      <dgm:spPr/>
      <dgm:t>
        <a:bodyPr/>
        <a:lstStyle/>
        <a:p>
          <a:endParaRPr lang="en-US"/>
        </a:p>
      </dgm:t>
    </dgm:pt>
    <dgm:pt modelId="{5DBD83F8-8A17-45D7-A618-F944BB09C0A9}" type="sibTrans" cxnId="{E159E10A-6E67-4399-A434-A939318F00C2}">
      <dgm:prSet/>
      <dgm:spPr/>
      <dgm:t>
        <a:bodyPr/>
        <a:lstStyle/>
        <a:p>
          <a:endParaRPr lang="en-US"/>
        </a:p>
      </dgm:t>
    </dgm:pt>
    <dgm:pt modelId="{EC8F307B-BC44-44D3-8E43-64D136466DCB}">
      <dgm:prSet phldrT="[Text]"/>
      <dgm:spPr>
        <a:solidFill>
          <a:srgbClr val="C00000">
            <a:alpha val="49804"/>
          </a:srgbClr>
        </a:solidFill>
      </dgm:spPr>
      <dgm:t>
        <a:bodyPr/>
        <a:lstStyle/>
        <a:p>
          <a:r>
            <a:rPr lang="en-US" b="1" u="sng" dirty="0"/>
            <a:t>NAHASDA</a:t>
          </a:r>
          <a:r>
            <a:rPr lang="en-US" dirty="0"/>
            <a:t> </a:t>
          </a:r>
        </a:p>
        <a:p>
          <a:r>
            <a:rPr lang="en-US" dirty="0"/>
            <a:t>    Contract Flexibility  </a:t>
          </a:r>
        </a:p>
        <a:p>
          <a:r>
            <a:rPr lang="en-US" dirty="0"/>
            <a:t>Unrestricted Asset Building Potential          </a:t>
          </a:r>
        </a:p>
        <a:p>
          <a:r>
            <a:rPr lang="en-US" dirty="0"/>
            <a:t>Variable Terms</a:t>
          </a:r>
        </a:p>
      </dgm:t>
    </dgm:pt>
    <dgm:pt modelId="{42B7A7A0-9BB6-4194-9180-965109E8E95F}" type="parTrans" cxnId="{374ABE36-5E4F-4D69-9F13-D3A4CC9F8141}">
      <dgm:prSet/>
      <dgm:spPr/>
      <dgm:t>
        <a:bodyPr/>
        <a:lstStyle/>
        <a:p>
          <a:endParaRPr lang="en-US"/>
        </a:p>
      </dgm:t>
    </dgm:pt>
    <dgm:pt modelId="{0E6EF2AE-1CBD-4339-9A86-95D0F04B45D2}" type="sibTrans" cxnId="{374ABE36-5E4F-4D69-9F13-D3A4CC9F8141}">
      <dgm:prSet/>
      <dgm:spPr/>
      <dgm:t>
        <a:bodyPr/>
        <a:lstStyle/>
        <a:p>
          <a:endParaRPr lang="en-US"/>
        </a:p>
      </dgm:t>
    </dgm:pt>
    <dgm:pt modelId="{73CA4352-852D-4CC9-B4F8-466AEE0F9972}">
      <dgm:prSet phldrT="[Text]"/>
      <dgm:spPr>
        <a:solidFill>
          <a:srgbClr val="C00000">
            <a:alpha val="49804"/>
          </a:srgbClr>
        </a:solidFill>
      </dgm:spPr>
      <dgm:t>
        <a:bodyPr/>
        <a:lstStyle/>
        <a:p>
          <a:pPr algn="ctr"/>
          <a:r>
            <a:rPr lang="en-US" b="1" u="sng" dirty="0"/>
            <a:t>1937 Housing Act</a:t>
          </a:r>
        </a:p>
        <a:p>
          <a:pPr algn="l"/>
          <a:r>
            <a:rPr lang="en-US" dirty="0"/>
            <a:t>Prescribed Contract</a:t>
          </a:r>
        </a:p>
        <a:p>
          <a:pPr algn="l"/>
          <a:r>
            <a:rPr lang="en-US" dirty="0"/>
            <a:t> Limited Asset Building Potential</a:t>
          </a:r>
        </a:p>
        <a:p>
          <a:pPr algn="ctr"/>
          <a:r>
            <a:rPr lang="en-US" dirty="0"/>
            <a:t>Prescribed Terms</a:t>
          </a:r>
        </a:p>
        <a:p>
          <a:pPr algn="ctr"/>
          <a:endParaRPr lang="en-US" dirty="0"/>
        </a:p>
      </dgm:t>
    </dgm:pt>
    <dgm:pt modelId="{BDA497B7-62E2-4FD5-BD14-0A034E8FBC51}" type="parTrans" cxnId="{6B2B550A-FCA3-4D49-8453-E9B3478A02A5}">
      <dgm:prSet/>
      <dgm:spPr/>
      <dgm:t>
        <a:bodyPr/>
        <a:lstStyle/>
        <a:p>
          <a:endParaRPr lang="en-US"/>
        </a:p>
      </dgm:t>
    </dgm:pt>
    <dgm:pt modelId="{615C201E-5BA0-4931-9441-078251956DE3}" type="sibTrans" cxnId="{6B2B550A-FCA3-4D49-8453-E9B3478A02A5}">
      <dgm:prSet/>
      <dgm:spPr/>
      <dgm:t>
        <a:bodyPr/>
        <a:lstStyle/>
        <a:p>
          <a:endParaRPr lang="en-US"/>
        </a:p>
      </dgm:t>
    </dgm:pt>
    <dgm:pt modelId="{CBFE49A8-248F-4760-A2D7-1EE9B3D97CFE}" type="pres">
      <dgm:prSet presAssocID="{8432E173-9CBD-4E4F-8828-B5C2C2990447}" presName="Name0" presStyleCnt="0">
        <dgm:presLayoutVars>
          <dgm:chMax val="7"/>
          <dgm:dir/>
          <dgm:resizeHandles val="exact"/>
        </dgm:presLayoutVars>
      </dgm:prSet>
      <dgm:spPr/>
    </dgm:pt>
    <dgm:pt modelId="{4B3034F8-833F-4A21-AD9A-92466F9D4E1B}" type="pres">
      <dgm:prSet presAssocID="{8432E173-9CBD-4E4F-8828-B5C2C2990447}" presName="ellipse1" presStyleLbl="vennNode1" presStyleIdx="0" presStyleCnt="3" custScaleX="112901" custLinFactNeighborX="-21234" custLinFactNeighborY="595">
        <dgm:presLayoutVars>
          <dgm:bulletEnabled val="1"/>
        </dgm:presLayoutVars>
      </dgm:prSet>
      <dgm:spPr/>
    </dgm:pt>
    <dgm:pt modelId="{662843DC-9954-4941-A4C9-A2BFA6DC9E9F}" type="pres">
      <dgm:prSet presAssocID="{8432E173-9CBD-4E4F-8828-B5C2C2990447}" presName="ellipse2" presStyleLbl="vennNode1" presStyleIdx="1" presStyleCnt="3">
        <dgm:presLayoutVars>
          <dgm:bulletEnabled val="1"/>
        </dgm:presLayoutVars>
      </dgm:prSet>
      <dgm:spPr/>
    </dgm:pt>
    <dgm:pt modelId="{B3A20059-33FF-4C3A-AF94-46A9FB5A5A10}" type="pres">
      <dgm:prSet presAssocID="{8432E173-9CBD-4E4F-8828-B5C2C2990447}" presName="ellipse3" presStyleLbl="vennNode1" presStyleIdx="2" presStyleCnt="3" custScaleX="109837" custLinFactNeighborX="21632" custLinFactNeighborY="1985">
        <dgm:presLayoutVars>
          <dgm:bulletEnabled val="1"/>
        </dgm:presLayoutVars>
      </dgm:prSet>
      <dgm:spPr/>
    </dgm:pt>
  </dgm:ptLst>
  <dgm:cxnLst>
    <dgm:cxn modelId="{6B2B550A-FCA3-4D49-8453-E9B3478A02A5}" srcId="{8432E173-9CBD-4E4F-8828-B5C2C2990447}" destId="{73CA4352-852D-4CC9-B4F8-466AEE0F9972}" srcOrd="0" destOrd="0" parTransId="{BDA497B7-62E2-4FD5-BD14-0A034E8FBC51}" sibTransId="{615C201E-5BA0-4931-9441-078251956DE3}"/>
    <dgm:cxn modelId="{E159E10A-6E67-4399-A434-A939318F00C2}" srcId="{8432E173-9CBD-4E4F-8828-B5C2C2990447}" destId="{9AF01477-411E-44E1-BC26-E52840458C11}" srcOrd="1" destOrd="0" parTransId="{412BF97E-0121-4C75-AE9A-39244FCBC41D}" sibTransId="{5DBD83F8-8A17-45D7-A618-F944BB09C0A9}"/>
    <dgm:cxn modelId="{9E99B80D-5421-486F-97F2-7B18F7271805}" type="presOf" srcId="{73CA4352-852D-4CC9-B4F8-466AEE0F9972}" destId="{4B3034F8-833F-4A21-AD9A-92466F9D4E1B}" srcOrd="0" destOrd="0" presId="urn:microsoft.com/office/officeart/2005/8/layout/rings+Icon"/>
    <dgm:cxn modelId="{374ABE36-5E4F-4D69-9F13-D3A4CC9F8141}" srcId="{8432E173-9CBD-4E4F-8828-B5C2C2990447}" destId="{EC8F307B-BC44-44D3-8E43-64D136466DCB}" srcOrd="2" destOrd="0" parTransId="{42B7A7A0-9BB6-4194-9180-965109E8E95F}" sibTransId="{0E6EF2AE-1CBD-4339-9A86-95D0F04B45D2}"/>
    <dgm:cxn modelId="{B297519A-AD01-47DC-AAD2-86E5762E54E8}" type="presOf" srcId="{8432E173-9CBD-4E4F-8828-B5C2C2990447}" destId="{CBFE49A8-248F-4760-A2D7-1EE9B3D97CFE}" srcOrd="0" destOrd="0" presId="urn:microsoft.com/office/officeart/2005/8/layout/rings+Icon"/>
    <dgm:cxn modelId="{57A71CDA-52E0-4272-9BDB-14EFD952AA57}" type="presOf" srcId="{9AF01477-411E-44E1-BC26-E52840458C11}" destId="{662843DC-9954-4941-A4C9-A2BFA6DC9E9F}" srcOrd="0" destOrd="0" presId="urn:microsoft.com/office/officeart/2005/8/layout/rings+Icon"/>
    <dgm:cxn modelId="{F9D032FE-3D6A-47DD-9AA7-239854068D4C}" type="presOf" srcId="{EC8F307B-BC44-44D3-8E43-64D136466DCB}" destId="{B3A20059-33FF-4C3A-AF94-46A9FB5A5A10}" srcOrd="0" destOrd="0" presId="urn:microsoft.com/office/officeart/2005/8/layout/rings+Icon"/>
    <dgm:cxn modelId="{1D24F69E-25E4-4326-AF81-DCD080CEDAE9}" type="presParOf" srcId="{CBFE49A8-248F-4760-A2D7-1EE9B3D97CFE}" destId="{4B3034F8-833F-4A21-AD9A-92466F9D4E1B}" srcOrd="0" destOrd="0" presId="urn:microsoft.com/office/officeart/2005/8/layout/rings+Icon"/>
    <dgm:cxn modelId="{7004D48E-4427-4BB1-AA01-0C593DD5CF6B}" type="presParOf" srcId="{CBFE49A8-248F-4760-A2D7-1EE9B3D97CFE}" destId="{662843DC-9954-4941-A4C9-A2BFA6DC9E9F}" srcOrd="1" destOrd="0" presId="urn:microsoft.com/office/officeart/2005/8/layout/rings+Icon"/>
    <dgm:cxn modelId="{D2EE0C71-67EF-4F6F-8DBB-8A4E9E2EDF81}" type="presParOf" srcId="{CBFE49A8-248F-4760-A2D7-1EE9B3D97CFE}" destId="{B3A20059-33FF-4C3A-AF94-46A9FB5A5A10}"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644EFE-C8C1-4D07-8808-EE413818CBE6}"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4019FEAA-B41B-42C0-8FEA-88C2485B17FF}">
      <dgm:prSet phldrT="[Text]" custT="1"/>
      <dgm:spPr>
        <a:xfrm>
          <a:off x="636537" y="0"/>
          <a:ext cx="1878779" cy="724908"/>
        </a:xfrm>
        <a:solidFill>
          <a:srgbClr val="C0000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3600" b="1" dirty="0">
              <a:solidFill>
                <a:sysClr val="window" lastClr="FFFFFF"/>
              </a:solidFill>
              <a:latin typeface="Calibri" panose="020F0502020204030204"/>
              <a:ea typeface="+mn-ea"/>
              <a:cs typeface="+mn-cs"/>
            </a:rPr>
            <a:t>Law</a:t>
          </a:r>
        </a:p>
      </dgm:t>
    </dgm:pt>
    <dgm:pt modelId="{F358EC9C-920A-4A50-8A1D-AF31496255C3}" type="parTrans" cxnId="{9D7AEAF5-6CE4-4C81-8E28-A61DD02A78B6}">
      <dgm:prSet/>
      <dgm:spPr/>
      <dgm:t>
        <a:bodyPr/>
        <a:lstStyle/>
        <a:p>
          <a:endParaRPr lang="en-US"/>
        </a:p>
      </dgm:t>
    </dgm:pt>
    <dgm:pt modelId="{46D08BFD-F61D-4937-9910-78DEA49840EA}" type="sibTrans" cxnId="{9D7AEAF5-6CE4-4C81-8E28-A61DD02A78B6}">
      <dgm:prSet/>
      <dgm:spPr/>
      <dgm:t>
        <a:bodyPr/>
        <a:lstStyle/>
        <a:p>
          <a:endParaRPr lang="en-US"/>
        </a:p>
      </dgm:t>
    </dgm:pt>
    <dgm:pt modelId="{B9D57E95-552A-4787-9FE0-0E8096736146}">
      <dgm:prSet phldrT="[Text]" custT="1"/>
      <dgm:spPr>
        <a:xfrm>
          <a:off x="2597318" y="0"/>
          <a:ext cx="2211070" cy="867029"/>
        </a:xfrm>
        <a:noFill/>
        <a:ln>
          <a:noFill/>
        </a:ln>
        <a:effectLst/>
      </dgm:spPr>
      <dgm:t>
        <a:bodyPr/>
        <a:lstStyle/>
        <a:p>
          <a:pPr>
            <a:buChar char="•"/>
          </a:pPr>
          <a:r>
            <a:rPr lang="en-US" sz="2000" b="1" dirty="0">
              <a:solidFill>
                <a:srgbClr val="8E0000"/>
              </a:solidFill>
              <a:latin typeface="+mj-lt"/>
              <a:ea typeface="+mn-ea"/>
              <a:cs typeface="+mn-cs"/>
            </a:rPr>
            <a:t>NAHASDA</a:t>
          </a:r>
        </a:p>
      </dgm:t>
    </dgm:pt>
    <dgm:pt modelId="{12397BC5-8450-46AF-BB2B-7FCB52510A7B}" type="parTrans" cxnId="{17CADA3C-09E6-4D52-8C07-92AD8C707665}">
      <dgm:prSet/>
      <dgm:spPr/>
      <dgm:t>
        <a:bodyPr/>
        <a:lstStyle/>
        <a:p>
          <a:endParaRPr lang="en-US"/>
        </a:p>
      </dgm:t>
    </dgm:pt>
    <dgm:pt modelId="{6C24B558-0D28-4829-B13A-1D683059881D}" type="sibTrans" cxnId="{17CADA3C-09E6-4D52-8C07-92AD8C707665}">
      <dgm:prSet/>
      <dgm:spPr/>
      <dgm:t>
        <a:bodyPr/>
        <a:lstStyle/>
        <a:p>
          <a:endParaRPr lang="en-US"/>
        </a:p>
      </dgm:t>
    </dgm:pt>
    <dgm:pt modelId="{602E5236-22D9-472F-A637-2A82B4696372}">
      <dgm:prSet phldrT="[Text]" custT="1"/>
      <dgm:spPr>
        <a:xfrm>
          <a:off x="3087813" y="2058410"/>
          <a:ext cx="2400758" cy="991577"/>
        </a:xfrm>
        <a:solidFill>
          <a:srgbClr val="C9222A"/>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3200" b="1" dirty="0">
              <a:solidFill>
                <a:sysClr val="window" lastClr="FFFFFF"/>
              </a:solidFill>
              <a:latin typeface="Calibri" panose="020F0502020204030204"/>
              <a:ea typeface="+mn-ea"/>
              <a:cs typeface="+mn-cs"/>
            </a:rPr>
            <a:t>HUD Guidance</a:t>
          </a:r>
        </a:p>
      </dgm:t>
    </dgm:pt>
    <dgm:pt modelId="{B7F0ED91-F22D-41CE-B6CA-BF5EDC47C221}" type="parTrans" cxnId="{A2287E9B-DFAC-4569-814F-D4BA84CE8DEA}">
      <dgm:prSet/>
      <dgm:spPr/>
      <dgm:t>
        <a:bodyPr/>
        <a:lstStyle/>
        <a:p>
          <a:endParaRPr lang="en-US"/>
        </a:p>
      </dgm:t>
    </dgm:pt>
    <dgm:pt modelId="{81C53953-3D84-42F5-BBB0-05585481969C}" type="sibTrans" cxnId="{A2287E9B-DFAC-4569-814F-D4BA84CE8DEA}">
      <dgm:prSet/>
      <dgm:spPr/>
      <dgm:t>
        <a:bodyPr/>
        <a:lstStyle/>
        <a:p>
          <a:endParaRPr lang="en-US"/>
        </a:p>
      </dgm:t>
    </dgm:pt>
    <dgm:pt modelId="{CBB97480-9488-4294-AACB-68D8EA0EAE1E}">
      <dgm:prSet phldrT="[Text]" custT="1"/>
      <dgm:spPr>
        <a:xfrm>
          <a:off x="2597318" y="0"/>
          <a:ext cx="2211070" cy="867029"/>
        </a:xfrm>
        <a:noFill/>
        <a:ln>
          <a:noFill/>
        </a:ln>
        <a:effectLst/>
      </dgm:spPr>
      <dgm:t>
        <a:bodyPr/>
        <a:lstStyle/>
        <a:p>
          <a:pPr>
            <a:buChar char="•"/>
          </a:pPr>
          <a:r>
            <a:rPr lang="en-US" sz="2000" b="1" dirty="0">
              <a:solidFill>
                <a:srgbClr val="8E0000"/>
              </a:solidFill>
              <a:latin typeface="+mj-lt"/>
              <a:ea typeface="+mn-ea"/>
              <a:cs typeface="+mn-cs"/>
            </a:rPr>
            <a:t>NEPA (example)</a:t>
          </a:r>
        </a:p>
      </dgm:t>
    </dgm:pt>
    <dgm:pt modelId="{E825E715-BD10-4DEF-9AB5-649EF387D0DD}" type="parTrans" cxnId="{FAC65B38-FE61-4952-9AAB-71F6D12E766B}">
      <dgm:prSet/>
      <dgm:spPr/>
      <dgm:t>
        <a:bodyPr/>
        <a:lstStyle/>
        <a:p>
          <a:endParaRPr lang="en-US"/>
        </a:p>
      </dgm:t>
    </dgm:pt>
    <dgm:pt modelId="{4BEC82F4-CFFA-40BD-B5C7-0ECF76261288}" type="sibTrans" cxnId="{FAC65B38-FE61-4952-9AAB-71F6D12E766B}">
      <dgm:prSet/>
      <dgm:spPr/>
      <dgm:t>
        <a:bodyPr/>
        <a:lstStyle/>
        <a:p>
          <a:endParaRPr lang="en-US"/>
        </a:p>
      </dgm:t>
    </dgm:pt>
    <dgm:pt modelId="{8BC202D0-774C-4B62-B42B-AE472830F377}">
      <dgm:prSet phldrT="[Text]" custT="1"/>
      <dgm:spPr>
        <a:xfrm>
          <a:off x="2025064" y="1041165"/>
          <a:ext cx="3266448" cy="709150"/>
        </a:xfrm>
        <a:solidFill>
          <a:schemeClr val="tx1"/>
        </a:solidFill>
        <a:ln w="12700" cap="flat" cmpd="sng" algn="ctr">
          <a:solidFill>
            <a:sysClr val="window" lastClr="FFFFFF">
              <a:hueOff val="0"/>
              <a:satOff val="0"/>
              <a:lumOff val="0"/>
              <a:alphaOff val="0"/>
            </a:sysClr>
          </a:solidFill>
          <a:prstDash val="solid"/>
          <a:miter lim="800000"/>
        </a:ln>
        <a:effectLst/>
      </dgm:spPr>
      <dgm:t>
        <a:bodyPr/>
        <a:lstStyle/>
        <a:p>
          <a:pPr algn="ctr">
            <a:buNone/>
          </a:pPr>
          <a:r>
            <a:rPr lang="en-US" sz="3200" b="1" dirty="0">
              <a:ln>
                <a:solidFill>
                  <a:schemeClr val="tx1"/>
                </a:solidFill>
              </a:ln>
              <a:solidFill>
                <a:sysClr val="window" lastClr="FFFFFF"/>
              </a:solidFill>
              <a:latin typeface="Calibri" panose="020F0502020204030204"/>
              <a:ea typeface="+mn-ea"/>
              <a:cs typeface="+mn-cs"/>
            </a:rPr>
            <a:t>Regulations</a:t>
          </a:r>
        </a:p>
      </dgm:t>
    </dgm:pt>
    <dgm:pt modelId="{FCA72102-3794-4494-A324-0455C15C1C38}" type="parTrans" cxnId="{F1C88ABD-8A7E-4686-AA74-7CF7AB68F3AA}">
      <dgm:prSet/>
      <dgm:spPr/>
      <dgm:t>
        <a:bodyPr/>
        <a:lstStyle/>
        <a:p>
          <a:endParaRPr lang="en-US"/>
        </a:p>
      </dgm:t>
    </dgm:pt>
    <dgm:pt modelId="{C1123A3F-6817-42FE-BBBB-B17B274C6A75}" type="sibTrans" cxnId="{F1C88ABD-8A7E-4686-AA74-7CF7AB68F3AA}">
      <dgm:prSet/>
      <dgm:spPr/>
      <dgm:t>
        <a:bodyPr/>
        <a:lstStyle/>
        <a:p>
          <a:endParaRPr lang="en-US"/>
        </a:p>
      </dgm:t>
    </dgm:pt>
    <dgm:pt modelId="{C052CF6E-B31C-4B4D-A1A0-D1E5934C8208}">
      <dgm:prSet phldrT="[Text]" custT="1"/>
      <dgm:spPr>
        <a:xfrm>
          <a:off x="5410201" y="544864"/>
          <a:ext cx="4470116" cy="1340545"/>
        </a:xfrm>
        <a:noFill/>
        <a:ln>
          <a:noFill/>
        </a:ln>
        <a:effectLst/>
      </dgm:spPr>
      <dgm:t>
        <a:bodyPr/>
        <a:lstStyle/>
        <a:p>
          <a:pPr>
            <a:buChar char="•"/>
          </a:pPr>
          <a:r>
            <a:rPr lang="en-US" sz="2000" b="1" dirty="0">
              <a:solidFill>
                <a:srgbClr val="8E0000"/>
              </a:solidFill>
              <a:latin typeface="+mj-lt"/>
              <a:ea typeface="+mn-ea"/>
              <a:cs typeface="+mn-cs"/>
            </a:rPr>
            <a:t>24 CFR Part 1000 (NAHASDA)</a:t>
          </a:r>
        </a:p>
      </dgm:t>
    </dgm:pt>
    <dgm:pt modelId="{5DED32D7-620E-4C10-99B4-56F90C2005F3}" type="parTrans" cxnId="{58E8D135-305F-4848-B8F0-41CEADAD74B8}">
      <dgm:prSet/>
      <dgm:spPr/>
      <dgm:t>
        <a:bodyPr/>
        <a:lstStyle/>
        <a:p>
          <a:endParaRPr lang="en-US"/>
        </a:p>
      </dgm:t>
    </dgm:pt>
    <dgm:pt modelId="{16F5E278-D678-4932-8D82-BC5BF7660558}" type="sibTrans" cxnId="{58E8D135-305F-4848-B8F0-41CEADAD74B8}">
      <dgm:prSet/>
      <dgm:spPr/>
      <dgm:t>
        <a:bodyPr/>
        <a:lstStyle/>
        <a:p>
          <a:endParaRPr lang="en-US"/>
        </a:p>
      </dgm:t>
    </dgm:pt>
    <dgm:pt modelId="{976C5D02-96DC-41DB-BB62-EDE46BFF2056}">
      <dgm:prSet phldrT="[Text]" custT="1"/>
      <dgm:spPr>
        <a:xfrm>
          <a:off x="5410201" y="544864"/>
          <a:ext cx="4470116" cy="1340545"/>
        </a:xfrm>
        <a:noFill/>
        <a:ln>
          <a:noFill/>
        </a:ln>
        <a:effectLst/>
      </dgm:spPr>
      <dgm:t>
        <a:bodyPr/>
        <a:lstStyle/>
        <a:p>
          <a:pPr>
            <a:buChar char="•"/>
          </a:pPr>
          <a:r>
            <a:rPr lang="en-US" sz="2000" b="1" dirty="0">
              <a:solidFill>
                <a:srgbClr val="8E0000"/>
              </a:solidFill>
              <a:latin typeface="+mj-lt"/>
              <a:ea typeface="+mn-ea"/>
              <a:cs typeface="+mn-cs"/>
            </a:rPr>
            <a:t>2 CFR Part 200 (Uniform Guidance)</a:t>
          </a:r>
        </a:p>
      </dgm:t>
    </dgm:pt>
    <dgm:pt modelId="{963F8395-AB91-47AB-8FA4-0968C7CE248F}" type="parTrans" cxnId="{581F6375-62A3-42AB-B1EF-4B5C7473F344}">
      <dgm:prSet/>
      <dgm:spPr/>
      <dgm:t>
        <a:bodyPr/>
        <a:lstStyle/>
        <a:p>
          <a:endParaRPr lang="en-US"/>
        </a:p>
      </dgm:t>
    </dgm:pt>
    <dgm:pt modelId="{B146FE52-2A6D-4335-8850-413D736E90EE}" type="sibTrans" cxnId="{581F6375-62A3-42AB-B1EF-4B5C7473F344}">
      <dgm:prSet/>
      <dgm:spPr/>
      <dgm:t>
        <a:bodyPr/>
        <a:lstStyle/>
        <a:p>
          <a:endParaRPr lang="en-US"/>
        </a:p>
      </dgm:t>
    </dgm:pt>
    <dgm:pt modelId="{E4B46031-7567-4A7D-AB4E-CE90C55F8E5F}">
      <dgm:prSet phldrT="[Text]" custT="1"/>
      <dgm:spPr>
        <a:xfrm>
          <a:off x="5540307" y="2089580"/>
          <a:ext cx="3618056" cy="726735"/>
        </a:xfrm>
        <a:noFill/>
        <a:ln>
          <a:noFill/>
        </a:ln>
        <a:effectLst/>
      </dgm:spPr>
      <dgm:t>
        <a:bodyPr/>
        <a:lstStyle/>
        <a:p>
          <a:pPr>
            <a:buChar char="•"/>
          </a:pPr>
          <a:endParaRPr lang="en-US" sz="2000" b="1" dirty="0">
            <a:solidFill>
              <a:srgbClr val="8E0000"/>
            </a:solidFill>
            <a:latin typeface="+mj-lt"/>
            <a:ea typeface="+mn-ea"/>
            <a:cs typeface="+mn-cs"/>
          </a:endParaRPr>
        </a:p>
      </dgm:t>
    </dgm:pt>
    <dgm:pt modelId="{5A349B8C-9D67-42DE-861E-D2495B40D8C4}" type="parTrans" cxnId="{D3226BC2-2E04-4C74-949F-7F7588EBADBA}">
      <dgm:prSet/>
      <dgm:spPr/>
      <dgm:t>
        <a:bodyPr/>
        <a:lstStyle/>
        <a:p>
          <a:endParaRPr lang="en-US"/>
        </a:p>
      </dgm:t>
    </dgm:pt>
    <dgm:pt modelId="{42E79736-78AB-4A45-97DC-DB00FF6841BF}" type="sibTrans" cxnId="{D3226BC2-2E04-4C74-949F-7F7588EBADBA}">
      <dgm:prSet/>
      <dgm:spPr/>
      <dgm:t>
        <a:bodyPr/>
        <a:lstStyle/>
        <a:p>
          <a:endParaRPr lang="en-US"/>
        </a:p>
      </dgm:t>
    </dgm:pt>
    <dgm:pt modelId="{B054F9A1-116E-4847-9BFB-27AE93EC5EA5}">
      <dgm:prSet phldrT="[Text]" custT="1"/>
      <dgm:spPr>
        <a:xfrm>
          <a:off x="5540307" y="2089580"/>
          <a:ext cx="3618056" cy="726735"/>
        </a:xfrm>
        <a:noFill/>
        <a:ln>
          <a:noFill/>
        </a:ln>
        <a:effectLst/>
      </dgm:spPr>
      <dgm:t>
        <a:bodyPr/>
        <a:lstStyle/>
        <a:p>
          <a:pPr>
            <a:buChar char="•"/>
          </a:pPr>
          <a:r>
            <a:rPr lang="en-US" sz="2000" b="1" dirty="0">
              <a:solidFill>
                <a:srgbClr val="8E0000"/>
              </a:solidFill>
              <a:latin typeface="+mj-lt"/>
              <a:ea typeface="+mn-ea"/>
              <a:cs typeface="+mn-cs"/>
            </a:rPr>
            <a:t>Public &amp; Indian Housing (PIH) Notices</a:t>
          </a:r>
        </a:p>
      </dgm:t>
    </dgm:pt>
    <dgm:pt modelId="{C2CCA310-70D2-4BDE-9799-F316DEB9009E}" type="parTrans" cxnId="{733A688B-E483-4063-B329-43E0737463A4}">
      <dgm:prSet/>
      <dgm:spPr/>
      <dgm:t>
        <a:bodyPr/>
        <a:lstStyle/>
        <a:p>
          <a:endParaRPr lang="en-US"/>
        </a:p>
      </dgm:t>
    </dgm:pt>
    <dgm:pt modelId="{F533091D-2E62-444A-ACD1-3EF7097F4C03}" type="sibTrans" cxnId="{733A688B-E483-4063-B329-43E0737463A4}">
      <dgm:prSet/>
      <dgm:spPr/>
      <dgm:t>
        <a:bodyPr/>
        <a:lstStyle/>
        <a:p>
          <a:endParaRPr lang="en-US"/>
        </a:p>
      </dgm:t>
    </dgm:pt>
    <dgm:pt modelId="{EE618067-C641-4D95-9965-9F1071AB4092}">
      <dgm:prSet phldrT="[Text]" custT="1"/>
      <dgm:spPr>
        <a:xfrm>
          <a:off x="4430249" y="3155854"/>
          <a:ext cx="1882831" cy="907528"/>
        </a:xfrm>
        <a:solidFill>
          <a:schemeClr val="tx1"/>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3200" b="1" dirty="0">
              <a:solidFill>
                <a:sysClr val="window" lastClr="FFFFFF"/>
              </a:solidFill>
              <a:latin typeface="Calibri" panose="020F0502020204030204"/>
              <a:ea typeface="+mn-ea"/>
              <a:cs typeface="+mn-cs"/>
            </a:rPr>
            <a:t>Tribal Code</a:t>
          </a:r>
        </a:p>
      </dgm:t>
    </dgm:pt>
    <dgm:pt modelId="{93007058-A207-48C0-9B90-A109AAD76CF9}" type="parTrans" cxnId="{C4D3FB3C-FC67-431C-AB1E-C18BC722EB21}">
      <dgm:prSet/>
      <dgm:spPr/>
      <dgm:t>
        <a:bodyPr/>
        <a:lstStyle/>
        <a:p>
          <a:endParaRPr lang="en-US"/>
        </a:p>
      </dgm:t>
    </dgm:pt>
    <dgm:pt modelId="{603B7C73-1CB0-46AD-A2CD-DB8A2C0587DD}" type="sibTrans" cxnId="{C4D3FB3C-FC67-431C-AB1E-C18BC722EB21}">
      <dgm:prSet/>
      <dgm:spPr/>
      <dgm:t>
        <a:bodyPr/>
        <a:lstStyle/>
        <a:p>
          <a:endParaRPr lang="en-US"/>
        </a:p>
      </dgm:t>
    </dgm:pt>
    <dgm:pt modelId="{1C5E328E-E00F-4697-841C-EC1E72840D9B}">
      <dgm:prSet phldrT="[Text]" custT="1"/>
      <dgm:spPr>
        <a:xfrm>
          <a:off x="6584682" y="2969355"/>
          <a:ext cx="3865179" cy="836577"/>
        </a:xfrm>
        <a:noFill/>
        <a:ln>
          <a:noFill/>
        </a:ln>
        <a:effectLst/>
      </dgm:spPr>
      <dgm:t>
        <a:bodyPr/>
        <a:lstStyle/>
        <a:p>
          <a:pPr>
            <a:buChar char="•"/>
          </a:pPr>
          <a:r>
            <a:rPr lang="en-US" sz="2400" b="1" dirty="0">
              <a:solidFill>
                <a:srgbClr val="8E0000"/>
              </a:solidFill>
              <a:latin typeface="+mj-lt"/>
              <a:ea typeface="+mn-ea"/>
              <a:cs typeface="+mn-cs"/>
            </a:rPr>
            <a:t>Wage Ordinance</a:t>
          </a:r>
        </a:p>
      </dgm:t>
    </dgm:pt>
    <dgm:pt modelId="{0B14291B-80B0-4E5A-88ED-3934FC00FDA4}" type="parTrans" cxnId="{37A7D87C-4FB2-466B-BAAD-D04D2C36A9D2}">
      <dgm:prSet/>
      <dgm:spPr/>
      <dgm:t>
        <a:bodyPr/>
        <a:lstStyle/>
        <a:p>
          <a:endParaRPr lang="en-US"/>
        </a:p>
      </dgm:t>
    </dgm:pt>
    <dgm:pt modelId="{747C4A75-41F9-4507-910B-D0F12EB16E82}" type="sibTrans" cxnId="{37A7D87C-4FB2-466B-BAAD-D04D2C36A9D2}">
      <dgm:prSet/>
      <dgm:spPr/>
      <dgm:t>
        <a:bodyPr/>
        <a:lstStyle/>
        <a:p>
          <a:endParaRPr lang="en-US"/>
        </a:p>
      </dgm:t>
    </dgm:pt>
    <dgm:pt modelId="{3B88E28F-98CE-4946-B7A3-444F87A92985}">
      <dgm:prSet phldrT="[Text]" custT="1"/>
      <dgm:spPr>
        <a:xfrm>
          <a:off x="6584682" y="2969355"/>
          <a:ext cx="3865179" cy="836577"/>
        </a:xfrm>
        <a:noFill/>
        <a:ln>
          <a:noFill/>
        </a:ln>
        <a:effectLst/>
      </dgm:spPr>
      <dgm:t>
        <a:bodyPr/>
        <a:lstStyle/>
        <a:p>
          <a:pPr>
            <a:buChar char="•"/>
          </a:pPr>
          <a:r>
            <a:rPr lang="en-US" sz="2400" b="1" dirty="0">
              <a:solidFill>
                <a:srgbClr val="8E0000"/>
              </a:solidFill>
              <a:latin typeface="+mj-lt"/>
              <a:ea typeface="+mn-ea"/>
              <a:cs typeface="+mn-cs"/>
            </a:rPr>
            <a:t>Housing Ordinance</a:t>
          </a:r>
        </a:p>
      </dgm:t>
    </dgm:pt>
    <dgm:pt modelId="{EFA955C3-436F-4052-903B-C5114FD375D2}" type="parTrans" cxnId="{BEBCE5BD-3175-4A2D-A62D-CD67DD9B123A}">
      <dgm:prSet/>
      <dgm:spPr/>
      <dgm:t>
        <a:bodyPr/>
        <a:lstStyle/>
        <a:p>
          <a:endParaRPr lang="en-US"/>
        </a:p>
      </dgm:t>
    </dgm:pt>
    <dgm:pt modelId="{DC8F3D58-5887-4E08-923C-34C5D84B12B1}" type="sibTrans" cxnId="{BEBCE5BD-3175-4A2D-A62D-CD67DD9B123A}">
      <dgm:prSet/>
      <dgm:spPr/>
      <dgm:t>
        <a:bodyPr/>
        <a:lstStyle/>
        <a:p>
          <a:endParaRPr lang="en-US"/>
        </a:p>
      </dgm:t>
    </dgm:pt>
    <dgm:pt modelId="{BABF1EED-833C-48BE-89D6-D8B5D673D1B9}">
      <dgm:prSet phldrT="[Text]" custT="1"/>
      <dgm:spPr>
        <a:xfrm>
          <a:off x="5703811" y="4178508"/>
          <a:ext cx="2395105" cy="850690"/>
        </a:xfrm>
        <a:solidFill>
          <a:srgbClr val="C62127"/>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3200" b="1" dirty="0">
              <a:solidFill>
                <a:sysClr val="window" lastClr="FFFFFF"/>
              </a:solidFill>
              <a:latin typeface="Calibri" panose="020F0502020204030204"/>
              <a:ea typeface="+mn-ea"/>
              <a:cs typeface="+mn-cs"/>
            </a:rPr>
            <a:t>Program Policies </a:t>
          </a:r>
        </a:p>
      </dgm:t>
    </dgm:pt>
    <dgm:pt modelId="{104F1586-1B74-4215-AA93-6CEC7367755B}" type="parTrans" cxnId="{E92035C8-95C5-42B9-AB74-6ACCE46003B0}">
      <dgm:prSet/>
      <dgm:spPr/>
      <dgm:t>
        <a:bodyPr/>
        <a:lstStyle/>
        <a:p>
          <a:endParaRPr lang="en-US"/>
        </a:p>
      </dgm:t>
    </dgm:pt>
    <dgm:pt modelId="{F6B877C9-E538-4DE7-BA22-895ED3A69522}" type="sibTrans" cxnId="{E92035C8-95C5-42B9-AB74-6ACCE46003B0}">
      <dgm:prSet/>
      <dgm:spPr/>
      <dgm:t>
        <a:bodyPr/>
        <a:lstStyle/>
        <a:p>
          <a:endParaRPr lang="en-US"/>
        </a:p>
      </dgm:t>
    </dgm:pt>
    <dgm:pt modelId="{6B133F25-4339-4638-8567-29087C5F2214}">
      <dgm:prSet phldrT="[Text]" custT="1"/>
      <dgm:spPr>
        <a:xfrm>
          <a:off x="6880049" y="5076664"/>
          <a:ext cx="2763688" cy="1247935"/>
        </a:xfrm>
        <a:solidFill>
          <a:schemeClr val="tx1"/>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2800" b="1" dirty="0">
              <a:solidFill>
                <a:sysClr val="window" lastClr="FFFFFF"/>
              </a:solidFill>
              <a:latin typeface="Calibri" panose="020F0502020204030204"/>
              <a:ea typeface="+mn-ea"/>
              <a:cs typeface="+mn-cs"/>
            </a:rPr>
            <a:t>Standard Operating Procedures</a:t>
          </a:r>
        </a:p>
      </dgm:t>
    </dgm:pt>
    <dgm:pt modelId="{C5AB5559-C733-4E9C-B5BF-7410AE1B2E32}" type="parTrans" cxnId="{C86890B5-9DEB-4E6E-96C2-6F5ECE2BA755}">
      <dgm:prSet/>
      <dgm:spPr/>
      <dgm:t>
        <a:bodyPr/>
        <a:lstStyle/>
        <a:p>
          <a:endParaRPr lang="en-US"/>
        </a:p>
      </dgm:t>
    </dgm:pt>
    <dgm:pt modelId="{0DE31F2B-9066-4E81-B82D-22ACA5C3CAE7}" type="sibTrans" cxnId="{C86890B5-9DEB-4E6E-96C2-6F5ECE2BA755}">
      <dgm:prSet/>
      <dgm:spPr/>
      <dgm:t>
        <a:bodyPr/>
        <a:lstStyle/>
        <a:p>
          <a:endParaRPr lang="en-US"/>
        </a:p>
      </dgm:t>
    </dgm:pt>
    <dgm:pt modelId="{67937940-5673-4134-9222-BDFCB378DCCB}">
      <dgm:prSet phldrT="[Text]" custT="1"/>
      <dgm:spPr>
        <a:xfrm>
          <a:off x="5410201" y="544864"/>
          <a:ext cx="4470116" cy="1340545"/>
        </a:xfrm>
        <a:noFill/>
        <a:ln>
          <a:noFill/>
        </a:ln>
        <a:effectLst/>
      </dgm:spPr>
      <dgm:t>
        <a:bodyPr/>
        <a:lstStyle/>
        <a:p>
          <a:pPr>
            <a:buChar char="•"/>
          </a:pPr>
          <a:r>
            <a:rPr lang="en-US" sz="2000" b="1" dirty="0">
              <a:solidFill>
                <a:srgbClr val="8E0000"/>
              </a:solidFill>
              <a:latin typeface="+mj-lt"/>
              <a:ea typeface="+mn-ea"/>
              <a:cs typeface="+mn-cs"/>
            </a:rPr>
            <a:t>24 CFR Part 50 &amp; 58 (NEPA)</a:t>
          </a:r>
        </a:p>
      </dgm:t>
    </dgm:pt>
    <dgm:pt modelId="{6A804E2D-231C-48E4-809B-654C9C160CE4}" type="parTrans" cxnId="{EB453D34-9C95-402C-9271-1E405164E3F8}">
      <dgm:prSet/>
      <dgm:spPr/>
      <dgm:t>
        <a:bodyPr/>
        <a:lstStyle/>
        <a:p>
          <a:endParaRPr lang="en-US"/>
        </a:p>
      </dgm:t>
    </dgm:pt>
    <dgm:pt modelId="{EDEBDD69-092A-454D-A8BE-39EC4D9CA8BD}" type="sibTrans" cxnId="{EB453D34-9C95-402C-9271-1E405164E3F8}">
      <dgm:prSet/>
      <dgm:spPr/>
      <dgm:t>
        <a:bodyPr/>
        <a:lstStyle/>
        <a:p>
          <a:endParaRPr lang="en-US"/>
        </a:p>
      </dgm:t>
    </dgm:pt>
    <dgm:pt modelId="{983BA681-CECB-4BF3-848E-456DFB7F1C13}">
      <dgm:prSet phldrT="[Text]" custT="1"/>
      <dgm:spPr>
        <a:xfrm>
          <a:off x="5540307" y="2089580"/>
          <a:ext cx="3618056" cy="726735"/>
        </a:xfrm>
        <a:noFill/>
        <a:ln>
          <a:noFill/>
        </a:ln>
        <a:effectLst/>
      </dgm:spPr>
      <dgm:t>
        <a:bodyPr/>
        <a:lstStyle/>
        <a:p>
          <a:pPr>
            <a:buChar char="•"/>
          </a:pPr>
          <a:r>
            <a:rPr lang="en-US" sz="2000" b="1" dirty="0">
              <a:solidFill>
                <a:srgbClr val="8E0000"/>
              </a:solidFill>
              <a:latin typeface="+mj-lt"/>
              <a:ea typeface="+mn-ea"/>
              <a:cs typeface="+mn-cs"/>
            </a:rPr>
            <a:t>ONAP Program Guidances</a:t>
          </a:r>
        </a:p>
      </dgm:t>
    </dgm:pt>
    <dgm:pt modelId="{568B1AAD-9EE9-44D3-BB04-352F799337BF}" type="parTrans" cxnId="{C858DC7A-7FC6-4A76-B93A-945171387643}">
      <dgm:prSet/>
      <dgm:spPr/>
      <dgm:t>
        <a:bodyPr/>
        <a:lstStyle/>
        <a:p>
          <a:endParaRPr lang="en-US"/>
        </a:p>
      </dgm:t>
    </dgm:pt>
    <dgm:pt modelId="{6308ACF4-137A-415B-9E24-667EC128D723}" type="sibTrans" cxnId="{C858DC7A-7FC6-4A76-B93A-945171387643}">
      <dgm:prSet/>
      <dgm:spPr/>
      <dgm:t>
        <a:bodyPr/>
        <a:lstStyle/>
        <a:p>
          <a:endParaRPr lang="en-US"/>
        </a:p>
      </dgm:t>
    </dgm:pt>
    <dgm:pt modelId="{0B2D9525-34A6-4579-9275-3D9FF39D35FA}">
      <dgm:prSet phldrT="[Text]" custT="1"/>
      <dgm:spPr>
        <a:xfrm>
          <a:off x="5703811" y="4178508"/>
          <a:ext cx="2395105" cy="850690"/>
        </a:xfrm>
        <a:solidFill>
          <a:srgbClr val="C62127"/>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3200" b="1" dirty="0">
              <a:solidFill>
                <a:sysClr val="window" lastClr="FFFFFF"/>
              </a:solidFill>
              <a:latin typeface="Calibri" panose="020F0502020204030204"/>
              <a:ea typeface="+mn-ea"/>
              <a:cs typeface="+mn-cs"/>
            </a:rPr>
            <a:t>Tribes/TDHEs</a:t>
          </a:r>
        </a:p>
      </dgm:t>
    </dgm:pt>
    <dgm:pt modelId="{95DC1ABA-A924-4C38-BD8C-3317E37DD8EA}" type="parTrans" cxnId="{C9339E56-E496-4BE6-AB27-E05607C0228A}">
      <dgm:prSet/>
      <dgm:spPr/>
      <dgm:t>
        <a:bodyPr/>
        <a:lstStyle/>
        <a:p>
          <a:endParaRPr lang="en-US"/>
        </a:p>
      </dgm:t>
    </dgm:pt>
    <dgm:pt modelId="{B3E953D4-5FB2-4622-9EEE-27BED6B44E57}" type="sibTrans" cxnId="{C9339E56-E496-4BE6-AB27-E05607C0228A}">
      <dgm:prSet/>
      <dgm:spPr/>
      <dgm:t>
        <a:bodyPr/>
        <a:lstStyle/>
        <a:p>
          <a:endParaRPr lang="en-US"/>
        </a:p>
      </dgm:t>
    </dgm:pt>
    <dgm:pt modelId="{A07038CC-42CD-4EF9-B325-20DED37EC22F}" type="pres">
      <dgm:prSet presAssocID="{2C644EFE-C8C1-4D07-8808-EE413818CBE6}" presName="rootnode" presStyleCnt="0">
        <dgm:presLayoutVars>
          <dgm:chMax/>
          <dgm:chPref/>
          <dgm:dir/>
          <dgm:animLvl val="lvl"/>
        </dgm:presLayoutVars>
      </dgm:prSet>
      <dgm:spPr/>
    </dgm:pt>
    <dgm:pt modelId="{0736D25E-C6F1-438F-8E44-6FE4F1FEB929}" type="pres">
      <dgm:prSet presAssocID="{4019FEAA-B41B-42C0-8FEA-88C2485B17FF}" presName="composite" presStyleCnt="0"/>
      <dgm:spPr/>
    </dgm:pt>
    <dgm:pt modelId="{1326F144-1713-4486-979D-CA4682D77340}" type="pres">
      <dgm:prSet presAssocID="{4019FEAA-B41B-42C0-8FEA-88C2485B17FF}" presName="bentUpArrow1" presStyleLbl="alignImgPlace1" presStyleIdx="0" presStyleCnt="5" custScaleX="99512" custScaleY="196785" custLinFactNeighborX="19429" custLinFactNeighborY="-49448"/>
      <dgm:spPr>
        <a:xfrm rot="5400000">
          <a:off x="1072924" y="478559"/>
          <a:ext cx="1184301" cy="681813"/>
        </a:xfrm>
        <a:prstGeom prst="bentUpArrow">
          <a:avLst>
            <a:gd name="adj1" fmla="val 32840"/>
            <a:gd name="adj2" fmla="val 25000"/>
            <a:gd name="adj3" fmla="val 35780"/>
          </a:avLst>
        </a:prstGeom>
        <a:solidFill>
          <a:srgbClr val="A97140"/>
        </a:solidFill>
        <a:ln w="38100" cap="flat" cmpd="sng" algn="ctr">
          <a:solidFill>
            <a:srgbClr val="C9222A"/>
          </a:solidFill>
          <a:prstDash val="solid"/>
          <a:miter lim="800000"/>
        </a:ln>
        <a:effectLst/>
      </dgm:spPr>
    </dgm:pt>
    <dgm:pt modelId="{216A185F-7BB8-4095-BF57-3AE251313211}" type="pres">
      <dgm:prSet presAssocID="{4019FEAA-B41B-42C0-8FEA-88C2485B17FF}" presName="ParentText" presStyleLbl="node1" presStyleIdx="0" presStyleCnt="6" custScaleX="185445" custScaleY="102222" custLinFactNeighborX="-220" custLinFactNeighborY="-24953">
        <dgm:presLayoutVars>
          <dgm:chMax val="1"/>
          <dgm:chPref val="1"/>
          <dgm:bulletEnabled val="1"/>
        </dgm:presLayoutVars>
      </dgm:prSet>
      <dgm:spPr>
        <a:prstGeom prst="roundRect">
          <a:avLst>
            <a:gd name="adj" fmla="val 16670"/>
          </a:avLst>
        </a:prstGeom>
      </dgm:spPr>
    </dgm:pt>
    <dgm:pt modelId="{8B6B3806-98E0-481E-BEC7-CFDB12AE22F2}" type="pres">
      <dgm:prSet presAssocID="{4019FEAA-B41B-42C0-8FEA-88C2485B17FF}" presName="ChildText" presStyleLbl="revTx" presStyleIdx="0" presStyleCnt="5" custScaleX="300072" custScaleY="151270" custLinFactX="69603" custLinFactNeighborX="100000" custLinFactNeighborY="-29279">
        <dgm:presLayoutVars>
          <dgm:chMax val="0"/>
          <dgm:chPref val="0"/>
          <dgm:bulletEnabled val="1"/>
        </dgm:presLayoutVars>
      </dgm:prSet>
      <dgm:spPr>
        <a:prstGeom prst="rect">
          <a:avLst/>
        </a:prstGeom>
      </dgm:spPr>
    </dgm:pt>
    <dgm:pt modelId="{3B615CBA-39E5-4533-87C3-4250C341D68B}" type="pres">
      <dgm:prSet presAssocID="{46D08BFD-F61D-4937-9910-78DEA49840EA}" presName="sibTrans" presStyleCnt="0"/>
      <dgm:spPr/>
    </dgm:pt>
    <dgm:pt modelId="{9FBD3428-66A2-42DF-9DF0-B0B1FFB043D6}" type="pres">
      <dgm:prSet presAssocID="{8BC202D0-774C-4B62-B42B-AE472830F377}" presName="composite" presStyleCnt="0"/>
      <dgm:spPr/>
    </dgm:pt>
    <dgm:pt modelId="{0C3AF667-4B12-4910-840C-8862301ADD42}" type="pres">
      <dgm:prSet presAssocID="{8BC202D0-774C-4B62-B42B-AE472830F377}" presName="bentUpArrow1" presStyleLbl="alignImgPlace1" presStyleIdx="1" presStyleCnt="5" custScaleX="85133" custScaleY="126582" custLinFactX="-18923" custLinFactNeighborX="-100000" custLinFactNeighborY="-66850"/>
      <dgm:spPr>
        <a:xfrm rot="5400000">
          <a:off x="2431636" y="1826993"/>
          <a:ext cx="761802" cy="583294"/>
        </a:xfrm>
        <a:prstGeom prst="bentUpArrow">
          <a:avLst>
            <a:gd name="adj1" fmla="val 32840"/>
            <a:gd name="adj2" fmla="val 25000"/>
            <a:gd name="adj3" fmla="val 35780"/>
          </a:avLst>
        </a:prstGeom>
        <a:solidFill>
          <a:srgbClr val="A97140"/>
        </a:solidFill>
        <a:ln w="38100" cap="flat" cmpd="sng" algn="ctr">
          <a:solidFill>
            <a:srgbClr val="C9222A"/>
          </a:solidFill>
          <a:prstDash val="solid"/>
          <a:miter lim="800000"/>
        </a:ln>
        <a:effectLst/>
      </dgm:spPr>
    </dgm:pt>
    <dgm:pt modelId="{13A07377-5D00-458C-80D8-B9B1A7A0483C}" type="pres">
      <dgm:prSet presAssocID="{8BC202D0-774C-4B62-B42B-AE472830F377}" presName="ParentText" presStyleLbl="node1" presStyleIdx="1" presStyleCnt="6" custScaleX="322415" custLinFactNeighborX="-1506" custLinFactNeighborY="-80772">
        <dgm:presLayoutVars>
          <dgm:chMax val="1"/>
          <dgm:chPref val="1"/>
          <dgm:bulletEnabled val="1"/>
        </dgm:presLayoutVars>
      </dgm:prSet>
      <dgm:spPr>
        <a:prstGeom prst="roundRect">
          <a:avLst>
            <a:gd name="adj" fmla="val 16670"/>
          </a:avLst>
        </a:prstGeom>
      </dgm:spPr>
    </dgm:pt>
    <dgm:pt modelId="{582CA00A-96BB-43DC-A01A-14990CFE4EDA}" type="pres">
      <dgm:prSet presAssocID="{8BC202D0-774C-4B62-B42B-AE472830F377}" presName="ChildText" presStyleLbl="revTx" presStyleIdx="1" presStyleCnt="5" custScaleX="606655" custScaleY="233884" custLinFactX="200000" custLinFactY="-13462" custLinFactNeighborX="220268" custLinFactNeighborY="-100000">
        <dgm:presLayoutVars>
          <dgm:chMax val="0"/>
          <dgm:chPref val="0"/>
          <dgm:bulletEnabled val="1"/>
        </dgm:presLayoutVars>
      </dgm:prSet>
      <dgm:spPr>
        <a:prstGeom prst="rect">
          <a:avLst/>
        </a:prstGeom>
      </dgm:spPr>
    </dgm:pt>
    <dgm:pt modelId="{210E17BA-D767-4B89-BF07-88BDA5163E3F}" type="pres">
      <dgm:prSet presAssocID="{C1123A3F-6817-42FE-BBBB-B17B274C6A75}" presName="sibTrans" presStyleCnt="0"/>
      <dgm:spPr/>
    </dgm:pt>
    <dgm:pt modelId="{0EE82DC1-2006-4A42-ADAA-1251CDF55734}" type="pres">
      <dgm:prSet presAssocID="{602E5236-22D9-472F-A637-2A82B4696372}" presName="composite" presStyleCnt="0"/>
      <dgm:spPr/>
    </dgm:pt>
    <dgm:pt modelId="{EEB0C5D9-8A0C-4660-82B8-D3DD63B1A941}" type="pres">
      <dgm:prSet presAssocID="{602E5236-22D9-472F-A637-2A82B4696372}" presName="bentUpArrow1" presStyleLbl="alignImgPlace1" presStyleIdx="2" presStyleCnt="5" custScaleX="89156" custScaleY="173638" custLinFactX="-20888" custLinFactNeighborX="-100000" custLinFactNeighborY="-48738"/>
      <dgm:spPr>
        <a:xfrm rot="5400000">
          <a:off x="3705424" y="3084381"/>
          <a:ext cx="76142" cy="900501"/>
        </a:xfrm>
        <a:prstGeom prst="bentUpArrow">
          <a:avLst>
            <a:gd name="adj1" fmla="val 32840"/>
            <a:gd name="adj2" fmla="val 25000"/>
            <a:gd name="adj3" fmla="val 35780"/>
          </a:avLst>
        </a:prstGeom>
        <a:solidFill>
          <a:srgbClr val="A97140"/>
        </a:solidFill>
        <a:ln w="38100" cap="flat" cmpd="sng" algn="ctr">
          <a:solidFill>
            <a:srgbClr val="C9222A"/>
          </a:solidFill>
          <a:prstDash val="solid"/>
          <a:miter lim="800000"/>
        </a:ln>
        <a:effectLst/>
      </dgm:spPr>
    </dgm:pt>
    <dgm:pt modelId="{82F074A4-FFCC-49CE-B343-A78CBE241F54}" type="pres">
      <dgm:prSet presAssocID="{602E5236-22D9-472F-A637-2A82B4696372}" presName="ParentText" presStyleLbl="node1" presStyleIdx="2" presStyleCnt="6" custScaleX="236967" custScaleY="139826" custLinFactNeighborX="-34948" custLinFactNeighborY="-66051">
        <dgm:presLayoutVars>
          <dgm:chMax val="1"/>
          <dgm:chPref val="1"/>
          <dgm:bulletEnabled val="1"/>
        </dgm:presLayoutVars>
      </dgm:prSet>
      <dgm:spPr>
        <a:prstGeom prst="roundRect">
          <a:avLst>
            <a:gd name="adj" fmla="val 16670"/>
          </a:avLst>
        </a:prstGeom>
      </dgm:spPr>
    </dgm:pt>
    <dgm:pt modelId="{12E1C089-8D81-4842-94F1-C0A018C29782}" type="pres">
      <dgm:prSet presAssocID="{602E5236-22D9-472F-A637-2A82B4696372}" presName="ChildText" presStyleLbl="revTx" presStyleIdx="2" presStyleCnt="5" custScaleX="491019" custScaleY="126793" custLinFactX="100000" custLinFactNeighborX="148640" custLinFactNeighborY="-75079">
        <dgm:presLayoutVars>
          <dgm:chMax val="0"/>
          <dgm:chPref val="0"/>
          <dgm:bulletEnabled val="1"/>
        </dgm:presLayoutVars>
      </dgm:prSet>
      <dgm:spPr>
        <a:prstGeom prst="rect">
          <a:avLst/>
        </a:prstGeom>
      </dgm:spPr>
    </dgm:pt>
    <dgm:pt modelId="{CE7F5D7E-F77C-4654-8BA4-FDE42C5A852D}" type="pres">
      <dgm:prSet presAssocID="{81C53953-3D84-42F5-BBB0-05585481969C}" presName="sibTrans" presStyleCnt="0"/>
      <dgm:spPr/>
    </dgm:pt>
    <dgm:pt modelId="{9659EF87-B05A-43B6-B900-D6A762647BC8}" type="pres">
      <dgm:prSet presAssocID="{EE618067-C641-4D95-9965-9F1071AB4092}" presName="composite" presStyleCnt="0"/>
      <dgm:spPr/>
    </dgm:pt>
    <dgm:pt modelId="{91D34457-21BD-4A28-AF43-4A41E2DEDB9C}" type="pres">
      <dgm:prSet presAssocID="{EE618067-C641-4D95-9965-9F1071AB4092}" presName="bentUpArrow1" presStyleLbl="alignImgPlace1" presStyleIdx="3" presStyleCnt="5" custScaleX="151108" custScaleY="118557" custLinFactNeighborX="-80954" custLinFactNeighborY="-26252"/>
      <dgm:spPr>
        <a:xfrm rot="5400000">
          <a:off x="4943425" y="3689466"/>
          <a:ext cx="713505" cy="1035326"/>
        </a:xfrm>
        <a:prstGeom prst="bentUpArrow">
          <a:avLst>
            <a:gd name="adj1" fmla="val 32840"/>
            <a:gd name="adj2" fmla="val 25000"/>
            <a:gd name="adj3" fmla="val 35780"/>
          </a:avLst>
        </a:prstGeom>
        <a:solidFill>
          <a:srgbClr val="A97140"/>
        </a:solidFill>
        <a:ln w="38100" cap="flat" cmpd="sng" algn="ctr">
          <a:solidFill>
            <a:srgbClr val="C9222A"/>
          </a:solidFill>
          <a:prstDash val="solid"/>
          <a:miter lim="800000"/>
        </a:ln>
        <a:effectLst/>
      </dgm:spPr>
    </dgm:pt>
    <dgm:pt modelId="{3DD7D6FA-F9B8-4A75-ABD7-C7A397A5EBFB}" type="pres">
      <dgm:prSet presAssocID="{EE618067-C641-4D95-9965-9F1071AB4092}" presName="ParentText" presStyleLbl="node1" presStyleIdx="3" presStyleCnt="6" custScaleX="185845" custScaleY="127974" custLinFactNeighborX="-84708" custLinFactNeighborY="-29404">
        <dgm:presLayoutVars>
          <dgm:chMax val="1"/>
          <dgm:chPref val="1"/>
          <dgm:bulletEnabled val="1"/>
        </dgm:presLayoutVars>
      </dgm:prSet>
      <dgm:spPr>
        <a:prstGeom prst="roundRect">
          <a:avLst>
            <a:gd name="adj" fmla="val 16670"/>
          </a:avLst>
        </a:prstGeom>
      </dgm:spPr>
    </dgm:pt>
    <dgm:pt modelId="{278467F0-DD95-4391-8AA0-C076F1915E2D}" type="pres">
      <dgm:prSet presAssocID="{EE618067-C641-4D95-9965-9F1071AB4092}" presName="ChildText" presStyleLbl="revTx" presStyleIdx="3" presStyleCnt="5" custScaleX="524557" custScaleY="145957" custLinFactX="79492" custLinFactNeighborX="100000" custLinFactNeighborY="-22435">
        <dgm:presLayoutVars>
          <dgm:chMax val="0"/>
          <dgm:chPref val="0"/>
          <dgm:bulletEnabled val="1"/>
        </dgm:presLayoutVars>
      </dgm:prSet>
      <dgm:spPr>
        <a:prstGeom prst="rect">
          <a:avLst/>
        </a:prstGeom>
      </dgm:spPr>
    </dgm:pt>
    <dgm:pt modelId="{8F645ACC-7DFF-4F61-ACE6-BC840D9EDFEB}" type="pres">
      <dgm:prSet presAssocID="{603B7C73-1CB0-46AD-A2CD-DB8A2C0587DD}" presName="sibTrans" presStyleCnt="0"/>
      <dgm:spPr/>
    </dgm:pt>
    <dgm:pt modelId="{0D1A1817-E538-48B1-AE6B-A4AE2839389D}" type="pres">
      <dgm:prSet presAssocID="{BABF1EED-833C-48BE-89D6-D8B5D673D1B9}" presName="composite" presStyleCnt="0"/>
      <dgm:spPr/>
    </dgm:pt>
    <dgm:pt modelId="{0D32DDD5-E703-4720-9ACA-A9FA3FB04F7C}" type="pres">
      <dgm:prSet presAssocID="{BABF1EED-833C-48BE-89D6-D8B5D673D1B9}" presName="bentUpArrow1" presStyleLbl="alignImgPlace1" presStyleIdx="4" presStyleCnt="5" custScaleX="102786" custScaleY="155422" custLinFactX="-9857" custLinFactNeighborX="-100000" custLinFactNeighborY="43589"/>
      <dgm:spPr>
        <a:xfrm rot="5400000">
          <a:off x="6084907" y="5004107"/>
          <a:ext cx="935368" cy="754926"/>
        </a:xfrm>
        <a:prstGeom prst="bentUpArrow">
          <a:avLst>
            <a:gd name="adj1" fmla="val 32840"/>
            <a:gd name="adj2" fmla="val 25000"/>
            <a:gd name="adj3" fmla="val 35780"/>
          </a:avLst>
        </a:prstGeom>
        <a:solidFill>
          <a:srgbClr val="A97140"/>
        </a:solidFill>
        <a:ln w="38100" cap="flat" cmpd="sng" algn="ctr">
          <a:solidFill>
            <a:srgbClr val="C9222A"/>
          </a:solidFill>
          <a:prstDash val="solid"/>
          <a:miter lim="800000"/>
        </a:ln>
        <a:effectLst/>
      </dgm:spPr>
    </dgm:pt>
    <dgm:pt modelId="{39EF8C56-FE77-4CEB-802C-97CEE83BF753}" type="pres">
      <dgm:prSet presAssocID="{BABF1EED-833C-48BE-89D6-D8B5D673D1B9}" presName="ParentText" presStyleLbl="node1" presStyleIdx="4" presStyleCnt="6" custScaleX="236409" custScaleY="119959" custLinFactNeighborX="-37898" custLinFactNeighborY="2677">
        <dgm:presLayoutVars>
          <dgm:chMax val="1"/>
          <dgm:chPref val="1"/>
          <dgm:bulletEnabled val="1"/>
        </dgm:presLayoutVars>
      </dgm:prSet>
      <dgm:spPr>
        <a:prstGeom prst="roundRect">
          <a:avLst>
            <a:gd name="adj" fmla="val 16670"/>
          </a:avLst>
        </a:prstGeom>
      </dgm:spPr>
    </dgm:pt>
    <dgm:pt modelId="{C7175A9F-CE7E-4914-8637-65F6481819A3}" type="pres">
      <dgm:prSet presAssocID="{BABF1EED-833C-48BE-89D6-D8B5D673D1B9}" presName="ChildText" presStyleLbl="revTx" presStyleIdx="4" presStyleCnt="5">
        <dgm:presLayoutVars>
          <dgm:chMax val="0"/>
          <dgm:chPref val="0"/>
          <dgm:bulletEnabled val="1"/>
        </dgm:presLayoutVars>
      </dgm:prSet>
      <dgm:spPr>
        <a:xfrm>
          <a:off x="7949101" y="4152871"/>
          <a:ext cx="736846" cy="573166"/>
        </a:xfrm>
        <a:prstGeom prst="rect">
          <a:avLst/>
        </a:prstGeom>
        <a:noFill/>
        <a:ln>
          <a:noFill/>
        </a:ln>
        <a:effectLst/>
      </dgm:spPr>
    </dgm:pt>
    <dgm:pt modelId="{9A19D49B-F2A2-44BA-972E-4C238331CA3F}" type="pres">
      <dgm:prSet presAssocID="{F6B877C9-E538-4DE7-BA22-895ED3A69522}" presName="sibTrans" presStyleCnt="0"/>
      <dgm:spPr/>
    </dgm:pt>
    <dgm:pt modelId="{7574709E-0F92-4987-A5AC-8578D69921BE}" type="pres">
      <dgm:prSet presAssocID="{6B133F25-4339-4638-8567-29087C5F2214}" presName="composite" presStyleCnt="0"/>
      <dgm:spPr/>
    </dgm:pt>
    <dgm:pt modelId="{553152AD-5223-42B2-821D-AA23CEF8E603}" type="pres">
      <dgm:prSet presAssocID="{6B133F25-4339-4638-8567-29087C5F2214}" presName="ParentText" presStyleLbl="node1" presStyleIdx="5" presStyleCnt="6" custScaleX="272790" custScaleY="175976" custLinFactNeighborX="-62515" custLinFactNeighborY="4415">
        <dgm:presLayoutVars>
          <dgm:chMax val="1"/>
          <dgm:chPref val="1"/>
          <dgm:bulletEnabled val="1"/>
        </dgm:presLayoutVars>
      </dgm:prSet>
      <dgm:spPr>
        <a:prstGeom prst="roundRect">
          <a:avLst>
            <a:gd name="adj" fmla="val 16670"/>
          </a:avLst>
        </a:prstGeom>
      </dgm:spPr>
    </dgm:pt>
  </dgm:ptLst>
  <dgm:cxnLst>
    <dgm:cxn modelId="{A0BE9A1D-EEF5-4D92-88BF-69855F7AF09B}" type="presOf" srcId="{4019FEAA-B41B-42C0-8FEA-88C2485B17FF}" destId="{216A185F-7BB8-4095-BF57-3AE251313211}" srcOrd="0" destOrd="0" presId="urn:microsoft.com/office/officeart/2005/8/layout/StepDownProcess"/>
    <dgm:cxn modelId="{AD895423-77DB-484F-82D9-ACCE6BB14C54}" type="presOf" srcId="{C052CF6E-B31C-4B4D-A1A0-D1E5934C8208}" destId="{582CA00A-96BB-43DC-A01A-14990CFE4EDA}" srcOrd="0" destOrd="0" presId="urn:microsoft.com/office/officeart/2005/8/layout/StepDownProcess"/>
    <dgm:cxn modelId="{97346427-F7C3-41DF-86F6-B7F02A208026}" type="presOf" srcId="{CBB97480-9488-4294-AACB-68D8EA0EAE1E}" destId="{8B6B3806-98E0-481E-BEC7-CFDB12AE22F2}" srcOrd="0" destOrd="1" presId="urn:microsoft.com/office/officeart/2005/8/layout/StepDownProcess"/>
    <dgm:cxn modelId="{EB453D34-9C95-402C-9271-1E405164E3F8}" srcId="{8BC202D0-774C-4B62-B42B-AE472830F377}" destId="{67937940-5673-4134-9222-BDFCB378DCCB}" srcOrd="2" destOrd="0" parTransId="{6A804E2D-231C-48E4-809B-654C9C160CE4}" sibTransId="{EDEBDD69-092A-454D-A8BE-39EC4D9CA8BD}"/>
    <dgm:cxn modelId="{58E8D135-305F-4848-B8F0-41CEADAD74B8}" srcId="{8BC202D0-774C-4B62-B42B-AE472830F377}" destId="{C052CF6E-B31C-4B4D-A1A0-D1E5934C8208}" srcOrd="0" destOrd="0" parTransId="{5DED32D7-620E-4C10-99B4-56F90C2005F3}" sibTransId="{16F5E278-D678-4932-8D82-BC5BF7660558}"/>
    <dgm:cxn modelId="{FAC65B38-FE61-4952-9AAB-71F6D12E766B}" srcId="{4019FEAA-B41B-42C0-8FEA-88C2485B17FF}" destId="{CBB97480-9488-4294-AACB-68D8EA0EAE1E}" srcOrd="1" destOrd="0" parTransId="{E825E715-BD10-4DEF-9AB5-649EF387D0DD}" sibTransId="{4BEC82F4-CFFA-40BD-B5C7-0ECF76261288}"/>
    <dgm:cxn modelId="{17CADA3C-09E6-4D52-8C07-92AD8C707665}" srcId="{4019FEAA-B41B-42C0-8FEA-88C2485B17FF}" destId="{B9D57E95-552A-4787-9FE0-0E8096736146}" srcOrd="0" destOrd="0" parTransId="{12397BC5-8450-46AF-BB2B-7FCB52510A7B}" sibTransId="{6C24B558-0D28-4829-B13A-1D683059881D}"/>
    <dgm:cxn modelId="{C4D3FB3C-FC67-431C-AB1E-C18BC722EB21}" srcId="{2C644EFE-C8C1-4D07-8808-EE413818CBE6}" destId="{EE618067-C641-4D95-9965-9F1071AB4092}" srcOrd="3" destOrd="0" parTransId="{93007058-A207-48C0-9B90-A109AAD76CF9}" sibTransId="{603B7C73-1CB0-46AD-A2CD-DB8A2C0587DD}"/>
    <dgm:cxn modelId="{E0B22E44-8DF6-4336-8741-C1AC85809ADB}" type="presOf" srcId="{B054F9A1-116E-4847-9BFB-27AE93EC5EA5}" destId="{12E1C089-8D81-4842-94F1-C0A018C29782}" srcOrd="0" destOrd="2" presId="urn:microsoft.com/office/officeart/2005/8/layout/StepDownProcess"/>
    <dgm:cxn modelId="{7802FF49-76C6-4A68-A1B9-93F6C4DDC50B}" type="presOf" srcId="{983BA681-CECB-4BF3-848E-456DFB7F1C13}" destId="{12E1C089-8D81-4842-94F1-C0A018C29782}" srcOrd="0" destOrd="1" presId="urn:microsoft.com/office/officeart/2005/8/layout/StepDownProcess"/>
    <dgm:cxn modelId="{E3CA0F53-E476-4120-91EB-BBACF9219C6A}" type="presOf" srcId="{B9D57E95-552A-4787-9FE0-0E8096736146}" destId="{8B6B3806-98E0-481E-BEC7-CFDB12AE22F2}" srcOrd="0" destOrd="0" presId="urn:microsoft.com/office/officeart/2005/8/layout/StepDownProcess"/>
    <dgm:cxn modelId="{B8743C73-68D9-485F-BA36-9BB8DF3C2131}" type="presOf" srcId="{6B133F25-4339-4638-8567-29087C5F2214}" destId="{553152AD-5223-42B2-821D-AA23CEF8E603}" srcOrd="0" destOrd="0" presId="urn:microsoft.com/office/officeart/2005/8/layout/StepDownProcess"/>
    <dgm:cxn modelId="{581F6375-62A3-42AB-B1EF-4B5C7473F344}" srcId="{8BC202D0-774C-4B62-B42B-AE472830F377}" destId="{976C5D02-96DC-41DB-BB62-EDE46BFF2056}" srcOrd="1" destOrd="0" parTransId="{963F8395-AB91-47AB-8FA4-0968C7CE248F}" sibTransId="{B146FE52-2A6D-4335-8850-413D736E90EE}"/>
    <dgm:cxn modelId="{13FD8975-CA5F-48C1-A1CF-49C7A225BB8D}" type="presOf" srcId="{BABF1EED-833C-48BE-89D6-D8B5D673D1B9}" destId="{39EF8C56-FE77-4CEB-802C-97CEE83BF753}" srcOrd="0" destOrd="0" presId="urn:microsoft.com/office/officeart/2005/8/layout/StepDownProcess"/>
    <dgm:cxn modelId="{C9339E56-E496-4BE6-AB27-E05607C0228A}" srcId="{BABF1EED-833C-48BE-89D6-D8B5D673D1B9}" destId="{0B2D9525-34A6-4579-9275-3D9FF39D35FA}" srcOrd="0" destOrd="0" parTransId="{95DC1ABA-A924-4C38-BD8C-3317E37DD8EA}" sibTransId="{B3E953D4-5FB2-4622-9EEE-27BED6B44E57}"/>
    <dgm:cxn modelId="{C858DC7A-7FC6-4A76-B93A-945171387643}" srcId="{602E5236-22D9-472F-A637-2A82B4696372}" destId="{983BA681-CECB-4BF3-848E-456DFB7F1C13}" srcOrd="1" destOrd="0" parTransId="{568B1AAD-9EE9-44D3-BB04-352F799337BF}" sibTransId="{6308ACF4-137A-415B-9E24-667EC128D723}"/>
    <dgm:cxn modelId="{37A7D87C-4FB2-466B-BAAD-D04D2C36A9D2}" srcId="{EE618067-C641-4D95-9965-9F1071AB4092}" destId="{1C5E328E-E00F-4697-841C-EC1E72840D9B}" srcOrd="0" destOrd="0" parTransId="{0B14291B-80B0-4E5A-88ED-3934FC00FDA4}" sibTransId="{747C4A75-41F9-4507-910B-D0F12EB16E82}"/>
    <dgm:cxn modelId="{733A688B-E483-4063-B329-43E0737463A4}" srcId="{602E5236-22D9-472F-A637-2A82B4696372}" destId="{B054F9A1-116E-4847-9BFB-27AE93EC5EA5}" srcOrd="2" destOrd="0" parTransId="{C2CCA310-70D2-4BDE-9799-F316DEB9009E}" sibTransId="{F533091D-2E62-444A-ACD1-3EF7097F4C03}"/>
    <dgm:cxn modelId="{AFBF528F-61CE-4DFC-80C2-2594F6D12C7B}" type="presOf" srcId="{8BC202D0-774C-4B62-B42B-AE472830F377}" destId="{13A07377-5D00-458C-80D8-B9B1A7A0483C}" srcOrd="0" destOrd="0" presId="urn:microsoft.com/office/officeart/2005/8/layout/StepDownProcess"/>
    <dgm:cxn modelId="{A2287E9B-DFAC-4569-814F-D4BA84CE8DEA}" srcId="{2C644EFE-C8C1-4D07-8808-EE413818CBE6}" destId="{602E5236-22D9-472F-A637-2A82B4696372}" srcOrd="2" destOrd="0" parTransId="{B7F0ED91-F22D-41CE-B6CA-BF5EDC47C221}" sibTransId="{81C53953-3D84-42F5-BBB0-05585481969C}"/>
    <dgm:cxn modelId="{ADED699E-2960-4883-8170-970CC72C684A}" type="presOf" srcId="{602E5236-22D9-472F-A637-2A82B4696372}" destId="{82F074A4-FFCC-49CE-B343-A78CBE241F54}" srcOrd="0" destOrd="0" presId="urn:microsoft.com/office/officeart/2005/8/layout/StepDownProcess"/>
    <dgm:cxn modelId="{B529CEA7-4425-4CF2-A7C4-D4003D01FA80}" type="presOf" srcId="{0B2D9525-34A6-4579-9275-3D9FF39D35FA}" destId="{C7175A9F-CE7E-4914-8637-65F6481819A3}" srcOrd="0" destOrd="0" presId="urn:microsoft.com/office/officeart/2005/8/layout/StepDownProcess"/>
    <dgm:cxn modelId="{C86890B5-9DEB-4E6E-96C2-6F5ECE2BA755}" srcId="{2C644EFE-C8C1-4D07-8808-EE413818CBE6}" destId="{6B133F25-4339-4638-8567-29087C5F2214}" srcOrd="5" destOrd="0" parTransId="{C5AB5559-C733-4E9C-B5BF-7410AE1B2E32}" sibTransId="{0DE31F2B-9066-4E81-B82D-22ACA5C3CAE7}"/>
    <dgm:cxn modelId="{F1C88ABD-8A7E-4686-AA74-7CF7AB68F3AA}" srcId="{2C644EFE-C8C1-4D07-8808-EE413818CBE6}" destId="{8BC202D0-774C-4B62-B42B-AE472830F377}" srcOrd="1" destOrd="0" parTransId="{FCA72102-3794-4494-A324-0455C15C1C38}" sibTransId="{C1123A3F-6817-42FE-BBBB-B17B274C6A75}"/>
    <dgm:cxn modelId="{BEBCE5BD-3175-4A2D-A62D-CD67DD9B123A}" srcId="{EE618067-C641-4D95-9965-9F1071AB4092}" destId="{3B88E28F-98CE-4946-B7A3-444F87A92985}" srcOrd="1" destOrd="0" parTransId="{EFA955C3-436F-4052-903B-C5114FD375D2}" sibTransId="{DC8F3D58-5887-4E08-923C-34C5D84B12B1}"/>
    <dgm:cxn modelId="{D3226BC2-2E04-4C74-949F-7F7588EBADBA}" srcId="{602E5236-22D9-472F-A637-2A82B4696372}" destId="{E4B46031-7567-4A7D-AB4E-CE90C55F8E5F}" srcOrd="0" destOrd="0" parTransId="{5A349B8C-9D67-42DE-861E-D2495B40D8C4}" sibTransId="{42E79736-78AB-4A45-97DC-DB00FF6841BF}"/>
    <dgm:cxn modelId="{E92035C8-95C5-42B9-AB74-6ACCE46003B0}" srcId="{2C644EFE-C8C1-4D07-8808-EE413818CBE6}" destId="{BABF1EED-833C-48BE-89D6-D8B5D673D1B9}" srcOrd="4" destOrd="0" parTransId="{104F1586-1B74-4215-AA93-6CEC7367755B}" sibTransId="{F6B877C9-E538-4DE7-BA22-895ED3A69522}"/>
    <dgm:cxn modelId="{EBE234CA-2AF9-430B-ABE8-A5E40DA9A706}" type="presOf" srcId="{976C5D02-96DC-41DB-BB62-EDE46BFF2056}" destId="{582CA00A-96BB-43DC-A01A-14990CFE4EDA}" srcOrd="0" destOrd="1" presId="urn:microsoft.com/office/officeart/2005/8/layout/StepDownProcess"/>
    <dgm:cxn modelId="{E37D67D0-1FA2-4A27-A7D9-882CBAB693F6}" type="presOf" srcId="{E4B46031-7567-4A7D-AB4E-CE90C55F8E5F}" destId="{12E1C089-8D81-4842-94F1-C0A018C29782}" srcOrd="0" destOrd="0" presId="urn:microsoft.com/office/officeart/2005/8/layout/StepDownProcess"/>
    <dgm:cxn modelId="{714354ED-B160-4B28-A356-1B6DF873B0AF}" type="presOf" srcId="{EE618067-C641-4D95-9965-9F1071AB4092}" destId="{3DD7D6FA-F9B8-4A75-ABD7-C7A397A5EBFB}" srcOrd="0" destOrd="0" presId="urn:microsoft.com/office/officeart/2005/8/layout/StepDownProcess"/>
    <dgm:cxn modelId="{9D7AEAF5-6CE4-4C81-8E28-A61DD02A78B6}" srcId="{2C644EFE-C8C1-4D07-8808-EE413818CBE6}" destId="{4019FEAA-B41B-42C0-8FEA-88C2485B17FF}" srcOrd="0" destOrd="0" parTransId="{F358EC9C-920A-4A50-8A1D-AF31496255C3}" sibTransId="{46D08BFD-F61D-4937-9910-78DEA49840EA}"/>
    <dgm:cxn modelId="{FDD523F6-8616-411D-A08A-32A550FA92F1}" type="presOf" srcId="{2C644EFE-C8C1-4D07-8808-EE413818CBE6}" destId="{A07038CC-42CD-4EF9-B325-20DED37EC22F}" srcOrd="0" destOrd="0" presId="urn:microsoft.com/office/officeart/2005/8/layout/StepDownProcess"/>
    <dgm:cxn modelId="{A52788F7-8303-4881-8DC8-971BC36363E5}" type="presOf" srcId="{3B88E28F-98CE-4946-B7A3-444F87A92985}" destId="{278467F0-DD95-4391-8AA0-C076F1915E2D}" srcOrd="0" destOrd="1" presId="urn:microsoft.com/office/officeart/2005/8/layout/StepDownProcess"/>
    <dgm:cxn modelId="{B9D1F7F7-3C80-4040-A12C-1840DCE659A9}" type="presOf" srcId="{1C5E328E-E00F-4697-841C-EC1E72840D9B}" destId="{278467F0-DD95-4391-8AA0-C076F1915E2D}" srcOrd="0" destOrd="0" presId="urn:microsoft.com/office/officeart/2005/8/layout/StepDownProcess"/>
    <dgm:cxn modelId="{E01B50F9-0B31-4A01-8138-46E6836D5C37}" type="presOf" srcId="{67937940-5673-4134-9222-BDFCB378DCCB}" destId="{582CA00A-96BB-43DC-A01A-14990CFE4EDA}" srcOrd="0" destOrd="2" presId="urn:microsoft.com/office/officeart/2005/8/layout/StepDownProcess"/>
    <dgm:cxn modelId="{011786E2-6AB0-4D67-B61D-B5F2B2D1D69A}" type="presParOf" srcId="{A07038CC-42CD-4EF9-B325-20DED37EC22F}" destId="{0736D25E-C6F1-438F-8E44-6FE4F1FEB929}" srcOrd="0" destOrd="0" presId="urn:microsoft.com/office/officeart/2005/8/layout/StepDownProcess"/>
    <dgm:cxn modelId="{42FCD1EE-D91F-43E1-B1D0-E0306631D65D}" type="presParOf" srcId="{0736D25E-C6F1-438F-8E44-6FE4F1FEB929}" destId="{1326F144-1713-4486-979D-CA4682D77340}" srcOrd="0" destOrd="0" presId="urn:microsoft.com/office/officeart/2005/8/layout/StepDownProcess"/>
    <dgm:cxn modelId="{71F20C0B-0B29-44D7-8A0A-33F204C75047}" type="presParOf" srcId="{0736D25E-C6F1-438F-8E44-6FE4F1FEB929}" destId="{216A185F-7BB8-4095-BF57-3AE251313211}" srcOrd="1" destOrd="0" presId="urn:microsoft.com/office/officeart/2005/8/layout/StepDownProcess"/>
    <dgm:cxn modelId="{9A9D3316-CD6B-40DD-9560-F7E52081CCE4}" type="presParOf" srcId="{0736D25E-C6F1-438F-8E44-6FE4F1FEB929}" destId="{8B6B3806-98E0-481E-BEC7-CFDB12AE22F2}" srcOrd="2" destOrd="0" presId="urn:microsoft.com/office/officeart/2005/8/layout/StepDownProcess"/>
    <dgm:cxn modelId="{EF65EEC0-F873-4778-A171-73A113F6B59D}" type="presParOf" srcId="{A07038CC-42CD-4EF9-B325-20DED37EC22F}" destId="{3B615CBA-39E5-4533-87C3-4250C341D68B}" srcOrd="1" destOrd="0" presId="urn:microsoft.com/office/officeart/2005/8/layout/StepDownProcess"/>
    <dgm:cxn modelId="{F8517F18-0545-40D2-822F-0D50C7154779}" type="presParOf" srcId="{A07038CC-42CD-4EF9-B325-20DED37EC22F}" destId="{9FBD3428-66A2-42DF-9DF0-B0B1FFB043D6}" srcOrd="2" destOrd="0" presId="urn:microsoft.com/office/officeart/2005/8/layout/StepDownProcess"/>
    <dgm:cxn modelId="{72BDE0AA-01E5-4C24-8EEE-DD0F6AD0EAC3}" type="presParOf" srcId="{9FBD3428-66A2-42DF-9DF0-B0B1FFB043D6}" destId="{0C3AF667-4B12-4910-840C-8862301ADD42}" srcOrd="0" destOrd="0" presId="urn:microsoft.com/office/officeart/2005/8/layout/StepDownProcess"/>
    <dgm:cxn modelId="{A522E3D1-97F8-459E-900E-57939C58709F}" type="presParOf" srcId="{9FBD3428-66A2-42DF-9DF0-B0B1FFB043D6}" destId="{13A07377-5D00-458C-80D8-B9B1A7A0483C}" srcOrd="1" destOrd="0" presId="urn:microsoft.com/office/officeart/2005/8/layout/StepDownProcess"/>
    <dgm:cxn modelId="{FBF02F6D-0E5D-4FA8-B854-A21114E9B9D5}" type="presParOf" srcId="{9FBD3428-66A2-42DF-9DF0-B0B1FFB043D6}" destId="{582CA00A-96BB-43DC-A01A-14990CFE4EDA}" srcOrd="2" destOrd="0" presId="urn:microsoft.com/office/officeart/2005/8/layout/StepDownProcess"/>
    <dgm:cxn modelId="{085CFDCA-CB5B-4345-A1CE-5BBE441A0DCA}" type="presParOf" srcId="{A07038CC-42CD-4EF9-B325-20DED37EC22F}" destId="{210E17BA-D767-4B89-BF07-88BDA5163E3F}" srcOrd="3" destOrd="0" presId="urn:microsoft.com/office/officeart/2005/8/layout/StepDownProcess"/>
    <dgm:cxn modelId="{D109E450-ADFC-425C-9CFA-9E38BEF0BC3B}" type="presParOf" srcId="{A07038CC-42CD-4EF9-B325-20DED37EC22F}" destId="{0EE82DC1-2006-4A42-ADAA-1251CDF55734}" srcOrd="4" destOrd="0" presId="urn:microsoft.com/office/officeart/2005/8/layout/StepDownProcess"/>
    <dgm:cxn modelId="{E89A0E91-4FF7-4FA6-B584-DC16A8BF327A}" type="presParOf" srcId="{0EE82DC1-2006-4A42-ADAA-1251CDF55734}" destId="{EEB0C5D9-8A0C-4660-82B8-D3DD63B1A941}" srcOrd="0" destOrd="0" presId="urn:microsoft.com/office/officeart/2005/8/layout/StepDownProcess"/>
    <dgm:cxn modelId="{517763BA-837E-4504-A49D-4AE097B0B3AF}" type="presParOf" srcId="{0EE82DC1-2006-4A42-ADAA-1251CDF55734}" destId="{82F074A4-FFCC-49CE-B343-A78CBE241F54}" srcOrd="1" destOrd="0" presId="urn:microsoft.com/office/officeart/2005/8/layout/StepDownProcess"/>
    <dgm:cxn modelId="{EB7C0A63-1B52-422F-8D07-87E1CE5EC227}" type="presParOf" srcId="{0EE82DC1-2006-4A42-ADAA-1251CDF55734}" destId="{12E1C089-8D81-4842-94F1-C0A018C29782}" srcOrd="2" destOrd="0" presId="urn:microsoft.com/office/officeart/2005/8/layout/StepDownProcess"/>
    <dgm:cxn modelId="{85A54190-469B-45C1-B440-273FF06B8A9B}" type="presParOf" srcId="{A07038CC-42CD-4EF9-B325-20DED37EC22F}" destId="{CE7F5D7E-F77C-4654-8BA4-FDE42C5A852D}" srcOrd="5" destOrd="0" presId="urn:microsoft.com/office/officeart/2005/8/layout/StepDownProcess"/>
    <dgm:cxn modelId="{8F383E0D-DBC5-48FF-9B2E-EFDA4CF09E51}" type="presParOf" srcId="{A07038CC-42CD-4EF9-B325-20DED37EC22F}" destId="{9659EF87-B05A-43B6-B900-D6A762647BC8}" srcOrd="6" destOrd="0" presId="urn:microsoft.com/office/officeart/2005/8/layout/StepDownProcess"/>
    <dgm:cxn modelId="{DF359CFF-C8FC-408A-9127-91B0688C5068}" type="presParOf" srcId="{9659EF87-B05A-43B6-B900-D6A762647BC8}" destId="{91D34457-21BD-4A28-AF43-4A41E2DEDB9C}" srcOrd="0" destOrd="0" presId="urn:microsoft.com/office/officeart/2005/8/layout/StepDownProcess"/>
    <dgm:cxn modelId="{D3230B26-EE47-470F-BF68-AF0A630E13CE}" type="presParOf" srcId="{9659EF87-B05A-43B6-B900-D6A762647BC8}" destId="{3DD7D6FA-F9B8-4A75-ABD7-C7A397A5EBFB}" srcOrd="1" destOrd="0" presId="urn:microsoft.com/office/officeart/2005/8/layout/StepDownProcess"/>
    <dgm:cxn modelId="{C6A7040A-7090-4D81-BF45-AEC373AD5B96}" type="presParOf" srcId="{9659EF87-B05A-43B6-B900-D6A762647BC8}" destId="{278467F0-DD95-4391-8AA0-C076F1915E2D}" srcOrd="2" destOrd="0" presId="urn:microsoft.com/office/officeart/2005/8/layout/StepDownProcess"/>
    <dgm:cxn modelId="{B77F8383-EEED-42BB-B75F-29794F659B6F}" type="presParOf" srcId="{A07038CC-42CD-4EF9-B325-20DED37EC22F}" destId="{8F645ACC-7DFF-4F61-ACE6-BC840D9EDFEB}" srcOrd="7" destOrd="0" presId="urn:microsoft.com/office/officeart/2005/8/layout/StepDownProcess"/>
    <dgm:cxn modelId="{44D20BF9-ED4A-440E-8E81-52831C1D887A}" type="presParOf" srcId="{A07038CC-42CD-4EF9-B325-20DED37EC22F}" destId="{0D1A1817-E538-48B1-AE6B-A4AE2839389D}" srcOrd="8" destOrd="0" presId="urn:microsoft.com/office/officeart/2005/8/layout/StepDownProcess"/>
    <dgm:cxn modelId="{6659E8DC-7106-4D1E-84A4-9F94403CE587}" type="presParOf" srcId="{0D1A1817-E538-48B1-AE6B-A4AE2839389D}" destId="{0D32DDD5-E703-4720-9ACA-A9FA3FB04F7C}" srcOrd="0" destOrd="0" presId="urn:microsoft.com/office/officeart/2005/8/layout/StepDownProcess"/>
    <dgm:cxn modelId="{A77B406A-1000-4B5C-9B34-D5CDC09DA081}" type="presParOf" srcId="{0D1A1817-E538-48B1-AE6B-A4AE2839389D}" destId="{39EF8C56-FE77-4CEB-802C-97CEE83BF753}" srcOrd="1" destOrd="0" presId="urn:microsoft.com/office/officeart/2005/8/layout/StepDownProcess"/>
    <dgm:cxn modelId="{10B9FB25-C8F8-4326-8A5A-2C2FE51FF2E9}" type="presParOf" srcId="{0D1A1817-E538-48B1-AE6B-A4AE2839389D}" destId="{C7175A9F-CE7E-4914-8637-65F6481819A3}" srcOrd="2" destOrd="0" presId="urn:microsoft.com/office/officeart/2005/8/layout/StepDownProcess"/>
    <dgm:cxn modelId="{03601237-3149-4E42-963B-67DF307B4379}" type="presParOf" srcId="{A07038CC-42CD-4EF9-B325-20DED37EC22F}" destId="{9A19D49B-F2A2-44BA-972E-4C238331CA3F}" srcOrd="9" destOrd="0" presId="urn:microsoft.com/office/officeart/2005/8/layout/StepDownProcess"/>
    <dgm:cxn modelId="{D6813630-45BC-4455-9C9B-DEB02B308013}" type="presParOf" srcId="{A07038CC-42CD-4EF9-B325-20DED37EC22F}" destId="{7574709E-0F92-4987-A5AC-8578D69921BE}" srcOrd="10" destOrd="0" presId="urn:microsoft.com/office/officeart/2005/8/layout/StepDownProcess"/>
    <dgm:cxn modelId="{E1223B69-A79E-473D-A322-E692BBBD8635}" type="presParOf" srcId="{7574709E-0F92-4987-A5AC-8578D69921BE}" destId="{553152AD-5223-42B2-821D-AA23CEF8E603}"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D04343-99FC-4922-92A0-1C4C8A2A62FD}"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F4D5A155-22F0-49F4-AD99-9817B88FCA29}">
      <dgm:prSet custT="1"/>
      <dgm:spPr>
        <a:xfrm>
          <a:off x="0" y="57971"/>
          <a:ext cx="2464593" cy="1478756"/>
        </a:xfrm>
        <a:prstGeom prst="rect">
          <a:avLst/>
        </a:prstGeom>
        <a:ln>
          <a:solidFill>
            <a:schemeClr val="tx1"/>
          </a:solidFill>
        </a:ln>
      </dgm:spPr>
      <dgm:t>
        <a:bodyPr/>
        <a:lstStyle/>
        <a:p>
          <a:pPr>
            <a:buNone/>
          </a:pPr>
          <a:r>
            <a:rPr lang="en-US" sz="2200" dirty="0">
              <a:solidFill>
                <a:schemeClr val="tx1"/>
              </a:solidFill>
              <a:latin typeface="Trebuchet MS" panose="020B0603020202020204"/>
              <a:ea typeface="+mn-ea"/>
              <a:cs typeface="+mn-cs"/>
            </a:rPr>
            <a:t>DE MINIMUS EXEMPTION less than $5,000</a:t>
          </a:r>
        </a:p>
      </dgm:t>
    </dgm:pt>
    <dgm:pt modelId="{7EE5B21E-D750-4244-B31F-5F3E63D10442}" type="parTrans" cxnId="{F4394629-90E3-4319-A15B-337398872FE0}">
      <dgm:prSet/>
      <dgm:spPr/>
      <dgm:t>
        <a:bodyPr/>
        <a:lstStyle/>
        <a:p>
          <a:endParaRPr lang="en-US">
            <a:solidFill>
              <a:schemeClr val="bg2">
                <a:lumMod val="25000"/>
              </a:schemeClr>
            </a:solidFill>
          </a:endParaRPr>
        </a:p>
      </dgm:t>
    </dgm:pt>
    <dgm:pt modelId="{3D41F200-84B0-42F4-B909-3F4DBE86FCB9}" type="sibTrans" cxnId="{F4394629-90E3-4319-A15B-337398872FE0}">
      <dgm:prSet/>
      <dgm:spPr/>
      <dgm:t>
        <a:bodyPr/>
        <a:lstStyle/>
        <a:p>
          <a:endParaRPr lang="en-US">
            <a:solidFill>
              <a:schemeClr val="bg2">
                <a:lumMod val="25000"/>
              </a:schemeClr>
            </a:solidFill>
          </a:endParaRPr>
        </a:p>
      </dgm:t>
    </dgm:pt>
    <dgm:pt modelId="{F4622CB1-548B-4DB4-85F4-3706D06FE625}">
      <dgm:prSet custT="1"/>
      <dgm:spPr>
        <a:xfrm>
          <a:off x="2711053" y="57971"/>
          <a:ext cx="2464593" cy="1478756"/>
        </a:xfrm>
        <a:prstGeom prst="rect">
          <a:avLst/>
        </a:prstGeom>
        <a:ln>
          <a:solidFill>
            <a:schemeClr val="tx1"/>
          </a:solidFill>
        </a:ln>
      </dgm:spPr>
      <dgm:t>
        <a:bodyPr/>
        <a:lstStyle/>
        <a:p>
          <a:pPr>
            <a:buNone/>
          </a:pPr>
          <a:r>
            <a:rPr lang="en-US" sz="2400" dirty="0">
              <a:solidFill>
                <a:schemeClr val="tx1"/>
              </a:solidFill>
              <a:latin typeface="Trebuchet MS" panose="020B0603020202020204"/>
              <a:ea typeface="+mn-ea"/>
              <a:cs typeface="+mn-cs"/>
            </a:rPr>
            <a:t>Small Purchases </a:t>
          </a:r>
          <a:r>
            <a:rPr lang="en-US" sz="2400" u="sng" dirty="0">
              <a:solidFill>
                <a:schemeClr val="tx1"/>
              </a:solidFill>
              <a:latin typeface="Trebuchet MS" panose="020B0603020202020204"/>
              <a:ea typeface="+mn-ea"/>
              <a:cs typeface="+mn-cs"/>
            </a:rPr>
            <a:t>&lt;</a:t>
          </a:r>
          <a:r>
            <a:rPr lang="en-US" sz="2400" dirty="0">
              <a:solidFill>
                <a:schemeClr val="tx1"/>
              </a:solidFill>
              <a:latin typeface="Trebuchet MS" panose="020B0603020202020204"/>
              <a:ea typeface="+mn-ea"/>
              <a:cs typeface="+mn-cs"/>
            </a:rPr>
            <a:t> $350,000</a:t>
          </a:r>
        </a:p>
      </dgm:t>
    </dgm:pt>
    <dgm:pt modelId="{F36CA1C2-0BD2-405E-9D76-4F9882D3A4EE}" type="parTrans" cxnId="{BE302087-7374-4D0D-B9C8-ED61F0A0871D}">
      <dgm:prSet/>
      <dgm:spPr/>
      <dgm:t>
        <a:bodyPr/>
        <a:lstStyle/>
        <a:p>
          <a:endParaRPr lang="en-US">
            <a:solidFill>
              <a:schemeClr val="bg2">
                <a:lumMod val="25000"/>
              </a:schemeClr>
            </a:solidFill>
          </a:endParaRPr>
        </a:p>
      </dgm:t>
    </dgm:pt>
    <dgm:pt modelId="{72BBD1BE-D1A4-4F3F-B915-8F016007027B}" type="sibTrans" cxnId="{BE302087-7374-4D0D-B9C8-ED61F0A0871D}">
      <dgm:prSet/>
      <dgm:spPr/>
      <dgm:t>
        <a:bodyPr/>
        <a:lstStyle/>
        <a:p>
          <a:endParaRPr lang="en-US">
            <a:solidFill>
              <a:schemeClr val="bg2">
                <a:lumMod val="25000"/>
              </a:schemeClr>
            </a:solidFill>
          </a:endParaRPr>
        </a:p>
      </dgm:t>
    </dgm:pt>
    <dgm:pt modelId="{8DA11BD7-1202-477A-B523-0CA591BF2355}">
      <dgm:prSet custT="1"/>
      <dgm:spPr>
        <a:xfrm>
          <a:off x="5422106" y="57971"/>
          <a:ext cx="2464593" cy="1478756"/>
        </a:xfrm>
        <a:prstGeom prst="rect">
          <a:avLst/>
        </a:prstGeom>
        <a:ln>
          <a:solidFill>
            <a:schemeClr val="tx1"/>
          </a:solidFill>
        </a:ln>
      </dgm:spPr>
      <dgm:t>
        <a:bodyPr/>
        <a:lstStyle/>
        <a:p>
          <a:pPr>
            <a:buNone/>
          </a:pPr>
          <a:r>
            <a:rPr lang="en-US" sz="2500" dirty="0">
              <a:solidFill>
                <a:schemeClr val="tx1"/>
              </a:solidFill>
              <a:latin typeface="Trebuchet MS" panose="020B0603020202020204"/>
              <a:ea typeface="+mn-ea"/>
              <a:cs typeface="+mn-cs"/>
            </a:rPr>
            <a:t>Sealed Bids   $350,000+ </a:t>
          </a:r>
        </a:p>
      </dgm:t>
    </dgm:pt>
    <dgm:pt modelId="{9417EF69-2FFF-4FF7-BB57-491D0625DE71}" type="parTrans" cxnId="{2715AE5D-DAD2-425A-8E62-D409C5F8D5CD}">
      <dgm:prSet/>
      <dgm:spPr/>
      <dgm:t>
        <a:bodyPr/>
        <a:lstStyle/>
        <a:p>
          <a:endParaRPr lang="en-US">
            <a:solidFill>
              <a:schemeClr val="bg2">
                <a:lumMod val="25000"/>
              </a:schemeClr>
            </a:solidFill>
          </a:endParaRPr>
        </a:p>
      </dgm:t>
    </dgm:pt>
    <dgm:pt modelId="{5EF41B61-F68C-4378-86F4-7B8338C5CE1F}" type="sibTrans" cxnId="{2715AE5D-DAD2-425A-8E62-D409C5F8D5CD}">
      <dgm:prSet/>
      <dgm:spPr/>
      <dgm:t>
        <a:bodyPr/>
        <a:lstStyle/>
        <a:p>
          <a:endParaRPr lang="en-US">
            <a:solidFill>
              <a:schemeClr val="bg2">
                <a:lumMod val="25000"/>
              </a:schemeClr>
            </a:solidFill>
          </a:endParaRPr>
        </a:p>
      </dgm:t>
    </dgm:pt>
    <dgm:pt modelId="{5B64777D-61DB-4A0E-BF19-1C4FCE61080E}">
      <dgm:prSet custT="1"/>
      <dgm:spPr>
        <a:xfrm>
          <a:off x="2711053" y="1783187"/>
          <a:ext cx="2464593" cy="1478756"/>
        </a:xfrm>
        <a:prstGeom prst="rect">
          <a:avLst/>
        </a:prstGeom>
        <a:ln>
          <a:solidFill>
            <a:schemeClr val="tx1"/>
          </a:solidFill>
        </a:ln>
      </dgm:spPr>
      <dgm:t>
        <a:bodyPr/>
        <a:lstStyle/>
        <a:p>
          <a:pPr>
            <a:buNone/>
          </a:pPr>
          <a:r>
            <a:rPr lang="en-US" sz="2500" b="0" dirty="0">
              <a:solidFill>
                <a:schemeClr val="tx1"/>
              </a:solidFill>
              <a:latin typeface="Trebuchet MS" panose="020B0603020202020204"/>
              <a:ea typeface="+mn-ea"/>
              <a:cs typeface="+mn-cs"/>
            </a:rPr>
            <a:t>Non-Competitive </a:t>
          </a:r>
        </a:p>
        <a:p>
          <a:pPr>
            <a:buNone/>
          </a:pPr>
          <a:r>
            <a:rPr lang="en-US" sz="2500" b="0" dirty="0">
              <a:solidFill>
                <a:schemeClr val="tx1"/>
              </a:solidFill>
              <a:latin typeface="Trebuchet MS" panose="020B0603020202020204"/>
              <a:ea typeface="+mn-ea"/>
              <a:cs typeface="+mn-cs"/>
            </a:rPr>
            <a:t>(HUD Approval)</a:t>
          </a:r>
        </a:p>
      </dgm:t>
    </dgm:pt>
    <dgm:pt modelId="{52848666-DC6D-45D0-80EC-A7AD531B1C36}" type="parTrans" cxnId="{2277A1F9-DCF4-4AEA-96B6-6CC4974DAA95}">
      <dgm:prSet/>
      <dgm:spPr/>
      <dgm:t>
        <a:bodyPr/>
        <a:lstStyle/>
        <a:p>
          <a:endParaRPr lang="en-US">
            <a:solidFill>
              <a:schemeClr val="bg2">
                <a:lumMod val="25000"/>
              </a:schemeClr>
            </a:solidFill>
          </a:endParaRPr>
        </a:p>
      </dgm:t>
    </dgm:pt>
    <dgm:pt modelId="{E928DC6F-688E-4FB3-A870-A88A85179028}" type="sibTrans" cxnId="{2277A1F9-DCF4-4AEA-96B6-6CC4974DAA95}">
      <dgm:prSet/>
      <dgm:spPr/>
      <dgm:t>
        <a:bodyPr/>
        <a:lstStyle/>
        <a:p>
          <a:endParaRPr lang="en-US">
            <a:solidFill>
              <a:schemeClr val="bg2">
                <a:lumMod val="25000"/>
              </a:schemeClr>
            </a:solidFill>
          </a:endParaRPr>
        </a:p>
      </dgm:t>
    </dgm:pt>
    <dgm:pt modelId="{0B1ED046-A834-4967-9152-79E294B72506}">
      <dgm:prSet custT="1"/>
      <dgm:spPr>
        <a:xfrm>
          <a:off x="5422106" y="1755179"/>
          <a:ext cx="2464593" cy="1478756"/>
        </a:xfrm>
        <a:prstGeom prst="rect">
          <a:avLst/>
        </a:prstGeom>
        <a:ln>
          <a:solidFill>
            <a:schemeClr val="tx1"/>
          </a:solidFill>
        </a:ln>
      </dgm:spPr>
      <dgm:t>
        <a:bodyPr/>
        <a:lstStyle/>
        <a:p>
          <a:pPr>
            <a:buNone/>
          </a:pPr>
          <a:r>
            <a:rPr lang="en-US" sz="2200" b="0" dirty="0">
              <a:solidFill>
                <a:schemeClr val="tx1"/>
              </a:solidFill>
              <a:latin typeface="Trebuchet MS" panose="020B0603020202020204"/>
              <a:ea typeface="+mn-ea"/>
              <a:cs typeface="+mn-cs"/>
            </a:rPr>
            <a:t>Micro Purchase  Threshold $15,000 or $50,000 (HUD Approved)</a:t>
          </a:r>
        </a:p>
      </dgm:t>
    </dgm:pt>
    <dgm:pt modelId="{746FF04C-CD76-4CA3-A224-5460F36D4173}" type="parTrans" cxnId="{31E5F06C-7300-44D8-B940-DAAA689D8ECE}">
      <dgm:prSet/>
      <dgm:spPr/>
      <dgm:t>
        <a:bodyPr/>
        <a:lstStyle/>
        <a:p>
          <a:endParaRPr lang="en-US">
            <a:solidFill>
              <a:schemeClr val="bg2">
                <a:lumMod val="25000"/>
              </a:schemeClr>
            </a:solidFill>
          </a:endParaRPr>
        </a:p>
      </dgm:t>
    </dgm:pt>
    <dgm:pt modelId="{EC2434F5-A034-4234-980D-35B3179092DE}" type="sibTrans" cxnId="{31E5F06C-7300-44D8-B940-DAAA689D8ECE}">
      <dgm:prSet/>
      <dgm:spPr/>
      <dgm:t>
        <a:bodyPr/>
        <a:lstStyle/>
        <a:p>
          <a:endParaRPr lang="en-US">
            <a:solidFill>
              <a:schemeClr val="bg2">
                <a:lumMod val="25000"/>
              </a:schemeClr>
            </a:solidFill>
          </a:endParaRPr>
        </a:p>
      </dgm:t>
    </dgm:pt>
    <dgm:pt modelId="{A81960CE-ECC9-44E6-8963-6B62DB0AB55E}">
      <dgm:prSet custT="1"/>
      <dgm:spPr>
        <a:xfrm>
          <a:off x="0" y="1783187"/>
          <a:ext cx="2464593" cy="1478756"/>
        </a:xfrm>
        <a:ln>
          <a:solidFill>
            <a:schemeClr val="tx1"/>
          </a:solidFill>
        </a:ln>
      </dgm:spPr>
      <dgm:t>
        <a:bodyPr/>
        <a:lstStyle/>
        <a:p>
          <a:pPr>
            <a:buNone/>
          </a:pPr>
          <a:endParaRPr lang="en-US" sz="2200" b="0" dirty="0">
            <a:latin typeface="Trebuchet MS" panose="020B0603020202020204"/>
            <a:ea typeface="+mn-ea"/>
            <a:cs typeface="+mn-cs"/>
          </a:endParaRPr>
        </a:p>
        <a:p>
          <a:pPr>
            <a:buNone/>
          </a:pPr>
          <a:r>
            <a:rPr lang="en-US" sz="2500" b="0" dirty="0">
              <a:solidFill>
                <a:schemeClr val="tx1"/>
              </a:solidFill>
              <a:latin typeface="Trebuchet MS" panose="020B0603020202020204"/>
              <a:ea typeface="+mn-ea"/>
              <a:cs typeface="+mn-cs"/>
            </a:rPr>
            <a:t>Competitive Proposals</a:t>
          </a:r>
        </a:p>
        <a:p>
          <a:pPr>
            <a:buNone/>
          </a:pPr>
          <a:r>
            <a:rPr lang="en-US" sz="2500" b="0" dirty="0">
              <a:solidFill>
                <a:schemeClr val="tx1"/>
              </a:solidFill>
              <a:latin typeface="Trebuchet MS" panose="020B0603020202020204"/>
              <a:ea typeface="+mn-ea"/>
              <a:cs typeface="+mn-cs"/>
            </a:rPr>
            <a:t>$350,000+</a:t>
          </a:r>
        </a:p>
        <a:p>
          <a:pPr>
            <a:buNone/>
          </a:pPr>
          <a:endParaRPr lang="en-US" sz="2200" b="0" dirty="0">
            <a:latin typeface="Trebuchet MS" panose="020B0603020202020204"/>
            <a:ea typeface="+mn-ea"/>
            <a:cs typeface="+mn-cs"/>
          </a:endParaRPr>
        </a:p>
      </dgm:t>
    </dgm:pt>
    <dgm:pt modelId="{A339E368-BA1A-46CE-BD13-07EC56C08E1D}" type="parTrans" cxnId="{211657DD-20E2-43E7-9766-C4A266E7FC66}">
      <dgm:prSet/>
      <dgm:spPr/>
      <dgm:t>
        <a:bodyPr/>
        <a:lstStyle/>
        <a:p>
          <a:endParaRPr lang="en-US">
            <a:solidFill>
              <a:schemeClr val="bg2">
                <a:lumMod val="25000"/>
              </a:schemeClr>
            </a:solidFill>
          </a:endParaRPr>
        </a:p>
      </dgm:t>
    </dgm:pt>
    <dgm:pt modelId="{6F45B3C9-100A-41FE-99D5-D1790DFEF94F}" type="sibTrans" cxnId="{211657DD-20E2-43E7-9766-C4A266E7FC66}">
      <dgm:prSet/>
      <dgm:spPr/>
      <dgm:t>
        <a:bodyPr/>
        <a:lstStyle/>
        <a:p>
          <a:endParaRPr lang="en-US">
            <a:solidFill>
              <a:schemeClr val="bg2">
                <a:lumMod val="25000"/>
              </a:schemeClr>
            </a:solidFill>
          </a:endParaRPr>
        </a:p>
      </dgm:t>
    </dgm:pt>
    <dgm:pt modelId="{B351977E-9056-42D4-B8A4-C06AA9887D26}" type="pres">
      <dgm:prSet presAssocID="{43D04343-99FC-4922-92A0-1C4C8A2A62FD}" presName="diagram" presStyleCnt="0">
        <dgm:presLayoutVars>
          <dgm:dir/>
          <dgm:resizeHandles val="exact"/>
        </dgm:presLayoutVars>
      </dgm:prSet>
      <dgm:spPr/>
    </dgm:pt>
    <dgm:pt modelId="{489D80E3-F064-4D6A-B023-B3A43961D973}" type="pres">
      <dgm:prSet presAssocID="{F4D5A155-22F0-49F4-AD99-9817B88FCA29}" presName="node" presStyleLbl="node1" presStyleIdx="0" presStyleCnt="6" custLinFactNeighborX="-811" custLinFactNeighborY="-2838">
        <dgm:presLayoutVars>
          <dgm:bulletEnabled val="1"/>
        </dgm:presLayoutVars>
      </dgm:prSet>
      <dgm:spPr/>
    </dgm:pt>
    <dgm:pt modelId="{FA453234-0FC5-46DD-8AE7-38DD291E4A70}" type="pres">
      <dgm:prSet presAssocID="{3D41F200-84B0-42F4-B909-3F4DBE86FCB9}" presName="sibTrans" presStyleCnt="0"/>
      <dgm:spPr/>
    </dgm:pt>
    <dgm:pt modelId="{4282F56F-740C-457F-9512-157DD275B810}" type="pres">
      <dgm:prSet presAssocID="{F4622CB1-548B-4DB4-85F4-3706D06FE625}" presName="node" presStyleLbl="node1" presStyleIdx="1" presStyleCnt="6" custLinFactX="5134" custLinFactNeighborX="100000" custLinFactNeighborY="-4191">
        <dgm:presLayoutVars>
          <dgm:bulletEnabled val="1"/>
        </dgm:presLayoutVars>
      </dgm:prSet>
      <dgm:spPr/>
    </dgm:pt>
    <dgm:pt modelId="{921B6C6F-7AD7-4B96-BC45-A6021F228398}" type="pres">
      <dgm:prSet presAssocID="{72BBD1BE-D1A4-4F3F-B915-8F016007027B}" presName="sibTrans" presStyleCnt="0"/>
      <dgm:spPr/>
    </dgm:pt>
    <dgm:pt modelId="{E5E6D443-8ED8-405D-A743-D0A12BD25058}" type="pres">
      <dgm:prSet presAssocID="{8DA11BD7-1202-477A-B523-0CA591BF2355}" presName="node" presStyleLbl="node1" presStyleIdx="2" presStyleCnt="6" custLinFactX="-100000" custLinFactY="19511" custLinFactNeighborX="-121039" custLinFactNeighborY="100000">
        <dgm:presLayoutVars>
          <dgm:bulletEnabled val="1"/>
        </dgm:presLayoutVars>
      </dgm:prSet>
      <dgm:spPr/>
    </dgm:pt>
    <dgm:pt modelId="{0F0EA1BE-586C-4D8B-904D-A8E00F7F6B22}" type="pres">
      <dgm:prSet presAssocID="{5EF41B61-F68C-4378-86F4-7B8338C5CE1F}" presName="sibTrans" presStyleCnt="0"/>
      <dgm:spPr/>
    </dgm:pt>
    <dgm:pt modelId="{75DC5A2F-5E84-44AE-BDAA-2DA8DD91F8A4}" type="pres">
      <dgm:prSet presAssocID="{A81960CE-ECC9-44E6-8963-6B62DB0AB55E}" presName="node" presStyleLbl="node1" presStyleIdx="3" presStyleCnt="6" custLinFactX="5373" custLinFactNeighborX="100000" custLinFactNeighborY="4671">
        <dgm:presLayoutVars>
          <dgm:bulletEnabled val="1"/>
        </dgm:presLayoutVars>
      </dgm:prSet>
      <dgm:spPr>
        <a:prstGeom prst="rect">
          <a:avLst/>
        </a:prstGeom>
      </dgm:spPr>
    </dgm:pt>
    <dgm:pt modelId="{F90EF19A-E7DC-4A39-B1DC-3C7F9A0D5F9D}" type="pres">
      <dgm:prSet presAssocID="{6F45B3C9-100A-41FE-99D5-D1790DFEF94F}" presName="sibTrans" presStyleCnt="0"/>
      <dgm:spPr/>
    </dgm:pt>
    <dgm:pt modelId="{DB432749-C150-40C7-A167-55D8700E57D5}" type="pres">
      <dgm:prSet presAssocID="{5B64777D-61DB-4A0E-BF19-1C4FCE61080E}" presName="node" presStyleLbl="node1" presStyleIdx="4" presStyleCnt="6" custLinFactX="5866" custLinFactNeighborX="100000" custLinFactNeighborY="2399">
        <dgm:presLayoutVars>
          <dgm:bulletEnabled val="1"/>
        </dgm:presLayoutVars>
      </dgm:prSet>
      <dgm:spPr/>
    </dgm:pt>
    <dgm:pt modelId="{59B33507-BEFC-42A4-B850-3FB7F6A2A8CE}" type="pres">
      <dgm:prSet presAssocID="{E928DC6F-688E-4FB3-A870-A88A85179028}" presName="sibTrans" presStyleCnt="0"/>
      <dgm:spPr/>
    </dgm:pt>
    <dgm:pt modelId="{A9FF0A19-BC16-4E3B-9BEE-AC97C33129DD}" type="pres">
      <dgm:prSet presAssocID="{0B1ED046-A834-4967-9152-79E294B72506}" presName="node" presStyleLbl="node1" presStyleIdx="5" presStyleCnt="6" custLinFactX="-14866" custLinFactY="-20545" custLinFactNeighborX="-100000" custLinFactNeighborY="-100000">
        <dgm:presLayoutVars>
          <dgm:bulletEnabled val="1"/>
        </dgm:presLayoutVars>
      </dgm:prSet>
      <dgm:spPr/>
    </dgm:pt>
  </dgm:ptLst>
  <dgm:cxnLst>
    <dgm:cxn modelId="{F4394629-90E3-4319-A15B-337398872FE0}" srcId="{43D04343-99FC-4922-92A0-1C4C8A2A62FD}" destId="{F4D5A155-22F0-49F4-AD99-9817B88FCA29}" srcOrd="0" destOrd="0" parTransId="{7EE5B21E-D750-4244-B31F-5F3E63D10442}" sibTransId="{3D41F200-84B0-42F4-B909-3F4DBE86FCB9}"/>
    <dgm:cxn modelId="{2715AE5D-DAD2-425A-8E62-D409C5F8D5CD}" srcId="{43D04343-99FC-4922-92A0-1C4C8A2A62FD}" destId="{8DA11BD7-1202-477A-B523-0CA591BF2355}" srcOrd="2" destOrd="0" parTransId="{9417EF69-2FFF-4FF7-BB57-491D0625DE71}" sibTransId="{5EF41B61-F68C-4378-86F4-7B8338C5CE1F}"/>
    <dgm:cxn modelId="{31E5F06C-7300-44D8-B940-DAAA689D8ECE}" srcId="{43D04343-99FC-4922-92A0-1C4C8A2A62FD}" destId="{0B1ED046-A834-4967-9152-79E294B72506}" srcOrd="5" destOrd="0" parTransId="{746FF04C-CD76-4CA3-A224-5460F36D4173}" sibTransId="{EC2434F5-A034-4234-980D-35B3179092DE}"/>
    <dgm:cxn modelId="{0D7D526D-CFB5-441D-AA3D-42E7C21EB2A8}" type="presOf" srcId="{5B64777D-61DB-4A0E-BF19-1C4FCE61080E}" destId="{DB432749-C150-40C7-A167-55D8700E57D5}" srcOrd="0" destOrd="0" presId="urn:microsoft.com/office/officeart/2005/8/layout/default"/>
    <dgm:cxn modelId="{94A1EA57-6554-47C1-AEB2-F0E329B902B2}" type="presOf" srcId="{F4622CB1-548B-4DB4-85F4-3706D06FE625}" destId="{4282F56F-740C-457F-9512-157DD275B810}" srcOrd="0" destOrd="0" presId="urn:microsoft.com/office/officeart/2005/8/layout/default"/>
    <dgm:cxn modelId="{587C1C7A-CECB-4537-A181-099E3725222A}" type="presOf" srcId="{0B1ED046-A834-4967-9152-79E294B72506}" destId="{A9FF0A19-BC16-4E3B-9BEE-AC97C33129DD}" srcOrd="0" destOrd="0" presId="urn:microsoft.com/office/officeart/2005/8/layout/default"/>
    <dgm:cxn modelId="{BE302087-7374-4D0D-B9C8-ED61F0A0871D}" srcId="{43D04343-99FC-4922-92A0-1C4C8A2A62FD}" destId="{F4622CB1-548B-4DB4-85F4-3706D06FE625}" srcOrd="1" destOrd="0" parTransId="{F36CA1C2-0BD2-405E-9D76-4F9882D3A4EE}" sibTransId="{72BBD1BE-D1A4-4F3F-B915-8F016007027B}"/>
    <dgm:cxn modelId="{B8726DC0-6BBF-4C7C-A5F8-0D2CE3950C15}" type="presOf" srcId="{43D04343-99FC-4922-92A0-1C4C8A2A62FD}" destId="{B351977E-9056-42D4-B8A4-C06AA9887D26}" srcOrd="0" destOrd="0" presId="urn:microsoft.com/office/officeart/2005/8/layout/default"/>
    <dgm:cxn modelId="{3A8E62C3-BE98-4254-936B-1538C955DD62}" type="presOf" srcId="{F4D5A155-22F0-49F4-AD99-9817B88FCA29}" destId="{489D80E3-F064-4D6A-B023-B3A43961D973}" srcOrd="0" destOrd="0" presId="urn:microsoft.com/office/officeart/2005/8/layout/default"/>
    <dgm:cxn modelId="{38CE47D9-C999-46CB-9383-96AFE9C55CA0}" type="presOf" srcId="{A81960CE-ECC9-44E6-8963-6B62DB0AB55E}" destId="{75DC5A2F-5E84-44AE-BDAA-2DA8DD91F8A4}" srcOrd="0" destOrd="0" presId="urn:microsoft.com/office/officeart/2005/8/layout/default"/>
    <dgm:cxn modelId="{211657DD-20E2-43E7-9766-C4A266E7FC66}" srcId="{43D04343-99FC-4922-92A0-1C4C8A2A62FD}" destId="{A81960CE-ECC9-44E6-8963-6B62DB0AB55E}" srcOrd="3" destOrd="0" parTransId="{A339E368-BA1A-46CE-BD13-07EC56C08E1D}" sibTransId="{6F45B3C9-100A-41FE-99D5-D1790DFEF94F}"/>
    <dgm:cxn modelId="{2277A1F9-DCF4-4AEA-96B6-6CC4974DAA95}" srcId="{43D04343-99FC-4922-92A0-1C4C8A2A62FD}" destId="{5B64777D-61DB-4A0E-BF19-1C4FCE61080E}" srcOrd="4" destOrd="0" parTransId="{52848666-DC6D-45D0-80EC-A7AD531B1C36}" sibTransId="{E928DC6F-688E-4FB3-A870-A88A85179028}"/>
    <dgm:cxn modelId="{0A9E4BFC-3F3C-48B9-8AAE-BF06FFDA21D4}" type="presOf" srcId="{8DA11BD7-1202-477A-B523-0CA591BF2355}" destId="{E5E6D443-8ED8-405D-A743-D0A12BD25058}" srcOrd="0" destOrd="0" presId="urn:microsoft.com/office/officeart/2005/8/layout/default"/>
    <dgm:cxn modelId="{C9F8A3F8-7AB6-4F58-9B7D-014B30F796B8}" type="presParOf" srcId="{B351977E-9056-42D4-B8A4-C06AA9887D26}" destId="{489D80E3-F064-4D6A-B023-B3A43961D973}" srcOrd="0" destOrd="0" presId="urn:microsoft.com/office/officeart/2005/8/layout/default"/>
    <dgm:cxn modelId="{7352FBED-CE91-4C5B-8BDE-7466867BDD5A}" type="presParOf" srcId="{B351977E-9056-42D4-B8A4-C06AA9887D26}" destId="{FA453234-0FC5-46DD-8AE7-38DD291E4A70}" srcOrd="1" destOrd="0" presId="urn:microsoft.com/office/officeart/2005/8/layout/default"/>
    <dgm:cxn modelId="{7FBC10E8-7DB8-4C74-A7B9-BDB2944B6556}" type="presParOf" srcId="{B351977E-9056-42D4-B8A4-C06AA9887D26}" destId="{4282F56F-740C-457F-9512-157DD275B810}" srcOrd="2" destOrd="0" presId="urn:microsoft.com/office/officeart/2005/8/layout/default"/>
    <dgm:cxn modelId="{2439A3FE-7DB5-4A37-AA5D-2D3425C25C48}" type="presParOf" srcId="{B351977E-9056-42D4-B8A4-C06AA9887D26}" destId="{921B6C6F-7AD7-4B96-BC45-A6021F228398}" srcOrd="3" destOrd="0" presId="urn:microsoft.com/office/officeart/2005/8/layout/default"/>
    <dgm:cxn modelId="{D3D568A5-2213-4EBB-A309-6E62057F1483}" type="presParOf" srcId="{B351977E-9056-42D4-B8A4-C06AA9887D26}" destId="{E5E6D443-8ED8-405D-A743-D0A12BD25058}" srcOrd="4" destOrd="0" presId="urn:microsoft.com/office/officeart/2005/8/layout/default"/>
    <dgm:cxn modelId="{6677661F-AF8B-4EC9-B7FA-F2AE6748939E}" type="presParOf" srcId="{B351977E-9056-42D4-B8A4-C06AA9887D26}" destId="{0F0EA1BE-586C-4D8B-904D-A8E00F7F6B22}" srcOrd="5" destOrd="0" presId="urn:microsoft.com/office/officeart/2005/8/layout/default"/>
    <dgm:cxn modelId="{E399831C-769D-4F55-9E4F-47283F056484}" type="presParOf" srcId="{B351977E-9056-42D4-B8A4-C06AA9887D26}" destId="{75DC5A2F-5E84-44AE-BDAA-2DA8DD91F8A4}" srcOrd="6" destOrd="0" presId="urn:microsoft.com/office/officeart/2005/8/layout/default"/>
    <dgm:cxn modelId="{8956E3AB-ACD9-4841-805E-E4534802F975}" type="presParOf" srcId="{B351977E-9056-42D4-B8A4-C06AA9887D26}" destId="{F90EF19A-E7DC-4A39-B1DC-3C7F9A0D5F9D}" srcOrd="7" destOrd="0" presId="urn:microsoft.com/office/officeart/2005/8/layout/default"/>
    <dgm:cxn modelId="{08463EBA-885E-48F7-91D8-EBB14CD4C96C}" type="presParOf" srcId="{B351977E-9056-42D4-B8A4-C06AA9887D26}" destId="{DB432749-C150-40C7-A167-55D8700E57D5}" srcOrd="8" destOrd="0" presId="urn:microsoft.com/office/officeart/2005/8/layout/default"/>
    <dgm:cxn modelId="{5A3C607F-BB63-44BD-83FC-07741AB70FEE}" type="presParOf" srcId="{B351977E-9056-42D4-B8A4-C06AA9887D26}" destId="{59B33507-BEFC-42A4-B850-3FB7F6A2A8CE}" srcOrd="9" destOrd="0" presId="urn:microsoft.com/office/officeart/2005/8/layout/default"/>
    <dgm:cxn modelId="{DD336374-393D-4BE1-AB83-27DECC6D42D3}" type="presParOf" srcId="{B351977E-9056-42D4-B8A4-C06AA9887D26}" destId="{A9FF0A19-BC16-4E3B-9BEE-AC97C33129DD}" srcOrd="10" destOrd="0" presId="urn:microsoft.com/office/officeart/2005/8/layout/default"/>
  </dgm:cxnLst>
  <dgm:bg>
    <a:noFill/>
  </dgm:bg>
  <dgm:whole>
    <a:ln>
      <a:solidFill>
        <a:schemeClr val="tx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8BBCF-0528-45AF-B5F6-235A748E5060}">
      <dsp:nvSpPr>
        <dsp:cNvPr id="0" name=""/>
        <dsp:cNvSpPr/>
      </dsp:nvSpPr>
      <dsp:spPr>
        <a:xfrm rot="5400000">
          <a:off x="-204598" y="206061"/>
          <a:ext cx="1363988" cy="954792"/>
        </a:xfrm>
        <a:prstGeom prst="chevron">
          <a:avLst/>
        </a:prstGeom>
        <a:solidFill>
          <a:srgbClr val="C00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rot="-5400000">
        <a:off x="0" y="478859"/>
        <a:ext cx="954792" cy="409196"/>
      </dsp:txXfrm>
    </dsp:sp>
    <dsp:sp modelId="{B2D1FCD1-1BA7-4E58-A64D-3102E24E2B08}">
      <dsp:nvSpPr>
        <dsp:cNvPr id="0" name=""/>
        <dsp:cNvSpPr/>
      </dsp:nvSpPr>
      <dsp:spPr>
        <a:xfrm rot="5400000">
          <a:off x="2858250" y="-1901995"/>
          <a:ext cx="886592" cy="469350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endParaRPr lang="en-US" sz="2500" kern="1200"/>
        </a:p>
        <a:p>
          <a:pPr marL="228600" lvl="1" indent="-228600" algn="l" defTabSz="1111250">
            <a:lnSpc>
              <a:spcPct val="90000"/>
            </a:lnSpc>
            <a:spcBef>
              <a:spcPct val="0"/>
            </a:spcBef>
            <a:spcAft>
              <a:spcPct val="15000"/>
            </a:spcAft>
            <a:buChar char="•"/>
          </a:pPr>
          <a:endParaRPr lang="en-US" sz="2500" kern="1200"/>
        </a:p>
      </dsp:txBody>
      <dsp:txXfrm rot="-5400000">
        <a:off x="954792" y="44743"/>
        <a:ext cx="4650228" cy="800032"/>
      </dsp:txXfrm>
    </dsp:sp>
    <dsp:sp modelId="{CBAC7679-1035-47CF-9218-2BC6A3B00315}">
      <dsp:nvSpPr>
        <dsp:cNvPr id="0" name=""/>
        <dsp:cNvSpPr/>
      </dsp:nvSpPr>
      <dsp:spPr>
        <a:xfrm rot="5400000">
          <a:off x="-204598" y="1372570"/>
          <a:ext cx="1363988" cy="954792"/>
        </a:xfrm>
        <a:prstGeom prst="chevron">
          <a:avLst/>
        </a:prstGeom>
        <a:solidFill>
          <a:srgbClr val="C00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rot="-5400000">
        <a:off x="0" y="1645368"/>
        <a:ext cx="954792" cy="409196"/>
      </dsp:txXfrm>
    </dsp:sp>
    <dsp:sp modelId="{9FE1A868-8E66-4189-B4F5-D177996F791C}">
      <dsp:nvSpPr>
        <dsp:cNvPr id="0" name=""/>
        <dsp:cNvSpPr/>
      </dsp:nvSpPr>
      <dsp:spPr>
        <a:xfrm rot="5400000">
          <a:off x="2858250" y="-735485"/>
          <a:ext cx="886592" cy="469350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endParaRPr lang="en-US" sz="2500" kern="1200"/>
        </a:p>
        <a:p>
          <a:pPr marL="228600" lvl="1" indent="-228600" algn="l" defTabSz="1111250">
            <a:lnSpc>
              <a:spcPct val="90000"/>
            </a:lnSpc>
            <a:spcBef>
              <a:spcPct val="0"/>
            </a:spcBef>
            <a:spcAft>
              <a:spcPct val="15000"/>
            </a:spcAft>
            <a:buChar char="•"/>
          </a:pPr>
          <a:endParaRPr lang="en-US" sz="2500" kern="1200"/>
        </a:p>
      </dsp:txBody>
      <dsp:txXfrm rot="-5400000">
        <a:off x="954792" y="1211253"/>
        <a:ext cx="4650228" cy="800032"/>
      </dsp:txXfrm>
    </dsp:sp>
    <dsp:sp modelId="{BF9CA965-4294-43D8-9603-832A3A5C00C7}">
      <dsp:nvSpPr>
        <dsp:cNvPr id="0" name=""/>
        <dsp:cNvSpPr/>
      </dsp:nvSpPr>
      <dsp:spPr>
        <a:xfrm rot="5400000">
          <a:off x="-204598" y="2539079"/>
          <a:ext cx="1363988" cy="954792"/>
        </a:xfrm>
        <a:prstGeom prst="chevron">
          <a:avLst/>
        </a:prstGeom>
        <a:solidFill>
          <a:srgbClr val="C00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rot="-5400000">
        <a:off x="0" y="2811877"/>
        <a:ext cx="954792" cy="409196"/>
      </dsp:txXfrm>
    </dsp:sp>
    <dsp:sp modelId="{C923854C-F6F6-4528-B2B0-5F315D800B28}">
      <dsp:nvSpPr>
        <dsp:cNvPr id="0" name=""/>
        <dsp:cNvSpPr/>
      </dsp:nvSpPr>
      <dsp:spPr>
        <a:xfrm rot="5400000">
          <a:off x="2858250" y="431023"/>
          <a:ext cx="886592" cy="469350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endParaRPr lang="en-US" sz="2500" kern="1200"/>
        </a:p>
        <a:p>
          <a:pPr marL="228600" lvl="1" indent="-228600" algn="l" defTabSz="1111250">
            <a:lnSpc>
              <a:spcPct val="90000"/>
            </a:lnSpc>
            <a:spcBef>
              <a:spcPct val="0"/>
            </a:spcBef>
            <a:spcAft>
              <a:spcPct val="15000"/>
            </a:spcAft>
            <a:buChar char="•"/>
          </a:pPr>
          <a:endParaRPr lang="en-US" sz="2500" kern="1200"/>
        </a:p>
      </dsp:txBody>
      <dsp:txXfrm rot="-5400000">
        <a:off x="954792" y="2377761"/>
        <a:ext cx="4650228" cy="8000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8BBCF-0528-45AF-B5F6-235A748E5060}">
      <dsp:nvSpPr>
        <dsp:cNvPr id="0" name=""/>
        <dsp:cNvSpPr/>
      </dsp:nvSpPr>
      <dsp:spPr>
        <a:xfrm rot="5400000">
          <a:off x="-204598" y="206061"/>
          <a:ext cx="1363988" cy="954792"/>
        </a:xfrm>
        <a:prstGeom prst="chevron">
          <a:avLst/>
        </a:prstGeom>
        <a:solidFill>
          <a:srgbClr val="C00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rot="-5400000">
        <a:off x="0" y="478859"/>
        <a:ext cx="954792" cy="409196"/>
      </dsp:txXfrm>
    </dsp:sp>
    <dsp:sp modelId="{B2D1FCD1-1BA7-4E58-A64D-3102E24E2B08}">
      <dsp:nvSpPr>
        <dsp:cNvPr id="0" name=""/>
        <dsp:cNvSpPr/>
      </dsp:nvSpPr>
      <dsp:spPr>
        <a:xfrm rot="5400000">
          <a:off x="2858250" y="-1901995"/>
          <a:ext cx="886592" cy="469350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endParaRPr lang="en-US" sz="2500" kern="1200"/>
        </a:p>
        <a:p>
          <a:pPr marL="228600" lvl="1" indent="-228600" algn="l" defTabSz="1111250">
            <a:lnSpc>
              <a:spcPct val="90000"/>
            </a:lnSpc>
            <a:spcBef>
              <a:spcPct val="0"/>
            </a:spcBef>
            <a:spcAft>
              <a:spcPct val="15000"/>
            </a:spcAft>
            <a:buChar char="•"/>
          </a:pPr>
          <a:endParaRPr lang="en-US" sz="2500" kern="1200"/>
        </a:p>
      </dsp:txBody>
      <dsp:txXfrm rot="-5400000">
        <a:off x="954792" y="44743"/>
        <a:ext cx="4650228" cy="800032"/>
      </dsp:txXfrm>
    </dsp:sp>
    <dsp:sp modelId="{CBAC7679-1035-47CF-9218-2BC6A3B00315}">
      <dsp:nvSpPr>
        <dsp:cNvPr id="0" name=""/>
        <dsp:cNvSpPr/>
      </dsp:nvSpPr>
      <dsp:spPr>
        <a:xfrm rot="5400000">
          <a:off x="-204598" y="1372570"/>
          <a:ext cx="1363988" cy="954792"/>
        </a:xfrm>
        <a:prstGeom prst="chevron">
          <a:avLst/>
        </a:prstGeom>
        <a:solidFill>
          <a:srgbClr val="C00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rot="-5400000">
        <a:off x="0" y="1645368"/>
        <a:ext cx="954792" cy="409196"/>
      </dsp:txXfrm>
    </dsp:sp>
    <dsp:sp modelId="{9FE1A868-8E66-4189-B4F5-D177996F791C}">
      <dsp:nvSpPr>
        <dsp:cNvPr id="0" name=""/>
        <dsp:cNvSpPr/>
      </dsp:nvSpPr>
      <dsp:spPr>
        <a:xfrm rot="5400000">
          <a:off x="2858250" y="-735485"/>
          <a:ext cx="886592" cy="469350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endParaRPr lang="en-US" sz="2500" kern="1200"/>
        </a:p>
        <a:p>
          <a:pPr marL="228600" lvl="1" indent="-228600" algn="l" defTabSz="1111250">
            <a:lnSpc>
              <a:spcPct val="90000"/>
            </a:lnSpc>
            <a:spcBef>
              <a:spcPct val="0"/>
            </a:spcBef>
            <a:spcAft>
              <a:spcPct val="15000"/>
            </a:spcAft>
            <a:buChar char="•"/>
          </a:pPr>
          <a:endParaRPr lang="en-US" sz="2500" kern="1200"/>
        </a:p>
      </dsp:txBody>
      <dsp:txXfrm rot="-5400000">
        <a:off x="954792" y="1211253"/>
        <a:ext cx="4650228" cy="800032"/>
      </dsp:txXfrm>
    </dsp:sp>
    <dsp:sp modelId="{BF9CA965-4294-43D8-9603-832A3A5C00C7}">
      <dsp:nvSpPr>
        <dsp:cNvPr id="0" name=""/>
        <dsp:cNvSpPr/>
      </dsp:nvSpPr>
      <dsp:spPr>
        <a:xfrm rot="5400000">
          <a:off x="-204598" y="2539079"/>
          <a:ext cx="1363988" cy="954792"/>
        </a:xfrm>
        <a:prstGeom prst="chevron">
          <a:avLst/>
        </a:prstGeom>
        <a:solidFill>
          <a:srgbClr val="C00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rot="-5400000">
        <a:off x="0" y="2811877"/>
        <a:ext cx="954792" cy="409196"/>
      </dsp:txXfrm>
    </dsp:sp>
    <dsp:sp modelId="{C923854C-F6F6-4528-B2B0-5F315D800B28}">
      <dsp:nvSpPr>
        <dsp:cNvPr id="0" name=""/>
        <dsp:cNvSpPr/>
      </dsp:nvSpPr>
      <dsp:spPr>
        <a:xfrm rot="5400000">
          <a:off x="2858250" y="431023"/>
          <a:ext cx="886592" cy="469350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endParaRPr lang="en-US" sz="2500" kern="1200"/>
        </a:p>
        <a:p>
          <a:pPr marL="228600" lvl="1" indent="-228600" algn="l" defTabSz="1111250">
            <a:lnSpc>
              <a:spcPct val="90000"/>
            </a:lnSpc>
            <a:spcBef>
              <a:spcPct val="0"/>
            </a:spcBef>
            <a:spcAft>
              <a:spcPct val="15000"/>
            </a:spcAft>
            <a:buChar char="•"/>
          </a:pPr>
          <a:endParaRPr lang="en-US" sz="2500" kern="1200"/>
        </a:p>
      </dsp:txBody>
      <dsp:txXfrm rot="-5400000">
        <a:off x="954792" y="2377761"/>
        <a:ext cx="4650228" cy="8000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3034F8-833F-4A21-AD9A-92466F9D4E1B}">
      <dsp:nvSpPr>
        <dsp:cNvPr id="0" name=""/>
        <dsp:cNvSpPr/>
      </dsp:nvSpPr>
      <dsp:spPr>
        <a:xfrm>
          <a:off x="102557" y="20158"/>
          <a:ext cx="3825077" cy="3387944"/>
        </a:xfrm>
        <a:prstGeom prst="ellipse">
          <a:avLst/>
        </a:prstGeom>
        <a:solidFill>
          <a:srgbClr val="C00000">
            <a:alpha val="49804"/>
          </a:srgb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u="sng" kern="1200" dirty="0"/>
            <a:t>1937 Housing Act</a:t>
          </a:r>
        </a:p>
        <a:p>
          <a:pPr marL="0" lvl="0" indent="0" algn="l" defTabSz="933450">
            <a:lnSpc>
              <a:spcPct val="90000"/>
            </a:lnSpc>
            <a:spcBef>
              <a:spcPct val="0"/>
            </a:spcBef>
            <a:spcAft>
              <a:spcPct val="35000"/>
            </a:spcAft>
            <a:buNone/>
          </a:pPr>
          <a:r>
            <a:rPr lang="en-US" sz="2100" kern="1200" dirty="0"/>
            <a:t>Prescribed Contract</a:t>
          </a:r>
        </a:p>
        <a:p>
          <a:pPr marL="0" lvl="0" indent="0" algn="l" defTabSz="933450">
            <a:lnSpc>
              <a:spcPct val="90000"/>
            </a:lnSpc>
            <a:spcBef>
              <a:spcPct val="0"/>
            </a:spcBef>
            <a:spcAft>
              <a:spcPct val="35000"/>
            </a:spcAft>
            <a:buNone/>
          </a:pPr>
          <a:r>
            <a:rPr lang="en-US" sz="2100" kern="1200" dirty="0"/>
            <a:t> Limited Asset Building Potential</a:t>
          </a:r>
        </a:p>
        <a:p>
          <a:pPr marL="0" lvl="0" indent="0" algn="ctr" defTabSz="933450">
            <a:lnSpc>
              <a:spcPct val="90000"/>
            </a:lnSpc>
            <a:spcBef>
              <a:spcPct val="0"/>
            </a:spcBef>
            <a:spcAft>
              <a:spcPct val="35000"/>
            </a:spcAft>
            <a:buNone/>
          </a:pPr>
          <a:r>
            <a:rPr lang="en-US" sz="2100" kern="1200" dirty="0"/>
            <a:t>Prescribed Terms</a:t>
          </a:r>
        </a:p>
        <a:p>
          <a:pPr marL="0" lvl="0" indent="0" algn="ctr" defTabSz="933450">
            <a:lnSpc>
              <a:spcPct val="90000"/>
            </a:lnSpc>
            <a:spcBef>
              <a:spcPct val="0"/>
            </a:spcBef>
            <a:spcAft>
              <a:spcPct val="35000"/>
            </a:spcAft>
            <a:buNone/>
          </a:pPr>
          <a:endParaRPr lang="en-US" sz="2100" kern="1200" dirty="0"/>
        </a:p>
      </dsp:txBody>
      <dsp:txXfrm>
        <a:off x="662727" y="516311"/>
        <a:ext cx="2704737" cy="2395638"/>
      </dsp:txXfrm>
    </dsp:sp>
    <dsp:sp modelId="{662843DC-9954-4941-A4C9-A2BFA6DC9E9F}">
      <dsp:nvSpPr>
        <dsp:cNvPr id="0" name=""/>
        <dsp:cNvSpPr/>
      </dsp:nvSpPr>
      <dsp:spPr>
        <a:xfrm>
          <a:off x="2784336" y="2259570"/>
          <a:ext cx="3387992" cy="3387944"/>
        </a:xfrm>
        <a:prstGeom prst="ellipse">
          <a:avLst/>
        </a:prstGeom>
        <a:solidFill>
          <a:srgbClr val="C00000">
            <a:alpha val="49804"/>
          </a:srgb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u="sng" kern="1200" dirty="0"/>
            <a:t>1937 Housing Act  and NAHASDA</a:t>
          </a:r>
        </a:p>
        <a:p>
          <a:pPr marL="0" lvl="0" indent="0" algn="ctr" defTabSz="933450">
            <a:lnSpc>
              <a:spcPct val="90000"/>
            </a:lnSpc>
            <a:spcBef>
              <a:spcPct val="0"/>
            </a:spcBef>
            <a:spcAft>
              <a:spcPct val="35000"/>
            </a:spcAft>
            <a:buNone/>
          </a:pPr>
          <a:r>
            <a:rPr lang="en-US" sz="2100" b="0" u="none" kern="1200" dirty="0"/>
            <a:t>Eligibility</a:t>
          </a:r>
        </a:p>
        <a:p>
          <a:pPr marL="0" lvl="0" indent="0" algn="ctr" defTabSz="933450">
            <a:lnSpc>
              <a:spcPct val="90000"/>
            </a:lnSpc>
            <a:spcBef>
              <a:spcPct val="0"/>
            </a:spcBef>
            <a:spcAft>
              <a:spcPct val="35000"/>
            </a:spcAft>
            <a:buNone/>
          </a:pPr>
          <a:r>
            <a:rPr lang="en-US" sz="2100" b="0" u="none" kern="1200" dirty="0"/>
            <a:t>Suitability</a:t>
          </a:r>
        </a:p>
        <a:p>
          <a:pPr marL="0" lvl="0" indent="0" algn="ctr" defTabSz="933450">
            <a:lnSpc>
              <a:spcPct val="90000"/>
            </a:lnSpc>
            <a:spcBef>
              <a:spcPct val="0"/>
            </a:spcBef>
            <a:spcAft>
              <a:spcPct val="35000"/>
            </a:spcAft>
            <a:buNone/>
          </a:pPr>
          <a:r>
            <a:rPr lang="en-US" sz="2100" b="0" u="none" kern="1200" dirty="0"/>
            <a:t> Affordability</a:t>
          </a:r>
        </a:p>
        <a:p>
          <a:pPr marL="0" lvl="0" indent="0" algn="ctr" defTabSz="933450">
            <a:lnSpc>
              <a:spcPct val="90000"/>
            </a:lnSpc>
            <a:spcBef>
              <a:spcPct val="0"/>
            </a:spcBef>
            <a:spcAft>
              <a:spcPct val="35000"/>
            </a:spcAft>
            <a:buNone/>
          </a:pPr>
          <a:r>
            <a:rPr lang="en-US" sz="2100" b="0" u="none" kern="1200" dirty="0"/>
            <a:t>  Useful Life</a:t>
          </a:r>
          <a:r>
            <a:rPr lang="en-US" sz="2100" b="1" u="sng" kern="1200" dirty="0"/>
            <a:t>  </a:t>
          </a:r>
        </a:p>
      </dsp:txBody>
      <dsp:txXfrm>
        <a:off x="3280496" y="2755723"/>
        <a:ext cx="2395672" cy="2395638"/>
      </dsp:txXfrm>
    </dsp:sp>
    <dsp:sp modelId="{B3A20059-33FF-4C3A-AF94-46A9FB5A5A10}">
      <dsp:nvSpPr>
        <dsp:cNvPr id="0" name=""/>
        <dsp:cNvSpPr/>
      </dsp:nvSpPr>
      <dsp:spPr>
        <a:xfrm>
          <a:off x="5092356" y="67250"/>
          <a:ext cx="3721269" cy="3387944"/>
        </a:xfrm>
        <a:prstGeom prst="ellipse">
          <a:avLst/>
        </a:prstGeom>
        <a:solidFill>
          <a:srgbClr val="C00000">
            <a:alpha val="49804"/>
          </a:srgb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u="sng" kern="1200" dirty="0"/>
            <a:t>NAHASDA</a:t>
          </a:r>
          <a:r>
            <a:rPr lang="en-US" sz="2100" kern="1200" dirty="0"/>
            <a:t> </a:t>
          </a:r>
        </a:p>
        <a:p>
          <a:pPr marL="0" lvl="0" indent="0" algn="ctr" defTabSz="933450">
            <a:lnSpc>
              <a:spcPct val="90000"/>
            </a:lnSpc>
            <a:spcBef>
              <a:spcPct val="0"/>
            </a:spcBef>
            <a:spcAft>
              <a:spcPct val="35000"/>
            </a:spcAft>
            <a:buNone/>
          </a:pPr>
          <a:r>
            <a:rPr lang="en-US" sz="2100" kern="1200" dirty="0"/>
            <a:t>    Contract Flexibility  </a:t>
          </a:r>
        </a:p>
        <a:p>
          <a:pPr marL="0" lvl="0" indent="0" algn="ctr" defTabSz="933450">
            <a:lnSpc>
              <a:spcPct val="90000"/>
            </a:lnSpc>
            <a:spcBef>
              <a:spcPct val="0"/>
            </a:spcBef>
            <a:spcAft>
              <a:spcPct val="35000"/>
            </a:spcAft>
            <a:buNone/>
          </a:pPr>
          <a:r>
            <a:rPr lang="en-US" sz="2100" kern="1200" dirty="0"/>
            <a:t>Unrestricted Asset Building Potential          </a:t>
          </a:r>
        </a:p>
        <a:p>
          <a:pPr marL="0" lvl="0" indent="0" algn="ctr" defTabSz="933450">
            <a:lnSpc>
              <a:spcPct val="90000"/>
            </a:lnSpc>
            <a:spcBef>
              <a:spcPct val="0"/>
            </a:spcBef>
            <a:spcAft>
              <a:spcPct val="35000"/>
            </a:spcAft>
            <a:buNone/>
          </a:pPr>
          <a:r>
            <a:rPr lang="en-US" sz="2100" kern="1200" dirty="0"/>
            <a:t>Variable Terms</a:t>
          </a:r>
        </a:p>
      </dsp:txBody>
      <dsp:txXfrm>
        <a:off x="5637323" y="563403"/>
        <a:ext cx="2631335" cy="23956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6F144-1713-4486-979D-CA4682D77340}">
      <dsp:nvSpPr>
        <dsp:cNvPr id="0" name=""/>
        <dsp:cNvSpPr/>
      </dsp:nvSpPr>
      <dsp:spPr>
        <a:xfrm rot="5400000">
          <a:off x="1040201" y="442082"/>
          <a:ext cx="1094233" cy="629960"/>
        </a:xfrm>
        <a:prstGeom prst="bentUpArrow">
          <a:avLst>
            <a:gd name="adj1" fmla="val 32840"/>
            <a:gd name="adj2" fmla="val 25000"/>
            <a:gd name="adj3" fmla="val 35780"/>
          </a:avLst>
        </a:prstGeom>
        <a:solidFill>
          <a:srgbClr val="A97140"/>
        </a:solidFill>
        <a:ln w="38100" cap="flat" cmpd="sng" algn="ctr">
          <a:solidFill>
            <a:srgbClr val="C9222A"/>
          </a:solidFill>
          <a:prstDash val="solid"/>
          <a:miter lim="800000"/>
        </a:ln>
        <a:effectLst/>
      </dsp:spPr>
      <dsp:style>
        <a:lnRef idx="2">
          <a:scrgbClr r="0" g="0" b="0"/>
        </a:lnRef>
        <a:fillRef idx="1">
          <a:scrgbClr r="0" g="0" b="0"/>
        </a:fillRef>
        <a:effectRef idx="0">
          <a:scrgbClr r="0" g="0" b="0"/>
        </a:effectRef>
        <a:fontRef idx="minor"/>
      </dsp:style>
    </dsp:sp>
    <dsp:sp modelId="{216A185F-7BB8-4095-BF57-3AE251313211}">
      <dsp:nvSpPr>
        <dsp:cNvPr id="0" name=""/>
        <dsp:cNvSpPr/>
      </dsp:nvSpPr>
      <dsp:spPr>
        <a:xfrm>
          <a:off x="637002" y="0"/>
          <a:ext cx="1735895" cy="669777"/>
        </a:xfrm>
        <a:prstGeom prst="roundRect">
          <a:avLst>
            <a:gd name="adj" fmla="val 16670"/>
          </a:avLst>
        </a:prstGeom>
        <a:solidFill>
          <a:srgbClr val="C0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ysClr val="window" lastClr="FFFFFF"/>
              </a:solidFill>
              <a:latin typeface="Calibri" panose="020F0502020204030204"/>
              <a:ea typeface="+mn-ea"/>
              <a:cs typeface="+mn-cs"/>
            </a:rPr>
            <a:t>Law</a:t>
          </a:r>
        </a:p>
      </dsp:txBody>
      <dsp:txXfrm>
        <a:off x="669704" y="32702"/>
        <a:ext cx="1670491" cy="604373"/>
      </dsp:txXfrm>
    </dsp:sp>
    <dsp:sp modelId="{8B6B3806-98E0-481E-BEC7-CFDB12AE22F2}">
      <dsp:nvSpPr>
        <dsp:cNvPr id="0" name=""/>
        <dsp:cNvSpPr/>
      </dsp:nvSpPr>
      <dsp:spPr>
        <a:xfrm>
          <a:off x="2448662" y="0"/>
          <a:ext cx="2042914" cy="80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a:solidFill>
                <a:srgbClr val="8E0000"/>
              </a:solidFill>
              <a:latin typeface="+mj-lt"/>
              <a:ea typeface="+mn-ea"/>
              <a:cs typeface="+mn-cs"/>
            </a:rPr>
            <a:t>NAHASDA</a:t>
          </a:r>
        </a:p>
        <a:p>
          <a:pPr marL="228600" lvl="1" indent="-228600" algn="l" defTabSz="889000">
            <a:lnSpc>
              <a:spcPct val="90000"/>
            </a:lnSpc>
            <a:spcBef>
              <a:spcPct val="0"/>
            </a:spcBef>
            <a:spcAft>
              <a:spcPct val="15000"/>
            </a:spcAft>
            <a:buChar char="•"/>
          </a:pPr>
          <a:r>
            <a:rPr lang="en-US" sz="2000" b="1" kern="1200" dirty="0">
              <a:solidFill>
                <a:srgbClr val="8E0000"/>
              </a:solidFill>
              <a:latin typeface="+mj-lt"/>
              <a:ea typeface="+mn-ea"/>
              <a:cs typeface="+mn-cs"/>
            </a:rPr>
            <a:t>NEPA (example)</a:t>
          </a:r>
        </a:p>
      </dsp:txBody>
      <dsp:txXfrm>
        <a:off x="2448662" y="0"/>
        <a:ext cx="2042914" cy="801090"/>
      </dsp:txXfrm>
    </dsp:sp>
    <dsp:sp modelId="{0C3AF667-4B12-4910-840C-8862301ADD42}">
      <dsp:nvSpPr>
        <dsp:cNvPr id="0" name=""/>
        <dsp:cNvSpPr/>
      </dsp:nvSpPr>
      <dsp:spPr>
        <a:xfrm rot="5400000">
          <a:off x="2295581" y="1687965"/>
          <a:ext cx="703866" cy="538933"/>
        </a:xfrm>
        <a:prstGeom prst="bentUpArrow">
          <a:avLst>
            <a:gd name="adj1" fmla="val 32840"/>
            <a:gd name="adj2" fmla="val 25000"/>
            <a:gd name="adj3" fmla="val 35780"/>
          </a:avLst>
        </a:prstGeom>
        <a:solidFill>
          <a:srgbClr val="A97140"/>
        </a:solidFill>
        <a:ln w="38100" cap="flat" cmpd="sng" algn="ctr">
          <a:solidFill>
            <a:srgbClr val="C9222A"/>
          </a:solidFill>
          <a:prstDash val="solid"/>
          <a:miter lim="800000"/>
        </a:ln>
        <a:effectLst/>
      </dsp:spPr>
      <dsp:style>
        <a:lnRef idx="2">
          <a:scrgbClr r="0" g="0" b="0"/>
        </a:lnRef>
        <a:fillRef idx="1">
          <a:scrgbClr r="0" g="0" b="0"/>
        </a:fillRef>
        <a:effectRef idx="0">
          <a:scrgbClr r="0" g="0" b="0"/>
        </a:effectRef>
        <a:fontRef idx="minor"/>
      </dsp:style>
    </dsp:sp>
    <dsp:sp modelId="{13A07377-5D00-458C-80D8-B9B1A7A0483C}">
      <dsp:nvSpPr>
        <dsp:cNvPr id="0" name=""/>
        <dsp:cNvSpPr/>
      </dsp:nvSpPr>
      <dsp:spPr>
        <a:xfrm>
          <a:off x="1919929" y="866999"/>
          <a:ext cx="3018030" cy="655218"/>
        </a:xfrm>
        <a:prstGeom prst="roundRect">
          <a:avLst>
            <a:gd name="adj" fmla="val 16670"/>
          </a:avLst>
        </a:prstGeom>
        <a:solidFill>
          <a:schemeClr val="tx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ln>
                <a:solidFill>
                  <a:schemeClr val="tx1"/>
                </a:solidFill>
              </a:ln>
              <a:solidFill>
                <a:sysClr val="window" lastClr="FFFFFF"/>
              </a:solidFill>
              <a:latin typeface="Calibri" panose="020F0502020204030204"/>
              <a:ea typeface="+mn-ea"/>
              <a:cs typeface="+mn-cs"/>
            </a:rPr>
            <a:t>Regulations</a:t>
          </a:r>
        </a:p>
      </dsp:txBody>
      <dsp:txXfrm>
        <a:off x="1951920" y="898990"/>
        <a:ext cx="2954048" cy="591236"/>
      </dsp:txXfrm>
    </dsp:sp>
    <dsp:sp modelId="{582CA00A-96BB-43DC-A01A-14990CFE4EDA}">
      <dsp:nvSpPr>
        <dsp:cNvPr id="0" name=""/>
        <dsp:cNvSpPr/>
      </dsp:nvSpPr>
      <dsp:spPr>
        <a:xfrm>
          <a:off x="5047621" y="503345"/>
          <a:ext cx="4130156" cy="1238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a:solidFill>
                <a:srgbClr val="8E0000"/>
              </a:solidFill>
              <a:latin typeface="+mj-lt"/>
              <a:ea typeface="+mn-ea"/>
              <a:cs typeface="+mn-cs"/>
            </a:rPr>
            <a:t>24 CFR Part 1000 (NAHASDA)</a:t>
          </a:r>
        </a:p>
        <a:p>
          <a:pPr marL="228600" lvl="1" indent="-228600" algn="l" defTabSz="889000">
            <a:lnSpc>
              <a:spcPct val="90000"/>
            </a:lnSpc>
            <a:spcBef>
              <a:spcPct val="0"/>
            </a:spcBef>
            <a:spcAft>
              <a:spcPct val="15000"/>
            </a:spcAft>
            <a:buChar char="•"/>
          </a:pPr>
          <a:r>
            <a:rPr lang="en-US" sz="2000" b="1" kern="1200" dirty="0">
              <a:solidFill>
                <a:srgbClr val="8E0000"/>
              </a:solidFill>
              <a:latin typeface="+mj-lt"/>
              <a:ea typeface="+mn-ea"/>
              <a:cs typeface="+mn-cs"/>
            </a:rPr>
            <a:t>2 CFR Part 200 (Uniform Guidance)</a:t>
          </a:r>
        </a:p>
        <a:p>
          <a:pPr marL="228600" lvl="1" indent="-228600" algn="l" defTabSz="889000">
            <a:lnSpc>
              <a:spcPct val="90000"/>
            </a:lnSpc>
            <a:spcBef>
              <a:spcPct val="0"/>
            </a:spcBef>
            <a:spcAft>
              <a:spcPct val="15000"/>
            </a:spcAft>
            <a:buChar char="•"/>
          </a:pPr>
          <a:r>
            <a:rPr lang="en-US" sz="2000" b="1" kern="1200" dirty="0">
              <a:solidFill>
                <a:srgbClr val="8E0000"/>
              </a:solidFill>
              <a:latin typeface="+mj-lt"/>
              <a:ea typeface="+mn-ea"/>
              <a:cs typeface="+mn-cs"/>
            </a:rPr>
            <a:t>24 CFR Part 50 &amp; 58 (NEPA)</a:t>
          </a:r>
        </a:p>
      </dsp:txBody>
      <dsp:txXfrm>
        <a:off x="5047621" y="503345"/>
        <a:ext cx="4130156" cy="1238594"/>
      </dsp:txXfrm>
    </dsp:sp>
    <dsp:sp modelId="{EEB0C5D9-8A0C-4660-82B8-D3DD63B1A941}">
      <dsp:nvSpPr>
        <dsp:cNvPr id="0" name=""/>
        <dsp:cNvSpPr/>
      </dsp:nvSpPr>
      <dsp:spPr>
        <a:xfrm rot="5400000">
          <a:off x="3047351" y="2716350"/>
          <a:ext cx="965523" cy="564401"/>
        </a:xfrm>
        <a:prstGeom prst="bentUpArrow">
          <a:avLst>
            <a:gd name="adj1" fmla="val 32840"/>
            <a:gd name="adj2" fmla="val 25000"/>
            <a:gd name="adj3" fmla="val 35780"/>
          </a:avLst>
        </a:prstGeom>
        <a:solidFill>
          <a:srgbClr val="A97140"/>
        </a:solidFill>
        <a:ln w="38100" cap="flat" cmpd="sng" algn="ctr">
          <a:solidFill>
            <a:srgbClr val="C9222A"/>
          </a:solidFill>
          <a:prstDash val="solid"/>
          <a:miter lim="800000"/>
        </a:ln>
        <a:effectLst/>
      </dsp:spPr>
      <dsp:style>
        <a:lnRef idx="2">
          <a:scrgbClr r="0" g="0" b="0"/>
        </a:lnRef>
        <a:fillRef idx="1">
          <a:scrgbClr r="0" g="0" b="0"/>
        </a:fillRef>
        <a:effectRef idx="0">
          <a:scrgbClr r="0" g="0" b="0"/>
        </a:effectRef>
        <a:fontRef idx="minor"/>
      </dsp:style>
    </dsp:sp>
    <dsp:sp modelId="{82F074A4-FFCC-49CE-B343-A78CBE241F54}">
      <dsp:nvSpPr>
        <dsp:cNvPr id="0" name=""/>
        <dsp:cNvSpPr/>
      </dsp:nvSpPr>
      <dsp:spPr>
        <a:xfrm>
          <a:off x="2901854" y="1773386"/>
          <a:ext cx="2218177" cy="916166"/>
        </a:xfrm>
        <a:prstGeom prst="roundRect">
          <a:avLst>
            <a:gd name="adj" fmla="val 16670"/>
          </a:avLst>
        </a:prstGeom>
        <a:solidFill>
          <a:srgbClr val="C9222A"/>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ysClr val="window" lastClr="FFFFFF"/>
              </a:solidFill>
              <a:latin typeface="Calibri" panose="020F0502020204030204"/>
              <a:ea typeface="+mn-ea"/>
              <a:cs typeface="+mn-cs"/>
            </a:rPr>
            <a:t>HUD Guidance</a:t>
          </a:r>
        </a:p>
      </dsp:txBody>
      <dsp:txXfrm>
        <a:off x="2946586" y="1818118"/>
        <a:ext cx="2128713" cy="826702"/>
      </dsp:txXfrm>
    </dsp:sp>
    <dsp:sp modelId="{12E1C089-8D81-4842-94F1-C0A018C29782}">
      <dsp:nvSpPr>
        <dsp:cNvPr id="0" name=""/>
        <dsp:cNvSpPr/>
      </dsp:nvSpPr>
      <dsp:spPr>
        <a:xfrm>
          <a:off x="5167832" y="1930582"/>
          <a:ext cx="3342897" cy="671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endParaRPr lang="en-US" sz="2000" b="1" kern="1200" dirty="0">
            <a:solidFill>
              <a:srgbClr val="8E0000"/>
            </a:solidFill>
            <a:latin typeface="+mj-lt"/>
            <a:ea typeface="+mn-ea"/>
            <a:cs typeface="+mn-cs"/>
          </a:endParaRPr>
        </a:p>
        <a:p>
          <a:pPr marL="228600" lvl="1" indent="-228600" algn="l" defTabSz="889000">
            <a:lnSpc>
              <a:spcPct val="90000"/>
            </a:lnSpc>
            <a:spcBef>
              <a:spcPct val="0"/>
            </a:spcBef>
            <a:spcAft>
              <a:spcPct val="15000"/>
            </a:spcAft>
            <a:buChar char="•"/>
          </a:pPr>
          <a:r>
            <a:rPr lang="en-US" sz="2000" b="1" kern="1200" dirty="0">
              <a:solidFill>
                <a:srgbClr val="8E0000"/>
              </a:solidFill>
              <a:latin typeface="+mj-lt"/>
              <a:ea typeface="+mn-ea"/>
              <a:cs typeface="+mn-cs"/>
            </a:rPr>
            <a:t>ONAP Program Guidances</a:t>
          </a:r>
        </a:p>
        <a:p>
          <a:pPr marL="228600" lvl="1" indent="-228600" algn="l" defTabSz="889000">
            <a:lnSpc>
              <a:spcPct val="90000"/>
            </a:lnSpc>
            <a:spcBef>
              <a:spcPct val="0"/>
            </a:spcBef>
            <a:spcAft>
              <a:spcPct val="15000"/>
            </a:spcAft>
            <a:buChar char="•"/>
          </a:pPr>
          <a:r>
            <a:rPr lang="en-US" sz="2000" b="1" kern="1200" dirty="0">
              <a:solidFill>
                <a:srgbClr val="8E0000"/>
              </a:solidFill>
              <a:latin typeface="+mj-lt"/>
              <a:ea typeface="+mn-ea"/>
              <a:cs typeface="+mn-cs"/>
            </a:rPr>
            <a:t>Public &amp; Indian Housing (PIH) Notices</a:t>
          </a:r>
        </a:p>
      </dsp:txBody>
      <dsp:txXfrm>
        <a:off x="5167832" y="1930582"/>
        <a:ext cx="3342897" cy="671466"/>
      </dsp:txXfrm>
    </dsp:sp>
    <dsp:sp modelId="{91D34457-21BD-4A28-AF43-4A41E2DEDB9C}">
      <dsp:nvSpPr>
        <dsp:cNvPr id="0" name=""/>
        <dsp:cNvSpPr/>
      </dsp:nvSpPr>
      <dsp:spPr>
        <a:xfrm rot="5400000">
          <a:off x="4616345" y="3677698"/>
          <a:ext cx="659242" cy="956588"/>
        </a:xfrm>
        <a:prstGeom prst="bentUpArrow">
          <a:avLst>
            <a:gd name="adj1" fmla="val 32840"/>
            <a:gd name="adj2" fmla="val 25000"/>
            <a:gd name="adj3" fmla="val 35780"/>
          </a:avLst>
        </a:prstGeom>
        <a:solidFill>
          <a:srgbClr val="A97140"/>
        </a:solidFill>
        <a:ln w="38100" cap="flat" cmpd="sng" algn="ctr">
          <a:solidFill>
            <a:srgbClr val="C9222A"/>
          </a:solidFill>
          <a:prstDash val="solid"/>
          <a:miter lim="800000"/>
        </a:ln>
        <a:effectLst/>
      </dsp:spPr>
      <dsp:style>
        <a:lnRef idx="2">
          <a:scrgbClr r="0" g="0" b="0"/>
        </a:lnRef>
        <a:fillRef idx="1">
          <a:scrgbClr r="0" g="0" b="0"/>
        </a:fillRef>
        <a:effectRef idx="0">
          <a:scrgbClr r="0" g="0" b="0"/>
        </a:effectRef>
        <a:fontRef idx="minor"/>
      </dsp:style>
    </dsp:sp>
    <dsp:sp modelId="{3DD7D6FA-F9B8-4A75-ABD7-C7A397A5EBFB}">
      <dsp:nvSpPr>
        <dsp:cNvPr id="0" name=""/>
        <dsp:cNvSpPr/>
      </dsp:nvSpPr>
      <dsp:spPr>
        <a:xfrm>
          <a:off x="3838385" y="3084738"/>
          <a:ext cx="1739639" cy="838509"/>
        </a:xfrm>
        <a:prstGeom prst="roundRect">
          <a:avLst>
            <a:gd name="adj" fmla="val 16670"/>
          </a:avLst>
        </a:prstGeom>
        <a:solidFill>
          <a:schemeClr val="tx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ysClr val="window" lastClr="FFFFFF"/>
              </a:solidFill>
              <a:latin typeface="Calibri" panose="020F0502020204030204"/>
              <a:ea typeface="+mn-ea"/>
              <a:cs typeface="+mn-cs"/>
            </a:rPr>
            <a:t>Tribal Code</a:t>
          </a:r>
        </a:p>
      </dsp:txBody>
      <dsp:txXfrm>
        <a:off x="3879325" y="3125678"/>
        <a:ext cx="1657759" cy="756629"/>
      </dsp:txXfrm>
    </dsp:sp>
    <dsp:sp modelId="{278467F0-DD95-4391-8AA0-C076F1915E2D}">
      <dsp:nvSpPr>
        <dsp:cNvPr id="0" name=""/>
        <dsp:cNvSpPr/>
      </dsp:nvSpPr>
      <dsp:spPr>
        <a:xfrm>
          <a:off x="5745953" y="3191035"/>
          <a:ext cx="3571226" cy="772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a:solidFill>
                <a:srgbClr val="8E0000"/>
              </a:solidFill>
              <a:latin typeface="+mj-lt"/>
              <a:ea typeface="+mn-ea"/>
              <a:cs typeface="+mn-cs"/>
            </a:rPr>
            <a:t>Wage Ordinance</a:t>
          </a:r>
        </a:p>
        <a:p>
          <a:pPr marL="228600" lvl="1" indent="-228600" algn="l" defTabSz="1066800">
            <a:lnSpc>
              <a:spcPct val="90000"/>
            </a:lnSpc>
            <a:spcBef>
              <a:spcPct val="0"/>
            </a:spcBef>
            <a:spcAft>
              <a:spcPct val="15000"/>
            </a:spcAft>
            <a:buChar char="•"/>
          </a:pPr>
          <a:r>
            <a:rPr lang="en-US" sz="2400" b="1" kern="1200" dirty="0">
              <a:solidFill>
                <a:srgbClr val="8E0000"/>
              </a:solidFill>
              <a:latin typeface="+mj-lt"/>
              <a:ea typeface="+mn-ea"/>
              <a:cs typeface="+mn-cs"/>
            </a:rPr>
            <a:t>Housing Ordinance</a:t>
          </a:r>
        </a:p>
      </dsp:txBody>
      <dsp:txXfrm>
        <a:off x="5745953" y="3191035"/>
        <a:ext cx="3571226" cy="772954"/>
      </dsp:txXfrm>
    </dsp:sp>
    <dsp:sp modelId="{0D32DDD5-E703-4720-9ACA-A9FA3FB04F7C}">
      <dsp:nvSpPr>
        <dsp:cNvPr id="0" name=""/>
        <dsp:cNvSpPr/>
      </dsp:nvSpPr>
      <dsp:spPr>
        <a:xfrm rot="5400000">
          <a:off x="5755147" y="5072011"/>
          <a:ext cx="864232" cy="650686"/>
        </a:xfrm>
        <a:prstGeom prst="bentUpArrow">
          <a:avLst>
            <a:gd name="adj1" fmla="val 32840"/>
            <a:gd name="adj2" fmla="val 25000"/>
            <a:gd name="adj3" fmla="val 35780"/>
          </a:avLst>
        </a:prstGeom>
        <a:solidFill>
          <a:srgbClr val="A97140"/>
        </a:solidFill>
        <a:ln w="38100" cap="flat" cmpd="sng" algn="ctr">
          <a:solidFill>
            <a:srgbClr val="C9222A"/>
          </a:solidFill>
          <a:prstDash val="solid"/>
          <a:miter lim="800000"/>
        </a:ln>
        <a:effectLst/>
      </dsp:spPr>
      <dsp:style>
        <a:lnRef idx="2">
          <a:scrgbClr r="0" g="0" b="0"/>
        </a:lnRef>
        <a:fillRef idx="1">
          <a:scrgbClr r="0" g="0" b="0"/>
        </a:fillRef>
        <a:effectRef idx="0">
          <a:scrgbClr r="0" g="0" b="0"/>
        </a:effectRef>
        <a:fontRef idx="minor"/>
      </dsp:style>
    </dsp:sp>
    <dsp:sp modelId="{39EF8C56-FE77-4CEB-802C-97CEE83BF753}">
      <dsp:nvSpPr>
        <dsp:cNvPr id="0" name=""/>
        <dsp:cNvSpPr/>
      </dsp:nvSpPr>
      <dsp:spPr>
        <a:xfrm>
          <a:off x="5464170" y="4174205"/>
          <a:ext cx="2212953" cy="785993"/>
        </a:xfrm>
        <a:prstGeom prst="roundRect">
          <a:avLst>
            <a:gd name="adj" fmla="val 16670"/>
          </a:avLst>
        </a:prstGeom>
        <a:solidFill>
          <a:srgbClr val="C62127"/>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ysClr val="window" lastClr="FFFFFF"/>
              </a:solidFill>
              <a:latin typeface="Calibri" panose="020F0502020204030204"/>
              <a:ea typeface="+mn-ea"/>
              <a:cs typeface="+mn-cs"/>
            </a:rPr>
            <a:t>Program Policies </a:t>
          </a:r>
        </a:p>
      </dsp:txBody>
      <dsp:txXfrm>
        <a:off x="5502546" y="4212581"/>
        <a:ext cx="2136201" cy="709241"/>
      </dsp:txXfrm>
    </dsp:sp>
    <dsp:sp modelId="{C7175A9F-CE7E-4914-8637-65F6481819A3}">
      <dsp:nvSpPr>
        <dsp:cNvPr id="0" name=""/>
        <dsp:cNvSpPr/>
      </dsp:nvSpPr>
      <dsp:spPr>
        <a:xfrm>
          <a:off x="7393434" y="4284542"/>
          <a:ext cx="680808" cy="529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None/>
          </a:pPr>
          <a:r>
            <a:rPr lang="en-US" sz="3200" b="1" kern="1200" dirty="0">
              <a:solidFill>
                <a:sysClr val="window" lastClr="FFFFFF"/>
              </a:solidFill>
              <a:latin typeface="Calibri" panose="020F0502020204030204"/>
              <a:ea typeface="+mn-ea"/>
              <a:cs typeface="+mn-cs"/>
            </a:rPr>
            <a:t>Tribes/TDHEs</a:t>
          </a:r>
        </a:p>
      </dsp:txBody>
      <dsp:txXfrm>
        <a:off x="7393434" y="4284542"/>
        <a:ext cx="680808" cy="529576"/>
      </dsp:txXfrm>
    </dsp:sp>
    <dsp:sp modelId="{553152AD-5223-42B2-821D-AA23CEF8E603}">
      <dsp:nvSpPr>
        <dsp:cNvPr id="0" name=""/>
        <dsp:cNvSpPr/>
      </dsp:nvSpPr>
      <dsp:spPr>
        <a:xfrm>
          <a:off x="6528703" y="5137998"/>
          <a:ext cx="2553505" cy="1153027"/>
        </a:xfrm>
        <a:prstGeom prst="roundRect">
          <a:avLst>
            <a:gd name="adj" fmla="val 16670"/>
          </a:avLst>
        </a:prstGeom>
        <a:solidFill>
          <a:schemeClr val="tx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ysClr val="window" lastClr="FFFFFF"/>
              </a:solidFill>
              <a:latin typeface="Calibri" panose="020F0502020204030204"/>
              <a:ea typeface="+mn-ea"/>
              <a:cs typeface="+mn-cs"/>
            </a:rPr>
            <a:t>Standard Operating Procedures</a:t>
          </a:r>
        </a:p>
      </dsp:txBody>
      <dsp:txXfrm>
        <a:off x="6584999" y="5194294"/>
        <a:ext cx="2440913" cy="10404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D80E3-F064-4D6A-B023-B3A43961D973}">
      <dsp:nvSpPr>
        <dsp:cNvPr id="0" name=""/>
        <dsp:cNvSpPr/>
      </dsp:nvSpPr>
      <dsp:spPr>
        <a:xfrm>
          <a:off x="0" y="506576"/>
          <a:ext cx="2684009" cy="1610405"/>
        </a:xfrm>
        <a:prstGeom prst="rect">
          <a:avLst/>
        </a:prstGeom>
        <a:solidFill>
          <a:schemeClr val="accent2">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latin typeface="Trebuchet MS" panose="020B0603020202020204"/>
              <a:ea typeface="+mn-ea"/>
              <a:cs typeface="+mn-cs"/>
            </a:rPr>
            <a:t>DE MINIMUS EXEMPTION less than $5,000</a:t>
          </a:r>
        </a:p>
      </dsp:txBody>
      <dsp:txXfrm>
        <a:off x="0" y="506576"/>
        <a:ext cx="2684009" cy="1610405"/>
      </dsp:txXfrm>
    </dsp:sp>
    <dsp:sp modelId="{4282F56F-740C-457F-9512-157DD275B810}">
      <dsp:nvSpPr>
        <dsp:cNvPr id="0" name=""/>
        <dsp:cNvSpPr/>
      </dsp:nvSpPr>
      <dsp:spPr>
        <a:xfrm>
          <a:off x="5774216" y="484787"/>
          <a:ext cx="2684009" cy="1610405"/>
        </a:xfrm>
        <a:prstGeom prst="rect">
          <a:avLst/>
        </a:prstGeom>
        <a:solidFill>
          <a:schemeClr val="accent2">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Trebuchet MS" panose="020B0603020202020204"/>
              <a:ea typeface="+mn-ea"/>
              <a:cs typeface="+mn-cs"/>
            </a:rPr>
            <a:t>Small Purchases </a:t>
          </a:r>
          <a:r>
            <a:rPr lang="en-US" sz="2400" u="sng" kern="1200" dirty="0">
              <a:solidFill>
                <a:schemeClr val="tx1"/>
              </a:solidFill>
              <a:latin typeface="Trebuchet MS" panose="020B0603020202020204"/>
              <a:ea typeface="+mn-ea"/>
              <a:cs typeface="+mn-cs"/>
            </a:rPr>
            <a:t>&lt;</a:t>
          </a:r>
          <a:r>
            <a:rPr lang="en-US" sz="2400" kern="1200" dirty="0">
              <a:solidFill>
                <a:schemeClr val="tx1"/>
              </a:solidFill>
              <a:latin typeface="Trebuchet MS" panose="020B0603020202020204"/>
              <a:ea typeface="+mn-ea"/>
              <a:cs typeface="+mn-cs"/>
            </a:rPr>
            <a:t> $350,000</a:t>
          </a:r>
        </a:p>
      </dsp:txBody>
      <dsp:txXfrm>
        <a:off x="5774216" y="484787"/>
        <a:ext cx="2684009" cy="1610405"/>
      </dsp:txXfrm>
    </dsp:sp>
    <dsp:sp modelId="{E5E6D443-8ED8-405D-A743-D0A12BD25058}">
      <dsp:nvSpPr>
        <dsp:cNvPr id="0" name=""/>
        <dsp:cNvSpPr/>
      </dsp:nvSpPr>
      <dsp:spPr>
        <a:xfrm>
          <a:off x="0" y="2476891"/>
          <a:ext cx="2684009" cy="1610405"/>
        </a:xfrm>
        <a:prstGeom prst="rect">
          <a:avLst/>
        </a:prstGeom>
        <a:solidFill>
          <a:schemeClr val="accent2">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tx1"/>
              </a:solidFill>
              <a:latin typeface="Trebuchet MS" panose="020B0603020202020204"/>
              <a:ea typeface="+mn-ea"/>
              <a:cs typeface="+mn-cs"/>
            </a:rPr>
            <a:t>Sealed Bids   $350,000+ </a:t>
          </a:r>
        </a:p>
      </dsp:txBody>
      <dsp:txXfrm>
        <a:off x="0" y="2476891"/>
        <a:ext cx="2684009" cy="1610405"/>
      </dsp:txXfrm>
    </dsp:sp>
    <dsp:sp modelId="{75DC5A2F-5E84-44AE-BDAA-2DA8DD91F8A4}">
      <dsp:nvSpPr>
        <dsp:cNvPr id="0" name=""/>
        <dsp:cNvSpPr/>
      </dsp:nvSpPr>
      <dsp:spPr>
        <a:xfrm>
          <a:off x="2828220" y="2506307"/>
          <a:ext cx="2684009" cy="1610405"/>
        </a:xfrm>
        <a:prstGeom prst="rect">
          <a:avLst/>
        </a:prstGeom>
        <a:solidFill>
          <a:schemeClr val="accent2">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endParaRPr lang="en-US" sz="2200" b="0" kern="1200" dirty="0">
            <a:latin typeface="Trebuchet MS" panose="020B0603020202020204"/>
            <a:ea typeface="+mn-ea"/>
            <a:cs typeface="+mn-cs"/>
          </a:endParaRPr>
        </a:p>
        <a:p>
          <a:pPr marL="0" lvl="0" indent="0" algn="ctr" defTabSz="977900">
            <a:lnSpc>
              <a:spcPct val="90000"/>
            </a:lnSpc>
            <a:spcBef>
              <a:spcPct val="0"/>
            </a:spcBef>
            <a:spcAft>
              <a:spcPct val="35000"/>
            </a:spcAft>
            <a:buNone/>
          </a:pPr>
          <a:r>
            <a:rPr lang="en-US" sz="2500" b="0" kern="1200" dirty="0">
              <a:solidFill>
                <a:schemeClr val="tx1"/>
              </a:solidFill>
              <a:latin typeface="Trebuchet MS" panose="020B0603020202020204"/>
              <a:ea typeface="+mn-ea"/>
              <a:cs typeface="+mn-cs"/>
            </a:rPr>
            <a:t>Competitive Proposals</a:t>
          </a:r>
        </a:p>
        <a:p>
          <a:pPr marL="0" lvl="0" indent="0" algn="ctr" defTabSz="977900">
            <a:lnSpc>
              <a:spcPct val="90000"/>
            </a:lnSpc>
            <a:spcBef>
              <a:spcPct val="0"/>
            </a:spcBef>
            <a:spcAft>
              <a:spcPct val="35000"/>
            </a:spcAft>
            <a:buNone/>
          </a:pPr>
          <a:r>
            <a:rPr lang="en-US" sz="2500" b="0" kern="1200" dirty="0">
              <a:solidFill>
                <a:schemeClr val="tx1"/>
              </a:solidFill>
              <a:latin typeface="Trebuchet MS" panose="020B0603020202020204"/>
              <a:ea typeface="+mn-ea"/>
              <a:cs typeface="+mn-cs"/>
            </a:rPr>
            <a:t>$350,000+</a:t>
          </a:r>
        </a:p>
        <a:p>
          <a:pPr marL="0" lvl="0" indent="0" algn="ctr" defTabSz="977900">
            <a:lnSpc>
              <a:spcPct val="90000"/>
            </a:lnSpc>
            <a:spcBef>
              <a:spcPct val="0"/>
            </a:spcBef>
            <a:spcAft>
              <a:spcPct val="35000"/>
            </a:spcAft>
            <a:buNone/>
          </a:pPr>
          <a:endParaRPr lang="en-US" sz="2200" b="0" kern="1200" dirty="0">
            <a:latin typeface="Trebuchet MS" panose="020B0603020202020204"/>
            <a:ea typeface="+mn-ea"/>
            <a:cs typeface="+mn-cs"/>
          </a:endParaRPr>
        </a:p>
      </dsp:txBody>
      <dsp:txXfrm>
        <a:off x="2828220" y="2506307"/>
        <a:ext cx="2684009" cy="1610405"/>
      </dsp:txXfrm>
    </dsp:sp>
    <dsp:sp modelId="{DB432749-C150-40C7-A167-55D8700E57D5}">
      <dsp:nvSpPr>
        <dsp:cNvPr id="0" name=""/>
        <dsp:cNvSpPr/>
      </dsp:nvSpPr>
      <dsp:spPr>
        <a:xfrm>
          <a:off x="5793863" y="2469719"/>
          <a:ext cx="2684009" cy="1610405"/>
        </a:xfrm>
        <a:prstGeom prst="rect">
          <a:avLst/>
        </a:prstGeom>
        <a:solidFill>
          <a:schemeClr val="accent2">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kern="1200" dirty="0">
              <a:solidFill>
                <a:schemeClr val="tx1"/>
              </a:solidFill>
              <a:latin typeface="Trebuchet MS" panose="020B0603020202020204"/>
              <a:ea typeface="+mn-ea"/>
              <a:cs typeface="+mn-cs"/>
            </a:rPr>
            <a:t>Non-Competitive </a:t>
          </a:r>
        </a:p>
        <a:p>
          <a:pPr marL="0" lvl="0" indent="0" algn="ctr" defTabSz="1111250">
            <a:lnSpc>
              <a:spcPct val="90000"/>
            </a:lnSpc>
            <a:spcBef>
              <a:spcPct val="0"/>
            </a:spcBef>
            <a:spcAft>
              <a:spcPct val="35000"/>
            </a:spcAft>
            <a:buNone/>
          </a:pPr>
          <a:r>
            <a:rPr lang="en-US" sz="2500" b="0" kern="1200" dirty="0">
              <a:solidFill>
                <a:schemeClr val="tx1"/>
              </a:solidFill>
              <a:latin typeface="Trebuchet MS" panose="020B0603020202020204"/>
              <a:ea typeface="+mn-ea"/>
              <a:cs typeface="+mn-cs"/>
            </a:rPr>
            <a:t>(HUD Approval)</a:t>
          </a:r>
        </a:p>
      </dsp:txBody>
      <dsp:txXfrm>
        <a:off x="5793863" y="2469719"/>
        <a:ext cx="2684009" cy="1610405"/>
      </dsp:txXfrm>
    </dsp:sp>
    <dsp:sp modelId="{A9FF0A19-BC16-4E3B-9BEE-AC97C33129DD}">
      <dsp:nvSpPr>
        <dsp:cNvPr id="0" name=""/>
        <dsp:cNvSpPr/>
      </dsp:nvSpPr>
      <dsp:spPr>
        <a:xfrm>
          <a:off x="2821806" y="489822"/>
          <a:ext cx="2684009" cy="1610405"/>
        </a:xfrm>
        <a:prstGeom prst="rect">
          <a:avLst/>
        </a:prstGeom>
        <a:solidFill>
          <a:schemeClr val="accent2">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kern="1200" dirty="0">
              <a:solidFill>
                <a:schemeClr val="tx1"/>
              </a:solidFill>
              <a:latin typeface="Trebuchet MS" panose="020B0603020202020204"/>
              <a:ea typeface="+mn-ea"/>
              <a:cs typeface="+mn-cs"/>
            </a:rPr>
            <a:t>Micro Purchase  Threshold $15,000 or $50,000 (HUD Approved)</a:t>
          </a:r>
        </a:p>
      </dsp:txBody>
      <dsp:txXfrm>
        <a:off x="2821806" y="489822"/>
        <a:ext cx="2684009" cy="161040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atin typeface="Calibri" panose="020F0502020204030204" pitchFamily="34" charset="0"/>
              </a:defRPr>
            </a:lvl1pPr>
          </a:lstStyle>
          <a:p>
            <a:endParaRPr lang="en-US" dirty="0"/>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atin typeface="Calibri" panose="020F0502020204030204" pitchFamily="34" charset="0"/>
              </a:defRPr>
            </a:lvl1pPr>
          </a:lstStyle>
          <a:p>
            <a:fld id="{6C836FDD-44DD-456E-B454-429B6C448BD2}" type="datetimeFigureOut">
              <a:rPr lang="en-US" smtClean="0"/>
              <a:pPr/>
              <a:t>7/13/2026</a:t>
            </a:fld>
            <a:endParaRPr lang="en-US" dirty="0"/>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atin typeface="Calibri" panose="020F0502020204030204" pitchFamily="34" charset="0"/>
              </a:defRPr>
            </a:lvl1pPr>
          </a:lstStyle>
          <a:p>
            <a:endParaRPr lang="en-US" dirty="0"/>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atin typeface="Calibri" panose="020F0502020204030204" pitchFamily="34" charset="0"/>
              </a:defRPr>
            </a:lvl1pPr>
          </a:lstStyle>
          <a:p>
            <a:fld id="{DCFE089F-F22E-4ACB-8F4F-425FB7EAAF43}" type="slidenum">
              <a:rPr lang="en-US" smtClean="0"/>
              <a:pPr/>
              <a:t>‹#›</a:t>
            </a:fld>
            <a:endParaRPr lang="en-US" dirty="0"/>
          </a:p>
        </p:txBody>
      </p:sp>
    </p:spTree>
    <p:extLst>
      <p:ext uri="{BB962C8B-B14F-4D97-AF65-F5344CB8AC3E}">
        <p14:creationId xmlns:p14="http://schemas.microsoft.com/office/powerpoint/2010/main" val="3040024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8b4451f6b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162" name="Google Shape;162;g8b4451f6b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526550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8b4451f6b7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34" name="Google Shape;234;g8b4451f6b7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c6f919934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40" name="Google Shape;240;gc6f919934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i="1" dirty="0">
                <a:solidFill>
                  <a:srgbClr val="577A90"/>
                </a:solidFill>
              </a:rPr>
              <a:t>(Highlights)</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8b4451f6b7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47" name="Google Shape;247;g8b4451f6b7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8b4451f6b7_1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54" name="Google Shape;254;g8b4451f6b7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8b4451f6b7_1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62" name="Google Shape;262;g8b4451f6b7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a:extLst>
            <a:ext uri="{FF2B5EF4-FFF2-40B4-BE49-F238E27FC236}">
              <a16:creationId xmlns:a16="http://schemas.microsoft.com/office/drawing/2014/main" id="{357F69E4-1474-CBE5-6038-6454E198C3A5}"/>
            </a:ext>
          </a:extLst>
        </p:cNvPr>
        <p:cNvGrpSpPr/>
        <p:nvPr/>
      </p:nvGrpSpPr>
      <p:grpSpPr>
        <a:xfrm>
          <a:off x="0" y="0"/>
          <a:ext cx="0" cy="0"/>
          <a:chOff x="0" y="0"/>
          <a:chExt cx="0" cy="0"/>
        </a:xfrm>
      </p:grpSpPr>
      <p:sp>
        <p:nvSpPr>
          <p:cNvPr id="253" name="Google Shape;253;g8b4451f6b7_1_41:notes">
            <a:extLst>
              <a:ext uri="{FF2B5EF4-FFF2-40B4-BE49-F238E27FC236}">
                <a16:creationId xmlns:a16="http://schemas.microsoft.com/office/drawing/2014/main" id="{CCA89279-DA2E-BBB9-4543-F8DA8CBFB86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54" name="Google Shape;254;g8b4451f6b7_1_41:notes">
            <a:extLst>
              <a:ext uri="{FF2B5EF4-FFF2-40B4-BE49-F238E27FC236}">
                <a16:creationId xmlns:a16="http://schemas.microsoft.com/office/drawing/2014/main" id="{5A155455-1F2B-0429-30D2-59745065E89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13396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8b4a4fb838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70" name="Google Shape;270;g8b4a4fb838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8b4a4fb838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76" name="Google Shape;276;g8b4a4fb838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8b4a4fb838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94" name="Google Shape;294;g8b4a4fb838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8b4451f6b7_1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01" name="Google Shape;301;g8b4451f6b7_1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8b4451f6b7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75" name="Google Shape;175;g8b4451f6b7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8b4a4fb838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09" name="Google Shape;309;g8b4a4fb83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938b1c0c41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6" name="Google Shape;316;g938b1c0c41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8b4451f6b7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33" name="Google Shape;333;g8b4451f6b7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219170" indent="-406390">
              <a:lnSpc>
                <a:spcPct val="115000"/>
              </a:lnSpc>
              <a:buClr>
                <a:schemeClr val="bg1"/>
              </a:buClr>
              <a:buSzPts val="1200"/>
              <a:buFont typeface="Wingdings" panose="05000000000000000000" pitchFamily="2" charset="2"/>
              <a:buChar char="v"/>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Must meet Compliance rules from other funding sources</a:t>
            </a:r>
          </a:p>
          <a:p>
            <a:pPr marL="1219170" indent="-406390">
              <a:lnSpc>
                <a:spcPct val="115000"/>
              </a:lnSpc>
              <a:buClr>
                <a:schemeClr val="bg1"/>
              </a:buClr>
              <a:buSzPts val="1200"/>
              <a:buFont typeface="Wingdings" panose="05000000000000000000" pitchFamily="2" charset="2"/>
              <a:buChar char="v"/>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The stricter compliance requirement applies when leveraging IHBG with other non-HUD funds.  </a:t>
            </a:r>
          </a:p>
          <a:p>
            <a:pPr marL="1219170" indent="-406390">
              <a:lnSpc>
                <a:spcPct val="115000"/>
              </a:lnSpc>
              <a:buClr>
                <a:schemeClr val="bg1"/>
              </a:buClr>
              <a:buSzPts val="1200"/>
              <a:buFont typeface="Wingdings" panose="05000000000000000000" pitchFamily="2" charset="2"/>
              <a:buChar char="v"/>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Other funding sources may also impact the housing services provisions.</a:t>
            </a:r>
          </a:p>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8b4451f6b7_1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41" name="Google Shape;341;g8b4451f6b7_1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8b4451f6b7_1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48" name="Google Shape;348;g8b4451f6b7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8b4451f6b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4" name="Google Shape;104;g8b4451f6b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527041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8b4451f6b7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17" name="Google Shape;117;g8b4451f6b7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948765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8b4451f6b7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39" name="Google Shape;139;g8b4451f6b7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474605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8b578016d2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47" name="Google Shape;147;g8b578016d2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119942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8b578016d2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55" name="Google Shape;155;g8b578016d2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64266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8b4451f6b7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82" name="Google Shape;182;g8b4451f6b7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93309afc9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65" name="Google Shape;165;g93309afc9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149271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8bdcd564fe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82" name="Google Shape;182;g8bdcd564fe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597952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8d895fa9a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90" name="Google Shape;190;g8d895fa9af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438591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8b578016d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96" name="Google Shape;196;g8b578016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225549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8b4a4fb838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04" name="Google Shape;204;g8b4a4fb838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055352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8b578016d2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4" name="Google Shape;214;g8b578016d2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65299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8b578016d2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22" name="Google Shape;222;g8b578016d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933857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8b4451f6b7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32" name="Google Shape;232;g8b4451f6b7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848245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c6f919934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40" name="Google Shape;240;gc6f919934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502602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8b4451f6b7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58" name="Google Shape;258;g8b4451f6b7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86393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8b4451f6b7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90" name="Google Shape;190;g8b4451f6b7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8b4a4fb838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67" name="Google Shape;267;g8b4a4fb838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640879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8b4451f6b7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74" name="Google Shape;274;g8b4451f6b7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682912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8b4451f6b7_1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07" name="Google Shape;307;g8b4451f6b7_1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976662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8b4a4fb838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5" name="Google Shape;315;g8b4a4fb838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720081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FE089F-F22E-4ACB-8F4F-425FB7EAAF43}" type="slidenum">
              <a:rPr lang="en-US" smtClean="0"/>
              <a:pPr/>
              <a:t>59</a:t>
            </a:fld>
            <a:endParaRPr lang="en-US" dirty="0"/>
          </a:p>
        </p:txBody>
      </p:sp>
    </p:spTree>
    <p:extLst>
      <p:ext uri="{BB962C8B-B14F-4D97-AF65-F5344CB8AC3E}">
        <p14:creationId xmlns:p14="http://schemas.microsoft.com/office/powerpoint/2010/main" val="15860479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8b4451f6b7_1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30" name="Google Shape;330;g8b4451f6b7_1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366122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8b578016d2_3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52" name="Google Shape;352;g8b578016d2_3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783911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8b4451f6b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62" name="Google Shape;162;g8b4451f6b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598413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962c6738d9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75" name="Google Shape;175;g962c6738d9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039361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962c6738d9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95" name="Google Shape;195;g962c6738d9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39771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8b4451f6b7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95" name="Google Shape;195;g8b4451f6b7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b7b9e1763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6" name="Google Shape;216;gb7b9e1763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615858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95fa6e80a4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27" name="Google Shape;227;g95fa6e80a4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50078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95fa6e80a4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38" name="Google Shape;238;g95fa6e80a4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553351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b7b9e1763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49" name="Google Shape;249;gb7b9e1763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905227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b7b9e1763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66" name="Google Shape;266;gb7b9e1763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008049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b7b9e17636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73" name="Google Shape;273;gb7b9e17636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173415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b7b9e17636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80" name="Google Shape;280;gb7b9e17636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556451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b7b9e17636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87" name="Google Shape;287;gb7b9e17636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4144151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b7b9e17636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08" name="Google Shape;308;gb7b9e17636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98968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b7b9e17636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5" name="Google Shape;315;gb7b9e17636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21151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8b4451f6b7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00" name="Google Shape;200;g8b4451f6b7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b7b9e17636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22" name="Google Shape;322;gb7b9e17636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3781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b7b9e17636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29" name="Google Shape;329;gb7b9e17636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658584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8b4451f6b7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42" name="Google Shape;342;g8b4451f6b7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9864465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962c6738d9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48" name="Google Shape;348;g962c6738d9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9777103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962c6738d9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55" name="Google Shape;355;g962c6738d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4353978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8b4451f6b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162" name="Google Shape;162;g8b4451f6b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1511990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8da13bacb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182" name="Google Shape;182;g8da13bacb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1285469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8b4451f6b7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198" name="Google Shape;198;g8b4451f6b7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0959535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8c2e77d4fa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206" name="Google Shape;206;g8c2e77d4fa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993872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8c3c29fc9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214" name="Google Shape;214;g8c3c29fc9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05464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a:extLst>
            <a:ext uri="{FF2B5EF4-FFF2-40B4-BE49-F238E27FC236}">
              <a16:creationId xmlns:a16="http://schemas.microsoft.com/office/drawing/2014/main" id="{F1962334-F931-73A3-E9D1-64EC8F1EFA17}"/>
            </a:ext>
          </a:extLst>
        </p:cNvPr>
        <p:cNvGrpSpPr/>
        <p:nvPr/>
      </p:nvGrpSpPr>
      <p:grpSpPr>
        <a:xfrm>
          <a:off x="0" y="0"/>
          <a:ext cx="0" cy="0"/>
          <a:chOff x="0" y="0"/>
          <a:chExt cx="0" cy="0"/>
        </a:xfrm>
      </p:grpSpPr>
      <p:sp>
        <p:nvSpPr>
          <p:cNvPr id="199" name="Google Shape;199;g8b4451f6b7_0_65:notes">
            <a:extLst>
              <a:ext uri="{FF2B5EF4-FFF2-40B4-BE49-F238E27FC236}">
                <a16:creationId xmlns:a16="http://schemas.microsoft.com/office/drawing/2014/main" id="{091897F7-992A-F727-05CB-540B338E0E9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00" name="Google Shape;200;g8b4451f6b7_0_65:notes">
            <a:extLst>
              <a:ext uri="{FF2B5EF4-FFF2-40B4-BE49-F238E27FC236}">
                <a16:creationId xmlns:a16="http://schemas.microsoft.com/office/drawing/2014/main" id="{6D226DE3-FFE9-CBF1-11F5-987402CB8D9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8925708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8e65d7d327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225" name="Google Shape;225;g8e65d7d327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770781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8679b88bd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232" name="Google Shape;232;g8679b88bd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8632843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8cbdbbe1e7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250" name="Google Shape;250;g8cbdbbe1e7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9636042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c6f919934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256" name="Google Shape;256;gc6f919934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3312026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a:extLst>
            <a:ext uri="{FF2B5EF4-FFF2-40B4-BE49-F238E27FC236}">
              <a16:creationId xmlns:a16="http://schemas.microsoft.com/office/drawing/2014/main" id="{F98CAC7F-F089-EA0C-CAFF-AF78982F1732}"/>
            </a:ext>
          </a:extLst>
        </p:cNvPr>
        <p:cNvGrpSpPr/>
        <p:nvPr/>
      </p:nvGrpSpPr>
      <p:grpSpPr>
        <a:xfrm>
          <a:off x="0" y="0"/>
          <a:ext cx="0" cy="0"/>
          <a:chOff x="0" y="0"/>
          <a:chExt cx="0" cy="0"/>
        </a:xfrm>
      </p:grpSpPr>
      <p:sp>
        <p:nvSpPr>
          <p:cNvPr id="255" name="Google Shape;255;gc6f919934_0_57:notes">
            <a:extLst>
              <a:ext uri="{FF2B5EF4-FFF2-40B4-BE49-F238E27FC236}">
                <a16:creationId xmlns:a16="http://schemas.microsoft.com/office/drawing/2014/main" id="{3525CEC6-0234-39FF-5501-CE70F70633F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256" name="Google Shape;256;gc6f919934_0_57:notes">
            <a:extLst>
              <a:ext uri="{FF2B5EF4-FFF2-40B4-BE49-F238E27FC236}">
                <a16:creationId xmlns:a16="http://schemas.microsoft.com/office/drawing/2014/main" id="{73410B61-C22D-6840-3CDD-8C8A342AD44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7355260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8b578016d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264" name="Google Shape;264;g8b578016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9235105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b170b08666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271" name="Google Shape;271;gb170b08666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5311404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8b578016d2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280" name="Google Shape;280;g8b578016d2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4468112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8bdcd564fe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289" name="Google Shape;289;g8bdcd564fe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2509777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95fb749163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318" name="Google Shape;318;g95fb749163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42659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8b4451f6b7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6" name="Google Shape;216;g8b4451f6b7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FE089F-F22E-4ACB-8F4F-425FB7EAAF43}" type="slidenum">
              <a:rPr lang="en-US" smtClean="0"/>
              <a:pPr/>
              <a:t>109</a:t>
            </a:fld>
            <a:endParaRPr lang="en-US" dirty="0"/>
          </a:p>
        </p:txBody>
      </p:sp>
    </p:spTree>
    <p:extLst>
      <p:ext uri="{BB962C8B-B14F-4D97-AF65-F5344CB8AC3E}">
        <p14:creationId xmlns:p14="http://schemas.microsoft.com/office/powerpoint/2010/main" val="3817589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8b5884354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23" name="Google Shape;223;g8b5884354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1.png"/><Relationship Id="rId1" Type="http://schemas.openxmlformats.org/officeDocument/2006/relationships/slideMaster" Target="../slideMasters/slideMaster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23.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D496E-A548-41BE-57B5-16A62678B5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EBE901-C54C-8E7C-2294-80D1A668D7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5C1F6F-A8CE-9536-0B90-F9162B55B616}"/>
              </a:ext>
            </a:extLst>
          </p:cNvPr>
          <p:cNvSpPr>
            <a:spLocks noGrp="1"/>
          </p:cNvSpPr>
          <p:nvPr>
            <p:ph type="dt" sz="half" idx="10"/>
          </p:nvPr>
        </p:nvSpPr>
        <p:spPr/>
        <p:txBody>
          <a:bodyPr/>
          <a:lstStyle/>
          <a:p>
            <a:fld id="{7B8CEDF3-9A43-4C0A-A79A-2D70CCB30F72}" type="datetimeFigureOut">
              <a:rPr lang="en-US" smtClean="0"/>
              <a:t>7/13/2026</a:t>
            </a:fld>
            <a:endParaRPr lang="en-US" dirty="0"/>
          </a:p>
        </p:txBody>
      </p:sp>
      <p:sp>
        <p:nvSpPr>
          <p:cNvPr id="5" name="Footer Placeholder 4">
            <a:extLst>
              <a:ext uri="{FF2B5EF4-FFF2-40B4-BE49-F238E27FC236}">
                <a16:creationId xmlns:a16="http://schemas.microsoft.com/office/drawing/2014/main" id="{A374B48B-F562-DDF6-E8B8-2DEFCE1DA8F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54797EC-99F6-C500-9C44-9808B99CAA1D}"/>
              </a:ext>
            </a:extLst>
          </p:cNvPr>
          <p:cNvSpPr>
            <a:spLocks noGrp="1"/>
          </p:cNvSpPr>
          <p:nvPr>
            <p:ph type="sldNum" sz="quarter" idx="12"/>
          </p:nvPr>
        </p:nvSpPr>
        <p:spPr/>
        <p:txBody>
          <a:bodyPr/>
          <a:lstStyle/>
          <a:p>
            <a:fld id="{C31ADD98-9B5D-4EBF-A325-C3125E3FC4B5}" type="slidenum">
              <a:rPr lang="en-US" smtClean="0"/>
              <a:t>‹#›</a:t>
            </a:fld>
            <a:endParaRPr lang="en-US" dirty="0"/>
          </a:p>
        </p:txBody>
      </p:sp>
    </p:spTree>
    <p:extLst>
      <p:ext uri="{BB962C8B-B14F-4D97-AF65-F5344CB8AC3E}">
        <p14:creationId xmlns:p14="http://schemas.microsoft.com/office/powerpoint/2010/main" val="3370534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6235342-C229-449B-88E5-BAD7C4FF2028}" type="slidenum">
              <a:rPr lang="en-US"/>
              <a:pPr>
                <a:defRPr/>
              </a:pPr>
              <a:t>‹#›</a:t>
            </a:fld>
            <a:endParaRPr lang="en-US" dirty="0"/>
          </a:p>
        </p:txBody>
      </p:sp>
    </p:spTree>
    <p:extLst>
      <p:ext uri="{BB962C8B-B14F-4D97-AF65-F5344CB8AC3E}">
        <p14:creationId xmlns:p14="http://schemas.microsoft.com/office/powerpoint/2010/main" val="2762101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62BAD-F82B-0125-1078-1952A079ABCB}"/>
              </a:ext>
            </a:extLst>
          </p:cNvPr>
          <p:cNvSpPr>
            <a:spLocks noGrp="1"/>
          </p:cNvSpPr>
          <p:nvPr>
            <p:ph type="title" hasCustomPrompt="1"/>
          </p:nvPr>
        </p:nvSpPr>
        <p:spPr>
          <a:xfrm>
            <a:off x="664464" y="2483636"/>
            <a:ext cx="10972800" cy="1143000"/>
          </a:xfrm>
        </p:spPr>
        <p:txBody>
          <a:bodyPr/>
          <a:lstStyle>
            <a:lvl1pPr>
              <a:defRPr sz="6600" i="1" u="none">
                <a:latin typeface="Playfair Display" pitchFamily="2" charset="0"/>
              </a:defRPr>
            </a:lvl1pPr>
          </a:lstStyle>
          <a:p>
            <a:r>
              <a:rPr lang="en-US" dirty="0"/>
              <a:t>Section:</a:t>
            </a:r>
            <a:br>
              <a:rPr lang="en-US" dirty="0"/>
            </a:br>
            <a:endParaRPr lang="en-US" dirty="0"/>
          </a:p>
        </p:txBody>
      </p:sp>
      <p:sp>
        <p:nvSpPr>
          <p:cNvPr id="3" name="Date Placeholder 2">
            <a:extLst>
              <a:ext uri="{FF2B5EF4-FFF2-40B4-BE49-F238E27FC236}">
                <a16:creationId xmlns:a16="http://schemas.microsoft.com/office/drawing/2014/main" id="{268CE0A2-118D-ADB5-C725-23585A5073F1}"/>
              </a:ext>
            </a:extLst>
          </p:cNvPr>
          <p:cNvSpPr>
            <a:spLocks noGrp="1"/>
          </p:cNvSpPr>
          <p:nvPr>
            <p:ph type="dt" sz="half" idx="10"/>
          </p:nvPr>
        </p:nvSpPr>
        <p:spPr>
          <a:xfrm>
            <a:off x="609600" y="6356351"/>
            <a:ext cx="2844800" cy="365125"/>
          </a:xfrm>
          <a:prstGeom prst="rect">
            <a:avLst/>
          </a:prstGeom>
        </p:spPr>
        <p:txBody>
          <a:bodyPr/>
          <a:lstStyle/>
          <a:p>
            <a:pPr>
              <a:defRPr/>
            </a:pPr>
            <a:endParaRPr lang="en-US" dirty="0"/>
          </a:p>
        </p:txBody>
      </p:sp>
      <p:sp>
        <p:nvSpPr>
          <p:cNvPr id="4" name="Footer Placeholder 3">
            <a:extLst>
              <a:ext uri="{FF2B5EF4-FFF2-40B4-BE49-F238E27FC236}">
                <a16:creationId xmlns:a16="http://schemas.microsoft.com/office/drawing/2014/main" id="{E4674667-C61E-9829-B16B-5F76C3C581BE}"/>
              </a:ext>
            </a:extLst>
          </p:cNvPr>
          <p:cNvSpPr>
            <a:spLocks noGrp="1"/>
          </p:cNvSpPr>
          <p:nvPr>
            <p:ph type="ftr" sz="quarter" idx="11"/>
          </p:nvPr>
        </p:nvSpPr>
        <p:spPr>
          <a:xfrm>
            <a:off x="4165600" y="6356351"/>
            <a:ext cx="3860800" cy="365125"/>
          </a:xfrm>
          <a:prstGeom prst="rect">
            <a:avLst/>
          </a:prstGeom>
        </p:spPr>
        <p:txBody>
          <a:bodyPr/>
          <a:lstStyle/>
          <a:p>
            <a:pPr>
              <a:defRPr/>
            </a:pPr>
            <a:endParaRPr lang="en-US" dirty="0"/>
          </a:p>
        </p:txBody>
      </p:sp>
      <p:sp>
        <p:nvSpPr>
          <p:cNvPr id="5" name="Slide Number Placeholder 4">
            <a:extLst>
              <a:ext uri="{FF2B5EF4-FFF2-40B4-BE49-F238E27FC236}">
                <a16:creationId xmlns:a16="http://schemas.microsoft.com/office/drawing/2014/main" id="{A035D26F-2A0A-843E-62CF-EAD4B378B841}"/>
              </a:ext>
            </a:extLst>
          </p:cNvPr>
          <p:cNvSpPr>
            <a:spLocks noGrp="1"/>
          </p:cNvSpPr>
          <p:nvPr>
            <p:ph type="sldNum" sz="quarter" idx="12"/>
          </p:nvPr>
        </p:nvSpPr>
        <p:spPr/>
        <p:txBody>
          <a:bodyPr/>
          <a:lstStyle/>
          <a:p>
            <a:pPr>
              <a:defRPr/>
            </a:pPr>
            <a:fld id="{C24EE3B7-B273-4791-B146-D2F1CA0CB953}" type="slidenum">
              <a:rPr lang="en-US" smtClean="0"/>
              <a:pPr>
                <a:defRPr/>
              </a:pPr>
              <a:t>‹#›</a:t>
            </a:fld>
            <a:endParaRPr lang="en-US" dirty="0"/>
          </a:p>
        </p:txBody>
      </p:sp>
    </p:spTree>
    <p:extLst>
      <p:ext uri="{BB962C8B-B14F-4D97-AF65-F5344CB8AC3E}">
        <p14:creationId xmlns:p14="http://schemas.microsoft.com/office/powerpoint/2010/main" val="2925396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a:xfrm>
            <a:off x="8839200" y="6248401"/>
            <a:ext cx="2844800" cy="365125"/>
          </a:xfrm>
        </p:spPr>
        <p:txBody>
          <a:bodyPr/>
          <a:lstStyle>
            <a:lvl1pPr>
              <a:defRPr>
                <a:solidFill>
                  <a:schemeClr val="tx1"/>
                </a:solidFill>
              </a:defRPr>
            </a:lvl1pPr>
          </a:lstStyle>
          <a:p>
            <a:pPr>
              <a:defRPr/>
            </a:pPr>
            <a:fld id="{FCB23754-5E16-4746-BCAA-999F0B1B72CA}" type="slidenum">
              <a:rPr lang="en-US" smtClean="0"/>
              <a:pPr>
                <a:defRPr/>
              </a:pPr>
              <a:t>‹#›</a:t>
            </a:fld>
            <a:endParaRPr lang="en-US" dirty="0"/>
          </a:p>
        </p:txBody>
      </p:sp>
    </p:spTree>
    <p:extLst>
      <p:ext uri="{BB962C8B-B14F-4D97-AF65-F5344CB8AC3E}">
        <p14:creationId xmlns:p14="http://schemas.microsoft.com/office/powerpoint/2010/main" val="471590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795B094-27A9-45DF-9E1F-1E558C037A79}" type="slidenum">
              <a:rPr lang="en-US"/>
              <a:pPr>
                <a:defRPr/>
              </a:pPr>
              <a:t>‹#›</a:t>
            </a:fld>
            <a:endParaRPr lang="en-US" dirty="0"/>
          </a:p>
        </p:txBody>
      </p:sp>
    </p:spTree>
    <p:extLst>
      <p:ext uri="{BB962C8B-B14F-4D97-AF65-F5344CB8AC3E}">
        <p14:creationId xmlns:p14="http://schemas.microsoft.com/office/powerpoint/2010/main" val="38423971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41F6399-F455-40D4-9452-6830A7ADB9A4}" type="slidenum">
              <a:rPr lang="en-US"/>
              <a:pPr>
                <a:defRPr/>
              </a:pPr>
              <a:t>‹#›</a:t>
            </a:fld>
            <a:endParaRPr lang="en-US" dirty="0"/>
          </a:p>
        </p:txBody>
      </p:sp>
    </p:spTree>
    <p:extLst>
      <p:ext uri="{BB962C8B-B14F-4D97-AF65-F5344CB8AC3E}">
        <p14:creationId xmlns:p14="http://schemas.microsoft.com/office/powerpoint/2010/main" val="14344086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en-US" dirty="0"/>
          </a:p>
        </p:txBody>
      </p:sp>
      <p:sp>
        <p:nvSpPr>
          <p:cNvPr id="8"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921B09DA-DDA5-4418-BA65-351B04D5F5A8}" type="slidenum">
              <a:rPr lang="en-US"/>
              <a:pPr>
                <a:defRPr/>
              </a:pPr>
              <a:t>‹#›</a:t>
            </a:fld>
            <a:endParaRPr lang="en-US" dirty="0"/>
          </a:p>
        </p:txBody>
      </p:sp>
    </p:spTree>
    <p:extLst>
      <p:ext uri="{BB962C8B-B14F-4D97-AF65-F5344CB8AC3E}">
        <p14:creationId xmlns:p14="http://schemas.microsoft.com/office/powerpoint/2010/main" val="4256094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en-US" dirty="0"/>
          </a:p>
        </p:txBody>
      </p:sp>
      <p:sp>
        <p:nvSpPr>
          <p:cNvPr id="4"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54FAB67B-1455-49B4-AD90-44E9107936BB}" type="slidenum">
              <a:rPr lang="en-US"/>
              <a:pPr>
                <a:defRPr/>
              </a:pPr>
              <a:t>‹#›</a:t>
            </a:fld>
            <a:endParaRPr lang="en-US" dirty="0"/>
          </a:p>
        </p:txBody>
      </p:sp>
    </p:spTree>
    <p:extLst>
      <p:ext uri="{BB962C8B-B14F-4D97-AF65-F5344CB8AC3E}">
        <p14:creationId xmlns:p14="http://schemas.microsoft.com/office/powerpoint/2010/main" val="3263188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lvl1pPr>
              <a:defRPr/>
            </a:lvl1pPr>
          </a:lstStyle>
          <a:p>
            <a:pPr>
              <a:defRPr/>
            </a:pPr>
            <a:fld id="{9CD706C0-36D7-421C-8F6B-BEF354BF7F57}" type="slidenum">
              <a:rPr lang="en-US"/>
              <a:pPr>
                <a:defRPr/>
              </a:pPr>
              <a:t>‹#›</a:t>
            </a:fld>
            <a:endParaRPr lang="en-US" dirty="0"/>
          </a:p>
        </p:txBody>
      </p:sp>
    </p:spTree>
    <p:extLst>
      <p:ext uri="{BB962C8B-B14F-4D97-AF65-F5344CB8AC3E}">
        <p14:creationId xmlns:p14="http://schemas.microsoft.com/office/powerpoint/2010/main" val="3950015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C8521-8939-141B-C262-BE0665E987DE}"/>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E6F8A414-D83F-C25A-C004-D8F82E28A4EB}"/>
              </a:ext>
            </a:extLst>
          </p:cNvPr>
          <p:cNvSpPr>
            <a:spLocks noGrp="1"/>
          </p:cNvSpPr>
          <p:nvPr>
            <p:ph type="sldNum" sz="quarter" idx="12"/>
          </p:nvPr>
        </p:nvSpPr>
        <p:spPr/>
        <p:txBody>
          <a:bodyPr/>
          <a:lstStyle/>
          <a:p>
            <a:pPr>
              <a:defRPr/>
            </a:pPr>
            <a:fld id="{C24EE3B7-B273-4791-B146-D2F1CA0CB953}" type="slidenum">
              <a:rPr lang="en-US" smtClean="0"/>
              <a:pPr>
                <a:defRPr/>
              </a:pPr>
              <a:t>‹#›</a:t>
            </a:fld>
            <a:endParaRPr lang="en-US" dirty="0"/>
          </a:p>
        </p:txBody>
      </p:sp>
    </p:spTree>
    <p:extLst>
      <p:ext uri="{BB962C8B-B14F-4D97-AF65-F5344CB8AC3E}">
        <p14:creationId xmlns:p14="http://schemas.microsoft.com/office/powerpoint/2010/main" val="28377927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140DCF4-74FE-000B-5D33-3182C0930B0D}"/>
              </a:ext>
            </a:extLst>
          </p:cNvPr>
          <p:cNvPicPr>
            <a:picLocks noChangeAspect="1"/>
          </p:cNvPicPr>
          <p:nvPr userDrawn="1"/>
        </p:nvPicPr>
        <p:blipFill>
          <a:blip r:embed="rId2"/>
          <a:stretch>
            <a:fillRect/>
          </a:stretch>
        </p:blipFill>
        <p:spPr>
          <a:xfrm>
            <a:off x="-41416" y="71120"/>
            <a:ext cx="4214899" cy="6710998"/>
          </a:xfrm>
          <a:prstGeom prst="rect">
            <a:avLst/>
          </a:prstGeom>
        </p:spPr>
      </p:pic>
      <p:sp>
        <p:nvSpPr>
          <p:cNvPr id="4" name="Slide Number Placeholder 3">
            <a:extLst>
              <a:ext uri="{FF2B5EF4-FFF2-40B4-BE49-F238E27FC236}">
                <a16:creationId xmlns:a16="http://schemas.microsoft.com/office/drawing/2014/main" id="{F1406489-1089-97F7-B64C-9303DB83D515}"/>
              </a:ext>
            </a:extLst>
          </p:cNvPr>
          <p:cNvSpPr>
            <a:spLocks noGrp="1"/>
          </p:cNvSpPr>
          <p:nvPr>
            <p:ph type="sldNum" sz="quarter" idx="12"/>
          </p:nvPr>
        </p:nvSpPr>
        <p:spPr/>
        <p:txBody>
          <a:bodyPr/>
          <a:lstStyle/>
          <a:p>
            <a:fld id="{2C53C08F-9DBC-43E6-A84F-0D6865951D70}" type="slidenum">
              <a:rPr lang="en-US" smtClean="0"/>
              <a:t>‹#›</a:t>
            </a:fld>
            <a:endParaRPr lang="en-US" dirty="0"/>
          </a:p>
        </p:txBody>
      </p:sp>
      <p:sp>
        <p:nvSpPr>
          <p:cNvPr id="8" name="Content Placeholder 7">
            <a:extLst>
              <a:ext uri="{FF2B5EF4-FFF2-40B4-BE49-F238E27FC236}">
                <a16:creationId xmlns:a16="http://schemas.microsoft.com/office/drawing/2014/main" id="{EDF82A9F-9CFD-A562-BB46-51D8988AF8CE}"/>
              </a:ext>
            </a:extLst>
          </p:cNvPr>
          <p:cNvSpPr>
            <a:spLocks noGrp="1"/>
          </p:cNvSpPr>
          <p:nvPr>
            <p:ph sz="quarter" idx="13"/>
          </p:nvPr>
        </p:nvSpPr>
        <p:spPr>
          <a:xfrm>
            <a:off x="4924425" y="2001837"/>
            <a:ext cx="6478681" cy="380131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8">
            <a:extLst>
              <a:ext uri="{FF2B5EF4-FFF2-40B4-BE49-F238E27FC236}">
                <a16:creationId xmlns:a16="http://schemas.microsoft.com/office/drawing/2014/main" id="{CC73F7C0-39C1-A95C-E06B-DDB5B166D9D5}"/>
              </a:ext>
            </a:extLst>
          </p:cNvPr>
          <p:cNvSpPr>
            <a:spLocks noGrp="1"/>
          </p:cNvSpPr>
          <p:nvPr>
            <p:ph type="title"/>
          </p:nvPr>
        </p:nvSpPr>
        <p:spPr>
          <a:xfrm>
            <a:off x="4016188" y="365125"/>
            <a:ext cx="7337612" cy="1325563"/>
          </a:xfrm>
        </p:spPr>
        <p:txBody>
          <a:bodyPr/>
          <a:lstStyle/>
          <a:p>
            <a:r>
              <a:rPr lang="en-US"/>
              <a:t>Click to edit Master title style</a:t>
            </a:r>
          </a:p>
        </p:txBody>
      </p:sp>
    </p:spTree>
    <p:extLst>
      <p:ext uri="{BB962C8B-B14F-4D97-AF65-F5344CB8AC3E}">
        <p14:creationId xmlns:p14="http://schemas.microsoft.com/office/powerpoint/2010/main" val="1570834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E4FDFEB-7B15-0EF2-777F-10753F3D0F47}"/>
              </a:ext>
            </a:extLst>
          </p:cNvPr>
          <p:cNvSpPr>
            <a:spLocks noGrp="1"/>
          </p:cNvSpPr>
          <p:nvPr>
            <p:ph type="sldNum" sz="quarter" idx="12"/>
          </p:nvPr>
        </p:nvSpPr>
        <p:spPr/>
        <p:txBody>
          <a:bodyPr/>
          <a:lstStyle/>
          <a:p>
            <a:fld id="{C31ADD98-9B5D-4EBF-A325-C3125E3FC4B5}" type="slidenum">
              <a:rPr lang="en-US" smtClean="0"/>
              <a:t>‹#›</a:t>
            </a:fld>
            <a:endParaRPr lang="en-US" dirty="0"/>
          </a:p>
        </p:txBody>
      </p:sp>
      <p:pic>
        <p:nvPicPr>
          <p:cNvPr id="7" name="Picture 6">
            <a:extLst>
              <a:ext uri="{FF2B5EF4-FFF2-40B4-BE49-F238E27FC236}">
                <a16:creationId xmlns:a16="http://schemas.microsoft.com/office/drawing/2014/main" id="{9140DCF4-74FE-000B-5D33-3182C0930B0D}"/>
              </a:ext>
            </a:extLst>
          </p:cNvPr>
          <p:cNvPicPr>
            <a:picLocks noChangeAspect="1"/>
          </p:cNvPicPr>
          <p:nvPr userDrawn="1"/>
        </p:nvPicPr>
        <p:blipFill>
          <a:blip r:embed="rId2"/>
          <a:stretch>
            <a:fillRect/>
          </a:stretch>
        </p:blipFill>
        <p:spPr>
          <a:xfrm>
            <a:off x="-38370" y="12934"/>
            <a:ext cx="4348087" cy="6920525"/>
          </a:xfrm>
          <a:prstGeom prst="rect">
            <a:avLst/>
          </a:prstGeom>
        </p:spPr>
      </p:pic>
    </p:spTree>
    <p:extLst>
      <p:ext uri="{BB962C8B-B14F-4D97-AF65-F5344CB8AC3E}">
        <p14:creationId xmlns:p14="http://schemas.microsoft.com/office/powerpoint/2010/main" val="3527655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406489-1089-97F7-B64C-9303DB83D515}"/>
              </a:ext>
            </a:extLst>
          </p:cNvPr>
          <p:cNvSpPr>
            <a:spLocks noGrp="1"/>
          </p:cNvSpPr>
          <p:nvPr>
            <p:ph type="sldNum" sz="quarter" idx="12"/>
          </p:nvPr>
        </p:nvSpPr>
        <p:spPr/>
        <p:txBody>
          <a:bodyPr/>
          <a:lstStyle/>
          <a:p>
            <a:fld id="{2C53C08F-9DBC-43E6-A84F-0D6865951D70}" type="slidenum">
              <a:rPr lang="en-US" smtClean="0"/>
              <a:t>‹#›</a:t>
            </a:fld>
            <a:endParaRPr lang="en-US" dirty="0"/>
          </a:p>
        </p:txBody>
      </p:sp>
      <p:sp>
        <p:nvSpPr>
          <p:cNvPr id="8" name="Content Placeholder 7">
            <a:extLst>
              <a:ext uri="{FF2B5EF4-FFF2-40B4-BE49-F238E27FC236}">
                <a16:creationId xmlns:a16="http://schemas.microsoft.com/office/drawing/2014/main" id="{EDF82A9F-9CFD-A562-BB46-51D8988AF8CE}"/>
              </a:ext>
            </a:extLst>
          </p:cNvPr>
          <p:cNvSpPr>
            <a:spLocks noGrp="1"/>
          </p:cNvSpPr>
          <p:nvPr>
            <p:ph sz="quarter" idx="13"/>
          </p:nvPr>
        </p:nvSpPr>
        <p:spPr>
          <a:xfrm>
            <a:off x="4924425" y="2001837"/>
            <a:ext cx="6478681" cy="380131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8">
            <a:extLst>
              <a:ext uri="{FF2B5EF4-FFF2-40B4-BE49-F238E27FC236}">
                <a16:creationId xmlns:a16="http://schemas.microsoft.com/office/drawing/2014/main" id="{CC73F7C0-39C1-A95C-E06B-DDB5B166D9D5}"/>
              </a:ext>
            </a:extLst>
          </p:cNvPr>
          <p:cNvSpPr>
            <a:spLocks noGrp="1"/>
          </p:cNvSpPr>
          <p:nvPr>
            <p:ph type="title"/>
          </p:nvPr>
        </p:nvSpPr>
        <p:spPr>
          <a:xfrm>
            <a:off x="4016188" y="365125"/>
            <a:ext cx="7337612" cy="1325563"/>
          </a:xfrm>
        </p:spPr>
        <p:txBody>
          <a:bodyPr/>
          <a:lstStyle/>
          <a:p>
            <a:r>
              <a:rPr lang="en-US" dirty="0"/>
              <a:t>Click to edit Master title style</a:t>
            </a:r>
          </a:p>
        </p:txBody>
      </p:sp>
    </p:spTree>
    <p:extLst>
      <p:ext uri="{BB962C8B-B14F-4D97-AF65-F5344CB8AC3E}">
        <p14:creationId xmlns:p14="http://schemas.microsoft.com/office/powerpoint/2010/main" val="42675586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3C58233-4E7B-AE4D-1103-36B8697903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10" name="Text Placeholder 2">
            <a:extLst>
              <a:ext uri="{FF2B5EF4-FFF2-40B4-BE49-F238E27FC236}">
                <a16:creationId xmlns:a16="http://schemas.microsoft.com/office/drawing/2014/main" id="{0F9B721C-63FF-31B5-69DE-57C20B779E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C6C13BEB-85F7-5453-8E4A-70E7990061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4">
            <a:extLst>
              <a:ext uri="{FF2B5EF4-FFF2-40B4-BE49-F238E27FC236}">
                <a16:creationId xmlns:a16="http://schemas.microsoft.com/office/drawing/2014/main" id="{9F6E7FD9-21F2-51FD-DF34-DCBBEFCA17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a:extLst>
              <a:ext uri="{FF2B5EF4-FFF2-40B4-BE49-F238E27FC236}">
                <a16:creationId xmlns:a16="http://schemas.microsoft.com/office/drawing/2014/main" id="{ABF11973-3BF1-5817-44B3-2B959BC65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7016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0F91C41-3BB3-DA43-34A4-9BB1B10946B2}"/>
              </a:ext>
            </a:extLst>
          </p:cNvPr>
          <p:cNvPicPr>
            <a:picLocks noChangeAspect="1"/>
          </p:cNvPicPr>
          <p:nvPr userDrawn="1"/>
        </p:nvPicPr>
        <p:blipFill>
          <a:blip r:embed="rId2"/>
          <a:stretch>
            <a:fillRect/>
          </a:stretch>
        </p:blipFill>
        <p:spPr>
          <a:xfrm>
            <a:off x="9127701" y="-14285"/>
            <a:ext cx="3252087" cy="6858000"/>
          </a:xfrm>
          <a:prstGeom prst="rect">
            <a:avLst/>
          </a:prstGeom>
        </p:spPr>
      </p:pic>
      <p:sp>
        <p:nvSpPr>
          <p:cNvPr id="8" name="Content Placeholder 7">
            <a:extLst>
              <a:ext uri="{FF2B5EF4-FFF2-40B4-BE49-F238E27FC236}">
                <a16:creationId xmlns:a16="http://schemas.microsoft.com/office/drawing/2014/main" id="{33E299D7-538A-0FF8-931C-5413128E112F}"/>
              </a:ext>
            </a:extLst>
          </p:cNvPr>
          <p:cNvSpPr>
            <a:spLocks noGrp="1"/>
          </p:cNvSpPr>
          <p:nvPr>
            <p:ph sz="quarter" idx="10"/>
          </p:nvPr>
        </p:nvSpPr>
        <p:spPr>
          <a:xfrm>
            <a:off x="646113" y="1984096"/>
            <a:ext cx="7935912" cy="4511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0E74EE8-2784-90CF-C322-44AC702CF7F9}"/>
              </a:ext>
            </a:extLst>
          </p:cNvPr>
          <p:cNvSpPr>
            <a:spLocks noGrp="1"/>
          </p:cNvSpPr>
          <p:nvPr>
            <p:ph type="title"/>
          </p:nvPr>
        </p:nvSpPr>
        <p:spPr>
          <a:xfrm>
            <a:off x="587189" y="222250"/>
            <a:ext cx="10515600" cy="1325563"/>
          </a:xfrm>
        </p:spPr>
        <p:txBody>
          <a:bodyPr/>
          <a:lstStyle/>
          <a:p>
            <a:r>
              <a:rPr lang="en-US"/>
              <a:t>Click to edit Master title style</a:t>
            </a:r>
          </a:p>
        </p:txBody>
      </p:sp>
    </p:spTree>
    <p:extLst>
      <p:ext uri="{BB962C8B-B14F-4D97-AF65-F5344CB8AC3E}">
        <p14:creationId xmlns:p14="http://schemas.microsoft.com/office/powerpoint/2010/main" val="4370741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5942F1ED-DCD6-2EE9-6302-E606A4466F36}"/>
              </a:ext>
            </a:extLst>
          </p:cNvPr>
          <p:cNvSpPr>
            <a:spLocks noGrp="1"/>
          </p:cNvSpPr>
          <p:nvPr>
            <p:ph sz="quarter" idx="10"/>
          </p:nvPr>
        </p:nvSpPr>
        <p:spPr>
          <a:xfrm>
            <a:off x="838200" y="2037874"/>
            <a:ext cx="3668713" cy="31078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16">
            <a:extLst>
              <a:ext uri="{FF2B5EF4-FFF2-40B4-BE49-F238E27FC236}">
                <a16:creationId xmlns:a16="http://schemas.microsoft.com/office/drawing/2014/main" id="{CADE5155-9BE7-0AE1-BCAD-F47E4747A328}"/>
              </a:ext>
            </a:extLst>
          </p:cNvPr>
          <p:cNvSpPr>
            <a:spLocks noGrp="1"/>
          </p:cNvSpPr>
          <p:nvPr>
            <p:ph type="title"/>
          </p:nvPr>
        </p:nvSpPr>
        <p:spPr>
          <a:xfrm>
            <a:off x="838200" y="365126"/>
            <a:ext cx="10515600" cy="1093134"/>
          </a:xfrm>
        </p:spPr>
        <p:txBody>
          <a:bodyPr/>
          <a:lstStyle/>
          <a:p>
            <a:r>
              <a:rPr lang="en-US"/>
              <a:t>Click to edit Master title style</a:t>
            </a:r>
          </a:p>
        </p:txBody>
      </p:sp>
      <p:graphicFrame>
        <p:nvGraphicFramePr>
          <p:cNvPr id="20" name="Diagram 19">
            <a:extLst>
              <a:ext uri="{FF2B5EF4-FFF2-40B4-BE49-F238E27FC236}">
                <a16:creationId xmlns:a16="http://schemas.microsoft.com/office/drawing/2014/main" id="{FFB84964-2868-D1A9-3666-C79317CD3D2F}"/>
              </a:ext>
            </a:extLst>
          </p:cNvPr>
          <p:cNvGraphicFramePr/>
          <p:nvPr userDrawn="1">
            <p:extLst>
              <p:ext uri="{D42A27DB-BD31-4B8C-83A1-F6EECF244321}">
                <p14:modId xmlns:p14="http://schemas.microsoft.com/office/powerpoint/2010/main" val="677518096"/>
              </p:ext>
            </p:extLst>
          </p:nvPr>
        </p:nvGraphicFramePr>
        <p:xfrm>
          <a:off x="5510321" y="1804892"/>
          <a:ext cx="5648301" cy="3699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99726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406489-1089-97F7-B64C-9303DB83D515}"/>
              </a:ext>
            </a:extLst>
          </p:cNvPr>
          <p:cNvSpPr>
            <a:spLocks noGrp="1"/>
          </p:cNvSpPr>
          <p:nvPr>
            <p:ph type="sldNum" sz="quarter" idx="12"/>
          </p:nvPr>
        </p:nvSpPr>
        <p:spPr/>
        <p:txBody>
          <a:bodyPr/>
          <a:lstStyle/>
          <a:p>
            <a:fld id="{2C53C08F-9DBC-43E6-A84F-0D6865951D70}" type="slidenum">
              <a:rPr lang="en-US" smtClean="0"/>
              <a:t>‹#›</a:t>
            </a:fld>
            <a:endParaRPr lang="en-US" dirty="0"/>
          </a:p>
        </p:txBody>
      </p:sp>
      <p:pic>
        <p:nvPicPr>
          <p:cNvPr id="6" name="Picture 5">
            <a:extLst>
              <a:ext uri="{FF2B5EF4-FFF2-40B4-BE49-F238E27FC236}">
                <a16:creationId xmlns:a16="http://schemas.microsoft.com/office/drawing/2014/main" id="{F25CBF50-EA1A-3E7E-7B65-EF2FB2A7A9E9}"/>
              </a:ext>
            </a:extLst>
          </p:cNvPr>
          <p:cNvPicPr>
            <a:picLocks noChangeAspect="1"/>
          </p:cNvPicPr>
          <p:nvPr userDrawn="1"/>
        </p:nvPicPr>
        <p:blipFill>
          <a:blip r:embed="rId2"/>
          <a:stretch>
            <a:fillRect/>
          </a:stretch>
        </p:blipFill>
        <p:spPr>
          <a:xfrm>
            <a:off x="8229600" y="-38910"/>
            <a:ext cx="3965339" cy="6858000"/>
          </a:xfrm>
          <a:prstGeom prst="rect">
            <a:avLst/>
          </a:prstGeom>
        </p:spPr>
      </p:pic>
      <p:sp>
        <p:nvSpPr>
          <p:cNvPr id="13" name="Content Placeholder 12">
            <a:extLst>
              <a:ext uri="{FF2B5EF4-FFF2-40B4-BE49-F238E27FC236}">
                <a16:creationId xmlns:a16="http://schemas.microsoft.com/office/drawing/2014/main" id="{38B9EDC2-04BE-9DD5-8780-2C65D980C976}"/>
              </a:ext>
            </a:extLst>
          </p:cNvPr>
          <p:cNvSpPr>
            <a:spLocks noGrp="1"/>
          </p:cNvSpPr>
          <p:nvPr>
            <p:ph sz="quarter" idx="13"/>
          </p:nvPr>
        </p:nvSpPr>
        <p:spPr>
          <a:xfrm>
            <a:off x="495300" y="1685925"/>
            <a:ext cx="7267575" cy="34655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3">
            <a:extLst>
              <a:ext uri="{FF2B5EF4-FFF2-40B4-BE49-F238E27FC236}">
                <a16:creationId xmlns:a16="http://schemas.microsoft.com/office/drawing/2014/main" id="{DC30D3C6-20DC-2ED3-0AF7-761A1939CD3F}"/>
              </a:ext>
            </a:extLst>
          </p:cNvPr>
          <p:cNvSpPr>
            <a:spLocks noGrp="1"/>
          </p:cNvSpPr>
          <p:nvPr>
            <p:ph type="title"/>
          </p:nvPr>
        </p:nvSpPr>
        <p:spPr>
          <a:xfrm>
            <a:off x="312270" y="30443"/>
            <a:ext cx="7540812" cy="1325563"/>
          </a:xfrm>
        </p:spPr>
        <p:txBody>
          <a:bodyPr/>
          <a:lstStyle/>
          <a:p>
            <a:r>
              <a:rPr lang="en-US"/>
              <a:t>Click to edit Master title style</a:t>
            </a:r>
          </a:p>
        </p:txBody>
      </p:sp>
    </p:spTree>
    <p:extLst>
      <p:ext uri="{BB962C8B-B14F-4D97-AF65-F5344CB8AC3E}">
        <p14:creationId xmlns:p14="http://schemas.microsoft.com/office/powerpoint/2010/main" val="18104422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FC677A-E339-571C-BE98-8DE02DCCA16D}"/>
              </a:ext>
            </a:extLst>
          </p:cNvPr>
          <p:cNvPicPr>
            <a:picLocks noChangeAspect="1"/>
          </p:cNvPicPr>
          <p:nvPr userDrawn="1"/>
        </p:nvPicPr>
        <p:blipFill>
          <a:blip r:embed="rId2"/>
          <a:stretch>
            <a:fillRect/>
          </a:stretch>
        </p:blipFill>
        <p:spPr>
          <a:xfrm>
            <a:off x="9625263" y="4851369"/>
            <a:ext cx="2506132" cy="1897398"/>
          </a:xfrm>
          <a:prstGeom prst="rect">
            <a:avLst/>
          </a:prstGeom>
        </p:spPr>
      </p:pic>
      <p:sp>
        <p:nvSpPr>
          <p:cNvPr id="9" name="Title 8">
            <a:extLst>
              <a:ext uri="{FF2B5EF4-FFF2-40B4-BE49-F238E27FC236}">
                <a16:creationId xmlns:a16="http://schemas.microsoft.com/office/drawing/2014/main" id="{FFA50421-0438-2DA4-1C63-F5A69BDAF5CA}"/>
              </a:ext>
            </a:extLst>
          </p:cNvPr>
          <p:cNvSpPr>
            <a:spLocks noGrp="1"/>
          </p:cNvSpPr>
          <p:nvPr>
            <p:ph type="title"/>
          </p:nvPr>
        </p:nvSpPr>
        <p:spPr>
          <a:xfrm>
            <a:off x="629680" y="161925"/>
            <a:ext cx="10515600" cy="1325563"/>
          </a:xfrm>
        </p:spPr>
        <p:txBody>
          <a:bodyPr/>
          <a:lstStyle/>
          <a:p>
            <a:r>
              <a:rPr lang="en-US"/>
              <a:t>Click to edit Master title style</a:t>
            </a:r>
            <a:endParaRPr lang="en-US" dirty="0"/>
          </a:p>
        </p:txBody>
      </p:sp>
      <p:sp>
        <p:nvSpPr>
          <p:cNvPr id="11" name="Content Placeholder 10">
            <a:extLst>
              <a:ext uri="{FF2B5EF4-FFF2-40B4-BE49-F238E27FC236}">
                <a16:creationId xmlns:a16="http://schemas.microsoft.com/office/drawing/2014/main" id="{459EE544-FACB-8C7A-9520-BCDF9B9FB7AF}"/>
              </a:ext>
            </a:extLst>
          </p:cNvPr>
          <p:cNvSpPr>
            <a:spLocks noGrp="1"/>
          </p:cNvSpPr>
          <p:nvPr>
            <p:ph sz="quarter" idx="10"/>
          </p:nvPr>
        </p:nvSpPr>
        <p:spPr>
          <a:xfrm>
            <a:off x="717273" y="1906494"/>
            <a:ext cx="6054725" cy="45308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53576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732855-1760-BF36-687F-71FAE2AE56AC}"/>
              </a:ext>
            </a:extLst>
          </p:cNvPr>
          <p:cNvPicPr>
            <a:picLocks noChangeAspect="1"/>
          </p:cNvPicPr>
          <p:nvPr userDrawn="1"/>
        </p:nvPicPr>
        <p:blipFill>
          <a:blip r:embed="rId2"/>
          <a:stretch>
            <a:fillRect/>
          </a:stretch>
        </p:blipFill>
        <p:spPr>
          <a:xfrm>
            <a:off x="546471" y="91420"/>
            <a:ext cx="2100533" cy="2636065"/>
          </a:xfrm>
          <a:prstGeom prst="rect">
            <a:avLst/>
          </a:prstGeom>
        </p:spPr>
      </p:pic>
    </p:spTree>
    <p:extLst>
      <p:ext uri="{BB962C8B-B14F-4D97-AF65-F5344CB8AC3E}">
        <p14:creationId xmlns:p14="http://schemas.microsoft.com/office/powerpoint/2010/main" val="30489514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7D493031-6C16-B02C-DD8D-3C0B10C0A040}"/>
              </a:ext>
            </a:extLst>
          </p:cNvPr>
          <p:cNvSpPr>
            <a:spLocks noGrp="1"/>
          </p:cNvSpPr>
          <p:nvPr>
            <p:ph sz="quarter" idx="10"/>
          </p:nvPr>
        </p:nvSpPr>
        <p:spPr>
          <a:xfrm>
            <a:off x="376238" y="2133595"/>
            <a:ext cx="11415712" cy="34962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3">
            <a:extLst>
              <a:ext uri="{FF2B5EF4-FFF2-40B4-BE49-F238E27FC236}">
                <a16:creationId xmlns:a16="http://schemas.microsoft.com/office/drawing/2014/main" id="{0E0AA62A-B722-81ED-A79A-F8D9AA7C6C59}"/>
              </a:ext>
            </a:extLst>
          </p:cNvPr>
          <p:cNvSpPr>
            <a:spLocks noGrp="1"/>
          </p:cNvSpPr>
          <p:nvPr>
            <p:ph type="title"/>
          </p:nvPr>
        </p:nvSpPr>
        <p:spPr>
          <a:xfrm>
            <a:off x="239059" y="520511"/>
            <a:ext cx="11552891" cy="1325563"/>
          </a:xfrm>
        </p:spPr>
        <p:txBody>
          <a:bodyPr/>
          <a:lstStyle/>
          <a:p>
            <a:r>
              <a:rPr lang="en-US"/>
              <a:t>Click to edit Master title style</a:t>
            </a:r>
            <a:endParaRPr lang="en-US" dirty="0"/>
          </a:p>
        </p:txBody>
      </p:sp>
    </p:spTree>
    <p:extLst>
      <p:ext uri="{BB962C8B-B14F-4D97-AF65-F5344CB8AC3E}">
        <p14:creationId xmlns:p14="http://schemas.microsoft.com/office/powerpoint/2010/main" val="3954740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2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E645FB-B80B-E652-FA3B-46EABFBBFDB9}"/>
              </a:ext>
            </a:extLst>
          </p:cNvPr>
          <p:cNvPicPr>
            <a:picLocks noChangeAspect="1"/>
          </p:cNvPicPr>
          <p:nvPr userDrawn="1"/>
        </p:nvPicPr>
        <p:blipFill>
          <a:blip r:embed="rId2"/>
          <a:stretch>
            <a:fillRect/>
          </a:stretch>
        </p:blipFill>
        <p:spPr>
          <a:xfrm>
            <a:off x="38640" y="0"/>
            <a:ext cx="12153359" cy="6858000"/>
          </a:xfrm>
          <a:prstGeom prst="rect">
            <a:avLst/>
          </a:prstGeom>
        </p:spPr>
      </p:pic>
      <p:sp>
        <p:nvSpPr>
          <p:cNvPr id="5" name="Title 4">
            <a:extLst>
              <a:ext uri="{FF2B5EF4-FFF2-40B4-BE49-F238E27FC236}">
                <a16:creationId xmlns:a16="http://schemas.microsoft.com/office/drawing/2014/main" id="{66BCB403-8915-2F61-4AC5-67E969D310C3}"/>
              </a:ext>
            </a:extLst>
          </p:cNvPr>
          <p:cNvSpPr>
            <a:spLocks noGrp="1"/>
          </p:cNvSpPr>
          <p:nvPr>
            <p:ph type="title"/>
          </p:nvPr>
        </p:nvSpPr>
        <p:spPr>
          <a:xfrm>
            <a:off x="1494117" y="2678019"/>
            <a:ext cx="9345706" cy="1325563"/>
          </a:xfrm>
        </p:spPr>
        <p:txBody>
          <a:bodyPr>
            <a:normAutofit/>
          </a:bodyPr>
          <a:lstStyle>
            <a:lvl1pPr>
              <a:defRPr sz="5400"/>
            </a:lvl1pPr>
          </a:lstStyle>
          <a:p>
            <a:r>
              <a:rPr lang="en-US" dirty="0"/>
              <a:t>Click to edit Master title style</a:t>
            </a:r>
          </a:p>
        </p:txBody>
      </p:sp>
    </p:spTree>
    <p:extLst>
      <p:ext uri="{BB962C8B-B14F-4D97-AF65-F5344CB8AC3E}">
        <p14:creationId xmlns:p14="http://schemas.microsoft.com/office/powerpoint/2010/main" val="6451678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E645FB-B80B-E652-FA3B-46EABFBBFDB9}"/>
              </a:ext>
            </a:extLst>
          </p:cNvPr>
          <p:cNvPicPr>
            <a:picLocks noChangeAspect="1"/>
          </p:cNvPicPr>
          <p:nvPr userDrawn="1"/>
        </p:nvPicPr>
        <p:blipFill>
          <a:blip r:embed="rId2"/>
          <a:stretch>
            <a:fillRect/>
          </a:stretch>
        </p:blipFill>
        <p:spPr>
          <a:xfrm>
            <a:off x="69993" y="0"/>
            <a:ext cx="12052014" cy="6858000"/>
          </a:xfrm>
          <a:prstGeom prst="rect">
            <a:avLst/>
          </a:prstGeom>
        </p:spPr>
      </p:pic>
      <p:pic>
        <p:nvPicPr>
          <p:cNvPr id="2" name="Picture 1" descr="A door and window in a stone building&#10;&#10;AI-generated content may be incorrect.">
            <a:extLst>
              <a:ext uri="{FF2B5EF4-FFF2-40B4-BE49-F238E27FC236}">
                <a16:creationId xmlns:a16="http://schemas.microsoft.com/office/drawing/2014/main" id="{8017D14C-8480-C9C0-1712-56865CCA4B35}"/>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0" y="-11393"/>
            <a:ext cx="12192000" cy="6858000"/>
          </a:xfrm>
          <a:prstGeom prst="rect">
            <a:avLst/>
          </a:prstGeom>
        </p:spPr>
      </p:pic>
      <p:sp>
        <p:nvSpPr>
          <p:cNvPr id="4" name="Title 3">
            <a:extLst>
              <a:ext uri="{FF2B5EF4-FFF2-40B4-BE49-F238E27FC236}">
                <a16:creationId xmlns:a16="http://schemas.microsoft.com/office/drawing/2014/main" id="{10ADC62C-36F8-63CF-A75C-BC46E612078A}"/>
              </a:ext>
            </a:extLst>
          </p:cNvPr>
          <p:cNvSpPr>
            <a:spLocks noGrp="1"/>
          </p:cNvSpPr>
          <p:nvPr>
            <p:ph type="title"/>
          </p:nvPr>
        </p:nvSpPr>
        <p:spPr>
          <a:xfrm>
            <a:off x="1356662" y="2773639"/>
            <a:ext cx="9572812" cy="1325563"/>
          </a:xfrm>
        </p:spPr>
        <p:txBody>
          <a:bodyPr/>
          <a:lstStyle/>
          <a:p>
            <a:r>
              <a:rPr lang="en-US"/>
              <a:t>Click to edit Master title style</a:t>
            </a:r>
            <a:endParaRPr lang="en-US" dirty="0"/>
          </a:p>
        </p:txBody>
      </p:sp>
    </p:spTree>
    <p:extLst>
      <p:ext uri="{BB962C8B-B14F-4D97-AF65-F5344CB8AC3E}">
        <p14:creationId xmlns:p14="http://schemas.microsoft.com/office/powerpoint/2010/main" val="2236792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2F59491-B0CF-E64B-4386-55F3647BFB78}"/>
              </a:ext>
            </a:extLst>
          </p:cNvPr>
          <p:cNvSpPr>
            <a:spLocks noGrp="1"/>
          </p:cNvSpPr>
          <p:nvPr>
            <p:ph type="sldNum" sz="quarter" idx="12"/>
          </p:nvPr>
        </p:nvSpPr>
        <p:spPr>
          <a:xfrm>
            <a:off x="8610600" y="6471761"/>
            <a:ext cx="2743200" cy="365125"/>
          </a:xfrm>
        </p:spPr>
        <p:txBody>
          <a:bodyPr/>
          <a:lstStyle/>
          <a:p>
            <a:fld id="{C31ADD98-9B5D-4EBF-A325-C3125E3FC4B5}" type="slidenum">
              <a:rPr lang="en-US" smtClean="0"/>
              <a:t>‹#›</a:t>
            </a:fld>
            <a:endParaRPr lang="en-US" dirty="0"/>
          </a:p>
        </p:txBody>
      </p:sp>
      <p:pic>
        <p:nvPicPr>
          <p:cNvPr id="8" name="Picture 7">
            <a:extLst>
              <a:ext uri="{FF2B5EF4-FFF2-40B4-BE49-F238E27FC236}">
                <a16:creationId xmlns:a16="http://schemas.microsoft.com/office/drawing/2014/main" id="{8A1A6540-17E5-5068-48E6-F7B5488C621C}"/>
              </a:ext>
            </a:extLst>
          </p:cNvPr>
          <p:cNvPicPr>
            <a:picLocks noChangeAspect="1"/>
          </p:cNvPicPr>
          <p:nvPr userDrawn="1"/>
        </p:nvPicPr>
        <p:blipFill>
          <a:blip r:embed="rId2"/>
          <a:stretch>
            <a:fillRect/>
          </a:stretch>
        </p:blipFill>
        <p:spPr>
          <a:xfrm>
            <a:off x="8229600" y="-19455"/>
            <a:ext cx="3965339" cy="6858000"/>
          </a:xfrm>
          <a:prstGeom prst="rect">
            <a:avLst/>
          </a:prstGeom>
        </p:spPr>
      </p:pic>
    </p:spTree>
    <p:extLst>
      <p:ext uri="{BB962C8B-B14F-4D97-AF65-F5344CB8AC3E}">
        <p14:creationId xmlns:p14="http://schemas.microsoft.com/office/powerpoint/2010/main" val="6560426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7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E645FB-B80B-E652-FA3B-46EABFBBFDB9}"/>
              </a:ext>
            </a:extLst>
          </p:cNvPr>
          <p:cNvPicPr>
            <a:picLocks noChangeAspect="1"/>
          </p:cNvPicPr>
          <p:nvPr userDrawn="1"/>
        </p:nvPicPr>
        <p:blipFill>
          <a:blip r:embed="rId2"/>
          <a:stretch>
            <a:fillRect/>
          </a:stretch>
        </p:blipFill>
        <p:spPr>
          <a:xfrm>
            <a:off x="69993" y="0"/>
            <a:ext cx="12052014" cy="6858000"/>
          </a:xfrm>
          <a:prstGeom prst="rect">
            <a:avLst/>
          </a:prstGeom>
        </p:spPr>
      </p:pic>
      <p:pic>
        <p:nvPicPr>
          <p:cNvPr id="4" name="Picture 3" descr="A house with a garage">
            <a:extLst>
              <a:ext uri="{FF2B5EF4-FFF2-40B4-BE49-F238E27FC236}">
                <a16:creationId xmlns:a16="http://schemas.microsoft.com/office/drawing/2014/main" id="{1EF552AB-EBE9-1DE0-4899-1EEE51D72D4F}"/>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3">
            <a:extLst>
              <a:ext uri="{FF2B5EF4-FFF2-40B4-BE49-F238E27FC236}">
                <a16:creationId xmlns:a16="http://schemas.microsoft.com/office/drawing/2014/main" id="{83D9F567-A894-E253-105F-6F412BE9453A}"/>
              </a:ext>
            </a:extLst>
          </p:cNvPr>
          <p:cNvSpPr>
            <a:spLocks noGrp="1"/>
          </p:cNvSpPr>
          <p:nvPr>
            <p:ph type="title" hasCustomPrompt="1"/>
          </p:nvPr>
        </p:nvSpPr>
        <p:spPr>
          <a:xfrm>
            <a:off x="1356662" y="2773639"/>
            <a:ext cx="9572812" cy="1325563"/>
          </a:xfrm>
        </p:spPr>
        <p:txBody>
          <a:bodyPr/>
          <a:lstStyle>
            <a:lvl1pPr>
              <a:defRPr i="1">
                <a:latin typeface="Trebuchet MS" panose="020B0603020202020204" pitchFamily="34" charset="0"/>
              </a:defRPr>
            </a:lvl1pPr>
          </a:lstStyle>
          <a:p>
            <a:r>
              <a:rPr lang="en-US" dirty="0"/>
              <a:t>SECTION </a:t>
            </a:r>
          </a:p>
        </p:txBody>
      </p:sp>
    </p:spTree>
    <p:extLst>
      <p:ext uri="{BB962C8B-B14F-4D97-AF65-F5344CB8AC3E}">
        <p14:creationId xmlns:p14="http://schemas.microsoft.com/office/powerpoint/2010/main" val="24446960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8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E645FB-B80B-E652-FA3B-46EABFBBFDB9}"/>
              </a:ext>
            </a:extLst>
          </p:cNvPr>
          <p:cNvPicPr>
            <a:picLocks noChangeAspect="1"/>
          </p:cNvPicPr>
          <p:nvPr userDrawn="1"/>
        </p:nvPicPr>
        <p:blipFill>
          <a:blip r:embed="rId2"/>
          <a:stretch>
            <a:fillRect/>
          </a:stretch>
        </p:blipFill>
        <p:spPr>
          <a:xfrm>
            <a:off x="69993" y="0"/>
            <a:ext cx="12052014" cy="6858000"/>
          </a:xfrm>
          <a:prstGeom prst="rect">
            <a:avLst/>
          </a:prstGeom>
        </p:spPr>
      </p:pic>
      <p:pic>
        <p:nvPicPr>
          <p:cNvPr id="5" name="Picture 4" descr="A construction of a house">
            <a:extLst>
              <a:ext uri="{FF2B5EF4-FFF2-40B4-BE49-F238E27FC236}">
                <a16:creationId xmlns:a16="http://schemas.microsoft.com/office/drawing/2014/main" id="{B3179C49-E792-2258-C0BA-28A77C2B5ADF}"/>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4B6A9F45-326B-930C-213F-4C427E87FA9A}"/>
              </a:ext>
            </a:extLst>
          </p:cNvPr>
          <p:cNvSpPr txBox="1">
            <a:spLocks/>
          </p:cNvSpPr>
          <p:nvPr userDrawn="1"/>
        </p:nvSpPr>
        <p:spPr>
          <a:xfrm>
            <a:off x="1335748" y="2561473"/>
            <a:ext cx="957281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i="1" kern="1200">
                <a:solidFill>
                  <a:schemeClr val="tx1"/>
                </a:solidFill>
                <a:latin typeface="Trebuchet MS" panose="020B0603020202020204" pitchFamily="34" charset="0"/>
                <a:ea typeface="+mj-ea"/>
                <a:cs typeface="+mj-cs"/>
              </a:defRPr>
            </a:lvl1pPr>
          </a:lstStyle>
          <a:p>
            <a:r>
              <a:rPr lang="en-US" dirty="0"/>
              <a:t>SECTION </a:t>
            </a:r>
          </a:p>
        </p:txBody>
      </p:sp>
    </p:spTree>
    <p:extLst>
      <p:ext uri="{BB962C8B-B14F-4D97-AF65-F5344CB8AC3E}">
        <p14:creationId xmlns:p14="http://schemas.microsoft.com/office/powerpoint/2010/main" val="17839823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9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E645FB-B80B-E652-FA3B-46EABFBBFDB9}"/>
              </a:ext>
            </a:extLst>
          </p:cNvPr>
          <p:cNvPicPr>
            <a:picLocks noChangeAspect="1"/>
          </p:cNvPicPr>
          <p:nvPr userDrawn="1"/>
        </p:nvPicPr>
        <p:blipFill>
          <a:blip r:embed="rId2"/>
          <a:stretch>
            <a:fillRect/>
          </a:stretch>
        </p:blipFill>
        <p:spPr>
          <a:xfrm>
            <a:off x="0" y="-25400"/>
            <a:ext cx="12268200" cy="6858000"/>
          </a:xfrm>
          <a:prstGeom prst="rect">
            <a:avLst/>
          </a:prstGeom>
        </p:spPr>
      </p:pic>
      <p:sp>
        <p:nvSpPr>
          <p:cNvPr id="2" name="Title 3">
            <a:extLst>
              <a:ext uri="{FF2B5EF4-FFF2-40B4-BE49-F238E27FC236}">
                <a16:creationId xmlns:a16="http://schemas.microsoft.com/office/drawing/2014/main" id="{4C85015F-4E7C-6483-67F7-2FE67A0DD0FC}"/>
              </a:ext>
            </a:extLst>
          </p:cNvPr>
          <p:cNvSpPr>
            <a:spLocks noGrp="1"/>
          </p:cNvSpPr>
          <p:nvPr>
            <p:ph type="title" hasCustomPrompt="1"/>
          </p:nvPr>
        </p:nvSpPr>
        <p:spPr>
          <a:xfrm>
            <a:off x="1320806" y="2766218"/>
            <a:ext cx="9572812" cy="1325563"/>
          </a:xfrm>
        </p:spPr>
        <p:txBody>
          <a:bodyPr/>
          <a:lstStyle>
            <a:lvl1pPr>
              <a:defRPr i="1">
                <a:latin typeface="Trebuchet MS" panose="020B0603020202020204" pitchFamily="34" charset="0"/>
              </a:defRPr>
            </a:lvl1pPr>
          </a:lstStyle>
          <a:p>
            <a:r>
              <a:rPr lang="en-US" dirty="0"/>
              <a:t>SECTION </a:t>
            </a:r>
          </a:p>
        </p:txBody>
      </p:sp>
    </p:spTree>
    <p:extLst>
      <p:ext uri="{BB962C8B-B14F-4D97-AF65-F5344CB8AC3E}">
        <p14:creationId xmlns:p14="http://schemas.microsoft.com/office/powerpoint/2010/main" val="22075914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E645FB-B80B-E652-FA3B-46EABFBBFDB9}"/>
              </a:ext>
            </a:extLst>
          </p:cNvPr>
          <p:cNvPicPr>
            <a:picLocks noChangeAspect="1"/>
          </p:cNvPicPr>
          <p:nvPr userDrawn="1"/>
        </p:nvPicPr>
        <p:blipFill>
          <a:blip r:embed="rId2"/>
          <a:stretch>
            <a:fillRect/>
          </a:stretch>
        </p:blipFill>
        <p:spPr>
          <a:xfrm>
            <a:off x="0" y="-39828"/>
            <a:ext cx="12192000" cy="6897828"/>
          </a:xfrm>
          <a:prstGeom prst="rect">
            <a:avLst/>
          </a:prstGeom>
        </p:spPr>
      </p:pic>
    </p:spTree>
    <p:extLst>
      <p:ext uri="{BB962C8B-B14F-4D97-AF65-F5344CB8AC3E}">
        <p14:creationId xmlns:p14="http://schemas.microsoft.com/office/powerpoint/2010/main" val="17232259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3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0A2089-1291-6ACA-776B-024C16647849}"/>
              </a:ext>
            </a:extLst>
          </p:cNvPr>
          <p:cNvPicPr>
            <a:picLocks noChangeAspect="1"/>
          </p:cNvPicPr>
          <p:nvPr userDrawn="1"/>
        </p:nvPicPr>
        <p:blipFill>
          <a:blip r:embed="rId2"/>
          <a:stretch>
            <a:fillRect/>
          </a:stretch>
        </p:blipFill>
        <p:spPr>
          <a:xfrm>
            <a:off x="9974873" y="-58365"/>
            <a:ext cx="2217127" cy="1978212"/>
          </a:xfrm>
          <a:prstGeom prst="rect">
            <a:avLst/>
          </a:prstGeom>
        </p:spPr>
      </p:pic>
      <p:sp>
        <p:nvSpPr>
          <p:cNvPr id="4" name="Title 3">
            <a:extLst>
              <a:ext uri="{FF2B5EF4-FFF2-40B4-BE49-F238E27FC236}">
                <a16:creationId xmlns:a16="http://schemas.microsoft.com/office/drawing/2014/main" id="{B028ADF4-4918-C128-E677-EE7A33DB0373}"/>
              </a:ext>
            </a:extLst>
          </p:cNvPr>
          <p:cNvSpPr>
            <a:spLocks noGrp="1"/>
          </p:cNvSpPr>
          <p:nvPr>
            <p:ph type="title"/>
          </p:nvPr>
        </p:nvSpPr>
        <p:spPr>
          <a:xfrm>
            <a:off x="348132" y="-5413"/>
            <a:ext cx="9136673" cy="1039342"/>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26FDF1E8-24E3-0965-412F-C92F4B1A8AD6}"/>
              </a:ext>
            </a:extLst>
          </p:cNvPr>
          <p:cNvSpPr>
            <a:spLocks noGrp="1"/>
          </p:cNvSpPr>
          <p:nvPr>
            <p:ph sz="quarter" idx="10"/>
          </p:nvPr>
        </p:nvSpPr>
        <p:spPr>
          <a:xfrm>
            <a:off x="240556" y="1404472"/>
            <a:ext cx="11012488" cy="472169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44714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5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DDF5DD-A5DD-48EC-FA6A-DC5A7A218AB8}"/>
              </a:ext>
            </a:extLst>
          </p:cNvPr>
          <p:cNvPicPr>
            <a:picLocks noChangeAspect="1"/>
          </p:cNvPicPr>
          <p:nvPr userDrawn="1"/>
        </p:nvPicPr>
        <p:blipFill>
          <a:blip r:embed="rId2"/>
          <a:stretch>
            <a:fillRect/>
          </a:stretch>
        </p:blipFill>
        <p:spPr>
          <a:xfrm>
            <a:off x="0" y="14762"/>
            <a:ext cx="12192000" cy="6828476"/>
          </a:xfrm>
          <a:prstGeom prst="rect">
            <a:avLst/>
          </a:prstGeom>
        </p:spPr>
      </p:pic>
    </p:spTree>
    <p:extLst>
      <p:ext uri="{BB962C8B-B14F-4D97-AF65-F5344CB8AC3E}">
        <p14:creationId xmlns:p14="http://schemas.microsoft.com/office/powerpoint/2010/main" val="21808550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0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DDF5DD-A5DD-48EC-FA6A-DC5A7A218AB8}"/>
              </a:ext>
            </a:extLst>
          </p:cNvPr>
          <p:cNvPicPr>
            <a:picLocks noChangeAspect="1"/>
          </p:cNvPicPr>
          <p:nvPr userDrawn="1"/>
        </p:nvPicPr>
        <p:blipFill>
          <a:blip r:embed="rId2"/>
          <a:stretch>
            <a:fillRect/>
          </a:stretch>
        </p:blipFill>
        <p:spPr>
          <a:xfrm>
            <a:off x="0" y="-7430"/>
            <a:ext cx="12192000" cy="6828476"/>
          </a:xfrm>
          <a:prstGeom prst="rect">
            <a:avLst/>
          </a:prstGeom>
        </p:spPr>
      </p:pic>
      <p:sp>
        <p:nvSpPr>
          <p:cNvPr id="4" name="Title 3">
            <a:extLst>
              <a:ext uri="{FF2B5EF4-FFF2-40B4-BE49-F238E27FC236}">
                <a16:creationId xmlns:a16="http://schemas.microsoft.com/office/drawing/2014/main" id="{CBBCF7D8-2270-6D97-29FD-907FD2B30106}"/>
              </a:ext>
            </a:extLst>
          </p:cNvPr>
          <p:cNvSpPr>
            <a:spLocks noGrp="1"/>
          </p:cNvSpPr>
          <p:nvPr>
            <p:ph type="title"/>
          </p:nvPr>
        </p:nvSpPr>
        <p:spPr>
          <a:xfrm>
            <a:off x="364566" y="365125"/>
            <a:ext cx="7422776" cy="1325563"/>
          </a:xfrm>
        </p:spPr>
        <p:txBody>
          <a:bodyPr/>
          <a:lstStyle/>
          <a:p>
            <a:r>
              <a:rPr lang="en-US"/>
              <a:t>Click to edit Master title style</a:t>
            </a:r>
          </a:p>
        </p:txBody>
      </p:sp>
      <p:sp>
        <p:nvSpPr>
          <p:cNvPr id="8" name="Content Placeholder 7">
            <a:extLst>
              <a:ext uri="{FF2B5EF4-FFF2-40B4-BE49-F238E27FC236}">
                <a16:creationId xmlns:a16="http://schemas.microsoft.com/office/drawing/2014/main" id="{4CA646EE-9733-E0A8-980F-6F8BE04058BD}"/>
              </a:ext>
            </a:extLst>
          </p:cNvPr>
          <p:cNvSpPr>
            <a:spLocks noGrp="1"/>
          </p:cNvSpPr>
          <p:nvPr>
            <p:ph sz="quarter" idx="10"/>
          </p:nvPr>
        </p:nvSpPr>
        <p:spPr>
          <a:xfrm>
            <a:off x="365125" y="2001838"/>
            <a:ext cx="7566025" cy="42316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50859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406489-1089-97F7-B64C-9303DB83D515}"/>
              </a:ext>
            </a:extLst>
          </p:cNvPr>
          <p:cNvSpPr>
            <a:spLocks noGrp="1"/>
          </p:cNvSpPr>
          <p:nvPr>
            <p:ph type="sldNum" sz="quarter" idx="12"/>
          </p:nvPr>
        </p:nvSpPr>
        <p:spPr/>
        <p:txBody>
          <a:bodyPr/>
          <a:lstStyle/>
          <a:p>
            <a:fld id="{2C53C08F-9DBC-43E6-A84F-0D6865951D70}" type="slidenum">
              <a:rPr lang="en-US" smtClean="0"/>
              <a:t>‹#›</a:t>
            </a:fld>
            <a:endParaRPr lang="en-US" dirty="0"/>
          </a:p>
        </p:txBody>
      </p:sp>
      <p:pic>
        <p:nvPicPr>
          <p:cNvPr id="6" name="Picture 5">
            <a:extLst>
              <a:ext uri="{FF2B5EF4-FFF2-40B4-BE49-F238E27FC236}">
                <a16:creationId xmlns:a16="http://schemas.microsoft.com/office/drawing/2014/main" id="{73F26887-6910-1A90-B38A-803A96465697}"/>
              </a:ext>
            </a:extLst>
          </p:cNvPr>
          <p:cNvPicPr>
            <a:picLocks noChangeAspect="1"/>
          </p:cNvPicPr>
          <p:nvPr userDrawn="1"/>
        </p:nvPicPr>
        <p:blipFill>
          <a:blip r:embed="rId2"/>
          <a:srcRect l="5193" r="5944"/>
          <a:stretch>
            <a:fillRect/>
          </a:stretch>
        </p:blipFill>
        <p:spPr>
          <a:xfrm>
            <a:off x="693387" y="2664955"/>
            <a:ext cx="10834124" cy="3139286"/>
          </a:xfrm>
          <a:prstGeom prst="rect">
            <a:avLst/>
          </a:prstGeom>
        </p:spPr>
      </p:pic>
      <p:sp>
        <p:nvSpPr>
          <p:cNvPr id="12" name="Title 11">
            <a:extLst>
              <a:ext uri="{FF2B5EF4-FFF2-40B4-BE49-F238E27FC236}">
                <a16:creationId xmlns:a16="http://schemas.microsoft.com/office/drawing/2014/main" id="{7E01A852-AB69-01BE-AF22-108D0300AC02}"/>
              </a:ext>
            </a:extLst>
          </p:cNvPr>
          <p:cNvSpPr>
            <a:spLocks noGrp="1"/>
          </p:cNvSpPr>
          <p:nvPr>
            <p:ph type="title"/>
          </p:nvPr>
        </p:nvSpPr>
        <p:spPr>
          <a:xfrm>
            <a:off x="661987" y="136525"/>
            <a:ext cx="10515600" cy="1325563"/>
          </a:xfrm>
        </p:spPr>
        <p:txBody>
          <a:bodyPr/>
          <a:lstStyle/>
          <a:p>
            <a:r>
              <a:rPr lang="en-US"/>
              <a:t>Click to edit Master title style</a:t>
            </a:r>
          </a:p>
        </p:txBody>
      </p:sp>
      <p:pic>
        <p:nvPicPr>
          <p:cNvPr id="14" name="Picture 13">
            <a:extLst>
              <a:ext uri="{FF2B5EF4-FFF2-40B4-BE49-F238E27FC236}">
                <a16:creationId xmlns:a16="http://schemas.microsoft.com/office/drawing/2014/main" id="{1BF89221-68A6-0220-5885-6817762AFC6B}"/>
              </a:ext>
            </a:extLst>
          </p:cNvPr>
          <p:cNvPicPr>
            <a:picLocks noChangeAspect="1"/>
          </p:cNvPicPr>
          <p:nvPr userDrawn="1"/>
        </p:nvPicPr>
        <p:blipFill>
          <a:blip r:embed="rId3"/>
          <a:stretch>
            <a:fillRect/>
          </a:stretch>
        </p:blipFill>
        <p:spPr>
          <a:xfrm>
            <a:off x="4638676" y="5974035"/>
            <a:ext cx="2700337" cy="859884"/>
          </a:xfrm>
          <a:prstGeom prst="rect">
            <a:avLst/>
          </a:prstGeom>
        </p:spPr>
      </p:pic>
      <p:sp>
        <p:nvSpPr>
          <p:cNvPr id="15" name="Rectangle 14">
            <a:extLst>
              <a:ext uri="{FF2B5EF4-FFF2-40B4-BE49-F238E27FC236}">
                <a16:creationId xmlns:a16="http://schemas.microsoft.com/office/drawing/2014/main" id="{F6A081B8-55D3-737E-27A9-C9982AEEF734}"/>
              </a:ext>
            </a:extLst>
          </p:cNvPr>
          <p:cNvSpPr/>
          <p:nvPr userDrawn="1"/>
        </p:nvSpPr>
        <p:spPr>
          <a:xfrm>
            <a:off x="28575" y="6657976"/>
            <a:ext cx="12192000" cy="185469"/>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399084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076E06F-56B0-BBF4-B66C-1E1825C2B123}"/>
              </a:ext>
            </a:extLst>
          </p:cNvPr>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F1406489-1089-97F7-B64C-9303DB83D515}"/>
              </a:ext>
            </a:extLst>
          </p:cNvPr>
          <p:cNvSpPr>
            <a:spLocks noGrp="1"/>
          </p:cNvSpPr>
          <p:nvPr>
            <p:ph type="sldNum" sz="quarter" idx="12"/>
          </p:nvPr>
        </p:nvSpPr>
        <p:spPr/>
        <p:txBody>
          <a:bodyPr/>
          <a:lstStyle/>
          <a:p>
            <a:fld id="{2C53C08F-9DBC-43E6-A84F-0D6865951D70}" type="slidenum">
              <a:rPr lang="en-US" smtClean="0"/>
              <a:t>‹#›</a:t>
            </a:fld>
            <a:endParaRPr lang="en-US" dirty="0"/>
          </a:p>
        </p:txBody>
      </p:sp>
      <p:pic>
        <p:nvPicPr>
          <p:cNvPr id="6" name="Picture 5">
            <a:extLst>
              <a:ext uri="{FF2B5EF4-FFF2-40B4-BE49-F238E27FC236}">
                <a16:creationId xmlns:a16="http://schemas.microsoft.com/office/drawing/2014/main" id="{546EE133-BE6C-E57A-D752-5CBF2B73F51F}"/>
              </a:ext>
            </a:extLst>
          </p:cNvPr>
          <p:cNvPicPr>
            <a:picLocks noChangeAspect="1"/>
          </p:cNvPicPr>
          <p:nvPr userDrawn="1"/>
        </p:nvPicPr>
        <p:blipFill>
          <a:blip r:embed="rId2"/>
          <a:stretch>
            <a:fillRect/>
          </a:stretch>
        </p:blipFill>
        <p:spPr>
          <a:xfrm>
            <a:off x="11370" y="0"/>
            <a:ext cx="2767096" cy="6858000"/>
          </a:xfrm>
          <a:prstGeom prst="rect">
            <a:avLst/>
          </a:prstGeom>
        </p:spPr>
      </p:pic>
      <p:sp>
        <p:nvSpPr>
          <p:cNvPr id="9" name="Content Placeholder 8">
            <a:extLst>
              <a:ext uri="{FF2B5EF4-FFF2-40B4-BE49-F238E27FC236}">
                <a16:creationId xmlns:a16="http://schemas.microsoft.com/office/drawing/2014/main" id="{31E7772E-0F61-6753-AA7F-8213AAEA04C9}"/>
              </a:ext>
            </a:extLst>
          </p:cNvPr>
          <p:cNvSpPr>
            <a:spLocks noGrp="1"/>
          </p:cNvSpPr>
          <p:nvPr>
            <p:ph sz="quarter" idx="13"/>
          </p:nvPr>
        </p:nvSpPr>
        <p:spPr>
          <a:xfrm>
            <a:off x="3386138" y="1704975"/>
            <a:ext cx="8210550" cy="4291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4AFAC8E7-FE91-9A4D-B824-6AD156FC931E}"/>
              </a:ext>
            </a:extLst>
          </p:cNvPr>
          <p:cNvSpPr>
            <a:spLocks noGrp="1"/>
          </p:cNvSpPr>
          <p:nvPr>
            <p:ph type="title"/>
          </p:nvPr>
        </p:nvSpPr>
        <p:spPr>
          <a:xfrm>
            <a:off x="3386137" y="41267"/>
            <a:ext cx="8210549" cy="1325563"/>
          </a:xfrm>
        </p:spPr>
        <p:txBody>
          <a:bodyPr/>
          <a:lstStyle/>
          <a:p>
            <a:r>
              <a:rPr lang="en-US"/>
              <a:t>Click to edit Master title style</a:t>
            </a:r>
          </a:p>
        </p:txBody>
      </p:sp>
    </p:spTree>
    <p:extLst>
      <p:ext uri="{BB962C8B-B14F-4D97-AF65-F5344CB8AC3E}">
        <p14:creationId xmlns:p14="http://schemas.microsoft.com/office/powerpoint/2010/main" val="23365340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A7D0B23-66F4-C91C-B4FE-DD63776F8D34}"/>
              </a:ext>
            </a:extLst>
          </p:cNvPr>
          <p:cNvPicPr>
            <a:picLocks noChangeAspect="1"/>
          </p:cNvPicPr>
          <p:nvPr userDrawn="1"/>
        </p:nvPicPr>
        <p:blipFill>
          <a:blip r:embed="rId2"/>
          <a:stretch>
            <a:fillRect/>
          </a:stretch>
        </p:blipFill>
        <p:spPr>
          <a:xfrm>
            <a:off x="9913234" y="-73672"/>
            <a:ext cx="2278766" cy="2106881"/>
          </a:xfrm>
          <a:prstGeom prst="rect">
            <a:avLst/>
          </a:prstGeom>
        </p:spPr>
      </p:pic>
      <p:sp>
        <p:nvSpPr>
          <p:cNvPr id="10" name="Title 1">
            <a:extLst>
              <a:ext uri="{FF2B5EF4-FFF2-40B4-BE49-F238E27FC236}">
                <a16:creationId xmlns:a16="http://schemas.microsoft.com/office/drawing/2014/main" id="{B0BEA8AE-2BFE-3A9C-1E8B-969DF90DF957}"/>
              </a:ext>
            </a:extLst>
          </p:cNvPr>
          <p:cNvSpPr>
            <a:spLocks noGrp="1"/>
          </p:cNvSpPr>
          <p:nvPr>
            <p:ph type="title"/>
          </p:nvPr>
        </p:nvSpPr>
        <p:spPr>
          <a:xfrm>
            <a:off x="839788" y="365125"/>
            <a:ext cx="9146894" cy="1325563"/>
          </a:xfrm>
        </p:spPr>
        <p:txBody>
          <a:bodyPr/>
          <a:lstStyle/>
          <a:p>
            <a:r>
              <a:rPr lang="en-US"/>
              <a:t>Click to edit Master title style</a:t>
            </a:r>
          </a:p>
        </p:txBody>
      </p:sp>
      <p:sp>
        <p:nvSpPr>
          <p:cNvPr id="12" name="Content Placeholder 3">
            <a:extLst>
              <a:ext uri="{FF2B5EF4-FFF2-40B4-BE49-F238E27FC236}">
                <a16:creationId xmlns:a16="http://schemas.microsoft.com/office/drawing/2014/main" id="{2CB8DEB3-8040-13E3-EC39-DBCD68163DFD}"/>
              </a:ext>
            </a:extLst>
          </p:cNvPr>
          <p:cNvSpPr>
            <a:spLocks noGrp="1"/>
          </p:cNvSpPr>
          <p:nvPr>
            <p:ph sz="half" idx="2"/>
          </p:nvPr>
        </p:nvSpPr>
        <p:spPr>
          <a:xfrm>
            <a:off x="839788" y="2033209"/>
            <a:ext cx="9529387" cy="41564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59448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1A17CB-B583-708B-21BA-8D5B2AD402AD}"/>
              </a:ext>
            </a:extLst>
          </p:cNvPr>
          <p:cNvSpPr>
            <a:spLocks noGrp="1"/>
          </p:cNvSpPr>
          <p:nvPr>
            <p:ph type="sldNum" sz="quarter" idx="12"/>
          </p:nvPr>
        </p:nvSpPr>
        <p:spPr>
          <a:xfrm>
            <a:off x="5867402" y="6356349"/>
            <a:ext cx="2743200" cy="365125"/>
          </a:xfrm>
        </p:spPr>
        <p:txBody>
          <a:bodyPr/>
          <a:lstStyle/>
          <a:p>
            <a:fld id="{C31ADD98-9B5D-4EBF-A325-C3125E3FC4B5}" type="slidenum">
              <a:rPr lang="en-US" smtClean="0"/>
              <a:t>‹#›</a:t>
            </a:fld>
            <a:endParaRPr lang="en-US" dirty="0"/>
          </a:p>
        </p:txBody>
      </p:sp>
      <p:sp>
        <p:nvSpPr>
          <p:cNvPr id="7" name="Rectangle 6">
            <a:extLst>
              <a:ext uri="{FF2B5EF4-FFF2-40B4-BE49-F238E27FC236}">
                <a16:creationId xmlns:a16="http://schemas.microsoft.com/office/drawing/2014/main" id="{C306F1EC-1A2F-6803-F7CA-4BA6D1B95CA5}"/>
              </a:ext>
            </a:extLst>
          </p:cNvPr>
          <p:cNvSpPr/>
          <p:nvPr userDrawn="1"/>
        </p:nvSpPr>
        <p:spPr>
          <a:xfrm>
            <a:off x="0" y="0"/>
            <a:ext cx="162128" cy="6926094"/>
          </a:xfrm>
          <a:prstGeom prst="rect">
            <a:avLst/>
          </a:prstGeom>
          <a:solidFill>
            <a:srgbClr val="A4303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 name="Rectangle 7">
            <a:extLst>
              <a:ext uri="{FF2B5EF4-FFF2-40B4-BE49-F238E27FC236}">
                <a16:creationId xmlns:a16="http://schemas.microsoft.com/office/drawing/2014/main" id="{270A52F8-FC2C-FAD0-F3CF-F07812985455}"/>
              </a:ext>
            </a:extLst>
          </p:cNvPr>
          <p:cNvSpPr/>
          <p:nvPr userDrawn="1"/>
        </p:nvSpPr>
        <p:spPr>
          <a:xfrm>
            <a:off x="152400" y="152400"/>
            <a:ext cx="162128" cy="6773694"/>
          </a:xfrm>
          <a:prstGeom prst="rect">
            <a:avLst/>
          </a:prstGeom>
          <a:solidFill>
            <a:srgbClr val="A4303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6" name="Picture 5">
            <a:extLst>
              <a:ext uri="{FF2B5EF4-FFF2-40B4-BE49-F238E27FC236}">
                <a16:creationId xmlns:a16="http://schemas.microsoft.com/office/drawing/2014/main" id="{0370EFB4-FD33-A9BB-D667-EF3388255ADB}"/>
              </a:ext>
            </a:extLst>
          </p:cNvPr>
          <p:cNvPicPr>
            <a:picLocks noChangeAspect="1"/>
          </p:cNvPicPr>
          <p:nvPr userDrawn="1"/>
        </p:nvPicPr>
        <p:blipFill>
          <a:blip r:embed="rId2"/>
          <a:stretch>
            <a:fillRect/>
          </a:stretch>
        </p:blipFill>
        <p:spPr>
          <a:xfrm rot="16200000" flipV="1">
            <a:off x="-408" y="408"/>
            <a:ext cx="1789781" cy="1788965"/>
          </a:xfrm>
          <a:prstGeom prst="rect">
            <a:avLst/>
          </a:prstGeom>
        </p:spPr>
      </p:pic>
      <p:sp>
        <p:nvSpPr>
          <p:cNvPr id="12" name="Rectangle 11">
            <a:extLst>
              <a:ext uri="{FF2B5EF4-FFF2-40B4-BE49-F238E27FC236}">
                <a16:creationId xmlns:a16="http://schemas.microsoft.com/office/drawing/2014/main" id="{634865A5-E686-C723-CE9E-3F3873D6AF54}"/>
              </a:ext>
            </a:extLst>
          </p:cNvPr>
          <p:cNvSpPr/>
          <p:nvPr userDrawn="1"/>
        </p:nvSpPr>
        <p:spPr>
          <a:xfrm>
            <a:off x="11841802" y="-48639"/>
            <a:ext cx="162128" cy="6773694"/>
          </a:xfrm>
          <a:prstGeom prst="rect">
            <a:avLst/>
          </a:prstGeom>
          <a:solidFill>
            <a:srgbClr val="A4303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 name="Rectangle 12">
            <a:extLst>
              <a:ext uri="{FF2B5EF4-FFF2-40B4-BE49-F238E27FC236}">
                <a16:creationId xmlns:a16="http://schemas.microsoft.com/office/drawing/2014/main" id="{3574DB6F-8D7B-6363-ADE1-B32DB1F2EE33}"/>
              </a:ext>
            </a:extLst>
          </p:cNvPr>
          <p:cNvSpPr/>
          <p:nvPr userDrawn="1"/>
        </p:nvSpPr>
        <p:spPr>
          <a:xfrm>
            <a:off x="11994202" y="-48639"/>
            <a:ext cx="162128" cy="6926094"/>
          </a:xfrm>
          <a:prstGeom prst="rect">
            <a:avLst/>
          </a:prstGeom>
          <a:solidFill>
            <a:srgbClr val="A4303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5" name="Picture 4">
            <a:extLst>
              <a:ext uri="{FF2B5EF4-FFF2-40B4-BE49-F238E27FC236}">
                <a16:creationId xmlns:a16="http://schemas.microsoft.com/office/drawing/2014/main" id="{1F4AA9A8-3775-4519-4960-406D3728E72A}"/>
              </a:ext>
            </a:extLst>
          </p:cNvPr>
          <p:cNvPicPr>
            <a:picLocks noChangeAspect="1"/>
          </p:cNvPicPr>
          <p:nvPr userDrawn="1"/>
        </p:nvPicPr>
        <p:blipFill>
          <a:blip r:embed="rId2"/>
          <a:stretch>
            <a:fillRect/>
          </a:stretch>
        </p:blipFill>
        <p:spPr>
          <a:xfrm>
            <a:off x="10066251" y="5298841"/>
            <a:ext cx="2029838" cy="1536795"/>
          </a:xfrm>
          <a:prstGeom prst="rect">
            <a:avLst/>
          </a:prstGeom>
        </p:spPr>
      </p:pic>
    </p:spTree>
    <p:extLst>
      <p:ext uri="{BB962C8B-B14F-4D97-AF65-F5344CB8AC3E}">
        <p14:creationId xmlns:p14="http://schemas.microsoft.com/office/powerpoint/2010/main" val="35092012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7_Blank">
    <p:spTree>
      <p:nvGrpSpPr>
        <p:cNvPr id="1" name=""/>
        <p:cNvGrpSpPr/>
        <p:nvPr/>
      </p:nvGrpSpPr>
      <p:grpSpPr>
        <a:xfrm>
          <a:off x="0" y="0"/>
          <a:ext cx="0" cy="0"/>
          <a:chOff x="0" y="0"/>
          <a:chExt cx="0" cy="0"/>
        </a:xfrm>
      </p:grpSpPr>
      <p:pic>
        <p:nvPicPr>
          <p:cNvPr id="5" name="Picture 4" descr="A logo with stars and a cross&#10;&#10;AI-generated content may be incorrect.">
            <a:extLst>
              <a:ext uri="{FF2B5EF4-FFF2-40B4-BE49-F238E27FC236}">
                <a16:creationId xmlns:a16="http://schemas.microsoft.com/office/drawing/2014/main" id="{4103D6E0-6CB8-1612-9195-A9FD9BD51D2A}"/>
              </a:ext>
            </a:extLst>
          </p:cNvPr>
          <p:cNvPicPr>
            <a:picLocks noChangeAspect="1"/>
          </p:cNvPicPr>
          <p:nvPr userDrawn="1"/>
        </p:nvPicPr>
        <p:blipFill>
          <a:blip r:embed="rId2"/>
          <a:stretch>
            <a:fillRect/>
          </a:stretch>
        </p:blipFill>
        <p:spPr>
          <a:xfrm>
            <a:off x="625361" y="6096675"/>
            <a:ext cx="501208" cy="441293"/>
          </a:xfrm>
          <a:prstGeom prst="rect">
            <a:avLst/>
          </a:prstGeom>
        </p:spPr>
      </p:pic>
      <p:pic>
        <p:nvPicPr>
          <p:cNvPr id="4" name="Picture 3">
            <a:extLst>
              <a:ext uri="{FF2B5EF4-FFF2-40B4-BE49-F238E27FC236}">
                <a16:creationId xmlns:a16="http://schemas.microsoft.com/office/drawing/2014/main" id="{A8A4330D-3468-E541-E48B-0CB0CCD7FB07}"/>
              </a:ext>
            </a:extLst>
          </p:cNvPr>
          <p:cNvPicPr>
            <a:picLocks noChangeAspect="1"/>
          </p:cNvPicPr>
          <p:nvPr userDrawn="1"/>
        </p:nvPicPr>
        <p:blipFill>
          <a:blip r:embed="rId3"/>
          <a:srcRect t="1569"/>
          <a:stretch>
            <a:fillRect/>
          </a:stretch>
        </p:blipFill>
        <p:spPr>
          <a:xfrm>
            <a:off x="16831" y="0"/>
            <a:ext cx="12235710" cy="7207482"/>
          </a:xfrm>
          <a:prstGeom prst="rect">
            <a:avLst/>
          </a:prstGeom>
          <a:ln>
            <a:noFill/>
          </a:ln>
        </p:spPr>
      </p:pic>
      <p:sp>
        <p:nvSpPr>
          <p:cNvPr id="12" name="Text Placeholder 11">
            <a:extLst>
              <a:ext uri="{FF2B5EF4-FFF2-40B4-BE49-F238E27FC236}">
                <a16:creationId xmlns:a16="http://schemas.microsoft.com/office/drawing/2014/main" id="{D0CA3405-094A-3920-9256-E7E618EFFC59}"/>
              </a:ext>
            </a:extLst>
          </p:cNvPr>
          <p:cNvSpPr>
            <a:spLocks noGrp="1"/>
          </p:cNvSpPr>
          <p:nvPr>
            <p:ph type="body" sz="quarter" idx="10" hasCustomPrompt="1"/>
          </p:nvPr>
        </p:nvSpPr>
        <p:spPr>
          <a:xfrm>
            <a:off x="395073" y="2922587"/>
            <a:ext cx="11542615" cy="1012825"/>
          </a:xfrm>
          <a:ln>
            <a:solidFill>
              <a:srgbClr val="C00000"/>
            </a:solidFill>
          </a:ln>
        </p:spPr>
        <p:txBody>
          <a:bodyPr/>
          <a:lstStyle>
            <a:lvl1pPr marL="0" indent="0">
              <a:buNone/>
              <a:defRPr lang="en-US" sz="6000" i="1" dirty="0" smtClean="0">
                <a:latin typeface="Playfair Display" panose="00000500000000000000" pitchFamily="2" charset="0"/>
              </a:defRPr>
            </a:lvl1pPr>
          </a:lstStyle>
          <a:p>
            <a:pPr lvl="0"/>
            <a:r>
              <a:rPr lang="en-US" dirty="0"/>
              <a:t> </a:t>
            </a:r>
          </a:p>
        </p:txBody>
      </p:sp>
    </p:spTree>
    <p:extLst>
      <p:ext uri="{BB962C8B-B14F-4D97-AF65-F5344CB8AC3E}">
        <p14:creationId xmlns:p14="http://schemas.microsoft.com/office/powerpoint/2010/main" val="13130693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6027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8F8CE73-2546-8622-2EFC-F6C243A3AAB9}"/>
              </a:ext>
            </a:extLst>
          </p:cNvPr>
          <p:cNvSpPr>
            <a:spLocks noGrp="1"/>
          </p:cNvSpPr>
          <p:nvPr>
            <p:ph sz="quarter" idx="10"/>
          </p:nvPr>
        </p:nvSpPr>
        <p:spPr>
          <a:xfrm>
            <a:off x="757970" y="2006481"/>
            <a:ext cx="10825163" cy="42773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a:extLst>
              <a:ext uri="{FF2B5EF4-FFF2-40B4-BE49-F238E27FC236}">
                <a16:creationId xmlns:a16="http://schemas.microsoft.com/office/drawing/2014/main" id="{A06D2144-1550-8938-8CDB-F3C01FB87694}"/>
              </a:ext>
            </a:extLst>
          </p:cNvPr>
          <p:cNvSpPr>
            <a:spLocks noGrp="1"/>
          </p:cNvSpPr>
          <p:nvPr>
            <p:ph type="title"/>
          </p:nvPr>
        </p:nvSpPr>
        <p:spPr>
          <a:xfrm>
            <a:off x="838199" y="365125"/>
            <a:ext cx="10689307" cy="1325563"/>
          </a:xfrm>
        </p:spPr>
        <p:txBody>
          <a:bodyPr/>
          <a:lstStyle/>
          <a:p>
            <a:r>
              <a:rPr lang="en-US"/>
              <a:t>Click to edit Master title style</a:t>
            </a:r>
          </a:p>
        </p:txBody>
      </p:sp>
    </p:spTree>
    <p:extLst>
      <p:ext uri="{BB962C8B-B14F-4D97-AF65-F5344CB8AC3E}">
        <p14:creationId xmlns:p14="http://schemas.microsoft.com/office/powerpoint/2010/main" val="12201309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Title and Picture">
    <p:bg>
      <p:bgRef idx="1001">
        <a:schemeClr val="bg1"/>
      </p:bgRef>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4640979-53BE-C360-EE59-AB4698A26D16}"/>
              </a:ext>
            </a:extLst>
          </p:cNvPr>
          <p:cNvGrpSpPr/>
          <p:nvPr userDrawn="1"/>
        </p:nvGrpSpPr>
        <p:grpSpPr>
          <a:xfrm>
            <a:off x="-32573" y="0"/>
            <a:ext cx="12268062" cy="6853185"/>
            <a:chOff x="1" y="-30623"/>
            <a:chExt cx="12235488" cy="6838088"/>
          </a:xfrm>
        </p:grpSpPr>
        <p:pic>
          <p:nvPicPr>
            <p:cNvPr id="8" name="Picture 7">
              <a:extLst>
                <a:ext uri="{FF2B5EF4-FFF2-40B4-BE49-F238E27FC236}">
                  <a16:creationId xmlns:a16="http://schemas.microsoft.com/office/drawing/2014/main" id="{847FCCAD-964E-549E-661E-B69CF083EF0D}"/>
                </a:ext>
              </a:extLst>
            </p:cNvPr>
            <p:cNvPicPr>
              <a:picLocks noChangeAspect="1"/>
            </p:cNvPicPr>
            <p:nvPr userDrawn="1"/>
          </p:nvPicPr>
          <p:blipFill>
            <a:blip r:embed="rId2"/>
            <a:stretch>
              <a:fillRect/>
            </a:stretch>
          </p:blipFill>
          <p:spPr>
            <a:xfrm rot="10800000">
              <a:off x="30480" y="-30623"/>
              <a:ext cx="12192000" cy="267956"/>
            </a:xfrm>
            <a:prstGeom prst="rect">
              <a:avLst/>
            </a:prstGeom>
          </p:spPr>
        </p:pic>
        <p:pic>
          <p:nvPicPr>
            <p:cNvPr id="11" name="Picture 10">
              <a:extLst>
                <a:ext uri="{FF2B5EF4-FFF2-40B4-BE49-F238E27FC236}">
                  <a16:creationId xmlns:a16="http://schemas.microsoft.com/office/drawing/2014/main" id="{164A7555-507E-F339-B787-C4936BABC60B}"/>
                </a:ext>
              </a:extLst>
            </p:cNvPr>
            <p:cNvPicPr>
              <a:picLocks noChangeAspect="1"/>
            </p:cNvPicPr>
            <p:nvPr userDrawn="1"/>
          </p:nvPicPr>
          <p:blipFill>
            <a:blip r:embed="rId2"/>
            <a:stretch>
              <a:fillRect/>
            </a:stretch>
          </p:blipFill>
          <p:spPr>
            <a:xfrm rot="16200000">
              <a:off x="8743621" y="3233419"/>
              <a:ext cx="6715779" cy="267956"/>
            </a:xfrm>
            <a:prstGeom prst="rect">
              <a:avLst/>
            </a:prstGeom>
          </p:spPr>
        </p:pic>
        <p:pic>
          <p:nvPicPr>
            <p:cNvPr id="6" name="Picture 5">
              <a:extLst>
                <a:ext uri="{FF2B5EF4-FFF2-40B4-BE49-F238E27FC236}">
                  <a16:creationId xmlns:a16="http://schemas.microsoft.com/office/drawing/2014/main" id="{E9863984-9AE5-97A2-44AC-360C68DEF527}"/>
                </a:ext>
              </a:extLst>
            </p:cNvPr>
            <p:cNvPicPr>
              <a:picLocks noChangeAspect="1"/>
            </p:cNvPicPr>
            <p:nvPr userDrawn="1"/>
          </p:nvPicPr>
          <p:blipFill>
            <a:blip r:embed="rId2"/>
            <a:stretch>
              <a:fillRect/>
            </a:stretch>
          </p:blipFill>
          <p:spPr>
            <a:xfrm>
              <a:off x="1" y="6539509"/>
              <a:ext cx="12192000" cy="267956"/>
            </a:xfrm>
            <a:prstGeom prst="rect">
              <a:avLst/>
            </a:prstGeom>
          </p:spPr>
        </p:pic>
      </p:grpSp>
      <p:pic>
        <p:nvPicPr>
          <p:cNvPr id="2" name="Picture 1">
            <a:extLst>
              <a:ext uri="{FF2B5EF4-FFF2-40B4-BE49-F238E27FC236}">
                <a16:creationId xmlns:a16="http://schemas.microsoft.com/office/drawing/2014/main" id="{2ED7162E-6041-9D6B-9A6F-A5199A55E6BB}"/>
              </a:ext>
            </a:extLst>
          </p:cNvPr>
          <p:cNvPicPr>
            <a:picLocks noChangeAspect="1"/>
          </p:cNvPicPr>
          <p:nvPr userDrawn="1"/>
        </p:nvPicPr>
        <p:blipFill>
          <a:blip r:embed="rId2"/>
          <a:srcRect t="1" r="44077" b="53954"/>
          <a:stretch>
            <a:fillRect/>
          </a:stretch>
        </p:blipFill>
        <p:spPr>
          <a:xfrm rot="5400000">
            <a:off x="-3177308" y="3288806"/>
            <a:ext cx="6771808" cy="366579"/>
          </a:xfrm>
          <a:prstGeom prst="rect">
            <a:avLst/>
          </a:prstGeom>
        </p:spPr>
      </p:pic>
    </p:spTree>
    <p:extLst>
      <p:ext uri="{BB962C8B-B14F-4D97-AF65-F5344CB8AC3E}">
        <p14:creationId xmlns:p14="http://schemas.microsoft.com/office/powerpoint/2010/main" val="2280551553"/>
      </p:ext>
    </p:extLst>
  </p:cSld>
  <p:clrMapOvr>
    <a:overrideClrMapping bg1="lt1" tx1="dk1" bg2="lt2" tx2="dk2" accent1="accent1" accent2="accent2" accent3="accent3" accent4="accent4" accent5="accent5" accent6="accent6" hlink="hlink" folHlink="folHlink"/>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Cover Slide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59477" y="1213051"/>
            <a:ext cx="7391723" cy="4211995"/>
          </a:xfrm>
          <a:noFill/>
        </p:spPr>
        <p:txBody>
          <a:bodyPr>
            <a:noAutofit/>
          </a:bodyPr>
          <a:lstStyle>
            <a:lvl1pPr algn="r">
              <a:defRPr sz="7200">
                <a:solidFill>
                  <a:srgbClr val="101A57"/>
                </a:solidFill>
              </a:defRPr>
            </a:lvl1pPr>
          </a:lstStyle>
          <a:p>
            <a:r>
              <a:rPr lang="en-US" dirty="0"/>
              <a:t>Click to edit Master title style</a:t>
            </a:r>
          </a:p>
        </p:txBody>
      </p:sp>
      <p:sp>
        <p:nvSpPr>
          <p:cNvPr id="3" name="Date Placeholder 3">
            <a:extLst>
              <a:ext uri="{FF2B5EF4-FFF2-40B4-BE49-F238E27FC236}">
                <a16:creationId xmlns:a16="http://schemas.microsoft.com/office/drawing/2014/main" id="{ACBC74D7-6DCF-43D6-8889-A86DCF014A2F}"/>
              </a:ext>
            </a:extLst>
          </p:cNvPr>
          <p:cNvSpPr>
            <a:spLocks noGrp="1"/>
          </p:cNvSpPr>
          <p:nvPr>
            <p:ph type="dt" sz="half" idx="10"/>
          </p:nvPr>
        </p:nvSpPr>
        <p:spPr>
          <a:xfrm>
            <a:off x="7205132" y="6306308"/>
            <a:ext cx="911940" cy="365125"/>
          </a:xfrm>
        </p:spPr>
        <p:txBody>
          <a:bodyPr/>
          <a:lstStyle/>
          <a:p>
            <a:r>
              <a:rPr lang="en-US" dirty="0"/>
              <a:t>2020</a:t>
            </a:r>
          </a:p>
        </p:txBody>
      </p:sp>
      <p:sp>
        <p:nvSpPr>
          <p:cNvPr id="4" name="Footer Placeholder 4">
            <a:extLst>
              <a:ext uri="{FF2B5EF4-FFF2-40B4-BE49-F238E27FC236}">
                <a16:creationId xmlns:a16="http://schemas.microsoft.com/office/drawing/2014/main" id="{62866DE0-1FC3-41DF-955E-70FC1C59CA02}"/>
              </a:ext>
            </a:extLst>
          </p:cNvPr>
          <p:cNvSpPr>
            <a:spLocks noGrp="1"/>
          </p:cNvSpPr>
          <p:nvPr>
            <p:ph type="ftr" sz="quarter" idx="11"/>
          </p:nvPr>
        </p:nvSpPr>
        <p:spPr>
          <a:xfrm>
            <a:off x="677336" y="6306308"/>
            <a:ext cx="6297612" cy="365125"/>
          </a:xfrm>
        </p:spPr>
        <p:txBody>
          <a:bodyPr/>
          <a:lstStyle/>
          <a:p>
            <a:r>
              <a:rPr lang="en-US" dirty="0"/>
              <a:t>NAIHC</a:t>
            </a:r>
          </a:p>
        </p:txBody>
      </p:sp>
      <p:sp>
        <p:nvSpPr>
          <p:cNvPr id="5" name="Slide Number Placeholder 5">
            <a:extLst>
              <a:ext uri="{FF2B5EF4-FFF2-40B4-BE49-F238E27FC236}">
                <a16:creationId xmlns:a16="http://schemas.microsoft.com/office/drawing/2014/main" id="{61A36BBC-5D06-4C66-8050-517A1CCE99D3}"/>
              </a:ext>
            </a:extLst>
          </p:cNvPr>
          <p:cNvSpPr>
            <a:spLocks noGrp="1"/>
          </p:cNvSpPr>
          <p:nvPr>
            <p:ph type="sldNum" sz="quarter" idx="12"/>
          </p:nvPr>
        </p:nvSpPr>
        <p:spPr>
          <a:xfrm>
            <a:off x="8590665" y="6306308"/>
            <a:ext cx="683339" cy="365125"/>
          </a:xfrm>
        </p:spPr>
        <p:txBody>
          <a:bodyPr/>
          <a:lstStyle/>
          <a:p>
            <a:fld id="{1E2F6BA6-B7EA-410D-84E3-C1E711D571B5}" type="slidenum">
              <a:rPr lang="en-US" smtClean="0"/>
              <a:t>‹#›</a:t>
            </a:fld>
            <a:endParaRPr lang="en-US" dirty="0"/>
          </a:p>
        </p:txBody>
      </p:sp>
    </p:spTree>
    <p:extLst>
      <p:ext uri="{BB962C8B-B14F-4D97-AF65-F5344CB8AC3E}">
        <p14:creationId xmlns:p14="http://schemas.microsoft.com/office/powerpoint/2010/main" val="31513867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614600" y="2753800"/>
            <a:ext cx="10962800" cy="13504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5600"/>
            </a:lvl1pPr>
            <a:lvl2pPr lvl="1">
              <a:spcBef>
                <a:spcPts val="0"/>
              </a:spcBef>
              <a:spcAft>
                <a:spcPts val="0"/>
              </a:spcAft>
              <a:buSzPts val="4200"/>
              <a:buNone/>
              <a:defRPr sz="5600"/>
            </a:lvl2pPr>
            <a:lvl3pPr lvl="2">
              <a:spcBef>
                <a:spcPts val="0"/>
              </a:spcBef>
              <a:spcAft>
                <a:spcPts val="0"/>
              </a:spcAft>
              <a:buSzPts val="4200"/>
              <a:buNone/>
              <a:defRPr sz="5600"/>
            </a:lvl3pPr>
            <a:lvl4pPr lvl="3">
              <a:spcBef>
                <a:spcPts val="0"/>
              </a:spcBef>
              <a:spcAft>
                <a:spcPts val="0"/>
              </a:spcAft>
              <a:buSzPts val="4200"/>
              <a:buNone/>
              <a:defRPr sz="5600"/>
            </a:lvl4pPr>
            <a:lvl5pPr lvl="4">
              <a:spcBef>
                <a:spcPts val="0"/>
              </a:spcBef>
              <a:spcAft>
                <a:spcPts val="0"/>
              </a:spcAft>
              <a:buSzPts val="4200"/>
              <a:buNone/>
              <a:defRPr sz="5600"/>
            </a:lvl5pPr>
            <a:lvl6pPr lvl="5">
              <a:spcBef>
                <a:spcPts val="0"/>
              </a:spcBef>
              <a:spcAft>
                <a:spcPts val="0"/>
              </a:spcAft>
              <a:buSzPts val="4200"/>
              <a:buNone/>
              <a:defRPr sz="5600"/>
            </a:lvl6pPr>
            <a:lvl7pPr lvl="6">
              <a:spcBef>
                <a:spcPts val="0"/>
              </a:spcBef>
              <a:spcAft>
                <a:spcPts val="0"/>
              </a:spcAft>
              <a:buSzPts val="4200"/>
              <a:buNone/>
              <a:defRPr sz="5600"/>
            </a:lvl7pPr>
            <a:lvl8pPr lvl="7">
              <a:spcBef>
                <a:spcPts val="0"/>
              </a:spcBef>
              <a:spcAft>
                <a:spcPts val="0"/>
              </a:spcAft>
              <a:buSzPts val="4200"/>
              <a:buNone/>
              <a:defRPr sz="5600"/>
            </a:lvl8pPr>
            <a:lvl9pPr lvl="8">
              <a:spcBef>
                <a:spcPts val="0"/>
              </a:spcBef>
              <a:spcAft>
                <a:spcPts val="0"/>
              </a:spcAft>
              <a:buSzPts val="4200"/>
              <a:buNone/>
              <a:defRPr sz="5600"/>
            </a:lvl9pPr>
          </a:lstStyle>
          <a:p>
            <a:endParaRPr/>
          </a:p>
        </p:txBody>
      </p:sp>
      <p:sp>
        <p:nvSpPr>
          <p:cNvPr id="17" name="Google Shape;17;p3"/>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701673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21" name="Google Shape;21;p4"/>
          <p:cNvSpPr txBox="1">
            <a:spLocks noGrp="1"/>
          </p:cNvSpPr>
          <p:nvPr>
            <p:ph type="title"/>
          </p:nvPr>
        </p:nvSpPr>
        <p:spPr>
          <a:xfrm>
            <a:off x="960895" y="292709"/>
            <a:ext cx="10703430" cy="1023600"/>
          </a:xfrm>
          <a:prstGeom prst="rect">
            <a:avLst/>
          </a:prstGeom>
        </p:spPr>
        <p:txBody>
          <a:bodyPr spcFirstLastPara="1" wrap="square" lIns="91425" tIns="91425" rIns="91425" bIns="91425" anchor="b" anchorCtr="0">
            <a:noAutofit/>
          </a:bodyPr>
          <a:lstStyle>
            <a:lvl1pPr lvl="0" algn="l">
              <a:spcBef>
                <a:spcPts val="0"/>
              </a:spcBef>
              <a:spcAft>
                <a:spcPts val="0"/>
              </a:spcAft>
              <a:buSzPts val="3200"/>
              <a:buNone/>
              <a:defRPr>
                <a:solidFill>
                  <a:schemeClr val="tx1"/>
                </a:solidFill>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dirty="0"/>
          </a:p>
        </p:txBody>
      </p:sp>
      <p:sp>
        <p:nvSpPr>
          <p:cNvPr id="22" name="Google Shape;22;p4"/>
          <p:cNvSpPr txBox="1">
            <a:spLocks noGrp="1"/>
          </p:cNvSpPr>
          <p:nvPr>
            <p:ph type="body" idx="1"/>
          </p:nvPr>
        </p:nvSpPr>
        <p:spPr>
          <a:xfrm>
            <a:off x="991894" y="1823634"/>
            <a:ext cx="10048068" cy="4348733"/>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dirty="0"/>
          </a:p>
        </p:txBody>
      </p:sp>
      <p:sp>
        <p:nvSpPr>
          <p:cNvPr id="23" name="Google Shape;23;p4"/>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402549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7" name="Google Shape;27;p5"/>
          <p:cNvSpPr txBox="1">
            <a:spLocks noGrp="1"/>
          </p:cNvSpPr>
          <p:nvPr>
            <p:ph type="title"/>
          </p:nvPr>
        </p:nvSpPr>
        <p:spPr>
          <a:xfrm>
            <a:off x="770115" y="215218"/>
            <a:ext cx="10651769" cy="1023600"/>
          </a:xfrm>
          <a:prstGeom prst="rect">
            <a:avLst/>
          </a:prstGeom>
        </p:spPr>
        <p:txBody>
          <a:bodyPr spcFirstLastPara="1" wrap="square" lIns="91425" tIns="91425" rIns="91425" bIns="91425" anchor="b" anchorCtr="0">
            <a:noAutofit/>
          </a:bodyPr>
          <a:lstStyle>
            <a:lvl1pPr lvl="0" algn="l">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629200" y="1854631"/>
            <a:ext cx="5333200" cy="4317736"/>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dirty="0"/>
          </a:p>
        </p:txBody>
      </p:sp>
      <p:sp>
        <p:nvSpPr>
          <p:cNvPr id="29" name="Google Shape;29;p5"/>
          <p:cNvSpPr txBox="1">
            <a:spLocks noGrp="1"/>
          </p:cNvSpPr>
          <p:nvPr>
            <p:ph type="body" idx="2"/>
          </p:nvPr>
        </p:nvSpPr>
        <p:spPr>
          <a:xfrm>
            <a:off x="6259000" y="1854631"/>
            <a:ext cx="5333200" cy="4317736"/>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dirty="0"/>
          </a:p>
        </p:txBody>
      </p:sp>
      <p:sp>
        <p:nvSpPr>
          <p:cNvPr id="30" name="Google Shape;30;p5"/>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394740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00"/>
        <p:cNvGrpSpPr/>
        <p:nvPr/>
      </p:nvGrpSpPr>
      <p:grpSpPr>
        <a:xfrm>
          <a:off x="0" y="0"/>
          <a:ext cx="0" cy="0"/>
          <a:chOff x="0" y="0"/>
          <a:chExt cx="0" cy="0"/>
        </a:xfrm>
      </p:grpSpPr>
      <p:sp>
        <p:nvSpPr>
          <p:cNvPr id="101" name="Google Shape;101;p20"/>
          <p:cNvSpPr txBox="1">
            <a:spLocks noGrp="1"/>
          </p:cNvSpPr>
          <p:nvPr>
            <p:ph type="title"/>
          </p:nvPr>
        </p:nvSpPr>
        <p:spPr>
          <a:xfrm>
            <a:off x="653667" y="651000"/>
            <a:ext cx="8302800" cy="5454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rtl="0">
              <a:spcBef>
                <a:spcPts val="0"/>
              </a:spcBef>
              <a:spcAft>
                <a:spcPts val="0"/>
              </a:spcAft>
              <a:buSzPts val="6000"/>
              <a:buNone/>
              <a:defRPr sz="8000"/>
            </a:lvl2pPr>
            <a:lvl3pPr lvl="2" rtl="0">
              <a:spcBef>
                <a:spcPts val="0"/>
              </a:spcBef>
              <a:spcAft>
                <a:spcPts val="0"/>
              </a:spcAft>
              <a:buSzPts val="6000"/>
              <a:buNone/>
              <a:defRPr sz="8000"/>
            </a:lvl3pPr>
            <a:lvl4pPr lvl="3" rtl="0">
              <a:spcBef>
                <a:spcPts val="0"/>
              </a:spcBef>
              <a:spcAft>
                <a:spcPts val="0"/>
              </a:spcAft>
              <a:buSzPts val="6000"/>
              <a:buNone/>
              <a:defRPr sz="8000"/>
            </a:lvl4pPr>
            <a:lvl5pPr lvl="4" rtl="0">
              <a:spcBef>
                <a:spcPts val="0"/>
              </a:spcBef>
              <a:spcAft>
                <a:spcPts val="0"/>
              </a:spcAft>
              <a:buSzPts val="6000"/>
              <a:buNone/>
              <a:defRPr sz="8000"/>
            </a:lvl5pPr>
            <a:lvl6pPr lvl="5" rtl="0">
              <a:spcBef>
                <a:spcPts val="0"/>
              </a:spcBef>
              <a:spcAft>
                <a:spcPts val="0"/>
              </a:spcAft>
              <a:buSzPts val="6000"/>
              <a:buNone/>
              <a:defRPr sz="8000"/>
            </a:lvl6pPr>
            <a:lvl7pPr lvl="6" rtl="0">
              <a:spcBef>
                <a:spcPts val="0"/>
              </a:spcBef>
              <a:spcAft>
                <a:spcPts val="0"/>
              </a:spcAft>
              <a:buSzPts val="6000"/>
              <a:buNone/>
              <a:defRPr sz="8000"/>
            </a:lvl7pPr>
            <a:lvl8pPr lvl="7" rtl="0">
              <a:spcBef>
                <a:spcPts val="0"/>
              </a:spcBef>
              <a:spcAft>
                <a:spcPts val="0"/>
              </a:spcAft>
              <a:buSzPts val="6000"/>
              <a:buNone/>
              <a:defRPr sz="8000"/>
            </a:lvl8pPr>
            <a:lvl9pPr lvl="8" rtl="0">
              <a:spcBef>
                <a:spcPts val="0"/>
              </a:spcBef>
              <a:spcAft>
                <a:spcPts val="0"/>
              </a:spcAft>
              <a:buSzPts val="6000"/>
              <a:buNone/>
              <a:defRPr sz="8000"/>
            </a:lvl9pPr>
          </a:lstStyle>
          <a:p>
            <a:endParaRPr/>
          </a:p>
        </p:txBody>
      </p:sp>
      <p:sp>
        <p:nvSpPr>
          <p:cNvPr id="102" name="Google Shape;102;p20"/>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835316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6235342-C229-449B-88E5-BAD7C4FF2028}" type="slidenum">
              <a:rPr lang="en-US"/>
              <a:pPr>
                <a:defRPr/>
              </a:pPr>
              <a:t>‹#›</a:t>
            </a:fld>
            <a:endParaRPr lang="en-US" dirty="0"/>
          </a:p>
        </p:txBody>
      </p:sp>
    </p:spTree>
    <p:extLst>
      <p:ext uri="{BB962C8B-B14F-4D97-AF65-F5344CB8AC3E}">
        <p14:creationId xmlns:p14="http://schemas.microsoft.com/office/powerpoint/2010/main" val="191538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1A17CB-B583-708B-21BA-8D5B2AD402AD}"/>
              </a:ext>
            </a:extLst>
          </p:cNvPr>
          <p:cNvSpPr>
            <a:spLocks noGrp="1"/>
          </p:cNvSpPr>
          <p:nvPr>
            <p:ph type="sldNum" sz="quarter" idx="12"/>
          </p:nvPr>
        </p:nvSpPr>
        <p:spPr>
          <a:xfrm>
            <a:off x="6250022" y="6435725"/>
            <a:ext cx="2743200" cy="365125"/>
          </a:xfrm>
        </p:spPr>
        <p:txBody>
          <a:bodyPr/>
          <a:lstStyle/>
          <a:p>
            <a:fld id="{C31ADD98-9B5D-4EBF-A325-C3125E3FC4B5}" type="slidenum">
              <a:rPr lang="en-US" smtClean="0"/>
              <a:t>‹#›</a:t>
            </a:fld>
            <a:endParaRPr lang="en-US" dirty="0"/>
          </a:p>
        </p:txBody>
      </p:sp>
      <p:grpSp>
        <p:nvGrpSpPr>
          <p:cNvPr id="5" name="Group 4">
            <a:extLst>
              <a:ext uri="{FF2B5EF4-FFF2-40B4-BE49-F238E27FC236}">
                <a16:creationId xmlns:a16="http://schemas.microsoft.com/office/drawing/2014/main" id="{D1D6EE33-BAA3-2BA4-E71A-CC36700D90E9}"/>
              </a:ext>
            </a:extLst>
          </p:cNvPr>
          <p:cNvGrpSpPr/>
          <p:nvPr userDrawn="1"/>
        </p:nvGrpSpPr>
        <p:grpSpPr>
          <a:xfrm>
            <a:off x="9231947" y="1673796"/>
            <a:ext cx="2960053" cy="5127054"/>
            <a:chOff x="9231947" y="1730946"/>
            <a:chExt cx="2960053" cy="5127054"/>
          </a:xfrm>
        </p:grpSpPr>
        <p:pic>
          <p:nvPicPr>
            <p:cNvPr id="6" name="Picture 5">
              <a:extLst>
                <a:ext uri="{FF2B5EF4-FFF2-40B4-BE49-F238E27FC236}">
                  <a16:creationId xmlns:a16="http://schemas.microsoft.com/office/drawing/2014/main" id="{7D2FBC0F-F1A6-93B9-4968-1433D89C2DF1}"/>
                </a:ext>
              </a:extLst>
            </p:cNvPr>
            <p:cNvPicPr>
              <a:picLocks noChangeAspect="1"/>
            </p:cNvPicPr>
            <p:nvPr userDrawn="1"/>
          </p:nvPicPr>
          <p:blipFill>
            <a:blip r:embed="rId2"/>
            <a:stretch>
              <a:fillRect/>
            </a:stretch>
          </p:blipFill>
          <p:spPr>
            <a:xfrm>
              <a:off x="9231947" y="2824163"/>
              <a:ext cx="2960053" cy="4033837"/>
            </a:xfrm>
            <a:prstGeom prst="rect">
              <a:avLst/>
            </a:prstGeom>
          </p:spPr>
        </p:pic>
        <p:pic>
          <p:nvPicPr>
            <p:cNvPr id="7" name="Picture 6">
              <a:extLst>
                <a:ext uri="{FF2B5EF4-FFF2-40B4-BE49-F238E27FC236}">
                  <a16:creationId xmlns:a16="http://schemas.microsoft.com/office/drawing/2014/main" id="{7AE72940-85D2-A608-5698-6FC222C2C3E0}"/>
                </a:ext>
              </a:extLst>
            </p:cNvPr>
            <p:cNvPicPr>
              <a:picLocks noChangeAspect="1"/>
            </p:cNvPicPr>
            <p:nvPr userDrawn="1"/>
          </p:nvPicPr>
          <p:blipFill>
            <a:blip r:embed="rId3"/>
            <a:stretch>
              <a:fillRect/>
            </a:stretch>
          </p:blipFill>
          <p:spPr>
            <a:xfrm>
              <a:off x="10980106" y="1730946"/>
              <a:ext cx="1211894" cy="1188472"/>
            </a:xfrm>
            <a:prstGeom prst="rect">
              <a:avLst/>
            </a:prstGeom>
          </p:spPr>
        </p:pic>
      </p:grpSp>
    </p:spTree>
    <p:extLst>
      <p:ext uri="{BB962C8B-B14F-4D97-AF65-F5344CB8AC3E}">
        <p14:creationId xmlns:p14="http://schemas.microsoft.com/office/powerpoint/2010/main" val="835181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62BAD-F82B-0125-1078-1952A079ABCB}"/>
              </a:ext>
            </a:extLst>
          </p:cNvPr>
          <p:cNvSpPr>
            <a:spLocks noGrp="1"/>
          </p:cNvSpPr>
          <p:nvPr>
            <p:ph type="title" hasCustomPrompt="1"/>
          </p:nvPr>
        </p:nvSpPr>
        <p:spPr>
          <a:xfrm>
            <a:off x="664464" y="2483636"/>
            <a:ext cx="10972800" cy="1143000"/>
          </a:xfrm>
        </p:spPr>
        <p:txBody>
          <a:bodyPr/>
          <a:lstStyle>
            <a:lvl1pPr>
              <a:defRPr sz="6600" i="1" u="none">
                <a:latin typeface="Playfair Display" pitchFamily="2" charset="0"/>
              </a:defRPr>
            </a:lvl1pPr>
          </a:lstStyle>
          <a:p>
            <a:r>
              <a:rPr lang="en-US" dirty="0"/>
              <a:t>Section:</a:t>
            </a:r>
            <a:br>
              <a:rPr lang="en-US" dirty="0"/>
            </a:br>
            <a:endParaRPr lang="en-US" dirty="0"/>
          </a:p>
        </p:txBody>
      </p:sp>
      <p:sp>
        <p:nvSpPr>
          <p:cNvPr id="3" name="Date Placeholder 2">
            <a:extLst>
              <a:ext uri="{FF2B5EF4-FFF2-40B4-BE49-F238E27FC236}">
                <a16:creationId xmlns:a16="http://schemas.microsoft.com/office/drawing/2014/main" id="{268CE0A2-118D-ADB5-C725-23585A5073F1}"/>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E4674667-C61E-9829-B16B-5F76C3C581BE}"/>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A035D26F-2A0A-843E-62CF-EAD4B378B841}"/>
              </a:ext>
            </a:extLst>
          </p:cNvPr>
          <p:cNvSpPr>
            <a:spLocks noGrp="1"/>
          </p:cNvSpPr>
          <p:nvPr>
            <p:ph type="sldNum" sz="quarter" idx="12"/>
          </p:nvPr>
        </p:nvSpPr>
        <p:spPr/>
        <p:txBody>
          <a:bodyPr/>
          <a:lstStyle/>
          <a:p>
            <a:pPr>
              <a:defRPr/>
            </a:pPr>
            <a:fld id="{C24EE3B7-B273-4791-B146-D2F1CA0CB953}" type="slidenum">
              <a:rPr lang="en-US" smtClean="0"/>
              <a:pPr>
                <a:defRPr/>
              </a:pPr>
              <a:t>‹#›</a:t>
            </a:fld>
            <a:endParaRPr lang="en-US" dirty="0"/>
          </a:p>
        </p:txBody>
      </p:sp>
    </p:spTree>
    <p:extLst>
      <p:ext uri="{BB962C8B-B14F-4D97-AF65-F5344CB8AC3E}">
        <p14:creationId xmlns:p14="http://schemas.microsoft.com/office/powerpoint/2010/main" val="410669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41F6399-F455-40D4-9452-6830A7ADB9A4}" type="slidenum">
              <a:rPr lang="en-US"/>
              <a:pPr>
                <a:defRPr/>
              </a:pPr>
              <a:t>‹#›</a:t>
            </a:fld>
            <a:endParaRPr lang="en-US" dirty="0"/>
          </a:p>
        </p:txBody>
      </p:sp>
    </p:spTree>
    <p:extLst>
      <p:ext uri="{BB962C8B-B14F-4D97-AF65-F5344CB8AC3E}">
        <p14:creationId xmlns:p14="http://schemas.microsoft.com/office/powerpoint/2010/main" val="8747807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921B09DA-DDA5-4418-BA65-351B04D5F5A8}" type="slidenum">
              <a:rPr lang="en-US"/>
              <a:pPr>
                <a:defRPr/>
              </a:pPr>
              <a:t>‹#›</a:t>
            </a:fld>
            <a:endParaRPr lang="en-US" dirty="0"/>
          </a:p>
        </p:txBody>
      </p:sp>
    </p:spTree>
    <p:extLst>
      <p:ext uri="{BB962C8B-B14F-4D97-AF65-F5344CB8AC3E}">
        <p14:creationId xmlns:p14="http://schemas.microsoft.com/office/powerpoint/2010/main" val="11203371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3D538D-18C6-7DEE-DD90-96A1C1E1F03D}"/>
              </a:ext>
            </a:extLst>
          </p:cNvPr>
          <p:cNvSpPr>
            <a:spLocks noGrp="1"/>
          </p:cNvSpPr>
          <p:nvPr>
            <p:ph type="dt" sz="half" idx="10"/>
          </p:nvPr>
        </p:nvSpPr>
        <p:spPr>
          <a:xfrm>
            <a:off x="838200" y="6356350"/>
            <a:ext cx="2743200" cy="365125"/>
          </a:xfrm>
          <a:prstGeom prst="rect">
            <a:avLst/>
          </a:prstGeom>
        </p:spPr>
        <p:txBody>
          <a:bodyPr/>
          <a:lstStyle/>
          <a:p>
            <a:fld id="{152B3E69-1435-400D-8054-80911BF3DC55}" type="datetimeFigureOut">
              <a:rPr lang="en-US" smtClean="0"/>
              <a:t>7/13/2026</a:t>
            </a:fld>
            <a:endParaRPr lang="en-US" dirty="0"/>
          </a:p>
        </p:txBody>
      </p:sp>
      <p:sp>
        <p:nvSpPr>
          <p:cNvPr id="4" name="Slide Number Placeholder 3">
            <a:extLst>
              <a:ext uri="{FF2B5EF4-FFF2-40B4-BE49-F238E27FC236}">
                <a16:creationId xmlns:a16="http://schemas.microsoft.com/office/drawing/2014/main" id="{F1406489-1089-97F7-B64C-9303DB83D515}"/>
              </a:ext>
            </a:extLst>
          </p:cNvPr>
          <p:cNvSpPr>
            <a:spLocks noGrp="1"/>
          </p:cNvSpPr>
          <p:nvPr>
            <p:ph type="sldNum" sz="quarter" idx="12"/>
          </p:nvPr>
        </p:nvSpPr>
        <p:spPr/>
        <p:txBody>
          <a:bodyPr/>
          <a:lstStyle/>
          <a:p>
            <a:fld id="{2C53C08F-9DBC-43E6-A84F-0D6865951D70}" type="slidenum">
              <a:rPr lang="en-US" smtClean="0"/>
              <a:t>‹#›</a:t>
            </a:fld>
            <a:endParaRPr lang="en-US" dirty="0"/>
          </a:p>
        </p:txBody>
      </p:sp>
      <p:sp>
        <p:nvSpPr>
          <p:cNvPr id="8" name="Content Placeholder 7">
            <a:extLst>
              <a:ext uri="{FF2B5EF4-FFF2-40B4-BE49-F238E27FC236}">
                <a16:creationId xmlns:a16="http://schemas.microsoft.com/office/drawing/2014/main" id="{EDF82A9F-9CFD-A562-BB46-51D8988AF8CE}"/>
              </a:ext>
            </a:extLst>
          </p:cNvPr>
          <p:cNvSpPr>
            <a:spLocks noGrp="1"/>
          </p:cNvSpPr>
          <p:nvPr>
            <p:ph sz="quarter" idx="13"/>
          </p:nvPr>
        </p:nvSpPr>
        <p:spPr>
          <a:xfrm>
            <a:off x="4924425" y="2001837"/>
            <a:ext cx="6478681" cy="38013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CC73F7C0-39C1-A95C-E06B-DDB5B166D9D5}"/>
              </a:ext>
            </a:extLst>
          </p:cNvPr>
          <p:cNvSpPr>
            <a:spLocks noGrp="1"/>
          </p:cNvSpPr>
          <p:nvPr>
            <p:ph type="title"/>
          </p:nvPr>
        </p:nvSpPr>
        <p:spPr>
          <a:xfrm>
            <a:off x="4016188" y="365125"/>
            <a:ext cx="7337612" cy="1325563"/>
          </a:xfrm>
        </p:spPr>
        <p:txBody>
          <a:bodyPr/>
          <a:lstStyle/>
          <a:p>
            <a:r>
              <a:rPr lang="en-US"/>
              <a:t>Click to edit Master title style</a:t>
            </a:r>
          </a:p>
        </p:txBody>
      </p:sp>
    </p:spTree>
    <p:extLst>
      <p:ext uri="{BB962C8B-B14F-4D97-AF65-F5344CB8AC3E}">
        <p14:creationId xmlns:p14="http://schemas.microsoft.com/office/powerpoint/2010/main" val="33113923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3C58233-4E7B-AE4D-1103-36B8697903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10" name="Text Placeholder 2">
            <a:extLst>
              <a:ext uri="{FF2B5EF4-FFF2-40B4-BE49-F238E27FC236}">
                <a16:creationId xmlns:a16="http://schemas.microsoft.com/office/drawing/2014/main" id="{0F9B721C-63FF-31B5-69DE-57C20B779E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C6C13BEB-85F7-5453-8E4A-70E7990061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4">
            <a:extLst>
              <a:ext uri="{FF2B5EF4-FFF2-40B4-BE49-F238E27FC236}">
                <a16:creationId xmlns:a16="http://schemas.microsoft.com/office/drawing/2014/main" id="{9F6E7FD9-21F2-51FD-DF34-DCBBEFCA17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a:extLst>
              <a:ext uri="{FF2B5EF4-FFF2-40B4-BE49-F238E27FC236}">
                <a16:creationId xmlns:a16="http://schemas.microsoft.com/office/drawing/2014/main" id="{ABF11973-3BF1-5817-44B3-2B959BC65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96125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0F91C41-3BB3-DA43-34A4-9BB1B10946B2}"/>
              </a:ext>
            </a:extLst>
          </p:cNvPr>
          <p:cNvPicPr>
            <a:picLocks noChangeAspect="1"/>
          </p:cNvPicPr>
          <p:nvPr userDrawn="1"/>
        </p:nvPicPr>
        <p:blipFill>
          <a:blip r:embed="rId2"/>
          <a:stretch>
            <a:fillRect/>
          </a:stretch>
        </p:blipFill>
        <p:spPr>
          <a:xfrm>
            <a:off x="9127701" y="-14285"/>
            <a:ext cx="3252087" cy="6858000"/>
          </a:xfrm>
          <a:prstGeom prst="rect">
            <a:avLst/>
          </a:prstGeom>
        </p:spPr>
      </p:pic>
      <p:sp>
        <p:nvSpPr>
          <p:cNvPr id="8" name="Content Placeholder 7">
            <a:extLst>
              <a:ext uri="{FF2B5EF4-FFF2-40B4-BE49-F238E27FC236}">
                <a16:creationId xmlns:a16="http://schemas.microsoft.com/office/drawing/2014/main" id="{33E299D7-538A-0FF8-931C-5413128E112F}"/>
              </a:ext>
            </a:extLst>
          </p:cNvPr>
          <p:cNvSpPr>
            <a:spLocks noGrp="1"/>
          </p:cNvSpPr>
          <p:nvPr>
            <p:ph sz="quarter" idx="10"/>
          </p:nvPr>
        </p:nvSpPr>
        <p:spPr>
          <a:xfrm>
            <a:off x="646113" y="1984096"/>
            <a:ext cx="7935912" cy="4511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30E74EE8-2784-90CF-C322-44AC702CF7F9}"/>
              </a:ext>
            </a:extLst>
          </p:cNvPr>
          <p:cNvSpPr>
            <a:spLocks noGrp="1"/>
          </p:cNvSpPr>
          <p:nvPr>
            <p:ph type="title"/>
          </p:nvPr>
        </p:nvSpPr>
        <p:spPr>
          <a:xfrm>
            <a:off x="587189" y="222250"/>
            <a:ext cx="10515600" cy="1325563"/>
          </a:xfrm>
        </p:spPr>
        <p:txBody>
          <a:bodyPr/>
          <a:lstStyle/>
          <a:p>
            <a:r>
              <a:rPr lang="en-US"/>
              <a:t>Click to edit Master title style</a:t>
            </a:r>
          </a:p>
        </p:txBody>
      </p:sp>
    </p:spTree>
    <p:extLst>
      <p:ext uri="{BB962C8B-B14F-4D97-AF65-F5344CB8AC3E}">
        <p14:creationId xmlns:p14="http://schemas.microsoft.com/office/powerpoint/2010/main" val="33787420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4640979-53BE-C360-EE59-AB4698A26D16}"/>
              </a:ext>
            </a:extLst>
          </p:cNvPr>
          <p:cNvGrpSpPr/>
          <p:nvPr userDrawn="1"/>
        </p:nvGrpSpPr>
        <p:grpSpPr>
          <a:xfrm>
            <a:off x="-19699" y="9507"/>
            <a:ext cx="12255188" cy="6782460"/>
            <a:chOff x="-19699" y="9507"/>
            <a:chExt cx="12255188" cy="6782460"/>
          </a:xfrm>
        </p:grpSpPr>
        <p:pic>
          <p:nvPicPr>
            <p:cNvPr id="6" name="Picture 5">
              <a:extLst>
                <a:ext uri="{FF2B5EF4-FFF2-40B4-BE49-F238E27FC236}">
                  <a16:creationId xmlns:a16="http://schemas.microsoft.com/office/drawing/2014/main" id="{E9863984-9AE5-97A2-44AC-360C68DEF527}"/>
                </a:ext>
              </a:extLst>
            </p:cNvPr>
            <p:cNvPicPr>
              <a:picLocks noChangeAspect="1"/>
            </p:cNvPicPr>
            <p:nvPr userDrawn="1"/>
          </p:nvPicPr>
          <p:blipFill>
            <a:blip r:embed="rId2"/>
            <a:stretch>
              <a:fillRect/>
            </a:stretch>
          </p:blipFill>
          <p:spPr>
            <a:xfrm>
              <a:off x="0" y="6524011"/>
              <a:ext cx="12192000" cy="267956"/>
            </a:xfrm>
            <a:prstGeom prst="rect">
              <a:avLst/>
            </a:prstGeom>
          </p:spPr>
        </p:pic>
        <p:pic>
          <p:nvPicPr>
            <p:cNvPr id="8" name="Picture 7">
              <a:extLst>
                <a:ext uri="{FF2B5EF4-FFF2-40B4-BE49-F238E27FC236}">
                  <a16:creationId xmlns:a16="http://schemas.microsoft.com/office/drawing/2014/main" id="{847FCCAD-964E-549E-661E-B69CF083EF0D}"/>
                </a:ext>
              </a:extLst>
            </p:cNvPr>
            <p:cNvPicPr>
              <a:picLocks noChangeAspect="1"/>
            </p:cNvPicPr>
            <p:nvPr userDrawn="1"/>
          </p:nvPicPr>
          <p:blipFill>
            <a:blip r:embed="rId2"/>
            <a:stretch>
              <a:fillRect/>
            </a:stretch>
          </p:blipFill>
          <p:spPr>
            <a:xfrm rot="10800000">
              <a:off x="0" y="56511"/>
              <a:ext cx="12192000" cy="267956"/>
            </a:xfrm>
            <a:prstGeom prst="rect">
              <a:avLst/>
            </a:prstGeom>
          </p:spPr>
        </p:pic>
        <p:pic>
          <p:nvPicPr>
            <p:cNvPr id="10" name="Picture 9">
              <a:extLst>
                <a:ext uri="{FF2B5EF4-FFF2-40B4-BE49-F238E27FC236}">
                  <a16:creationId xmlns:a16="http://schemas.microsoft.com/office/drawing/2014/main" id="{BEFF4C39-EC1D-70F1-0657-C1B34A1F1638}"/>
                </a:ext>
              </a:extLst>
            </p:cNvPr>
            <p:cNvPicPr>
              <a:picLocks noChangeAspect="1"/>
            </p:cNvPicPr>
            <p:nvPr userDrawn="1"/>
          </p:nvPicPr>
          <p:blipFill>
            <a:blip r:embed="rId2"/>
            <a:stretch>
              <a:fillRect/>
            </a:stretch>
          </p:blipFill>
          <p:spPr>
            <a:xfrm rot="5400000">
              <a:off x="-3243611" y="3300099"/>
              <a:ext cx="6715779" cy="267956"/>
            </a:xfrm>
            <a:prstGeom prst="rect">
              <a:avLst/>
            </a:prstGeom>
          </p:spPr>
        </p:pic>
        <p:pic>
          <p:nvPicPr>
            <p:cNvPr id="11" name="Picture 10">
              <a:extLst>
                <a:ext uri="{FF2B5EF4-FFF2-40B4-BE49-F238E27FC236}">
                  <a16:creationId xmlns:a16="http://schemas.microsoft.com/office/drawing/2014/main" id="{164A7555-507E-F339-B787-C4936BABC60B}"/>
                </a:ext>
              </a:extLst>
            </p:cNvPr>
            <p:cNvPicPr>
              <a:picLocks noChangeAspect="1"/>
            </p:cNvPicPr>
            <p:nvPr userDrawn="1"/>
          </p:nvPicPr>
          <p:blipFill>
            <a:blip r:embed="rId2"/>
            <a:stretch>
              <a:fillRect/>
            </a:stretch>
          </p:blipFill>
          <p:spPr>
            <a:xfrm rot="16200000">
              <a:off x="8743621" y="3233419"/>
              <a:ext cx="6715779" cy="267956"/>
            </a:xfrm>
            <a:prstGeom prst="rect">
              <a:avLst/>
            </a:prstGeom>
          </p:spPr>
        </p:pic>
      </p:grpSp>
      <p:sp>
        <p:nvSpPr>
          <p:cNvPr id="14" name="Content Placeholder 13">
            <a:extLst>
              <a:ext uri="{FF2B5EF4-FFF2-40B4-BE49-F238E27FC236}">
                <a16:creationId xmlns:a16="http://schemas.microsoft.com/office/drawing/2014/main" id="{5942F1ED-DCD6-2EE9-6302-E606A4466F36}"/>
              </a:ext>
            </a:extLst>
          </p:cNvPr>
          <p:cNvSpPr>
            <a:spLocks noGrp="1"/>
          </p:cNvSpPr>
          <p:nvPr>
            <p:ph sz="quarter" idx="10"/>
          </p:nvPr>
        </p:nvSpPr>
        <p:spPr>
          <a:xfrm>
            <a:off x="838200" y="2037874"/>
            <a:ext cx="3668713" cy="31078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itle 16">
            <a:extLst>
              <a:ext uri="{FF2B5EF4-FFF2-40B4-BE49-F238E27FC236}">
                <a16:creationId xmlns:a16="http://schemas.microsoft.com/office/drawing/2014/main" id="{CADE5155-9BE7-0AE1-BCAD-F47E4747A328}"/>
              </a:ext>
            </a:extLst>
          </p:cNvPr>
          <p:cNvSpPr>
            <a:spLocks noGrp="1"/>
          </p:cNvSpPr>
          <p:nvPr>
            <p:ph type="title"/>
          </p:nvPr>
        </p:nvSpPr>
        <p:spPr>
          <a:xfrm>
            <a:off x="838200" y="365126"/>
            <a:ext cx="10515600" cy="1093134"/>
          </a:xfrm>
        </p:spPr>
        <p:txBody>
          <a:bodyPr/>
          <a:lstStyle/>
          <a:p>
            <a:r>
              <a:rPr lang="en-US"/>
              <a:t>Click to edit Master title style</a:t>
            </a:r>
          </a:p>
        </p:txBody>
      </p:sp>
      <p:graphicFrame>
        <p:nvGraphicFramePr>
          <p:cNvPr id="20" name="Diagram 19">
            <a:extLst>
              <a:ext uri="{FF2B5EF4-FFF2-40B4-BE49-F238E27FC236}">
                <a16:creationId xmlns:a16="http://schemas.microsoft.com/office/drawing/2014/main" id="{FFB84964-2868-D1A9-3666-C79317CD3D2F}"/>
              </a:ext>
            </a:extLst>
          </p:cNvPr>
          <p:cNvGraphicFramePr/>
          <p:nvPr userDrawn="1">
            <p:extLst>
              <p:ext uri="{D42A27DB-BD31-4B8C-83A1-F6EECF244321}">
                <p14:modId xmlns:p14="http://schemas.microsoft.com/office/powerpoint/2010/main" val="677518096"/>
              </p:ext>
            </p:extLst>
          </p:nvPr>
        </p:nvGraphicFramePr>
        <p:xfrm>
          <a:off x="5510321" y="1804892"/>
          <a:ext cx="5648301" cy="3699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54314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AC8D741-440F-811E-D360-A3317E2B9AE7}"/>
              </a:ext>
            </a:extLst>
          </p:cNvPr>
          <p:cNvSpPr>
            <a:spLocks noGrp="1"/>
          </p:cNvSpPr>
          <p:nvPr>
            <p:ph type="title"/>
          </p:nvPr>
        </p:nvSpPr>
        <p:spPr>
          <a:xfrm>
            <a:off x="838200" y="217484"/>
            <a:ext cx="10515600" cy="815975"/>
          </a:xfrm>
        </p:spPr>
        <p:txBody>
          <a:bodyPr/>
          <a:lstStyle/>
          <a:p>
            <a:r>
              <a:rPr lang="en-US"/>
              <a:t>Click to edit Master title style</a:t>
            </a:r>
          </a:p>
        </p:txBody>
      </p:sp>
      <p:sp>
        <p:nvSpPr>
          <p:cNvPr id="9" name="Content Placeholder 8">
            <a:extLst>
              <a:ext uri="{FF2B5EF4-FFF2-40B4-BE49-F238E27FC236}">
                <a16:creationId xmlns:a16="http://schemas.microsoft.com/office/drawing/2014/main" id="{FA20B099-61ED-16BE-AAA8-0B91B050F4FB}"/>
              </a:ext>
            </a:extLst>
          </p:cNvPr>
          <p:cNvSpPr>
            <a:spLocks noGrp="1"/>
          </p:cNvSpPr>
          <p:nvPr>
            <p:ph sz="quarter" idx="10"/>
          </p:nvPr>
        </p:nvSpPr>
        <p:spPr>
          <a:xfrm>
            <a:off x="928689" y="1509713"/>
            <a:ext cx="4786294" cy="4838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8">
            <a:extLst>
              <a:ext uri="{FF2B5EF4-FFF2-40B4-BE49-F238E27FC236}">
                <a16:creationId xmlns:a16="http://schemas.microsoft.com/office/drawing/2014/main" id="{244879F5-3C4B-9201-240C-CFD96F5FDCAD}"/>
              </a:ext>
            </a:extLst>
          </p:cNvPr>
          <p:cNvSpPr>
            <a:spLocks noGrp="1"/>
          </p:cNvSpPr>
          <p:nvPr>
            <p:ph sz="quarter" idx="11"/>
          </p:nvPr>
        </p:nvSpPr>
        <p:spPr>
          <a:xfrm>
            <a:off x="6477019" y="1519229"/>
            <a:ext cx="4734840" cy="4838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54483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7CDC48E-95A8-4B50-F5E6-4362990A670C}"/>
              </a:ext>
            </a:extLst>
          </p:cNvPr>
          <p:cNvGrpSpPr/>
          <p:nvPr userDrawn="1"/>
        </p:nvGrpSpPr>
        <p:grpSpPr>
          <a:xfrm>
            <a:off x="9231947" y="1673796"/>
            <a:ext cx="2960053" cy="5127054"/>
            <a:chOff x="9231947" y="1730946"/>
            <a:chExt cx="2960053" cy="5127054"/>
          </a:xfrm>
        </p:grpSpPr>
        <p:pic>
          <p:nvPicPr>
            <p:cNvPr id="6" name="Picture 5">
              <a:extLst>
                <a:ext uri="{FF2B5EF4-FFF2-40B4-BE49-F238E27FC236}">
                  <a16:creationId xmlns:a16="http://schemas.microsoft.com/office/drawing/2014/main" id="{8621F6B5-4A32-0C21-F6F1-29070F14C227}"/>
                </a:ext>
              </a:extLst>
            </p:cNvPr>
            <p:cNvPicPr>
              <a:picLocks noChangeAspect="1"/>
            </p:cNvPicPr>
            <p:nvPr userDrawn="1"/>
          </p:nvPicPr>
          <p:blipFill>
            <a:blip r:embed="rId2"/>
            <a:stretch>
              <a:fillRect/>
            </a:stretch>
          </p:blipFill>
          <p:spPr>
            <a:xfrm>
              <a:off x="9231947" y="2824163"/>
              <a:ext cx="2960053" cy="4033837"/>
            </a:xfrm>
            <a:prstGeom prst="rect">
              <a:avLst/>
            </a:prstGeom>
          </p:spPr>
        </p:pic>
        <p:pic>
          <p:nvPicPr>
            <p:cNvPr id="8" name="Picture 7">
              <a:extLst>
                <a:ext uri="{FF2B5EF4-FFF2-40B4-BE49-F238E27FC236}">
                  <a16:creationId xmlns:a16="http://schemas.microsoft.com/office/drawing/2014/main" id="{C8461E24-6BC8-4032-5932-B7C8A49E1796}"/>
                </a:ext>
              </a:extLst>
            </p:cNvPr>
            <p:cNvPicPr>
              <a:picLocks noChangeAspect="1"/>
            </p:cNvPicPr>
            <p:nvPr userDrawn="1"/>
          </p:nvPicPr>
          <p:blipFill>
            <a:blip r:embed="rId3"/>
            <a:stretch>
              <a:fillRect/>
            </a:stretch>
          </p:blipFill>
          <p:spPr>
            <a:xfrm>
              <a:off x="10980106" y="1730946"/>
              <a:ext cx="1211894" cy="1188472"/>
            </a:xfrm>
            <a:prstGeom prst="rect">
              <a:avLst/>
            </a:prstGeom>
          </p:spPr>
        </p:pic>
      </p:grpSp>
      <p:sp>
        <p:nvSpPr>
          <p:cNvPr id="11" name="Content Placeholder 10">
            <a:extLst>
              <a:ext uri="{FF2B5EF4-FFF2-40B4-BE49-F238E27FC236}">
                <a16:creationId xmlns:a16="http://schemas.microsoft.com/office/drawing/2014/main" id="{5729D619-4905-ED54-DA42-B24D96736DB9}"/>
              </a:ext>
            </a:extLst>
          </p:cNvPr>
          <p:cNvSpPr>
            <a:spLocks noGrp="1"/>
          </p:cNvSpPr>
          <p:nvPr>
            <p:ph sz="quarter" idx="13"/>
          </p:nvPr>
        </p:nvSpPr>
        <p:spPr>
          <a:xfrm>
            <a:off x="574583" y="1776599"/>
            <a:ext cx="8196262" cy="3938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1">
            <a:extLst>
              <a:ext uri="{FF2B5EF4-FFF2-40B4-BE49-F238E27FC236}">
                <a16:creationId xmlns:a16="http://schemas.microsoft.com/office/drawing/2014/main" id="{44ACEA9E-09F3-36EE-C462-7C27B9A33D3E}"/>
              </a:ext>
            </a:extLst>
          </p:cNvPr>
          <p:cNvSpPr>
            <a:spLocks noGrp="1"/>
          </p:cNvSpPr>
          <p:nvPr>
            <p:ph type="title"/>
          </p:nvPr>
        </p:nvSpPr>
        <p:spPr>
          <a:xfrm>
            <a:off x="464506" y="184337"/>
            <a:ext cx="10515600" cy="1325563"/>
          </a:xfrm>
        </p:spPr>
        <p:txBody>
          <a:bodyPr/>
          <a:lstStyle/>
          <a:p>
            <a:r>
              <a:rPr lang="en-US"/>
              <a:t>Click to edit Master title style</a:t>
            </a:r>
          </a:p>
        </p:txBody>
      </p:sp>
      <p:pic>
        <p:nvPicPr>
          <p:cNvPr id="13" name="Picture 12">
            <a:extLst>
              <a:ext uri="{FF2B5EF4-FFF2-40B4-BE49-F238E27FC236}">
                <a16:creationId xmlns:a16="http://schemas.microsoft.com/office/drawing/2014/main" id="{FB022F5B-7EE8-DF9C-1C74-A5015E8F7A63}"/>
              </a:ext>
            </a:extLst>
          </p:cNvPr>
          <p:cNvPicPr>
            <a:picLocks noChangeAspect="1"/>
          </p:cNvPicPr>
          <p:nvPr userDrawn="1"/>
        </p:nvPicPr>
        <p:blipFill>
          <a:blip r:embed="rId4"/>
          <a:stretch>
            <a:fillRect/>
          </a:stretch>
        </p:blipFill>
        <p:spPr>
          <a:xfrm>
            <a:off x="160132" y="6221506"/>
            <a:ext cx="608747" cy="528177"/>
          </a:xfrm>
          <a:prstGeom prst="rect">
            <a:avLst/>
          </a:prstGeom>
        </p:spPr>
      </p:pic>
    </p:spTree>
    <p:extLst>
      <p:ext uri="{BB962C8B-B14F-4D97-AF65-F5344CB8AC3E}">
        <p14:creationId xmlns:p14="http://schemas.microsoft.com/office/powerpoint/2010/main" val="38738044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406489-1089-97F7-B64C-9303DB83D515}"/>
              </a:ext>
            </a:extLst>
          </p:cNvPr>
          <p:cNvSpPr>
            <a:spLocks noGrp="1"/>
          </p:cNvSpPr>
          <p:nvPr>
            <p:ph type="sldNum" sz="quarter" idx="12"/>
          </p:nvPr>
        </p:nvSpPr>
        <p:spPr/>
        <p:txBody>
          <a:bodyPr/>
          <a:lstStyle/>
          <a:p>
            <a:fld id="{2C53C08F-9DBC-43E6-A84F-0D6865951D70}" type="slidenum">
              <a:rPr lang="en-US" smtClean="0"/>
              <a:t>‹#›</a:t>
            </a:fld>
            <a:endParaRPr lang="en-US" dirty="0"/>
          </a:p>
        </p:txBody>
      </p:sp>
      <p:pic>
        <p:nvPicPr>
          <p:cNvPr id="6" name="Picture 5">
            <a:extLst>
              <a:ext uri="{FF2B5EF4-FFF2-40B4-BE49-F238E27FC236}">
                <a16:creationId xmlns:a16="http://schemas.microsoft.com/office/drawing/2014/main" id="{F25CBF50-EA1A-3E7E-7B65-EF2FB2A7A9E9}"/>
              </a:ext>
            </a:extLst>
          </p:cNvPr>
          <p:cNvPicPr>
            <a:picLocks noChangeAspect="1"/>
          </p:cNvPicPr>
          <p:nvPr userDrawn="1"/>
        </p:nvPicPr>
        <p:blipFill>
          <a:blip r:embed="rId2"/>
          <a:stretch>
            <a:fillRect/>
          </a:stretch>
        </p:blipFill>
        <p:spPr>
          <a:xfrm>
            <a:off x="8229600" y="-19455"/>
            <a:ext cx="3965339" cy="6858000"/>
          </a:xfrm>
          <a:prstGeom prst="rect">
            <a:avLst/>
          </a:prstGeom>
        </p:spPr>
      </p:pic>
      <p:sp>
        <p:nvSpPr>
          <p:cNvPr id="13" name="Content Placeholder 12">
            <a:extLst>
              <a:ext uri="{FF2B5EF4-FFF2-40B4-BE49-F238E27FC236}">
                <a16:creationId xmlns:a16="http://schemas.microsoft.com/office/drawing/2014/main" id="{38B9EDC2-04BE-9DD5-8780-2C65D980C976}"/>
              </a:ext>
            </a:extLst>
          </p:cNvPr>
          <p:cNvSpPr>
            <a:spLocks noGrp="1"/>
          </p:cNvSpPr>
          <p:nvPr>
            <p:ph sz="quarter" idx="13"/>
          </p:nvPr>
        </p:nvSpPr>
        <p:spPr>
          <a:xfrm>
            <a:off x="495300" y="1685925"/>
            <a:ext cx="7267575" cy="34655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3">
            <a:extLst>
              <a:ext uri="{FF2B5EF4-FFF2-40B4-BE49-F238E27FC236}">
                <a16:creationId xmlns:a16="http://schemas.microsoft.com/office/drawing/2014/main" id="{DC30D3C6-20DC-2ED3-0AF7-761A1939CD3F}"/>
              </a:ext>
            </a:extLst>
          </p:cNvPr>
          <p:cNvSpPr>
            <a:spLocks noGrp="1"/>
          </p:cNvSpPr>
          <p:nvPr>
            <p:ph type="title"/>
          </p:nvPr>
        </p:nvSpPr>
        <p:spPr>
          <a:xfrm>
            <a:off x="312270" y="30443"/>
            <a:ext cx="7540812" cy="1325563"/>
          </a:xfrm>
        </p:spPr>
        <p:txBody>
          <a:bodyPr/>
          <a:lstStyle/>
          <a:p>
            <a:r>
              <a:rPr lang="en-US"/>
              <a:t>Click to edit Master title style</a:t>
            </a:r>
          </a:p>
        </p:txBody>
      </p:sp>
    </p:spTree>
    <p:extLst>
      <p:ext uri="{BB962C8B-B14F-4D97-AF65-F5344CB8AC3E}">
        <p14:creationId xmlns:p14="http://schemas.microsoft.com/office/powerpoint/2010/main" val="2038566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1A17CB-B583-708B-21BA-8D5B2AD402AD}"/>
              </a:ext>
            </a:extLst>
          </p:cNvPr>
          <p:cNvSpPr>
            <a:spLocks noGrp="1"/>
          </p:cNvSpPr>
          <p:nvPr>
            <p:ph type="sldNum" sz="quarter" idx="12"/>
          </p:nvPr>
        </p:nvSpPr>
        <p:spPr/>
        <p:txBody>
          <a:bodyPr/>
          <a:lstStyle/>
          <a:p>
            <a:fld id="{C31ADD98-9B5D-4EBF-A325-C3125E3FC4B5}" type="slidenum">
              <a:rPr lang="en-US" smtClean="0"/>
              <a:t>‹#›</a:t>
            </a:fld>
            <a:endParaRPr lang="en-US" dirty="0"/>
          </a:p>
        </p:txBody>
      </p:sp>
      <p:pic>
        <p:nvPicPr>
          <p:cNvPr id="5" name="Picture 4">
            <a:extLst>
              <a:ext uri="{FF2B5EF4-FFF2-40B4-BE49-F238E27FC236}">
                <a16:creationId xmlns:a16="http://schemas.microsoft.com/office/drawing/2014/main" id="{74571F29-CF98-3233-B8C2-E2C0CACB998C}"/>
              </a:ext>
            </a:extLst>
          </p:cNvPr>
          <p:cNvPicPr>
            <a:picLocks noChangeAspect="1"/>
          </p:cNvPicPr>
          <p:nvPr userDrawn="1"/>
        </p:nvPicPr>
        <p:blipFill>
          <a:blip r:embed="rId2"/>
          <a:stretch>
            <a:fillRect/>
          </a:stretch>
        </p:blipFill>
        <p:spPr>
          <a:xfrm>
            <a:off x="9974873" y="68262"/>
            <a:ext cx="2217127" cy="1978212"/>
          </a:xfrm>
          <a:prstGeom prst="rect">
            <a:avLst/>
          </a:prstGeom>
        </p:spPr>
      </p:pic>
      <p:sp>
        <p:nvSpPr>
          <p:cNvPr id="6" name="Rectangle 5">
            <a:extLst>
              <a:ext uri="{FF2B5EF4-FFF2-40B4-BE49-F238E27FC236}">
                <a16:creationId xmlns:a16="http://schemas.microsoft.com/office/drawing/2014/main" id="{4AAF8386-89FE-1354-1FD6-D6F5274D3E90}"/>
              </a:ext>
            </a:extLst>
          </p:cNvPr>
          <p:cNvSpPr/>
          <p:nvPr userDrawn="1"/>
        </p:nvSpPr>
        <p:spPr>
          <a:xfrm>
            <a:off x="0" y="0"/>
            <a:ext cx="12192000" cy="13652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 name="Rectangle 7">
            <a:extLst>
              <a:ext uri="{FF2B5EF4-FFF2-40B4-BE49-F238E27FC236}">
                <a16:creationId xmlns:a16="http://schemas.microsoft.com/office/drawing/2014/main" id="{7B9EC0C9-DCDB-D6F2-679D-6BEF8D3E064C}"/>
              </a:ext>
            </a:extLst>
          </p:cNvPr>
          <p:cNvSpPr/>
          <p:nvPr userDrawn="1"/>
        </p:nvSpPr>
        <p:spPr>
          <a:xfrm>
            <a:off x="0" y="6858000"/>
            <a:ext cx="12192000" cy="13652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 name="Rectangle 8">
            <a:extLst>
              <a:ext uri="{FF2B5EF4-FFF2-40B4-BE49-F238E27FC236}">
                <a16:creationId xmlns:a16="http://schemas.microsoft.com/office/drawing/2014/main" id="{819739A3-5FA5-B430-E5D6-E579A33AC227}"/>
              </a:ext>
            </a:extLst>
          </p:cNvPr>
          <p:cNvSpPr/>
          <p:nvPr userDrawn="1"/>
        </p:nvSpPr>
        <p:spPr>
          <a:xfrm rot="16200000">
            <a:off x="-3395036" y="3463298"/>
            <a:ext cx="6926262" cy="136187"/>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 name="Rectangle 9">
            <a:extLst>
              <a:ext uri="{FF2B5EF4-FFF2-40B4-BE49-F238E27FC236}">
                <a16:creationId xmlns:a16="http://schemas.microsoft.com/office/drawing/2014/main" id="{71BAD906-9410-11C0-5D99-CC7F87A49F69}"/>
              </a:ext>
            </a:extLst>
          </p:cNvPr>
          <p:cNvSpPr/>
          <p:nvPr userDrawn="1"/>
        </p:nvSpPr>
        <p:spPr>
          <a:xfrm rot="16200000">
            <a:off x="8626644" y="3429168"/>
            <a:ext cx="6994525" cy="136186"/>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Tree>
    <p:extLst>
      <p:ext uri="{BB962C8B-B14F-4D97-AF65-F5344CB8AC3E}">
        <p14:creationId xmlns:p14="http://schemas.microsoft.com/office/powerpoint/2010/main" val="28969347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FC677A-E339-571C-BE98-8DE02DCCA16D}"/>
              </a:ext>
            </a:extLst>
          </p:cNvPr>
          <p:cNvPicPr>
            <a:picLocks noChangeAspect="1"/>
          </p:cNvPicPr>
          <p:nvPr userDrawn="1"/>
        </p:nvPicPr>
        <p:blipFill>
          <a:blip r:embed="rId2"/>
          <a:stretch>
            <a:fillRect/>
          </a:stretch>
        </p:blipFill>
        <p:spPr>
          <a:xfrm>
            <a:off x="9625263" y="4870824"/>
            <a:ext cx="2506132" cy="1897398"/>
          </a:xfrm>
          <a:prstGeom prst="rect">
            <a:avLst/>
          </a:prstGeom>
        </p:spPr>
      </p:pic>
      <p:sp>
        <p:nvSpPr>
          <p:cNvPr id="9" name="Title 8">
            <a:extLst>
              <a:ext uri="{FF2B5EF4-FFF2-40B4-BE49-F238E27FC236}">
                <a16:creationId xmlns:a16="http://schemas.microsoft.com/office/drawing/2014/main" id="{FFA50421-0438-2DA4-1C63-F5A69BDAF5CA}"/>
              </a:ext>
            </a:extLst>
          </p:cNvPr>
          <p:cNvSpPr>
            <a:spLocks noGrp="1"/>
          </p:cNvSpPr>
          <p:nvPr>
            <p:ph type="title"/>
          </p:nvPr>
        </p:nvSpPr>
        <p:spPr>
          <a:xfrm>
            <a:off x="629680" y="161925"/>
            <a:ext cx="10515600" cy="1325563"/>
          </a:xfrm>
        </p:spPr>
        <p:txBody>
          <a:bodyPr/>
          <a:lstStyle/>
          <a:p>
            <a:r>
              <a:rPr lang="en-US"/>
              <a:t>Click to edit Master title style</a:t>
            </a:r>
            <a:endParaRPr lang="en-US" dirty="0"/>
          </a:p>
        </p:txBody>
      </p:sp>
      <p:sp>
        <p:nvSpPr>
          <p:cNvPr id="11" name="Content Placeholder 10">
            <a:extLst>
              <a:ext uri="{FF2B5EF4-FFF2-40B4-BE49-F238E27FC236}">
                <a16:creationId xmlns:a16="http://schemas.microsoft.com/office/drawing/2014/main" id="{459EE544-FACB-8C7A-9520-BCDF9B9FB7AF}"/>
              </a:ext>
            </a:extLst>
          </p:cNvPr>
          <p:cNvSpPr>
            <a:spLocks noGrp="1"/>
          </p:cNvSpPr>
          <p:nvPr>
            <p:ph sz="quarter" idx="10"/>
          </p:nvPr>
        </p:nvSpPr>
        <p:spPr>
          <a:xfrm>
            <a:off x="717273" y="1906494"/>
            <a:ext cx="6054725" cy="45308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22166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57018B9-F316-8BA1-C7EE-C23271696A2B}"/>
              </a:ext>
            </a:extLst>
          </p:cNvPr>
          <p:cNvPicPr>
            <a:picLocks noChangeAspect="1"/>
          </p:cNvPicPr>
          <p:nvPr userDrawn="1"/>
        </p:nvPicPr>
        <p:blipFill>
          <a:blip r:embed="rId2"/>
          <a:stretch>
            <a:fillRect/>
          </a:stretch>
        </p:blipFill>
        <p:spPr>
          <a:xfrm>
            <a:off x="10295960" y="81767"/>
            <a:ext cx="1843494" cy="1750844"/>
          </a:xfrm>
          <a:prstGeom prst="rect">
            <a:avLst/>
          </a:prstGeom>
        </p:spPr>
      </p:pic>
      <p:sp>
        <p:nvSpPr>
          <p:cNvPr id="11" name="Title 10">
            <a:extLst>
              <a:ext uri="{FF2B5EF4-FFF2-40B4-BE49-F238E27FC236}">
                <a16:creationId xmlns:a16="http://schemas.microsoft.com/office/drawing/2014/main" id="{F30C9F39-9201-B632-6FB7-5E948C92E539}"/>
              </a:ext>
            </a:extLst>
          </p:cNvPr>
          <p:cNvSpPr>
            <a:spLocks noGrp="1"/>
          </p:cNvSpPr>
          <p:nvPr>
            <p:ph type="title"/>
          </p:nvPr>
        </p:nvSpPr>
        <p:spPr>
          <a:xfrm>
            <a:off x="635000" y="179854"/>
            <a:ext cx="7582647" cy="1325563"/>
          </a:xfrm>
        </p:spPr>
        <p:txBody>
          <a:bodyPr/>
          <a:lstStyle/>
          <a:p>
            <a:r>
              <a:rPr lang="en-US"/>
              <a:t>Click to edit Master title style</a:t>
            </a:r>
          </a:p>
        </p:txBody>
      </p:sp>
      <p:sp>
        <p:nvSpPr>
          <p:cNvPr id="15" name="SmartArt Placeholder 14">
            <a:extLst>
              <a:ext uri="{FF2B5EF4-FFF2-40B4-BE49-F238E27FC236}">
                <a16:creationId xmlns:a16="http://schemas.microsoft.com/office/drawing/2014/main" id="{6D60E6BF-78ED-0B68-A925-5CDE68619D8C}"/>
              </a:ext>
            </a:extLst>
          </p:cNvPr>
          <p:cNvSpPr>
            <a:spLocks noGrp="1"/>
          </p:cNvSpPr>
          <p:nvPr>
            <p:ph type="dgm" sz="quarter" idx="10"/>
          </p:nvPr>
        </p:nvSpPr>
        <p:spPr>
          <a:xfrm>
            <a:off x="711200" y="1828800"/>
            <a:ext cx="8791575" cy="2139950"/>
          </a:xfrm>
        </p:spPr>
        <p:txBody>
          <a:bodyPr/>
          <a:lstStyle/>
          <a:p>
            <a:r>
              <a:rPr lang="en-US" dirty="0"/>
              <a:t>Click icon to add SmartArt graphic</a:t>
            </a:r>
          </a:p>
        </p:txBody>
      </p:sp>
    </p:spTree>
    <p:extLst>
      <p:ext uri="{BB962C8B-B14F-4D97-AF65-F5344CB8AC3E}">
        <p14:creationId xmlns:p14="http://schemas.microsoft.com/office/powerpoint/2010/main" val="24024028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E1834A4-5E45-1512-65FF-81EE8A99777B}"/>
              </a:ext>
            </a:extLst>
          </p:cNvPr>
          <p:cNvSpPr>
            <a:spLocks noGrp="1"/>
          </p:cNvSpPr>
          <p:nvPr>
            <p:ph type="title"/>
          </p:nvPr>
        </p:nvSpPr>
        <p:spPr>
          <a:xfrm>
            <a:off x="981638" y="60326"/>
            <a:ext cx="10899586" cy="1021415"/>
          </a:xfrm>
        </p:spPr>
        <p:txBody>
          <a:bodyPr/>
          <a:lstStyle/>
          <a:p>
            <a:r>
              <a:rPr lang="en-US"/>
              <a:t>Click to edit Master title style</a:t>
            </a:r>
          </a:p>
        </p:txBody>
      </p:sp>
      <p:pic>
        <p:nvPicPr>
          <p:cNvPr id="9" name="Picture 8">
            <a:extLst>
              <a:ext uri="{FF2B5EF4-FFF2-40B4-BE49-F238E27FC236}">
                <a16:creationId xmlns:a16="http://schemas.microsoft.com/office/drawing/2014/main" id="{4E556F78-02A0-93FB-0CA3-CE34C966F2AE}"/>
              </a:ext>
            </a:extLst>
          </p:cNvPr>
          <p:cNvPicPr>
            <a:picLocks noChangeAspect="1"/>
          </p:cNvPicPr>
          <p:nvPr userDrawn="1"/>
        </p:nvPicPr>
        <p:blipFill>
          <a:blip r:embed="rId2"/>
          <a:stretch>
            <a:fillRect/>
          </a:stretch>
        </p:blipFill>
        <p:spPr>
          <a:xfrm>
            <a:off x="44100" y="0"/>
            <a:ext cx="521404" cy="6858000"/>
          </a:xfrm>
          <a:prstGeom prst="rect">
            <a:avLst/>
          </a:prstGeom>
        </p:spPr>
      </p:pic>
      <p:sp>
        <p:nvSpPr>
          <p:cNvPr id="11" name="Content Placeholder 10">
            <a:extLst>
              <a:ext uri="{FF2B5EF4-FFF2-40B4-BE49-F238E27FC236}">
                <a16:creationId xmlns:a16="http://schemas.microsoft.com/office/drawing/2014/main" id="{75EBD28F-D110-35BA-86AB-B65012631F1C}"/>
              </a:ext>
            </a:extLst>
          </p:cNvPr>
          <p:cNvSpPr>
            <a:spLocks noGrp="1"/>
          </p:cNvSpPr>
          <p:nvPr>
            <p:ph sz="quarter" idx="10"/>
          </p:nvPr>
        </p:nvSpPr>
        <p:spPr>
          <a:xfrm>
            <a:off x="981075" y="1936378"/>
            <a:ext cx="5229225" cy="3735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10">
            <a:extLst>
              <a:ext uri="{FF2B5EF4-FFF2-40B4-BE49-F238E27FC236}">
                <a16:creationId xmlns:a16="http://schemas.microsoft.com/office/drawing/2014/main" id="{2DD61B53-967C-A2E4-2A77-DB0E4C0386E9}"/>
              </a:ext>
            </a:extLst>
          </p:cNvPr>
          <p:cNvSpPr>
            <a:spLocks noGrp="1"/>
          </p:cNvSpPr>
          <p:nvPr>
            <p:ph sz="quarter" idx="11"/>
          </p:nvPr>
        </p:nvSpPr>
        <p:spPr>
          <a:xfrm>
            <a:off x="6787236" y="1921441"/>
            <a:ext cx="5229225" cy="3735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3">
            <a:extLst>
              <a:ext uri="{FF2B5EF4-FFF2-40B4-BE49-F238E27FC236}">
                <a16:creationId xmlns:a16="http://schemas.microsoft.com/office/drawing/2014/main" id="{BACD8A87-CFDF-EDF7-3A51-730D7723AE36}"/>
              </a:ext>
            </a:extLst>
          </p:cNvPr>
          <p:cNvSpPr>
            <a:spLocks noGrp="1"/>
          </p:cNvSpPr>
          <p:nvPr>
            <p:ph type="body" sz="quarter" idx="12"/>
          </p:nvPr>
        </p:nvSpPr>
        <p:spPr>
          <a:xfrm>
            <a:off x="981075" y="1290546"/>
            <a:ext cx="5229225" cy="417847"/>
          </a:xfrm>
        </p:spPr>
        <p:txBody>
          <a:bodyPr/>
          <a:lstStyle/>
          <a:p>
            <a:pPr lvl="0"/>
            <a:r>
              <a:rPr lang="en-US"/>
              <a:t>Click to edit Master text styles</a:t>
            </a:r>
          </a:p>
        </p:txBody>
      </p:sp>
      <p:sp>
        <p:nvSpPr>
          <p:cNvPr id="15" name="Text Placeholder 13">
            <a:extLst>
              <a:ext uri="{FF2B5EF4-FFF2-40B4-BE49-F238E27FC236}">
                <a16:creationId xmlns:a16="http://schemas.microsoft.com/office/drawing/2014/main" id="{EA7367F1-D4D5-7B93-3D07-9C520C8626E0}"/>
              </a:ext>
            </a:extLst>
          </p:cNvPr>
          <p:cNvSpPr>
            <a:spLocks noGrp="1"/>
          </p:cNvSpPr>
          <p:nvPr>
            <p:ph type="body" sz="quarter" idx="13"/>
          </p:nvPr>
        </p:nvSpPr>
        <p:spPr>
          <a:xfrm>
            <a:off x="6793212" y="1299516"/>
            <a:ext cx="5229225" cy="417847"/>
          </a:xfrm>
        </p:spPr>
        <p:txBody>
          <a:bodyPr/>
          <a:lstStyle/>
          <a:p>
            <a:pPr lvl="0"/>
            <a:r>
              <a:rPr lang="en-US"/>
              <a:t>Click to edit Master text styles</a:t>
            </a:r>
          </a:p>
        </p:txBody>
      </p:sp>
    </p:spTree>
    <p:extLst>
      <p:ext uri="{BB962C8B-B14F-4D97-AF65-F5344CB8AC3E}">
        <p14:creationId xmlns:p14="http://schemas.microsoft.com/office/powerpoint/2010/main" val="21101679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E0AA62A-B722-81ED-A79A-F8D9AA7C6C59}"/>
              </a:ext>
            </a:extLst>
          </p:cNvPr>
          <p:cNvSpPr>
            <a:spLocks noGrp="1"/>
          </p:cNvSpPr>
          <p:nvPr>
            <p:ph type="title"/>
          </p:nvPr>
        </p:nvSpPr>
        <p:spPr>
          <a:xfrm>
            <a:off x="239059" y="520511"/>
            <a:ext cx="11552891" cy="1325563"/>
          </a:xfrm>
        </p:spPr>
        <p:txBody>
          <a:bodyPr/>
          <a:lstStyle/>
          <a:p>
            <a:r>
              <a:rPr lang="en-US"/>
              <a:t>Click to edit Master title style</a:t>
            </a:r>
            <a:endParaRPr lang="en-US" dirty="0"/>
          </a:p>
        </p:txBody>
      </p:sp>
    </p:spTree>
    <p:extLst>
      <p:ext uri="{BB962C8B-B14F-4D97-AF65-F5344CB8AC3E}">
        <p14:creationId xmlns:p14="http://schemas.microsoft.com/office/powerpoint/2010/main" val="23750934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2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E645FB-B80B-E652-FA3B-46EABFBBFDB9}"/>
              </a:ext>
            </a:extLst>
          </p:cNvPr>
          <p:cNvPicPr>
            <a:picLocks noChangeAspect="1"/>
          </p:cNvPicPr>
          <p:nvPr userDrawn="1"/>
        </p:nvPicPr>
        <p:blipFill>
          <a:blip r:embed="rId2"/>
          <a:stretch>
            <a:fillRect/>
          </a:stretch>
        </p:blipFill>
        <p:spPr>
          <a:xfrm>
            <a:off x="69993" y="0"/>
            <a:ext cx="12052014" cy="6858000"/>
          </a:xfrm>
          <a:prstGeom prst="rect">
            <a:avLst/>
          </a:prstGeom>
        </p:spPr>
      </p:pic>
      <p:pic>
        <p:nvPicPr>
          <p:cNvPr id="4" name="Picture 3" descr="A construction of a house">
            <a:extLst>
              <a:ext uri="{FF2B5EF4-FFF2-40B4-BE49-F238E27FC236}">
                <a16:creationId xmlns:a16="http://schemas.microsoft.com/office/drawing/2014/main" id="{3698F576-CC12-BC2C-50F1-5D146967BA72}"/>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a:extLst>
              <a:ext uri="{FF2B5EF4-FFF2-40B4-BE49-F238E27FC236}">
                <a16:creationId xmlns:a16="http://schemas.microsoft.com/office/drawing/2014/main" id="{66BCB403-8915-2F61-4AC5-67E969D310C3}"/>
              </a:ext>
            </a:extLst>
          </p:cNvPr>
          <p:cNvSpPr>
            <a:spLocks noGrp="1"/>
          </p:cNvSpPr>
          <p:nvPr>
            <p:ph type="title"/>
          </p:nvPr>
        </p:nvSpPr>
        <p:spPr>
          <a:xfrm>
            <a:off x="1494117" y="2678019"/>
            <a:ext cx="9345706" cy="1325563"/>
          </a:xfrm>
        </p:spPr>
        <p:txBody>
          <a:bodyPr>
            <a:normAutofit/>
          </a:bodyPr>
          <a:lstStyle>
            <a:lvl1pPr>
              <a:defRPr sz="5400"/>
            </a:lvl1pPr>
          </a:lstStyle>
          <a:p>
            <a:r>
              <a:rPr lang="en-US"/>
              <a:t>Click to edit Master title style</a:t>
            </a:r>
            <a:endParaRPr lang="en-US" dirty="0"/>
          </a:p>
        </p:txBody>
      </p:sp>
    </p:spTree>
    <p:extLst>
      <p:ext uri="{BB962C8B-B14F-4D97-AF65-F5344CB8AC3E}">
        <p14:creationId xmlns:p14="http://schemas.microsoft.com/office/powerpoint/2010/main" val="26304079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E645FB-B80B-E652-FA3B-46EABFBBFDB9}"/>
              </a:ext>
            </a:extLst>
          </p:cNvPr>
          <p:cNvPicPr>
            <a:picLocks noChangeAspect="1"/>
          </p:cNvPicPr>
          <p:nvPr userDrawn="1"/>
        </p:nvPicPr>
        <p:blipFill>
          <a:blip r:embed="rId2"/>
          <a:stretch>
            <a:fillRect/>
          </a:stretch>
        </p:blipFill>
        <p:spPr>
          <a:xfrm>
            <a:off x="69993" y="0"/>
            <a:ext cx="12052014" cy="6858000"/>
          </a:xfrm>
          <a:prstGeom prst="rect">
            <a:avLst/>
          </a:prstGeom>
        </p:spPr>
      </p:pic>
      <p:pic>
        <p:nvPicPr>
          <p:cNvPr id="2" name="Picture 1" descr="A door and window in a stone building&#10;&#10;AI-generated content may be incorrect.">
            <a:extLst>
              <a:ext uri="{FF2B5EF4-FFF2-40B4-BE49-F238E27FC236}">
                <a16:creationId xmlns:a16="http://schemas.microsoft.com/office/drawing/2014/main" id="{8017D14C-8480-C9C0-1712-56865CCA4B35}"/>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0" y="-11393"/>
            <a:ext cx="12192000" cy="6858000"/>
          </a:xfrm>
          <a:prstGeom prst="rect">
            <a:avLst/>
          </a:prstGeom>
        </p:spPr>
      </p:pic>
      <p:sp>
        <p:nvSpPr>
          <p:cNvPr id="4" name="Title 3">
            <a:extLst>
              <a:ext uri="{FF2B5EF4-FFF2-40B4-BE49-F238E27FC236}">
                <a16:creationId xmlns:a16="http://schemas.microsoft.com/office/drawing/2014/main" id="{10ADC62C-36F8-63CF-A75C-BC46E612078A}"/>
              </a:ext>
            </a:extLst>
          </p:cNvPr>
          <p:cNvSpPr>
            <a:spLocks noGrp="1"/>
          </p:cNvSpPr>
          <p:nvPr>
            <p:ph type="title"/>
          </p:nvPr>
        </p:nvSpPr>
        <p:spPr>
          <a:xfrm>
            <a:off x="1356662" y="2773639"/>
            <a:ext cx="9572812" cy="1325563"/>
          </a:xfrm>
        </p:spPr>
        <p:txBody>
          <a:bodyPr/>
          <a:lstStyle/>
          <a:p>
            <a:r>
              <a:rPr lang="en-US"/>
              <a:t>Click to edit Master title style</a:t>
            </a:r>
            <a:endParaRPr lang="en-US" dirty="0"/>
          </a:p>
        </p:txBody>
      </p:sp>
    </p:spTree>
    <p:extLst>
      <p:ext uri="{BB962C8B-B14F-4D97-AF65-F5344CB8AC3E}">
        <p14:creationId xmlns:p14="http://schemas.microsoft.com/office/powerpoint/2010/main" val="7698176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7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E645FB-B80B-E652-FA3B-46EABFBBFDB9}"/>
              </a:ext>
            </a:extLst>
          </p:cNvPr>
          <p:cNvPicPr>
            <a:picLocks noChangeAspect="1"/>
          </p:cNvPicPr>
          <p:nvPr userDrawn="1"/>
        </p:nvPicPr>
        <p:blipFill>
          <a:blip r:embed="rId2"/>
          <a:stretch>
            <a:fillRect/>
          </a:stretch>
        </p:blipFill>
        <p:spPr>
          <a:xfrm>
            <a:off x="69993" y="0"/>
            <a:ext cx="12052014" cy="6858000"/>
          </a:xfrm>
          <a:prstGeom prst="rect">
            <a:avLst/>
          </a:prstGeom>
        </p:spPr>
      </p:pic>
      <p:pic>
        <p:nvPicPr>
          <p:cNvPr id="4" name="Picture 3" descr="A house with a garage">
            <a:extLst>
              <a:ext uri="{FF2B5EF4-FFF2-40B4-BE49-F238E27FC236}">
                <a16:creationId xmlns:a16="http://schemas.microsoft.com/office/drawing/2014/main" id="{1EF552AB-EBE9-1DE0-4899-1EEE51D72D4F}"/>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3">
            <a:extLst>
              <a:ext uri="{FF2B5EF4-FFF2-40B4-BE49-F238E27FC236}">
                <a16:creationId xmlns:a16="http://schemas.microsoft.com/office/drawing/2014/main" id="{83D9F567-A894-E253-105F-6F412BE9453A}"/>
              </a:ext>
            </a:extLst>
          </p:cNvPr>
          <p:cNvSpPr>
            <a:spLocks noGrp="1"/>
          </p:cNvSpPr>
          <p:nvPr>
            <p:ph type="title" hasCustomPrompt="1"/>
          </p:nvPr>
        </p:nvSpPr>
        <p:spPr>
          <a:xfrm>
            <a:off x="1356662" y="2773639"/>
            <a:ext cx="9572812" cy="1325563"/>
          </a:xfrm>
        </p:spPr>
        <p:txBody>
          <a:bodyPr/>
          <a:lstStyle>
            <a:lvl1pPr>
              <a:defRPr i="1">
                <a:latin typeface="Trebuchet MS" panose="020B0603020202020204" pitchFamily="34" charset="0"/>
              </a:defRPr>
            </a:lvl1pPr>
          </a:lstStyle>
          <a:p>
            <a:r>
              <a:rPr lang="en-US" dirty="0"/>
              <a:t>SECTION </a:t>
            </a:r>
          </a:p>
        </p:txBody>
      </p:sp>
    </p:spTree>
    <p:extLst>
      <p:ext uri="{BB962C8B-B14F-4D97-AF65-F5344CB8AC3E}">
        <p14:creationId xmlns:p14="http://schemas.microsoft.com/office/powerpoint/2010/main" val="231851016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8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E645FB-B80B-E652-FA3B-46EABFBBFDB9}"/>
              </a:ext>
            </a:extLst>
          </p:cNvPr>
          <p:cNvPicPr>
            <a:picLocks noChangeAspect="1"/>
          </p:cNvPicPr>
          <p:nvPr userDrawn="1"/>
        </p:nvPicPr>
        <p:blipFill>
          <a:blip r:embed="rId2"/>
          <a:stretch>
            <a:fillRect/>
          </a:stretch>
        </p:blipFill>
        <p:spPr>
          <a:xfrm>
            <a:off x="69993" y="0"/>
            <a:ext cx="12052014" cy="6858000"/>
          </a:xfrm>
          <a:prstGeom prst="rect">
            <a:avLst/>
          </a:prstGeom>
        </p:spPr>
      </p:pic>
      <p:pic>
        <p:nvPicPr>
          <p:cNvPr id="5" name="Picture 4" descr="A construction of a house">
            <a:extLst>
              <a:ext uri="{FF2B5EF4-FFF2-40B4-BE49-F238E27FC236}">
                <a16:creationId xmlns:a16="http://schemas.microsoft.com/office/drawing/2014/main" id="{B3179C49-E792-2258-C0BA-28A77C2B5ADF}"/>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4B6A9F45-326B-930C-213F-4C427E87FA9A}"/>
              </a:ext>
            </a:extLst>
          </p:cNvPr>
          <p:cNvSpPr txBox="1">
            <a:spLocks/>
          </p:cNvSpPr>
          <p:nvPr userDrawn="1"/>
        </p:nvSpPr>
        <p:spPr>
          <a:xfrm>
            <a:off x="1335748" y="2561473"/>
            <a:ext cx="957281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i="1" kern="1200">
                <a:solidFill>
                  <a:schemeClr val="tx1"/>
                </a:solidFill>
                <a:latin typeface="Trebuchet MS" panose="020B0603020202020204" pitchFamily="34" charset="0"/>
                <a:ea typeface="+mj-ea"/>
                <a:cs typeface="+mj-cs"/>
              </a:defRPr>
            </a:lvl1pPr>
          </a:lstStyle>
          <a:p>
            <a:r>
              <a:rPr lang="en-US" dirty="0"/>
              <a:t>SECTION </a:t>
            </a:r>
          </a:p>
        </p:txBody>
      </p:sp>
    </p:spTree>
    <p:extLst>
      <p:ext uri="{BB962C8B-B14F-4D97-AF65-F5344CB8AC3E}">
        <p14:creationId xmlns:p14="http://schemas.microsoft.com/office/powerpoint/2010/main" val="19074350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9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E645FB-B80B-E652-FA3B-46EABFBBFDB9}"/>
              </a:ext>
            </a:extLst>
          </p:cNvPr>
          <p:cNvPicPr>
            <a:picLocks noChangeAspect="1"/>
          </p:cNvPicPr>
          <p:nvPr userDrawn="1"/>
        </p:nvPicPr>
        <p:blipFill>
          <a:blip r:embed="rId2"/>
          <a:stretch>
            <a:fillRect/>
          </a:stretch>
        </p:blipFill>
        <p:spPr>
          <a:xfrm>
            <a:off x="69993" y="0"/>
            <a:ext cx="12052014" cy="6858000"/>
          </a:xfrm>
          <a:prstGeom prst="rect">
            <a:avLst/>
          </a:prstGeom>
        </p:spPr>
      </p:pic>
      <p:sp>
        <p:nvSpPr>
          <p:cNvPr id="2" name="Title 3">
            <a:extLst>
              <a:ext uri="{FF2B5EF4-FFF2-40B4-BE49-F238E27FC236}">
                <a16:creationId xmlns:a16="http://schemas.microsoft.com/office/drawing/2014/main" id="{4C85015F-4E7C-6483-67F7-2FE67A0DD0FC}"/>
              </a:ext>
            </a:extLst>
          </p:cNvPr>
          <p:cNvSpPr>
            <a:spLocks noGrp="1"/>
          </p:cNvSpPr>
          <p:nvPr>
            <p:ph type="title" hasCustomPrompt="1"/>
          </p:nvPr>
        </p:nvSpPr>
        <p:spPr>
          <a:xfrm>
            <a:off x="1320806" y="2766218"/>
            <a:ext cx="9572812" cy="1325563"/>
          </a:xfrm>
        </p:spPr>
        <p:txBody>
          <a:bodyPr/>
          <a:lstStyle>
            <a:lvl1pPr>
              <a:defRPr i="1">
                <a:latin typeface="Trebuchet MS" panose="020B0603020202020204" pitchFamily="34" charset="0"/>
              </a:defRPr>
            </a:lvl1pPr>
          </a:lstStyle>
          <a:p>
            <a:r>
              <a:rPr lang="en-US" dirty="0"/>
              <a:t>SECTION </a:t>
            </a:r>
          </a:p>
        </p:txBody>
      </p:sp>
    </p:spTree>
    <p:extLst>
      <p:ext uri="{BB962C8B-B14F-4D97-AF65-F5344CB8AC3E}">
        <p14:creationId xmlns:p14="http://schemas.microsoft.com/office/powerpoint/2010/main" val="41667913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E645FB-B80B-E652-FA3B-46EABFBBFDB9}"/>
              </a:ext>
            </a:extLst>
          </p:cNvPr>
          <p:cNvPicPr>
            <a:picLocks noChangeAspect="1"/>
          </p:cNvPicPr>
          <p:nvPr userDrawn="1"/>
        </p:nvPicPr>
        <p:blipFill>
          <a:blip r:embed="rId2"/>
          <a:stretch>
            <a:fillRect/>
          </a:stretch>
        </p:blipFill>
        <p:spPr>
          <a:xfrm>
            <a:off x="69993" y="0"/>
            <a:ext cx="12052014" cy="6858000"/>
          </a:xfrm>
          <a:prstGeom prst="rect">
            <a:avLst/>
          </a:prstGeom>
        </p:spPr>
      </p:pic>
    </p:spTree>
    <p:extLst>
      <p:ext uri="{BB962C8B-B14F-4D97-AF65-F5344CB8AC3E}">
        <p14:creationId xmlns:p14="http://schemas.microsoft.com/office/powerpoint/2010/main" val="1604192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1A17CB-B583-708B-21BA-8D5B2AD402AD}"/>
              </a:ext>
            </a:extLst>
          </p:cNvPr>
          <p:cNvSpPr>
            <a:spLocks noGrp="1"/>
          </p:cNvSpPr>
          <p:nvPr>
            <p:ph type="sldNum" sz="quarter" idx="12"/>
          </p:nvPr>
        </p:nvSpPr>
        <p:spPr>
          <a:xfrm>
            <a:off x="9278567" y="6388776"/>
            <a:ext cx="2743200" cy="365125"/>
          </a:xfrm>
        </p:spPr>
        <p:txBody>
          <a:bodyPr/>
          <a:lstStyle/>
          <a:p>
            <a:fld id="{C31ADD98-9B5D-4EBF-A325-C3125E3FC4B5}" type="slidenum">
              <a:rPr lang="en-US" smtClean="0"/>
              <a:t>‹#›</a:t>
            </a:fld>
            <a:endParaRPr lang="en-US" dirty="0"/>
          </a:p>
        </p:txBody>
      </p:sp>
      <p:pic>
        <p:nvPicPr>
          <p:cNvPr id="5" name="Picture 4">
            <a:extLst>
              <a:ext uri="{FF2B5EF4-FFF2-40B4-BE49-F238E27FC236}">
                <a16:creationId xmlns:a16="http://schemas.microsoft.com/office/drawing/2014/main" id="{5A2062A0-7F8F-56B7-AECE-B8C59AC65A89}"/>
              </a:ext>
            </a:extLst>
          </p:cNvPr>
          <p:cNvPicPr>
            <a:picLocks noChangeAspect="1"/>
          </p:cNvPicPr>
          <p:nvPr userDrawn="1"/>
        </p:nvPicPr>
        <p:blipFill>
          <a:blip r:embed="rId2"/>
          <a:stretch>
            <a:fillRect/>
          </a:stretch>
        </p:blipFill>
        <p:spPr>
          <a:xfrm>
            <a:off x="11370" y="0"/>
            <a:ext cx="2767096" cy="6858000"/>
          </a:xfrm>
          <a:prstGeom prst="rect">
            <a:avLst/>
          </a:prstGeom>
        </p:spPr>
      </p:pic>
      <p:cxnSp>
        <p:nvCxnSpPr>
          <p:cNvPr id="7" name="Straight Connector 6">
            <a:extLst>
              <a:ext uri="{FF2B5EF4-FFF2-40B4-BE49-F238E27FC236}">
                <a16:creationId xmlns:a16="http://schemas.microsoft.com/office/drawing/2014/main" id="{9FE76F6F-9B17-633C-2C07-2EFD7CBE7F8D}"/>
              </a:ext>
            </a:extLst>
          </p:cNvPr>
          <p:cNvCxnSpPr/>
          <p:nvPr userDrawn="1"/>
        </p:nvCxnSpPr>
        <p:spPr>
          <a:xfrm>
            <a:off x="2778466" y="45396"/>
            <a:ext cx="9413534" cy="0"/>
          </a:xfrm>
          <a:prstGeom prst="line">
            <a:avLst/>
          </a:prstGeom>
          <a:ln w="28575">
            <a:solidFill>
              <a:srgbClr val="C9222A"/>
            </a:solidFill>
          </a:ln>
        </p:spPr>
        <p:style>
          <a:lnRef idx="2">
            <a:schemeClr val="dk1"/>
          </a:lnRef>
          <a:fillRef idx="0">
            <a:schemeClr val="dk1"/>
          </a:fillRef>
          <a:effectRef idx="1">
            <a:schemeClr val="dk1"/>
          </a:effectRef>
          <a:fontRef idx="minor">
            <a:schemeClr val="tx1"/>
          </a:fontRef>
        </p:style>
      </p:cxnSp>
      <p:cxnSp>
        <p:nvCxnSpPr>
          <p:cNvPr id="8" name="Straight Connector 7">
            <a:extLst>
              <a:ext uri="{FF2B5EF4-FFF2-40B4-BE49-F238E27FC236}">
                <a16:creationId xmlns:a16="http://schemas.microsoft.com/office/drawing/2014/main" id="{42980E1A-8FB2-2A45-14D5-D1465430FF6F}"/>
              </a:ext>
            </a:extLst>
          </p:cNvPr>
          <p:cNvCxnSpPr/>
          <p:nvPr userDrawn="1"/>
        </p:nvCxnSpPr>
        <p:spPr>
          <a:xfrm>
            <a:off x="2762256" y="6838514"/>
            <a:ext cx="9413534" cy="0"/>
          </a:xfrm>
          <a:prstGeom prst="line">
            <a:avLst/>
          </a:prstGeom>
          <a:ln w="28575">
            <a:solidFill>
              <a:srgbClr val="C9222A"/>
            </a:solidFill>
          </a:ln>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81954272-20FB-82E1-FF56-91F03FE915C9}"/>
              </a:ext>
            </a:extLst>
          </p:cNvPr>
          <p:cNvCxnSpPr>
            <a:cxnSpLocks/>
          </p:cNvCxnSpPr>
          <p:nvPr userDrawn="1"/>
        </p:nvCxnSpPr>
        <p:spPr>
          <a:xfrm>
            <a:off x="12175790" y="84307"/>
            <a:ext cx="0" cy="6728298"/>
          </a:xfrm>
          <a:prstGeom prst="line">
            <a:avLst/>
          </a:prstGeom>
          <a:ln>
            <a:solidFill>
              <a:srgbClr val="C9222A"/>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7882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3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0A2089-1291-6ACA-776B-024C16647849}"/>
              </a:ext>
            </a:extLst>
          </p:cNvPr>
          <p:cNvPicPr>
            <a:picLocks noChangeAspect="1"/>
          </p:cNvPicPr>
          <p:nvPr userDrawn="1"/>
        </p:nvPicPr>
        <p:blipFill>
          <a:blip r:embed="rId2"/>
          <a:stretch>
            <a:fillRect/>
          </a:stretch>
        </p:blipFill>
        <p:spPr>
          <a:xfrm>
            <a:off x="9974873" y="0"/>
            <a:ext cx="2217127" cy="1978212"/>
          </a:xfrm>
          <a:prstGeom prst="rect">
            <a:avLst/>
          </a:prstGeom>
        </p:spPr>
      </p:pic>
      <p:sp>
        <p:nvSpPr>
          <p:cNvPr id="4" name="Title 3">
            <a:extLst>
              <a:ext uri="{FF2B5EF4-FFF2-40B4-BE49-F238E27FC236}">
                <a16:creationId xmlns:a16="http://schemas.microsoft.com/office/drawing/2014/main" id="{B028ADF4-4918-C128-E677-EE7A33DB0373}"/>
              </a:ext>
            </a:extLst>
          </p:cNvPr>
          <p:cNvSpPr>
            <a:spLocks noGrp="1"/>
          </p:cNvSpPr>
          <p:nvPr>
            <p:ph type="title"/>
          </p:nvPr>
        </p:nvSpPr>
        <p:spPr>
          <a:xfrm>
            <a:off x="348132" y="-5413"/>
            <a:ext cx="9136673" cy="1039342"/>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26FDF1E8-24E3-0965-412F-C92F4B1A8AD6}"/>
              </a:ext>
            </a:extLst>
          </p:cNvPr>
          <p:cNvSpPr>
            <a:spLocks noGrp="1"/>
          </p:cNvSpPr>
          <p:nvPr>
            <p:ph sz="quarter" idx="10"/>
          </p:nvPr>
        </p:nvSpPr>
        <p:spPr>
          <a:xfrm>
            <a:off x="240556" y="1404472"/>
            <a:ext cx="11012488" cy="47216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8981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033856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5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DDF5DD-A5DD-48EC-FA6A-DC5A7A218AB8}"/>
              </a:ext>
            </a:extLst>
          </p:cNvPr>
          <p:cNvPicPr>
            <a:picLocks noChangeAspect="1"/>
          </p:cNvPicPr>
          <p:nvPr userDrawn="1"/>
        </p:nvPicPr>
        <p:blipFill>
          <a:blip r:embed="rId2"/>
          <a:stretch>
            <a:fillRect/>
          </a:stretch>
        </p:blipFill>
        <p:spPr>
          <a:xfrm>
            <a:off x="0" y="14762"/>
            <a:ext cx="12192000" cy="6828476"/>
          </a:xfrm>
          <a:prstGeom prst="rect">
            <a:avLst/>
          </a:prstGeom>
        </p:spPr>
      </p:pic>
      <p:sp>
        <p:nvSpPr>
          <p:cNvPr id="4" name="Title 3">
            <a:extLst>
              <a:ext uri="{FF2B5EF4-FFF2-40B4-BE49-F238E27FC236}">
                <a16:creationId xmlns:a16="http://schemas.microsoft.com/office/drawing/2014/main" id="{CBBCF7D8-2270-6D97-29FD-907FD2B30106}"/>
              </a:ext>
            </a:extLst>
          </p:cNvPr>
          <p:cNvSpPr>
            <a:spLocks noGrp="1"/>
          </p:cNvSpPr>
          <p:nvPr>
            <p:ph type="title"/>
          </p:nvPr>
        </p:nvSpPr>
        <p:spPr>
          <a:xfrm>
            <a:off x="364566" y="365125"/>
            <a:ext cx="7422776" cy="1325563"/>
          </a:xfrm>
        </p:spPr>
        <p:txBody>
          <a:bodyPr/>
          <a:lstStyle/>
          <a:p>
            <a:r>
              <a:rPr lang="en-US"/>
              <a:t>Click to edit Master title style</a:t>
            </a:r>
          </a:p>
        </p:txBody>
      </p:sp>
      <p:sp>
        <p:nvSpPr>
          <p:cNvPr id="8" name="Content Placeholder 7">
            <a:extLst>
              <a:ext uri="{FF2B5EF4-FFF2-40B4-BE49-F238E27FC236}">
                <a16:creationId xmlns:a16="http://schemas.microsoft.com/office/drawing/2014/main" id="{4CA646EE-9733-E0A8-980F-6F8BE04058BD}"/>
              </a:ext>
            </a:extLst>
          </p:cNvPr>
          <p:cNvSpPr>
            <a:spLocks noGrp="1"/>
          </p:cNvSpPr>
          <p:nvPr>
            <p:ph sz="quarter" idx="10"/>
          </p:nvPr>
        </p:nvSpPr>
        <p:spPr>
          <a:xfrm>
            <a:off x="365125" y="2001838"/>
            <a:ext cx="7566025" cy="42316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343120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406489-1089-97F7-B64C-9303DB83D515}"/>
              </a:ext>
            </a:extLst>
          </p:cNvPr>
          <p:cNvSpPr>
            <a:spLocks noGrp="1"/>
          </p:cNvSpPr>
          <p:nvPr>
            <p:ph type="sldNum" sz="quarter" idx="12"/>
          </p:nvPr>
        </p:nvSpPr>
        <p:spPr/>
        <p:txBody>
          <a:bodyPr/>
          <a:lstStyle/>
          <a:p>
            <a:fld id="{2C53C08F-9DBC-43E6-A84F-0D6865951D70}" type="slidenum">
              <a:rPr lang="en-US" smtClean="0"/>
              <a:t>‹#›</a:t>
            </a:fld>
            <a:endParaRPr lang="en-US" dirty="0"/>
          </a:p>
        </p:txBody>
      </p:sp>
      <p:pic>
        <p:nvPicPr>
          <p:cNvPr id="6" name="Picture 5">
            <a:extLst>
              <a:ext uri="{FF2B5EF4-FFF2-40B4-BE49-F238E27FC236}">
                <a16:creationId xmlns:a16="http://schemas.microsoft.com/office/drawing/2014/main" id="{73F26887-6910-1A90-B38A-803A96465697}"/>
              </a:ext>
            </a:extLst>
          </p:cNvPr>
          <p:cNvPicPr>
            <a:picLocks noChangeAspect="1"/>
          </p:cNvPicPr>
          <p:nvPr userDrawn="1"/>
        </p:nvPicPr>
        <p:blipFill>
          <a:blip r:embed="rId2"/>
          <a:srcRect l="5193" r="5944"/>
          <a:stretch>
            <a:fillRect/>
          </a:stretch>
        </p:blipFill>
        <p:spPr>
          <a:xfrm>
            <a:off x="693387" y="2664955"/>
            <a:ext cx="10834124" cy="3139286"/>
          </a:xfrm>
          <a:prstGeom prst="rect">
            <a:avLst/>
          </a:prstGeom>
        </p:spPr>
      </p:pic>
      <p:sp>
        <p:nvSpPr>
          <p:cNvPr id="12" name="Title 11">
            <a:extLst>
              <a:ext uri="{FF2B5EF4-FFF2-40B4-BE49-F238E27FC236}">
                <a16:creationId xmlns:a16="http://schemas.microsoft.com/office/drawing/2014/main" id="{7E01A852-AB69-01BE-AF22-108D0300AC02}"/>
              </a:ext>
            </a:extLst>
          </p:cNvPr>
          <p:cNvSpPr>
            <a:spLocks noGrp="1"/>
          </p:cNvSpPr>
          <p:nvPr>
            <p:ph type="title"/>
          </p:nvPr>
        </p:nvSpPr>
        <p:spPr>
          <a:xfrm>
            <a:off x="661987" y="136525"/>
            <a:ext cx="10515600" cy="1325563"/>
          </a:xfrm>
        </p:spPr>
        <p:txBody>
          <a:bodyPr/>
          <a:lstStyle/>
          <a:p>
            <a:r>
              <a:rPr lang="en-US"/>
              <a:t>Click to edit Master title style</a:t>
            </a:r>
          </a:p>
        </p:txBody>
      </p:sp>
      <p:pic>
        <p:nvPicPr>
          <p:cNvPr id="14" name="Picture 13">
            <a:extLst>
              <a:ext uri="{FF2B5EF4-FFF2-40B4-BE49-F238E27FC236}">
                <a16:creationId xmlns:a16="http://schemas.microsoft.com/office/drawing/2014/main" id="{1BF89221-68A6-0220-5885-6817762AFC6B}"/>
              </a:ext>
            </a:extLst>
          </p:cNvPr>
          <p:cNvPicPr>
            <a:picLocks noChangeAspect="1"/>
          </p:cNvPicPr>
          <p:nvPr userDrawn="1"/>
        </p:nvPicPr>
        <p:blipFill>
          <a:blip r:embed="rId3"/>
          <a:stretch>
            <a:fillRect/>
          </a:stretch>
        </p:blipFill>
        <p:spPr>
          <a:xfrm>
            <a:off x="4638676" y="5974035"/>
            <a:ext cx="2700337" cy="859884"/>
          </a:xfrm>
          <a:prstGeom prst="rect">
            <a:avLst/>
          </a:prstGeom>
        </p:spPr>
      </p:pic>
      <p:sp>
        <p:nvSpPr>
          <p:cNvPr id="15" name="Rectangle 14">
            <a:extLst>
              <a:ext uri="{FF2B5EF4-FFF2-40B4-BE49-F238E27FC236}">
                <a16:creationId xmlns:a16="http://schemas.microsoft.com/office/drawing/2014/main" id="{F6A081B8-55D3-737E-27A9-C9982AEEF734}"/>
              </a:ext>
            </a:extLst>
          </p:cNvPr>
          <p:cNvSpPr/>
          <p:nvPr userDrawn="1"/>
        </p:nvSpPr>
        <p:spPr>
          <a:xfrm>
            <a:off x="28575" y="6657976"/>
            <a:ext cx="12192000" cy="185469"/>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4604339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076E06F-56B0-BBF4-B66C-1E1825C2B12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1406489-1089-97F7-B64C-9303DB83D515}"/>
              </a:ext>
            </a:extLst>
          </p:cNvPr>
          <p:cNvSpPr>
            <a:spLocks noGrp="1"/>
          </p:cNvSpPr>
          <p:nvPr>
            <p:ph type="sldNum" sz="quarter" idx="12"/>
          </p:nvPr>
        </p:nvSpPr>
        <p:spPr/>
        <p:txBody>
          <a:bodyPr/>
          <a:lstStyle/>
          <a:p>
            <a:fld id="{2C53C08F-9DBC-43E6-A84F-0D6865951D70}" type="slidenum">
              <a:rPr lang="en-US" smtClean="0"/>
              <a:t>‹#›</a:t>
            </a:fld>
            <a:endParaRPr lang="en-US" dirty="0"/>
          </a:p>
        </p:txBody>
      </p:sp>
      <p:pic>
        <p:nvPicPr>
          <p:cNvPr id="6" name="Picture 5">
            <a:extLst>
              <a:ext uri="{FF2B5EF4-FFF2-40B4-BE49-F238E27FC236}">
                <a16:creationId xmlns:a16="http://schemas.microsoft.com/office/drawing/2014/main" id="{546EE133-BE6C-E57A-D752-5CBF2B73F51F}"/>
              </a:ext>
            </a:extLst>
          </p:cNvPr>
          <p:cNvPicPr>
            <a:picLocks noChangeAspect="1"/>
          </p:cNvPicPr>
          <p:nvPr userDrawn="1"/>
        </p:nvPicPr>
        <p:blipFill>
          <a:blip r:embed="rId2"/>
          <a:stretch>
            <a:fillRect/>
          </a:stretch>
        </p:blipFill>
        <p:spPr>
          <a:xfrm>
            <a:off x="11370" y="0"/>
            <a:ext cx="2767096" cy="6858000"/>
          </a:xfrm>
          <a:prstGeom prst="rect">
            <a:avLst/>
          </a:prstGeom>
        </p:spPr>
      </p:pic>
      <p:sp>
        <p:nvSpPr>
          <p:cNvPr id="9" name="Content Placeholder 8">
            <a:extLst>
              <a:ext uri="{FF2B5EF4-FFF2-40B4-BE49-F238E27FC236}">
                <a16:creationId xmlns:a16="http://schemas.microsoft.com/office/drawing/2014/main" id="{31E7772E-0F61-6753-AA7F-8213AAEA04C9}"/>
              </a:ext>
            </a:extLst>
          </p:cNvPr>
          <p:cNvSpPr>
            <a:spLocks noGrp="1"/>
          </p:cNvSpPr>
          <p:nvPr>
            <p:ph sz="quarter" idx="13"/>
          </p:nvPr>
        </p:nvSpPr>
        <p:spPr>
          <a:xfrm>
            <a:off x="3386138" y="1704975"/>
            <a:ext cx="8210550" cy="4291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4AFAC8E7-FE91-9A4D-B824-6AD156FC931E}"/>
              </a:ext>
            </a:extLst>
          </p:cNvPr>
          <p:cNvSpPr>
            <a:spLocks noGrp="1"/>
          </p:cNvSpPr>
          <p:nvPr>
            <p:ph type="title"/>
          </p:nvPr>
        </p:nvSpPr>
        <p:spPr>
          <a:xfrm>
            <a:off x="3386137" y="41267"/>
            <a:ext cx="8210549" cy="1325563"/>
          </a:xfrm>
        </p:spPr>
        <p:txBody>
          <a:bodyPr/>
          <a:lstStyle/>
          <a:p>
            <a:r>
              <a:rPr lang="en-US"/>
              <a:t>Click to edit Master title style</a:t>
            </a:r>
          </a:p>
        </p:txBody>
      </p:sp>
    </p:spTree>
    <p:extLst>
      <p:ext uri="{BB962C8B-B14F-4D97-AF65-F5344CB8AC3E}">
        <p14:creationId xmlns:p14="http://schemas.microsoft.com/office/powerpoint/2010/main" val="181177637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85AEFE-3390-FB7C-CEC4-25DFA632F2B9}"/>
              </a:ext>
            </a:extLst>
          </p:cNvPr>
          <p:cNvPicPr>
            <a:picLocks noChangeAspect="1"/>
          </p:cNvPicPr>
          <p:nvPr userDrawn="1"/>
        </p:nvPicPr>
        <p:blipFill>
          <a:blip r:embed="rId2"/>
          <a:srcRect t="11350"/>
          <a:stretch>
            <a:fillRect/>
          </a:stretch>
        </p:blipFill>
        <p:spPr>
          <a:xfrm>
            <a:off x="0" y="6452804"/>
            <a:ext cx="12192000" cy="372334"/>
          </a:xfrm>
          <a:prstGeom prst="rect">
            <a:avLst/>
          </a:prstGeom>
        </p:spPr>
      </p:pic>
      <p:pic>
        <p:nvPicPr>
          <p:cNvPr id="9" name="Picture 8">
            <a:extLst>
              <a:ext uri="{FF2B5EF4-FFF2-40B4-BE49-F238E27FC236}">
                <a16:creationId xmlns:a16="http://schemas.microsoft.com/office/drawing/2014/main" id="{5A7D0B23-66F4-C91C-B4FE-DD63776F8D34}"/>
              </a:ext>
            </a:extLst>
          </p:cNvPr>
          <p:cNvPicPr>
            <a:picLocks noChangeAspect="1"/>
          </p:cNvPicPr>
          <p:nvPr userDrawn="1"/>
        </p:nvPicPr>
        <p:blipFill>
          <a:blip r:embed="rId3"/>
          <a:stretch>
            <a:fillRect/>
          </a:stretch>
        </p:blipFill>
        <p:spPr>
          <a:xfrm>
            <a:off x="9913234" y="-73672"/>
            <a:ext cx="2278766" cy="2106881"/>
          </a:xfrm>
          <a:prstGeom prst="rect">
            <a:avLst/>
          </a:prstGeom>
        </p:spPr>
      </p:pic>
      <p:sp>
        <p:nvSpPr>
          <p:cNvPr id="10" name="Title 1">
            <a:extLst>
              <a:ext uri="{FF2B5EF4-FFF2-40B4-BE49-F238E27FC236}">
                <a16:creationId xmlns:a16="http://schemas.microsoft.com/office/drawing/2014/main" id="{B0BEA8AE-2BFE-3A9C-1E8B-969DF90DF957}"/>
              </a:ext>
            </a:extLst>
          </p:cNvPr>
          <p:cNvSpPr>
            <a:spLocks noGrp="1"/>
          </p:cNvSpPr>
          <p:nvPr>
            <p:ph type="title"/>
          </p:nvPr>
        </p:nvSpPr>
        <p:spPr>
          <a:xfrm>
            <a:off x="839788" y="365125"/>
            <a:ext cx="9146894" cy="1325563"/>
          </a:xfrm>
        </p:spPr>
        <p:txBody>
          <a:bodyPr/>
          <a:lstStyle/>
          <a:p>
            <a:r>
              <a:rPr lang="en-US"/>
              <a:t>Click to edit Master title style</a:t>
            </a:r>
          </a:p>
        </p:txBody>
      </p:sp>
      <p:sp>
        <p:nvSpPr>
          <p:cNvPr id="12" name="Content Placeholder 3">
            <a:extLst>
              <a:ext uri="{FF2B5EF4-FFF2-40B4-BE49-F238E27FC236}">
                <a16:creationId xmlns:a16="http://schemas.microsoft.com/office/drawing/2014/main" id="{2CB8DEB3-8040-13E3-EC39-DBCD68163DFD}"/>
              </a:ext>
            </a:extLst>
          </p:cNvPr>
          <p:cNvSpPr>
            <a:spLocks noGrp="1"/>
          </p:cNvSpPr>
          <p:nvPr>
            <p:ph sz="half" idx="2"/>
          </p:nvPr>
        </p:nvSpPr>
        <p:spPr>
          <a:xfrm>
            <a:off x="839788" y="2033209"/>
            <a:ext cx="9529387" cy="41564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3846831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7_Blank">
    <p:spTree>
      <p:nvGrpSpPr>
        <p:cNvPr id="1" name=""/>
        <p:cNvGrpSpPr/>
        <p:nvPr/>
      </p:nvGrpSpPr>
      <p:grpSpPr>
        <a:xfrm>
          <a:off x="0" y="0"/>
          <a:ext cx="0" cy="0"/>
          <a:chOff x="0" y="0"/>
          <a:chExt cx="0" cy="0"/>
        </a:xfrm>
      </p:grpSpPr>
      <p:pic>
        <p:nvPicPr>
          <p:cNvPr id="5" name="Picture 4" descr="A logo with stars and a cross&#10;&#10;AI-generated content may be incorrect.">
            <a:extLst>
              <a:ext uri="{FF2B5EF4-FFF2-40B4-BE49-F238E27FC236}">
                <a16:creationId xmlns:a16="http://schemas.microsoft.com/office/drawing/2014/main" id="{4103D6E0-6CB8-1612-9195-A9FD9BD51D2A}"/>
              </a:ext>
            </a:extLst>
          </p:cNvPr>
          <p:cNvPicPr>
            <a:picLocks noChangeAspect="1"/>
          </p:cNvPicPr>
          <p:nvPr userDrawn="1"/>
        </p:nvPicPr>
        <p:blipFill>
          <a:blip r:embed="rId2"/>
          <a:stretch>
            <a:fillRect/>
          </a:stretch>
        </p:blipFill>
        <p:spPr>
          <a:xfrm>
            <a:off x="625361" y="6096675"/>
            <a:ext cx="501208" cy="441293"/>
          </a:xfrm>
          <a:prstGeom prst="rect">
            <a:avLst/>
          </a:prstGeom>
        </p:spPr>
      </p:pic>
      <p:pic>
        <p:nvPicPr>
          <p:cNvPr id="4" name="Picture 3">
            <a:extLst>
              <a:ext uri="{FF2B5EF4-FFF2-40B4-BE49-F238E27FC236}">
                <a16:creationId xmlns:a16="http://schemas.microsoft.com/office/drawing/2014/main" id="{A8A4330D-3468-E541-E48B-0CB0CCD7FB07}"/>
              </a:ext>
            </a:extLst>
          </p:cNvPr>
          <p:cNvPicPr>
            <a:picLocks noChangeAspect="1"/>
          </p:cNvPicPr>
          <p:nvPr userDrawn="1"/>
        </p:nvPicPr>
        <p:blipFill>
          <a:blip r:embed="rId3"/>
          <a:srcRect t="1569"/>
          <a:stretch>
            <a:fillRect/>
          </a:stretch>
        </p:blipFill>
        <p:spPr>
          <a:xfrm>
            <a:off x="16831" y="0"/>
            <a:ext cx="12235710" cy="7207482"/>
          </a:xfrm>
          <a:prstGeom prst="rect">
            <a:avLst/>
          </a:prstGeom>
          <a:ln>
            <a:noFill/>
          </a:ln>
        </p:spPr>
      </p:pic>
      <p:sp>
        <p:nvSpPr>
          <p:cNvPr id="12" name="Text Placeholder 11">
            <a:extLst>
              <a:ext uri="{FF2B5EF4-FFF2-40B4-BE49-F238E27FC236}">
                <a16:creationId xmlns:a16="http://schemas.microsoft.com/office/drawing/2014/main" id="{D0CA3405-094A-3920-9256-E7E618EFFC59}"/>
              </a:ext>
            </a:extLst>
          </p:cNvPr>
          <p:cNvSpPr>
            <a:spLocks noGrp="1"/>
          </p:cNvSpPr>
          <p:nvPr>
            <p:ph type="body" sz="quarter" idx="10" hasCustomPrompt="1"/>
          </p:nvPr>
        </p:nvSpPr>
        <p:spPr>
          <a:xfrm>
            <a:off x="395073" y="2922587"/>
            <a:ext cx="11542615" cy="1012825"/>
          </a:xfrm>
          <a:ln>
            <a:solidFill>
              <a:srgbClr val="C00000"/>
            </a:solidFill>
          </a:ln>
        </p:spPr>
        <p:txBody>
          <a:bodyPr/>
          <a:lstStyle>
            <a:lvl1pPr marL="0" indent="0">
              <a:buNone/>
              <a:defRPr lang="en-US" sz="6000" i="1" dirty="0" smtClean="0">
                <a:latin typeface="Playfair Display" panose="00000500000000000000" pitchFamily="2" charset="0"/>
              </a:defRPr>
            </a:lvl1pPr>
          </a:lstStyle>
          <a:p>
            <a:pPr lvl="0"/>
            <a:r>
              <a:rPr lang="en-US" dirty="0"/>
              <a:t> </a:t>
            </a:r>
          </a:p>
        </p:txBody>
      </p:sp>
    </p:spTree>
    <p:extLst>
      <p:ext uri="{BB962C8B-B14F-4D97-AF65-F5344CB8AC3E}">
        <p14:creationId xmlns:p14="http://schemas.microsoft.com/office/powerpoint/2010/main" val="2340283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609554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8379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7CDC48E-95A8-4B50-F5E6-4362990A670C}"/>
              </a:ext>
            </a:extLst>
          </p:cNvPr>
          <p:cNvGrpSpPr/>
          <p:nvPr userDrawn="1"/>
        </p:nvGrpSpPr>
        <p:grpSpPr>
          <a:xfrm>
            <a:off x="9279621" y="1673796"/>
            <a:ext cx="2960053" cy="5127054"/>
            <a:chOff x="9231947" y="1730946"/>
            <a:chExt cx="2960053" cy="5127054"/>
          </a:xfrm>
        </p:grpSpPr>
        <p:pic>
          <p:nvPicPr>
            <p:cNvPr id="6" name="Picture 5">
              <a:extLst>
                <a:ext uri="{FF2B5EF4-FFF2-40B4-BE49-F238E27FC236}">
                  <a16:creationId xmlns:a16="http://schemas.microsoft.com/office/drawing/2014/main" id="{8621F6B5-4A32-0C21-F6F1-29070F14C227}"/>
                </a:ext>
              </a:extLst>
            </p:cNvPr>
            <p:cNvPicPr>
              <a:picLocks noChangeAspect="1"/>
            </p:cNvPicPr>
            <p:nvPr userDrawn="1"/>
          </p:nvPicPr>
          <p:blipFill>
            <a:blip r:embed="rId2"/>
            <a:stretch>
              <a:fillRect/>
            </a:stretch>
          </p:blipFill>
          <p:spPr>
            <a:xfrm>
              <a:off x="9231947" y="2824163"/>
              <a:ext cx="2960053" cy="4033837"/>
            </a:xfrm>
            <a:prstGeom prst="rect">
              <a:avLst/>
            </a:prstGeom>
          </p:spPr>
        </p:pic>
        <p:pic>
          <p:nvPicPr>
            <p:cNvPr id="8" name="Picture 7">
              <a:extLst>
                <a:ext uri="{FF2B5EF4-FFF2-40B4-BE49-F238E27FC236}">
                  <a16:creationId xmlns:a16="http://schemas.microsoft.com/office/drawing/2014/main" id="{C8461E24-6BC8-4032-5932-B7C8A49E1796}"/>
                </a:ext>
              </a:extLst>
            </p:cNvPr>
            <p:cNvPicPr>
              <a:picLocks noChangeAspect="1"/>
            </p:cNvPicPr>
            <p:nvPr userDrawn="1"/>
          </p:nvPicPr>
          <p:blipFill>
            <a:blip r:embed="rId3"/>
            <a:stretch>
              <a:fillRect/>
            </a:stretch>
          </p:blipFill>
          <p:spPr>
            <a:xfrm>
              <a:off x="10980106" y="1730946"/>
              <a:ext cx="1211894" cy="1188472"/>
            </a:xfrm>
            <a:prstGeom prst="rect">
              <a:avLst/>
            </a:prstGeom>
          </p:spPr>
        </p:pic>
      </p:grpSp>
      <p:sp>
        <p:nvSpPr>
          <p:cNvPr id="11" name="Content Placeholder 10">
            <a:extLst>
              <a:ext uri="{FF2B5EF4-FFF2-40B4-BE49-F238E27FC236}">
                <a16:creationId xmlns:a16="http://schemas.microsoft.com/office/drawing/2014/main" id="{5729D619-4905-ED54-DA42-B24D96736DB9}"/>
              </a:ext>
            </a:extLst>
          </p:cNvPr>
          <p:cNvSpPr>
            <a:spLocks noGrp="1"/>
          </p:cNvSpPr>
          <p:nvPr>
            <p:ph sz="quarter" idx="13"/>
          </p:nvPr>
        </p:nvSpPr>
        <p:spPr>
          <a:xfrm>
            <a:off x="728164" y="1929523"/>
            <a:ext cx="8196262" cy="3938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1">
            <a:extLst>
              <a:ext uri="{FF2B5EF4-FFF2-40B4-BE49-F238E27FC236}">
                <a16:creationId xmlns:a16="http://schemas.microsoft.com/office/drawing/2014/main" id="{44ACEA9E-09F3-36EE-C462-7C27B9A33D3E}"/>
              </a:ext>
            </a:extLst>
          </p:cNvPr>
          <p:cNvSpPr>
            <a:spLocks noGrp="1"/>
          </p:cNvSpPr>
          <p:nvPr>
            <p:ph type="title"/>
          </p:nvPr>
        </p:nvSpPr>
        <p:spPr>
          <a:xfrm>
            <a:off x="464506" y="184337"/>
            <a:ext cx="10515600" cy="1325563"/>
          </a:xfrm>
        </p:spPr>
        <p:txBody>
          <a:bodyPr/>
          <a:lstStyle/>
          <a:p>
            <a:r>
              <a:rPr lang="en-US"/>
              <a:t>Click to edit Master title style</a:t>
            </a:r>
          </a:p>
        </p:txBody>
      </p:sp>
      <p:sp>
        <p:nvSpPr>
          <p:cNvPr id="2" name="Right Triangle 1">
            <a:extLst>
              <a:ext uri="{FF2B5EF4-FFF2-40B4-BE49-F238E27FC236}">
                <a16:creationId xmlns:a16="http://schemas.microsoft.com/office/drawing/2014/main" id="{3E539BAF-EA65-AF33-4E3E-05CFFA917CD0}"/>
              </a:ext>
            </a:extLst>
          </p:cNvPr>
          <p:cNvSpPr/>
          <p:nvPr userDrawn="1"/>
        </p:nvSpPr>
        <p:spPr>
          <a:xfrm rot="19800000" flipH="1">
            <a:off x="7673994" y="4908639"/>
            <a:ext cx="2073284" cy="1094851"/>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A01BE595-2A6D-54AB-C256-B5DF0AA7B3DA}"/>
              </a:ext>
            </a:extLst>
          </p:cNvPr>
          <p:cNvSpPr/>
          <p:nvPr userDrawn="1"/>
        </p:nvSpPr>
        <p:spPr>
          <a:xfrm rot="1800000">
            <a:off x="8859818" y="2401078"/>
            <a:ext cx="960653" cy="20558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91F3E81D-BAF8-AFC5-549B-CF321CC4B27E}"/>
              </a:ext>
            </a:extLst>
          </p:cNvPr>
          <p:cNvSpPr/>
          <p:nvPr userDrawn="1"/>
        </p:nvSpPr>
        <p:spPr>
          <a:xfrm rot="1634457">
            <a:off x="10947452" y="702254"/>
            <a:ext cx="486697" cy="20558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9BD0250B-CB6D-EA06-4B70-457912A14752}"/>
              </a:ext>
            </a:extLst>
          </p:cNvPr>
          <p:cNvSpPr/>
          <p:nvPr userDrawn="1"/>
        </p:nvSpPr>
        <p:spPr>
          <a:xfrm rot="1800000">
            <a:off x="9126888" y="5229126"/>
            <a:ext cx="542705" cy="8289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21942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9BE699-D791-0F86-5DEF-A2234A298BE1}"/>
              </a:ext>
            </a:extLst>
          </p:cNvPr>
          <p:cNvSpPr>
            <a:spLocks noGrp="1"/>
          </p:cNvSpPr>
          <p:nvPr>
            <p:ph type="dt" sz="half" idx="10"/>
          </p:nvPr>
        </p:nvSpPr>
        <p:spPr/>
        <p:txBody>
          <a:bodyPr/>
          <a:lstStyle/>
          <a:p>
            <a:fld id="{7B8CEDF3-9A43-4C0A-A79A-2D70CCB30F72}" type="datetimeFigureOut">
              <a:rPr lang="en-US" smtClean="0"/>
              <a:t>7/13/2026</a:t>
            </a:fld>
            <a:endParaRPr lang="en-US" dirty="0"/>
          </a:p>
        </p:txBody>
      </p:sp>
      <p:sp>
        <p:nvSpPr>
          <p:cNvPr id="3" name="Footer Placeholder 2">
            <a:extLst>
              <a:ext uri="{FF2B5EF4-FFF2-40B4-BE49-F238E27FC236}">
                <a16:creationId xmlns:a16="http://schemas.microsoft.com/office/drawing/2014/main" id="{A6220335-90ED-D121-2CE9-22AF0248939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61A17CB-B583-708B-21BA-8D5B2AD402AD}"/>
              </a:ext>
            </a:extLst>
          </p:cNvPr>
          <p:cNvSpPr>
            <a:spLocks noGrp="1"/>
          </p:cNvSpPr>
          <p:nvPr>
            <p:ph type="sldNum" sz="quarter" idx="12"/>
          </p:nvPr>
        </p:nvSpPr>
        <p:spPr/>
        <p:txBody>
          <a:bodyPr/>
          <a:lstStyle/>
          <a:p>
            <a:fld id="{C31ADD98-9B5D-4EBF-A325-C3125E3FC4B5}" type="slidenum">
              <a:rPr lang="en-US" smtClean="0"/>
              <a:t>‹#›</a:t>
            </a:fld>
            <a:endParaRPr lang="en-US" dirty="0"/>
          </a:p>
        </p:txBody>
      </p:sp>
    </p:spTree>
    <p:extLst>
      <p:ext uri="{BB962C8B-B14F-4D97-AF65-F5344CB8AC3E}">
        <p14:creationId xmlns:p14="http://schemas.microsoft.com/office/powerpoint/2010/main" val="289568014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8F8CE73-2546-8622-2EFC-F6C243A3AAB9}"/>
              </a:ext>
            </a:extLst>
          </p:cNvPr>
          <p:cNvSpPr>
            <a:spLocks noGrp="1"/>
          </p:cNvSpPr>
          <p:nvPr>
            <p:ph sz="quarter" idx="10"/>
          </p:nvPr>
        </p:nvSpPr>
        <p:spPr>
          <a:xfrm>
            <a:off x="757970" y="2006481"/>
            <a:ext cx="10825163" cy="42773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a:extLst>
              <a:ext uri="{FF2B5EF4-FFF2-40B4-BE49-F238E27FC236}">
                <a16:creationId xmlns:a16="http://schemas.microsoft.com/office/drawing/2014/main" id="{A06D2144-1550-8938-8CDB-F3C01FB87694}"/>
              </a:ext>
            </a:extLst>
          </p:cNvPr>
          <p:cNvSpPr>
            <a:spLocks noGrp="1"/>
          </p:cNvSpPr>
          <p:nvPr>
            <p:ph type="title"/>
          </p:nvPr>
        </p:nvSpPr>
        <p:spPr>
          <a:xfrm>
            <a:off x="838199" y="365125"/>
            <a:ext cx="10689307" cy="1325563"/>
          </a:xfrm>
        </p:spPr>
        <p:txBody>
          <a:bodyPr/>
          <a:lstStyle/>
          <a:p>
            <a:r>
              <a:rPr lang="en-US"/>
              <a:t>Click to edit Master title style</a:t>
            </a:r>
          </a:p>
        </p:txBody>
      </p:sp>
    </p:spTree>
    <p:extLst>
      <p:ext uri="{BB962C8B-B14F-4D97-AF65-F5344CB8AC3E}">
        <p14:creationId xmlns:p14="http://schemas.microsoft.com/office/powerpoint/2010/main" val="196073218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BE790-D1BC-226A-DFDC-A2FA186B08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DA9780-0D70-6E7E-75EE-FECD3CDC55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3799E6D-1378-8DDC-D60C-3F7FD9416F39}"/>
              </a:ext>
            </a:extLst>
          </p:cNvPr>
          <p:cNvSpPr>
            <a:spLocks noGrp="1"/>
          </p:cNvSpPr>
          <p:nvPr>
            <p:ph type="sldNum" sz="quarter" idx="12"/>
          </p:nvPr>
        </p:nvSpPr>
        <p:spPr/>
        <p:txBody>
          <a:bodyPr/>
          <a:lstStyle/>
          <a:p>
            <a:fld id="{2C53C08F-9DBC-43E6-A84F-0D6865951D70}" type="slidenum">
              <a:rPr lang="en-US" smtClean="0"/>
              <a:t>‹#›</a:t>
            </a:fld>
            <a:endParaRPr lang="en-US" dirty="0"/>
          </a:p>
        </p:txBody>
      </p:sp>
      <p:pic>
        <p:nvPicPr>
          <p:cNvPr id="7" name="Picture 6">
            <a:extLst>
              <a:ext uri="{FF2B5EF4-FFF2-40B4-BE49-F238E27FC236}">
                <a16:creationId xmlns:a16="http://schemas.microsoft.com/office/drawing/2014/main" id="{70420720-7BC0-5F3A-240D-F01D6F8A809D}"/>
              </a:ext>
            </a:extLst>
          </p:cNvPr>
          <p:cNvPicPr>
            <a:picLocks noChangeAspect="1"/>
          </p:cNvPicPr>
          <p:nvPr userDrawn="1"/>
        </p:nvPicPr>
        <p:blipFill>
          <a:blip r:embed="rId2"/>
          <a:stretch>
            <a:fillRect/>
          </a:stretch>
        </p:blipFill>
        <p:spPr>
          <a:xfrm>
            <a:off x="-41416" y="40640"/>
            <a:ext cx="4214899" cy="6746240"/>
          </a:xfrm>
          <a:prstGeom prst="rect">
            <a:avLst/>
          </a:prstGeom>
        </p:spPr>
      </p:pic>
    </p:spTree>
    <p:extLst>
      <p:ext uri="{BB962C8B-B14F-4D97-AF65-F5344CB8AC3E}">
        <p14:creationId xmlns:p14="http://schemas.microsoft.com/office/powerpoint/2010/main" val="325882527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pic>
        <p:nvPicPr>
          <p:cNvPr id="5" name="Picture 4" descr="A door and window in a stone building&#10;&#10;AI-generated content may be incorrect.">
            <a:extLst>
              <a:ext uri="{FF2B5EF4-FFF2-40B4-BE49-F238E27FC236}">
                <a16:creationId xmlns:a16="http://schemas.microsoft.com/office/drawing/2014/main" id="{85E32BBD-C77F-1AB3-5A22-D217BAE781E7}"/>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30960" y="35854"/>
            <a:ext cx="12192000" cy="6858000"/>
          </a:xfrm>
          <a:prstGeom prst="rect">
            <a:avLst/>
          </a:prstGeom>
        </p:spPr>
      </p:pic>
    </p:spTree>
    <p:extLst>
      <p:ext uri="{BB962C8B-B14F-4D97-AF65-F5344CB8AC3E}">
        <p14:creationId xmlns:p14="http://schemas.microsoft.com/office/powerpoint/2010/main" val="295924017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4_Blank">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F8C3E09D-5084-E599-C33D-2061619A0770}"/>
              </a:ext>
            </a:extLst>
          </p:cNvPr>
          <p:cNvSpPr>
            <a:spLocks noGrp="1"/>
          </p:cNvSpPr>
          <p:nvPr>
            <p:ph type="title" hasCustomPrompt="1"/>
          </p:nvPr>
        </p:nvSpPr>
        <p:spPr>
          <a:xfrm>
            <a:off x="1314830" y="2773639"/>
            <a:ext cx="9572812" cy="1325563"/>
          </a:xfrm>
        </p:spPr>
        <p:txBody>
          <a:bodyPr>
            <a:normAutofit/>
          </a:bodyPr>
          <a:lstStyle>
            <a:lvl1pPr>
              <a:defRPr sz="5400" i="1">
                <a:latin typeface="Trebuchet MS" panose="020B0603020202020204" pitchFamily="34" charset="0"/>
              </a:defRPr>
            </a:lvl1pPr>
          </a:lstStyle>
          <a:p>
            <a:r>
              <a:rPr lang="en-US" dirty="0"/>
              <a:t> </a:t>
            </a:r>
          </a:p>
        </p:txBody>
      </p:sp>
    </p:spTree>
    <p:extLst>
      <p:ext uri="{BB962C8B-B14F-4D97-AF65-F5344CB8AC3E}">
        <p14:creationId xmlns:p14="http://schemas.microsoft.com/office/powerpoint/2010/main" val="3500606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62BAD-F82B-0125-1078-1952A079ABCB}"/>
              </a:ext>
            </a:extLst>
          </p:cNvPr>
          <p:cNvSpPr>
            <a:spLocks noGrp="1"/>
          </p:cNvSpPr>
          <p:nvPr>
            <p:ph type="title" hasCustomPrompt="1"/>
          </p:nvPr>
        </p:nvSpPr>
        <p:spPr>
          <a:xfrm>
            <a:off x="664464" y="2483636"/>
            <a:ext cx="10972800" cy="1143000"/>
          </a:xfrm>
        </p:spPr>
        <p:txBody>
          <a:bodyPr/>
          <a:lstStyle>
            <a:lvl1pPr>
              <a:defRPr sz="6600" i="1" u="none">
                <a:latin typeface="Playfair Display" pitchFamily="2" charset="0"/>
              </a:defRPr>
            </a:lvl1pPr>
          </a:lstStyle>
          <a:p>
            <a:r>
              <a:rPr lang="en-US" dirty="0"/>
              <a:t>Section:</a:t>
            </a:r>
            <a:br>
              <a:rPr lang="en-US" dirty="0"/>
            </a:br>
            <a:endParaRPr lang="en-US" dirty="0"/>
          </a:p>
        </p:txBody>
      </p:sp>
      <p:sp>
        <p:nvSpPr>
          <p:cNvPr id="3" name="Date Placeholder 2">
            <a:extLst>
              <a:ext uri="{FF2B5EF4-FFF2-40B4-BE49-F238E27FC236}">
                <a16:creationId xmlns:a16="http://schemas.microsoft.com/office/drawing/2014/main" id="{268CE0A2-118D-ADB5-C725-23585A5073F1}"/>
              </a:ext>
            </a:extLst>
          </p:cNvPr>
          <p:cNvSpPr>
            <a:spLocks noGrp="1"/>
          </p:cNvSpPr>
          <p:nvPr>
            <p:ph type="dt" sz="half" idx="10"/>
          </p:nvPr>
        </p:nvSpPr>
        <p:spPr>
          <a:xfrm>
            <a:off x="609600" y="6356351"/>
            <a:ext cx="2844800" cy="365125"/>
          </a:xfrm>
          <a:prstGeom prst="rect">
            <a:avLst/>
          </a:prstGeom>
        </p:spPr>
        <p:txBody>
          <a:bodyPr/>
          <a:lstStyle/>
          <a:p>
            <a:pPr>
              <a:defRPr/>
            </a:pPr>
            <a:endParaRPr lang="en-US" dirty="0"/>
          </a:p>
        </p:txBody>
      </p:sp>
      <p:sp>
        <p:nvSpPr>
          <p:cNvPr id="4" name="Footer Placeholder 3">
            <a:extLst>
              <a:ext uri="{FF2B5EF4-FFF2-40B4-BE49-F238E27FC236}">
                <a16:creationId xmlns:a16="http://schemas.microsoft.com/office/drawing/2014/main" id="{E4674667-C61E-9829-B16B-5F76C3C581BE}"/>
              </a:ext>
            </a:extLst>
          </p:cNvPr>
          <p:cNvSpPr>
            <a:spLocks noGrp="1"/>
          </p:cNvSpPr>
          <p:nvPr>
            <p:ph type="ftr" sz="quarter" idx="11"/>
          </p:nvPr>
        </p:nvSpPr>
        <p:spPr>
          <a:xfrm>
            <a:off x="4165600" y="6356351"/>
            <a:ext cx="3860800" cy="365125"/>
          </a:xfrm>
          <a:prstGeom prst="rect">
            <a:avLst/>
          </a:prstGeom>
        </p:spPr>
        <p:txBody>
          <a:bodyPr/>
          <a:lstStyle/>
          <a:p>
            <a:pPr>
              <a:defRPr/>
            </a:pPr>
            <a:endParaRPr lang="en-US" dirty="0"/>
          </a:p>
        </p:txBody>
      </p:sp>
      <p:sp>
        <p:nvSpPr>
          <p:cNvPr id="5" name="Slide Number Placeholder 4">
            <a:extLst>
              <a:ext uri="{FF2B5EF4-FFF2-40B4-BE49-F238E27FC236}">
                <a16:creationId xmlns:a16="http://schemas.microsoft.com/office/drawing/2014/main" id="{A035D26F-2A0A-843E-62CF-EAD4B378B841}"/>
              </a:ext>
            </a:extLst>
          </p:cNvPr>
          <p:cNvSpPr>
            <a:spLocks noGrp="1"/>
          </p:cNvSpPr>
          <p:nvPr>
            <p:ph type="sldNum" sz="quarter" idx="12"/>
          </p:nvPr>
        </p:nvSpPr>
        <p:spPr/>
        <p:txBody>
          <a:bodyPr/>
          <a:lstStyle/>
          <a:p>
            <a:pPr>
              <a:defRPr/>
            </a:pPr>
            <a:fld id="{C24EE3B7-B273-4791-B146-D2F1CA0CB953}" type="slidenum">
              <a:rPr lang="en-US" smtClean="0"/>
              <a:pPr>
                <a:defRPr/>
              </a:pPr>
              <a:t>‹#›</a:t>
            </a:fld>
            <a:endParaRPr lang="en-US" dirty="0"/>
          </a:p>
        </p:txBody>
      </p:sp>
    </p:spTree>
    <p:extLst>
      <p:ext uri="{BB962C8B-B14F-4D97-AF65-F5344CB8AC3E}">
        <p14:creationId xmlns:p14="http://schemas.microsoft.com/office/powerpoint/2010/main" val="1451096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2.xml"/><Relationship Id="rId18" Type="http://schemas.openxmlformats.org/officeDocument/2006/relationships/slideLayout" Target="../slideLayouts/slideLayout27.xml"/><Relationship Id="rId26" Type="http://schemas.openxmlformats.org/officeDocument/2006/relationships/slideLayout" Target="../slideLayouts/slideLayout35.xml"/><Relationship Id="rId39" Type="http://schemas.openxmlformats.org/officeDocument/2006/relationships/slideLayout" Target="../slideLayouts/slideLayout48.xml"/><Relationship Id="rId21" Type="http://schemas.openxmlformats.org/officeDocument/2006/relationships/slideLayout" Target="../slideLayouts/slideLayout30.xml"/><Relationship Id="rId34" Type="http://schemas.openxmlformats.org/officeDocument/2006/relationships/slideLayout" Target="../slideLayouts/slideLayout43.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29" Type="http://schemas.openxmlformats.org/officeDocument/2006/relationships/slideLayout" Target="../slideLayouts/slideLayout38.xml"/><Relationship Id="rId41"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slideLayout" Target="../slideLayouts/slideLayout33.xml"/><Relationship Id="rId32" Type="http://schemas.openxmlformats.org/officeDocument/2006/relationships/slideLayout" Target="../slideLayouts/slideLayout41.xml"/><Relationship Id="rId37" Type="http://schemas.openxmlformats.org/officeDocument/2006/relationships/slideLayout" Target="../slideLayouts/slideLayout46.xml"/><Relationship Id="rId40" Type="http://schemas.openxmlformats.org/officeDocument/2006/relationships/theme" Target="../theme/theme2.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slideLayout" Target="../slideLayouts/slideLayout32.xml"/><Relationship Id="rId28" Type="http://schemas.openxmlformats.org/officeDocument/2006/relationships/slideLayout" Target="../slideLayouts/slideLayout37.xml"/><Relationship Id="rId36" Type="http://schemas.openxmlformats.org/officeDocument/2006/relationships/slideLayout" Target="../slideLayouts/slideLayout45.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31" Type="http://schemas.openxmlformats.org/officeDocument/2006/relationships/slideLayout" Target="../slideLayouts/slideLayout40.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slideLayout" Target="../slideLayouts/slideLayout36.xml"/><Relationship Id="rId30" Type="http://schemas.openxmlformats.org/officeDocument/2006/relationships/slideLayout" Target="../slideLayouts/slideLayout39.xml"/><Relationship Id="rId35" Type="http://schemas.openxmlformats.org/officeDocument/2006/relationships/slideLayout" Target="../slideLayouts/slideLayout44.xml"/><Relationship Id="rId8" Type="http://schemas.openxmlformats.org/officeDocument/2006/relationships/slideLayout" Target="../slideLayouts/slideLayout17.xml"/><Relationship Id="rId3" Type="http://schemas.openxmlformats.org/officeDocument/2006/relationships/slideLayout" Target="../slideLayouts/slideLayout12.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slideLayout" Target="../slideLayouts/slideLayout34.xml"/><Relationship Id="rId33" Type="http://schemas.openxmlformats.org/officeDocument/2006/relationships/slideLayout" Target="../slideLayouts/slideLayout42.xml"/><Relationship Id="rId38" Type="http://schemas.openxmlformats.org/officeDocument/2006/relationships/slideLayout" Target="../slideLayouts/slideLayout47.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1.xml"/><Relationship Id="rId18" Type="http://schemas.openxmlformats.org/officeDocument/2006/relationships/slideLayout" Target="../slideLayouts/slideLayout66.xml"/><Relationship Id="rId26" Type="http://schemas.openxmlformats.org/officeDocument/2006/relationships/slideLayout" Target="../slideLayouts/slideLayout74.xml"/><Relationship Id="rId21" Type="http://schemas.openxmlformats.org/officeDocument/2006/relationships/slideLayout" Target="../slideLayouts/slideLayout69.xml"/><Relationship Id="rId34" Type="http://schemas.openxmlformats.org/officeDocument/2006/relationships/slideLayout" Target="../slideLayouts/slideLayout82.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5" Type="http://schemas.openxmlformats.org/officeDocument/2006/relationships/slideLayout" Target="../slideLayouts/slideLayout73.xml"/><Relationship Id="rId33" Type="http://schemas.openxmlformats.org/officeDocument/2006/relationships/slideLayout" Target="../slideLayouts/slideLayout81.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29" Type="http://schemas.openxmlformats.org/officeDocument/2006/relationships/slideLayout" Target="../slideLayouts/slideLayout77.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slideLayout" Target="../slideLayouts/slideLayout72.xml"/><Relationship Id="rId32" Type="http://schemas.openxmlformats.org/officeDocument/2006/relationships/slideLayout" Target="../slideLayouts/slideLayout80.xml"/><Relationship Id="rId37" Type="http://schemas.openxmlformats.org/officeDocument/2006/relationships/image" Target="../media/image9.png"/><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28" Type="http://schemas.openxmlformats.org/officeDocument/2006/relationships/slideLayout" Target="../slideLayouts/slideLayout76.xml"/><Relationship Id="rId36" Type="http://schemas.openxmlformats.org/officeDocument/2006/relationships/theme" Target="../theme/theme3.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31" Type="http://schemas.openxmlformats.org/officeDocument/2006/relationships/slideLayout" Target="../slideLayouts/slideLayout79.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 Id="rId27" Type="http://schemas.openxmlformats.org/officeDocument/2006/relationships/slideLayout" Target="../slideLayouts/slideLayout75.xml"/><Relationship Id="rId30" Type="http://schemas.openxmlformats.org/officeDocument/2006/relationships/slideLayout" Target="../slideLayouts/slideLayout78.xml"/><Relationship Id="rId35" Type="http://schemas.openxmlformats.org/officeDocument/2006/relationships/slideLayout" Target="../slideLayouts/slideLayout83.xml"/><Relationship Id="rId8" Type="http://schemas.openxmlformats.org/officeDocument/2006/relationships/slideLayout" Target="../slideLayouts/slideLayout56.xml"/><Relationship Id="rId3"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CB362C-4A95-021E-D308-4724BA385F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00FBABF-ACD2-6104-2928-7420C57CEB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1A7C3E8-7169-680B-4723-43D0D83760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7B8CEDF3-9A43-4C0A-A79A-2D70CCB30F72}" type="datetimeFigureOut">
              <a:rPr lang="en-US" smtClean="0"/>
              <a:pPr/>
              <a:t>7/13/2026</a:t>
            </a:fld>
            <a:endParaRPr lang="en-US" dirty="0"/>
          </a:p>
        </p:txBody>
      </p:sp>
      <p:sp>
        <p:nvSpPr>
          <p:cNvPr id="5" name="Footer Placeholder 4">
            <a:extLst>
              <a:ext uri="{FF2B5EF4-FFF2-40B4-BE49-F238E27FC236}">
                <a16:creationId xmlns:a16="http://schemas.microsoft.com/office/drawing/2014/main" id="{140F1BB5-D4C6-38DC-C275-F1924DBC0D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n-US" dirty="0"/>
          </a:p>
        </p:txBody>
      </p:sp>
      <p:sp>
        <p:nvSpPr>
          <p:cNvPr id="6" name="Slide Number Placeholder 5">
            <a:extLst>
              <a:ext uri="{FF2B5EF4-FFF2-40B4-BE49-F238E27FC236}">
                <a16:creationId xmlns:a16="http://schemas.microsoft.com/office/drawing/2014/main" id="{C5754859-6E3E-1396-FF7F-BFE056E9A9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C31ADD98-9B5D-4EBF-A325-C3125E3FC4B5}" type="slidenum">
              <a:rPr lang="en-US" smtClean="0"/>
              <a:pPr/>
              <a:t>‹#›</a:t>
            </a:fld>
            <a:endParaRPr lang="en-US" dirty="0"/>
          </a:p>
        </p:txBody>
      </p:sp>
    </p:spTree>
    <p:extLst>
      <p:ext uri="{BB962C8B-B14F-4D97-AF65-F5344CB8AC3E}">
        <p14:creationId xmlns:p14="http://schemas.microsoft.com/office/powerpoint/2010/main" val="277847074"/>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30" r:id="rId4"/>
    <p:sldLayoutId id="2147483831" r:id="rId5"/>
    <p:sldLayoutId id="2147483832" r:id="rId6"/>
    <p:sldLayoutId id="2147483833" r:id="rId7"/>
    <p:sldLayoutId id="2147483834" r:id="rId8"/>
    <p:sldLayoutId id="2147483835" r:id="rId9"/>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41">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0586720" y="6356351"/>
            <a:ext cx="995680" cy="365125"/>
          </a:xfrm>
          <a:prstGeom prst="rect">
            <a:avLst/>
          </a:prstGeom>
        </p:spPr>
        <p:txBody>
          <a:bodyPr vert="horz" lIns="91440" tIns="45720" rIns="91440" bIns="45720" rtlCol="0" anchor="ctr"/>
          <a:lstStyle>
            <a:lvl1pPr algn="r">
              <a:defRPr sz="1200" smtClean="0">
                <a:solidFill>
                  <a:schemeClr val="tx1">
                    <a:tint val="75000"/>
                  </a:schemeClr>
                </a:solidFill>
                <a:latin typeface="Calibri" panose="020F0502020204030204" pitchFamily="34" charset="0"/>
              </a:defRPr>
            </a:lvl1pPr>
          </a:lstStyle>
          <a:p>
            <a:pPr>
              <a:defRPr/>
            </a:pPr>
            <a:fld id="{C24EE3B7-B273-4791-B146-D2F1CA0CB953}" type="slidenum">
              <a:rPr lang="en-US" smtClean="0"/>
              <a:pPr>
                <a:defRPr/>
              </a:pPr>
              <a:t>‹#›</a:t>
            </a:fld>
            <a:endParaRPr lang="en-US" dirty="0"/>
          </a:p>
        </p:txBody>
      </p:sp>
    </p:spTree>
    <p:extLst>
      <p:ext uri="{BB962C8B-B14F-4D97-AF65-F5344CB8AC3E}">
        <p14:creationId xmlns:p14="http://schemas.microsoft.com/office/powerpoint/2010/main" val="2776489418"/>
      </p:ext>
    </p:extLst>
  </p:cSld>
  <p:clrMap bg1="lt1" tx1="dk1" bg2="lt2" tx2="dk2" accent1="accent1" accent2="accent2" accent3="accent3" accent4="accent4" accent5="accent5" accent6="accent6" hlink="hlink" folHlink="folHlink"/>
  <p:sldLayoutIdLst>
    <p:sldLayoutId id="2147483661" r:id="rId1"/>
    <p:sldLayoutId id="2147483682" r:id="rId2"/>
    <p:sldLayoutId id="2147483662" r:id="rId3"/>
    <p:sldLayoutId id="2147483663" r:id="rId4"/>
    <p:sldLayoutId id="2147483664" r:id="rId5"/>
    <p:sldLayoutId id="2147483665" r:id="rId6"/>
    <p:sldLayoutId id="2147483666" r:id="rId7"/>
    <p:sldLayoutId id="2147483667" r:id="rId8"/>
    <p:sldLayoutId id="2147483812" r:id="rId9"/>
    <p:sldLayoutId id="2147483690" r:id="rId10"/>
    <p:sldLayoutId id="2147483813" r:id="rId11"/>
    <p:sldLayoutId id="2147483719" r:id="rId12"/>
    <p:sldLayoutId id="2147483720" r:id="rId13"/>
    <p:sldLayoutId id="2147483721" r:id="rId14"/>
    <p:sldLayoutId id="2147483713" r:id="rId15"/>
    <p:sldLayoutId id="2147483726" r:id="rId16"/>
    <p:sldLayoutId id="2147483725" r:id="rId17"/>
    <p:sldLayoutId id="2147483727" r:id="rId18"/>
    <p:sldLayoutId id="2147483729" r:id="rId19"/>
    <p:sldLayoutId id="2147483733" r:id="rId20"/>
    <p:sldLayoutId id="2147483734" r:id="rId21"/>
    <p:sldLayoutId id="2147483735" r:id="rId22"/>
    <p:sldLayoutId id="2147483736" r:id="rId23"/>
    <p:sldLayoutId id="2147483742" r:id="rId24"/>
    <p:sldLayoutId id="2147483730" r:id="rId25"/>
    <p:sldLayoutId id="2147483732" r:id="rId26"/>
    <p:sldLayoutId id="2147483822" r:id="rId27"/>
    <p:sldLayoutId id="2147483717" r:id="rId28"/>
    <p:sldLayoutId id="2147483718" r:id="rId29"/>
    <p:sldLayoutId id="2147483689" r:id="rId30"/>
    <p:sldLayoutId id="2147483760" r:id="rId31"/>
    <p:sldLayoutId id="2147483762" r:id="rId32"/>
    <p:sldLayoutId id="2147483764" r:id="rId33"/>
    <p:sldLayoutId id="2147483814" r:id="rId34"/>
    <p:sldLayoutId id="2147483816" r:id="rId35"/>
    <p:sldLayoutId id="2147483817" r:id="rId36"/>
    <p:sldLayoutId id="2147483818" r:id="rId37"/>
    <p:sldLayoutId id="2147483819" r:id="rId38"/>
    <p:sldLayoutId id="2147483820" r:id="rId39"/>
  </p:sldLayoutIdLst>
  <p:hf hdr="0" ftr="0" dt="0"/>
  <p:txStyles>
    <p:titleStyle>
      <a:lvl1pPr algn="ctr" rtl="0" eaLnBrk="1" fontAlgn="base" hangingPunct="1">
        <a:spcBef>
          <a:spcPct val="0"/>
        </a:spcBef>
        <a:spcAft>
          <a:spcPct val="0"/>
        </a:spcAft>
        <a:defRPr sz="4400" kern="1200">
          <a:solidFill>
            <a:schemeClr val="tx1"/>
          </a:solidFill>
          <a:latin typeface="Calibri" panose="020F0502020204030204"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Calibri" panose="020F0502020204030204" pitchFamily="34" charset="0"/>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Calibri" panose="020F0502020204030204" pitchFamily="34" charset="0"/>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Calibri" panose="020F0502020204030204" pitchFamily="34" charset="0"/>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7">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defRPr>
            </a:lvl1pPr>
          </a:lstStyle>
          <a:p>
            <a:pPr>
              <a:defRPr/>
            </a:pPr>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Calibri" panose="020F0502020204030204" pitchFamily="34" charset="0"/>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smtClean="0">
                <a:solidFill>
                  <a:schemeClr val="tx1">
                    <a:tint val="75000"/>
                  </a:schemeClr>
                </a:solidFill>
                <a:latin typeface="Calibri" panose="020F0502020204030204" pitchFamily="34" charset="0"/>
              </a:defRPr>
            </a:lvl1pPr>
          </a:lstStyle>
          <a:p>
            <a:pPr>
              <a:defRPr/>
            </a:pPr>
            <a:fld id="{C24EE3B7-B273-4791-B146-D2F1CA0CB953}" type="slidenum">
              <a:rPr lang="en-US" smtClean="0"/>
              <a:pPr>
                <a:defRPr/>
              </a:pPr>
              <a:t>‹#›</a:t>
            </a:fld>
            <a:endParaRPr lang="en-US" dirty="0"/>
          </a:p>
        </p:txBody>
      </p:sp>
    </p:spTree>
    <p:extLst>
      <p:ext uri="{BB962C8B-B14F-4D97-AF65-F5344CB8AC3E}">
        <p14:creationId xmlns:p14="http://schemas.microsoft.com/office/powerpoint/2010/main" val="133100973"/>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2" r:id="rId3"/>
    <p:sldLayoutId id="2147483773"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2" r:id="rId15"/>
    <p:sldLayoutId id="2147483793" r:id="rId16"/>
    <p:sldLayoutId id="2147483794" r:id="rId17"/>
    <p:sldLayoutId id="2147483795" r:id="rId18"/>
    <p:sldLayoutId id="2147483796" r:id="rId19"/>
    <p:sldLayoutId id="2147483797" r:id="rId20"/>
    <p:sldLayoutId id="2147483798" r:id="rId21"/>
    <p:sldLayoutId id="2147483799" r:id="rId22"/>
    <p:sldLayoutId id="2147483800" r:id="rId23"/>
    <p:sldLayoutId id="2147483801" r:id="rId24"/>
    <p:sldLayoutId id="2147483802" r:id="rId25"/>
    <p:sldLayoutId id="2147483803" r:id="rId26"/>
    <p:sldLayoutId id="2147483804" r:id="rId27"/>
    <p:sldLayoutId id="2147483805" r:id="rId28"/>
    <p:sldLayoutId id="2147483806" r:id="rId29"/>
    <p:sldLayoutId id="2147483807" r:id="rId30"/>
    <p:sldLayoutId id="2147483808" r:id="rId31"/>
    <p:sldLayoutId id="2147483809" r:id="rId32"/>
    <p:sldLayoutId id="2147483685" r:id="rId33"/>
    <p:sldLayoutId id="2147483728" r:id="rId34"/>
    <p:sldLayoutId id="2147483810" r:id="rId35"/>
  </p:sldLayoutIdLst>
  <p:hf hdr="0" ftr="0" dt="0"/>
  <p:txStyles>
    <p:titleStyle>
      <a:lvl1pPr algn="ctr" rtl="0" eaLnBrk="1" fontAlgn="base" hangingPunct="1">
        <a:spcBef>
          <a:spcPct val="0"/>
        </a:spcBef>
        <a:spcAft>
          <a:spcPct val="0"/>
        </a:spcAft>
        <a:defRPr sz="4400" kern="1200">
          <a:solidFill>
            <a:schemeClr val="tx1"/>
          </a:solidFill>
          <a:latin typeface="Calibri" panose="020F0502020204030204"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Calibri" panose="020F0502020204030204" pitchFamily="34" charset="0"/>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Calibri" panose="020F0502020204030204" pitchFamily="34" charset="0"/>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Calibri" panose="020F0502020204030204" pitchFamily="34" charset="0"/>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71.xml"/><Relationship Id="rId1" Type="http://schemas.openxmlformats.org/officeDocument/2006/relationships/slideLayout" Target="../slideLayouts/slideLayout46.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6.xml"/></Relationships>
</file>

<file path=ppt/slides/_rels/slide10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3.xml"/><Relationship Id="rId1" Type="http://schemas.openxmlformats.org/officeDocument/2006/relationships/slideLayout" Target="../slideLayouts/slideLayout47.xml"/><Relationship Id="rId4" Type="http://schemas.microsoft.com/office/2007/relationships/hdphoto" Target="../media/hdphoto1.wdp"/></Relationships>
</file>

<file path=ppt/slides/_rels/slide10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4.xml"/><Relationship Id="rId1" Type="http://schemas.openxmlformats.org/officeDocument/2006/relationships/slideLayout" Target="../slideLayouts/slideLayout47.xml"/><Relationship Id="rId4" Type="http://schemas.microsoft.com/office/2007/relationships/hdphoto" Target="../media/hdphoto1.wdp"/></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hyperlink" Target="http://www.hud.gov/codetalk" TargetMode="External"/><Relationship Id="rId2" Type="http://schemas.openxmlformats.org/officeDocument/2006/relationships/notesSlide" Target="../notesSlides/notesSlide77.xml"/><Relationship Id="rId1" Type="http://schemas.openxmlformats.org/officeDocument/2006/relationships/slideLayout" Target="../slideLayouts/slideLayout47.xml"/></Relationships>
</file>

<file path=ppt/slides/_rels/slide10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9.xml"/><Relationship Id="rId1" Type="http://schemas.openxmlformats.org/officeDocument/2006/relationships/slideLayout" Target="../slideLayouts/slideLayout48.xml"/></Relationships>
</file>

<file path=ppt/slides/_rels/slide10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0.xml"/><Relationship Id="rId1" Type="http://schemas.openxmlformats.org/officeDocument/2006/relationships/slideLayout" Target="../slideLayouts/slideLayout4.xml"/><Relationship Id="rId4" Type="http://schemas.openxmlformats.org/officeDocument/2006/relationships/image" Target="../media/image6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43.xml"/><Relationship Id="rId6" Type="http://schemas.openxmlformats.org/officeDocument/2006/relationships/image" Target="../media/image420.png"/><Relationship Id="rId5" Type="http://schemas.openxmlformats.org/officeDocument/2006/relationships/slide" Target="slide26.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10.xml"/><Relationship Id="rId4" Type="http://schemas.openxmlformats.org/officeDocument/2006/relationships/image" Target="../media/image30.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45.xml"/><Relationship Id="rId5" Type="http://schemas.openxmlformats.org/officeDocument/2006/relationships/image" Target="../media/image33.png"/><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45.xml"/><Relationship Id="rId5" Type="http://schemas.openxmlformats.org/officeDocument/2006/relationships/image" Target="../media/image33.png"/><Relationship Id="rId4" Type="http://schemas.openxmlformats.org/officeDocument/2006/relationships/image" Target="../media/image3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45.xml"/><Relationship Id="rId5" Type="http://schemas.openxmlformats.org/officeDocument/2006/relationships/image" Target="../media/image51.png"/><Relationship Id="rId4" Type="http://schemas.openxmlformats.org/officeDocument/2006/relationships/image" Target="../media/image50.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5.xml"/><Relationship Id="rId1" Type="http://schemas.openxmlformats.org/officeDocument/2006/relationships/slideLayout" Target="../slideLayouts/slideLayout45.xml"/><Relationship Id="rId5" Type="http://schemas.openxmlformats.org/officeDocument/2006/relationships/image" Target="../media/image54.png"/><Relationship Id="rId4" Type="http://schemas.openxmlformats.org/officeDocument/2006/relationships/image" Target="../media/image53.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7.xml"/><Relationship Id="rId1" Type="http://schemas.openxmlformats.org/officeDocument/2006/relationships/slideLayout" Target="../slideLayouts/slideLayout4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9.xml"/><Relationship Id="rId1" Type="http://schemas.openxmlformats.org/officeDocument/2006/relationships/slideLayout" Target="../slideLayouts/slideLayout4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7A23DF-ED9B-B631-2974-BE551085A47E}"/>
              </a:ext>
            </a:extLst>
          </p:cNvPr>
          <p:cNvSpPr>
            <a:spLocks noGrp="1"/>
          </p:cNvSpPr>
          <p:nvPr>
            <p:ph type="body" sz="quarter" idx="10"/>
          </p:nvPr>
        </p:nvSpPr>
        <p:spPr>
          <a:xfrm>
            <a:off x="137653" y="2418735"/>
            <a:ext cx="11800036" cy="2283895"/>
          </a:xfrm>
        </p:spPr>
        <p:txBody>
          <a:bodyPr>
            <a:normAutofit fontScale="40000" lnSpcReduction="20000"/>
          </a:bodyPr>
          <a:lstStyle/>
          <a:p>
            <a:pPr algn="ctr"/>
            <a:r>
              <a:rPr lang="en-US" b="1" dirty="0"/>
              <a:t>Board of Commissioners Training</a:t>
            </a:r>
          </a:p>
          <a:p>
            <a:pPr algn="ctr"/>
            <a:r>
              <a:rPr lang="en-US" b="1" dirty="0"/>
              <a:t>for</a:t>
            </a:r>
          </a:p>
          <a:p>
            <a:pPr algn="ctr"/>
            <a:endParaRPr lang="en-US" b="1" dirty="0"/>
          </a:p>
          <a:p>
            <a:pPr algn="ctr"/>
            <a:r>
              <a:rPr lang="en-US" sz="6500" b="1" dirty="0"/>
              <a:t>GREAT LAKES INDIAN HOUSING ASSOCIATION</a:t>
            </a:r>
          </a:p>
          <a:p>
            <a:pPr algn="ctr"/>
            <a:endParaRPr lang="en-US" sz="6500" b="1" dirty="0"/>
          </a:p>
          <a:p>
            <a:pPr algn="ctr"/>
            <a:r>
              <a:rPr lang="en-US" b="1" dirty="0"/>
              <a:t>July 15, 2026</a:t>
            </a:r>
          </a:p>
          <a:p>
            <a:pPr algn="ctr"/>
            <a:endParaRPr lang="en-US" dirty="0"/>
          </a:p>
        </p:txBody>
      </p:sp>
    </p:spTree>
    <p:extLst>
      <p:ext uri="{BB962C8B-B14F-4D97-AF65-F5344CB8AC3E}">
        <p14:creationId xmlns:p14="http://schemas.microsoft.com/office/powerpoint/2010/main" val="2093701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7" name="Slide Number Placeholder 1">
            <a:extLst>
              <a:ext uri="{FF2B5EF4-FFF2-40B4-BE49-F238E27FC236}">
                <a16:creationId xmlns:a16="http://schemas.microsoft.com/office/drawing/2014/main" id="{618A3D88-F7CC-3C29-E3B6-ABD26BC29116}"/>
              </a:ext>
            </a:extLst>
          </p:cNvPr>
          <p:cNvSpPr>
            <a:spLocks noGrp="1"/>
          </p:cNvSpPr>
          <p:nvPr>
            <p:ph type="sldNum" sz="quarter" idx="12"/>
          </p:nvPr>
        </p:nvSpPr>
        <p:spPr/>
        <p:txBody>
          <a:bodyPr/>
          <a:lstStyle/>
          <a:p>
            <a:pPr>
              <a:spcAft>
                <a:spcPts val="600"/>
              </a:spcAft>
            </a:pPr>
            <a:fld id="{2C53C08F-9DBC-43E6-A84F-0D6865951D70}" type="slidenum">
              <a:rPr lang="en-US" smtClean="0"/>
              <a:pPr>
                <a:spcAft>
                  <a:spcPts val="600"/>
                </a:spcAft>
              </a:pPr>
              <a:t>10</a:t>
            </a:fld>
            <a:endParaRPr lang="en-US" dirty="0"/>
          </a:p>
        </p:txBody>
      </p:sp>
      <p:sp>
        <p:nvSpPr>
          <p:cNvPr id="199" name="Title 3">
            <a:extLst>
              <a:ext uri="{FF2B5EF4-FFF2-40B4-BE49-F238E27FC236}">
                <a16:creationId xmlns:a16="http://schemas.microsoft.com/office/drawing/2014/main" id="{0AAEA1B6-EC83-C529-1431-9544AE0B65CB}"/>
              </a:ext>
            </a:extLst>
          </p:cNvPr>
          <p:cNvSpPr>
            <a:spLocks noGrp="1"/>
          </p:cNvSpPr>
          <p:nvPr>
            <p:ph type="title" idx="4294967295"/>
          </p:nvPr>
        </p:nvSpPr>
        <p:spPr>
          <a:xfrm>
            <a:off x="2165620" y="37390"/>
            <a:ext cx="8210550" cy="1325563"/>
          </a:xfrm>
        </p:spPr>
        <p:txBody>
          <a:bodyPr/>
          <a:lstStyle/>
          <a:p>
            <a:pPr algn="l"/>
            <a:r>
              <a:rPr lang="en-US" b="1" dirty="0"/>
              <a:t>NAHASDA GUIDING PRINCIPLES</a:t>
            </a:r>
            <a:endParaRPr lang="en-US" dirty="0"/>
          </a:p>
        </p:txBody>
      </p:sp>
      <p:sp>
        <p:nvSpPr>
          <p:cNvPr id="192" name="Google Shape;192;p30"/>
          <p:cNvSpPr txBox="1"/>
          <p:nvPr/>
        </p:nvSpPr>
        <p:spPr bwMode="auto">
          <a:xfrm>
            <a:off x="1273665" y="1362953"/>
            <a:ext cx="9489028" cy="4997282"/>
          </a:xfrm>
          <a:prstGeom prst="rect">
            <a:avLst/>
          </a:prstGeom>
          <a:noFill/>
          <a:ln w="9525">
            <a:noFill/>
            <a:miter lim="800000"/>
            <a:headEnd/>
            <a:tailEnd/>
          </a:ln>
        </p:spPr>
        <p:txBody>
          <a:bodyPr spcFirstLastPara="1" vert="horz" wrap="square" lIns="91440" tIns="45720" rIns="91440" bIns="45720" numCol="1" anchor="t" anchorCtr="0" compatLnSpc="1">
            <a:prstTxWarp prst="textNoShape">
              <a:avLst/>
            </a:prstTxWarp>
            <a:normAutofit lnSpcReduction="10000"/>
          </a:bodyPr>
          <a:lstStyle/>
          <a:p>
            <a:pPr fontAlgn="base">
              <a:lnSpc>
                <a:spcPct val="90000"/>
              </a:lnSpc>
              <a:spcBef>
                <a:spcPct val="20000"/>
              </a:spcBef>
              <a:spcAft>
                <a:spcPct val="0"/>
              </a:spcAft>
            </a:pPr>
            <a:r>
              <a:rPr lang="en-US" sz="2400" b="1" i="1" dirty="0">
                <a:latin typeface="Calibri" panose="020F0502020204030204" pitchFamily="34" charset="0"/>
              </a:rPr>
              <a:t>[SEC. 2 – CONGRESSIONAL FINDINGS]</a:t>
            </a:r>
          </a:p>
          <a:p>
            <a:pPr fontAlgn="base">
              <a:lnSpc>
                <a:spcPct val="90000"/>
              </a:lnSpc>
              <a:spcBef>
                <a:spcPct val="20000"/>
              </a:spcBef>
              <a:spcAft>
                <a:spcPct val="0"/>
              </a:spcAft>
            </a:pPr>
            <a:endParaRPr lang="en-US" sz="2400" b="1" i="1" dirty="0">
              <a:latin typeface="Calibri" panose="020F0502020204030204" pitchFamily="34" charset="0"/>
            </a:endParaRPr>
          </a:p>
          <a:p>
            <a:pPr fontAlgn="base">
              <a:lnSpc>
                <a:spcPct val="90000"/>
              </a:lnSpc>
              <a:spcBef>
                <a:spcPct val="20000"/>
              </a:spcBef>
              <a:spcAft>
                <a:spcPct val="0"/>
              </a:spcAft>
            </a:pPr>
            <a:r>
              <a:rPr lang="en-US" sz="2400" b="1" dirty="0">
                <a:latin typeface="Calibri" panose="020F0502020204030204" pitchFamily="34" charset="0"/>
              </a:rPr>
              <a:t>1.   </a:t>
            </a:r>
            <a:r>
              <a:rPr lang="en-US" sz="2400" dirty="0">
                <a:latin typeface="Calibri" panose="020F0502020204030204" pitchFamily="34" charset="0"/>
              </a:rPr>
              <a:t>The Federal government has </a:t>
            </a:r>
            <a:r>
              <a:rPr lang="en-US" sz="2400" b="1" dirty="0">
                <a:latin typeface="Calibri" panose="020F0502020204030204" pitchFamily="34" charset="0"/>
              </a:rPr>
              <a:t>a responsibility to promote the general</a:t>
            </a:r>
          </a:p>
          <a:p>
            <a:pPr fontAlgn="base">
              <a:lnSpc>
                <a:spcPct val="90000"/>
              </a:lnSpc>
              <a:spcBef>
                <a:spcPct val="20000"/>
              </a:spcBef>
              <a:spcAft>
                <a:spcPct val="0"/>
              </a:spcAft>
            </a:pPr>
            <a:r>
              <a:rPr lang="en-US" sz="2400" b="1" dirty="0">
                <a:latin typeface="Calibri" panose="020F0502020204030204" pitchFamily="34" charset="0"/>
              </a:rPr>
              <a:t>      welfare of the Nation.</a:t>
            </a:r>
          </a:p>
          <a:p>
            <a:pPr marL="457200" indent="-457200" fontAlgn="base">
              <a:lnSpc>
                <a:spcPct val="90000"/>
              </a:lnSpc>
              <a:spcBef>
                <a:spcPct val="20000"/>
              </a:spcBef>
              <a:spcAft>
                <a:spcPct val="0"/>
              </a:spcAft>
              <a:buAutoNum type="arabicPeriod" startAt="2"/>
            </a:pPr>
            <a:r>
              <a:rPr lang="en-US" sz="2400" dirty="0">
                <a:latin typeface="Calibri" panose="020F0502020204030204" pitchFamily="34" charset="0"/>
              </a:rPr>
              <a:t>There exists a </a:t>
            </a:r>
            <a:r>
              <a:rPr lang="en-US" sz="2400" b="1" dirty="0">
                <a:latin typeface="Calibri" panose="020F0502020204030204" pitchFamily="34" charset="0"/>
              </a:rPr>
              <a:t>unique relationship</a:t>
            </a:r>
            <a:r>
              <a:rPr lang="en-US" sz="2400" dirty="0">
                <a:latin typeface="Calibri" panose="020F0502020204030204" pitchFamily="34" charset="0"/>
              </a:rPr>
              <a:t> between the U.S. Government and the governments of Indian tribes and a </a:t>
            </a:r>
            <a:r>
              <a:rPr lang="en-US" sz="2400" b="1" dirty="0">
                <a:latin typeface="Calibri" panose="020F0502020204030204" pitchFamily="34" charset="0"/>
              </a:rPr>
              <a:t>unique Federal responsibility to Indian people.</a:t>
            </a:r>
          </a:p>
          <a:p>
            <a:pPr marL="457200" indent="-457200" fontAlgn="base">
              <a:lnSpc>
                <a:spcPct val="90000"/>
              </a:lnSpc>
              <a:spcBef>
                <a:spcPct val="20000"/>
              </a:spcBef>
              <a:spcAft>
                <a:spcPct val="0"/>
              </a:spcAft>
              <a:buAutoNum type="arabicPeriod" startAt="3"/>
            </a:pPr>
            <a:r>
              <a:rPr lang="en-US" sz="2400" dirty="0">
                <a:latin typeface="Calibri" panose="020F0502020204030204" pitchFamily="34" charset="0"/>
              </a:rPr>
              <a:t>The United States has undertaken a</a:t>
            </a:r>
            <a:r>
              <a:rPr lang="en-US" sz="2400" b="1" dirty="0">
                <a:latin typeface="Calibri" panose="020F0502020204030204" pitchFamily="34" charset="0"/>
              </a:rPr>
              <a:t> unique trust responsibility to protect and support Indian tribes </a:t>
            </a:r>
            <a:r>
              <a:rPr lang="en-US" sz="2400" dirty="0">
                <a:latin typeface="Calibri" panose="020F0502020204030204" pitchFamily="34" charset="0"/>
              </a:rPr>
              <a:t>and Indian people.</a:t>
            </a:r>
          </a:p>
          <a:p>
            <a:pPr marL="457200" indent="-457200" fontAlgn="base">
              <a:lnSpc>
                <a:spcPct val="90000"/>
              </a:lnSpc>
              <a:spcBef>
                <a:spcPct val="20000"/>
              </a:spcBef>
              <a:spcAft>
                <a:spcPct val="0"/>
              </a:spcAft>
              <a:buAutoNum type="arabicPeriod" startAt="3"/>
            </a:pPr>
            <a:r>
              <a:rPr lang="en-US" sz="2400" b="1" dirty="0">
                <a:latin typeface="Calibri" panose="020F0502020204030204" pitchFamily="34" charset="0"/>
              </a:rPr>
              <a:t>The Congress has assumed a trust responsibility for the protection and preservation of Indian tribes</a:t>
            </a:r>
            <a:r>
              <a:rPr lang="en-US" sz="2400" dirty="0">
                <a:latin typeface="Calibri" panose="020F0502020204030204" pitchFamily="34" charset="0"/>
              </a:rPr>
              <a:t> and for working with Indian tribes and their members </a:t>
            </a:r>
            <a:r>
              <a:rPr lang="en-US" sz="2400" b="1" dirty="0">
                <a:latin typeface="Calibri" panose="020F0502020204030204" pitchFamily="34" charset="0"/>
              </a:rPr>
              <a:t>to improve their housing conditions and socioeconomic status </a:t>
            </a:r>
            <a:r>
              <a:rPr lang="en-US" sz="2400" dirty="0">
                <a:latin typeface="Calibri" panose="020F0502020204030204" pitchFamily="34" charset="0"/>
              </a:rPr>
              <a:t>so that they are able to take greater responsibility for their own economic condition </a:t>
            </a:r>
          </a:p>
          <a:p>
            <a:pPr marL="342900" indent="-342900" fontAlgn="base">
              <a:lnSpc>
                <a:spcPct val="90000"/>
              </a:lnSpc>
              <a:spcBef>
                <a:spcPct val="20000"/>
              </a:spcBef>
              <a:spcAft>
                <a:spcPct val="0"/>
              </a:spcAft>
              <a:buFont typeface="Arial" charset="0"/>
              <a:buChar char="•"/>
            </a:pPr>
            <a:endParaRPr lang="en-US" sz="2400" dirty="0">
              <a:latin typeface="Calibri" panose="020F0502020204030204" pitchFamily="34" charset="0"/>
            </a:endParaRPr>
          </a:p>
          <a:p>
            <a:pPr marL="342900" indent="-342900" fontAlgn="base">
              <a:lnSpc>
                <a:spcPct val="90000"/>
              </a:lnSpc>
              <a:spcBef>
                <a:spcPct val="20000"/>
              </a:spcBef>
              <a:spcAft>
                <a:spcPct val="0"/>
              </a:spcAft>
              <a:buFont typeface="Arial" charset="0"/>
              <a:buChar char="•"/>
            </a:pPr>
            <a:endParaRPr lang="en-US" sz="2400" dirty="0">
              <a:latin typeface="Calibri" panose="020F0502020204030204" pitchFamily="34" charset="0"/>
            </a:endParaRPr>
          </a:p>
          <a:p>
            <a:pPr marL="342900" indent="-342900" fontAlgn="base">
              <a:lnSpc>
                <a:spcPct val="90000"/>
              </a:lnSpc>
              <a:spcBef>
                <a:spcPct val="20000"/>
              </a:spcBef>
              <a:spcAft>
                <a:spcPct val="0"/>
              </a:spcAft>
              <a:buFont typeface="Arial" charset="0"/>
              <a:buChar char="•"/>
            </a:pPr>
            <a:endParaRPr lang="en-US" sz="2400" b="1" dirty="0">
              <a:latin typeface="Calibri" panose="020F0502020204030204" pitchFamily="34"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5"/>
          <p:cNvSpPr txBox="1">
            <a:spLocks noGrp="1"/>
          </p:cNvSpPr>
          <p:nvPr>
            <p:ph type="title"/>
          </p:nvPr>
        </p:nvSpPr>
        <p:spPr>
          <a:xfrm>
            <a:off x="758593" y="380787"/>
            <a:ext cx="11423904" cy="915014"/>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sz="4800" b="1" dirty="0"/>
              <a:t>Remedies for Substantial Noncompliance </a:t>
            </a:r>
            <a:endParaRPr sz="4800" b="1" dirty="0"/>
          </a:p>
        </p:txBody>
      </p:sp>
      <p:sp>
        <p:nvSpPr>
          <p:cNvPr id="235" name="Google Shape;235;p35"/>
          <p:cNvSpPr txBox="1">
            <a:spLocks noGrp="1"/>
          </p:cNvSpPr>
          <p:nvPr>
            <p:ph type="body" idx="1"/>
          </p:nvPr>
        </p:nvSpPr>
        <p:spPr>
          <a:xfrm>
            <a:off x="4545363" y="4932015"/>
            <a:ext cx="2647200" cy="12900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lgn="ctr">
              <a:buNone/>
            </a:pPr>
            <a:r>
              <a:rPr lang="en" sz="1600" b="1">
                <a:solidFill>
                  <a:srgbClr val="434343"/>
                </a:solidFill>
              </a:rPr>
              <a:t>Opportunity for administrative hearing procedures </a:t>
            </a:r>
            <a:r>
              <a:rPr lang="en" sz="1600" b="1">
                <a:solidFill>
                  <a:srgbClr val="E69138"/>
                </a:solidFill>
              </a:rPr>
              <a:t>per 24 CFR 26</a:t>
            </a:r>
            <a:r>
              <a:rPr lang="en" sz="1600" b="1">
                <a:solidFill>
                  <a:srgbClr val="434343"/>
                </a:solidFill>
              </a:rPr>
              <a:t> shall be used.</a:t>
            </a:r>
            <a:endParaRPr sz="1600" b="1" dirty="0">
              <a:solidFill>
                <a:srgbClr val="434343"/>
              </a:solidFill>
            </a:endParaRPr>
          </a:p>
        </p:txBody>
      </p:sp>
      <p:sp>
        <p:nvSpPr>
          <p:cNvPr id="236" name="Google Shape;236;p35"/>
          <p:cNvSpPr txBox="1"/>
          <p:nvPr/>
        </p:nvSpPr>
        <p:spPr>
          <a:xfrm>
            <a:off x="10941300" y="5696700"/>
            <a:ext cx="983200" cy="21256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37" name="Google Shape;237;p35"/>
          <p:cNvPicPr preferRelativeResize="0"/>
          <p:nvPr/>
        </p:nvPicPr>
        <p:blipFill>
          <a:blip r:embed="rId3">
            <a:alphaModFix/>
          </a:blip>
          <a:stretch>
            <a:fillRect/>
          </a:stretch>
        </p:blipFill>
        <p:spPr>
          <a:xfrm>
            <a:off x="1929460" y="1715349"/>
            <a:ext cx="1103467" cy="1103467"/>
          </a:xfrm>
          <a:prstGeom prst="rect">
            <a:avLst/>
          </a:prstGeom>
          <a:noFill/>
          <a:ln>
            <a:noFill/>
          </a:ln>
        </p:spPr>
      </p:pic>
      <p:sp>
        <p:nvSpPr>
          <p:cNvPr id="238" name="Google Shape;238;p35"/>
          <p:cNvSpPr txBox="1"/>
          <p:nvPr/>
        </p:nvSpPr>
        <p:spPr>
          <a:xfrm>
            <a:off x="1066877" y="2818849"/>
            <a:ext cx="2894800" cy="7272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6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Terminate IHBG payments to Recipient </a:t>
            </a:r>
            <a:endParaRPr sz="16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39" name="Google Shape;239;p35"/>
          <p:cNvPicPr preferRelativeResize="0"/>
          <p:nvPr/>
        </p:nvPicPr>
        <p:blipFill>
          <a:blip r:embed="rId4">
            <a:alphaModFix/>
          </a:blip>
          <a:stretch>
            <a:fillRect/>
          </a:stretch>
        </p:blipFill>
        <p:spPr>
          <a:xfrm>
            <a:off x="5356163" y="1715349"/>
            <a:ext cx="1103468" cy="1103468"/>
          </a:xfrm>
          <a:prstGeom prst="rect">
            <a:avLst/>
          </a:prstGeom>
          <a:noFill/>
          <a:ln>
            <a:noFill/>
          </a:ln>
        </p:spPr>
      </p:pic>
      <p:sp>
        <p:nvSpPr>
          <p:cNvPr id="240" name="Google Shape;240;p35"/>
          <p:cNvSpPr txBox="1"/>
          <p:nvPr/>
        </p:nvSpPr>
        <p:spPr>
          <a:xfrm>
            <a:off x="4260363" y="2731549"/>
            <a:ext cx="3217200" cy="10372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6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Reduce payments by amount equal to amount not expended in accordance with NAHASDA</a:t>
            </a:r>
            <a:endParaRPr sz="16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41" name="Google Shape;241;p35"/>
          <p:cNvPicPr preferRelativeResize="0"/>
          <p:nvPr/>
        </p:nvPicPr>
        <p:blipFill>
          <a:blip r:embed="rId5">
            <a:alphaModFix/>
          </a:blip>
          <a:stretch>
            <a:fillRect/>
          </a:stretch>
        </p:blipFill>
        <p:spPr>
          <a:xfrm>
            <a:off x="9067640" y="1748449"/>
            <a:ext cx="1037313" cy="1037283"/>
          </a:xfrm>
          <a:prstGeom prst="rect">
            <a:avLst/>
          </a:prstGeom>
          <a:noFill/>
          <a:ln>
            <a:noFill/>
          </a:ln>
        </p:spPr>
      </p:pic>
      <p:sp>
        <p:nvSpPr>
          <p:cNvPr id="242" name="Google Shape;242;p35"/>
          <p:cNvSpPr txBox="1"/>
          <p:nvPr/>
        </p:nvSpPr>
        <p:spPr>
          <a:xfrm>
            <a:off x="7745223" y="2809982"/>
            <a:ext cx="3552400" cy="8760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6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Limit availability of payments to programs, projects or activities not affected by failure to comply</a:t>
            </a:r>
            <a:endParaRPr sz="16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defTabSz="1219170">
              <a:buClr>
                <a:srgbClr val="000000"/>
              </a:buClr>
              <a:defRPr/>
            </a:pPr>
            <a:endParaRPr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43" name="Google Shape;243;p35"/>
          <p:cNvPicPr preferRelativeResize="0"/>
          <p:nvPr/>
        </p:nvPicPr>
        <p:blipFill>
          <a:blip r:embed="rId6">
            <a:alphaModFix/>
          </a:blip>
          <a:stretch>
            <a:fillRect/>
          </a:stretch>
        </p:blipFill>
        <p:spPr>
          <a:xfrm>
            <a:off x="1869379" y="3768850"/>
            <a:ext cx="1289800" cy="1289833"/>
          </a:xfrm>
          <a:prstGeom prst="rect">
            <a:avLst/>
          </a:prstGeom>
          <a:noFill/>
          <a:ln>
            <a:noFill/>
          </a:ln>
        </p:spPr>
      </p:pic>
      <p:sp>
        <p:nvSpPr>
          <p:cNvPr id="244" name="Google Shape;244;p35"/>
          <p:cNvSpPr txBox="1"/>
          <p:nvPr/>
        </p:nvSpPr>
        <p:spPr>
          <a:xfrm>
            <a:off x="1066893" y="5035115"/>
            <a:ext cx="2835200" cy="8760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6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Replace TDHE for the Recipient (pattern or willful noncompliance)</a:t>
            </a:r>
            <a:endParaRPr sz="16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45" name="Google Shape;245;p35"/>
          <p:cNvPicPr preferRelativeResize="0"/>
          <p:nvPr/>
        </p:nvPicPr>
        <p:blipFill>
          <a:blip r:embed="rId7">
            <a:alphaModFix/>
          </a:blip>
          <a:stretch>
            <a:fillRect/>
          </a:stretch>
        </p:blipFill>
        <p:spPr>
          <a:xfrm>
            <a:off x="9067623" y="3895115"/>
            <a:ext cx="1289800" cy="1289800"/>
          </a:xfrm>
          <a:prstGeom prst="rect">
            <a:avLst/>
          </a:prstGeom>
          <a:noFill/>
          <a:ln>
            <a:noFill/>
          </a:ln>
        </p:spPr>
      </p:pic>
      <p:sp>
        <p:nvSpPr>
          <p:cNvPr id="246" name="Google Shape;246;p35"/>
          <p:cNvSpPr txBox="1"/>
          <p:nvPr/>
        </p:nvSpPr>
        <p:spPr>
          <a:xfrm>
            <a:off x="7948623" y="5184915"/>
            <a:ext cx="3145600" cy="8760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6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HUD may refer to US Attorney General for civil action</a:t>
            </a:r>
            <a:endParaRPr sz="16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47" name="Google Shape;247;p35"/>
          <p:cNvPicPr preferRelativeResize="0"/>
          <p:nvPr/>
        </p:nvPicPr>
        <p:blipFill>
          <a:blip r:embed="rId8">
            <a:alphaModFix/>
          </a:blip>
          <a:stretch>
            <a:fillRect/>
          </a:stretch>
        </p:blipFill>
        <p:spPr>
          <a:xfrm>
            <a:off x="5389230" y="3895100"/>
            <a:ext cx="1037332" cy="1037335"/>
          </a:xfrm>
          <a:prstGeom prst="rect">
            <a:avLst/>
          </a:prstGeom>
          <a:noFill/>
          <a:ln>
            <a:noFill/>
          </a:ln>
        </p:spPr>
      </p:pic>
    </p:spTree>
    <p:extLst>
      <p:ext uri="{BB962C8B-B14F-4D97-AF65-F5344CB8AC3E}">
        <p14:creationId xmlns:p14="http://schemas.microsoft.com/office/powerpoint/2010/main" val="336580617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6"/>
          <p:cNvSpPr txBox="1">
            <a:spLocks noGrp="1"/>
          </p:cNvSpPr>
          <p:nvPr>
            <p:ph type="title"/>
          </p:nvPr>
        </p:nvSpPr>
        <p:spPr>
          <a:xfrm>
            <a:off x="836024" y="291733"/>
            <a:ext cx="11355976" cy="967526"/>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t>Discussion:  Examples of Noncompliance</a:t>
            </a:r>
            <a:endParaRPr b="1" dirty="0"/>
          </a:p>
        </p:txBody>
      </p:sp>
      <p:sp>
        <p:nvSpPr>
          <p:cNvPr id="253" name="Google Shape;253;p36"/>
          <p:cNvSpPr txBox="1">
            <a:spLocks noGrp="1"/>
          </p:cNvSpPr>
          <p:nvPr>
            <p:ph type="body" idx="1"/>
          </p:nvPr>
        </p:nvSpPr>
        <p:spPr>
          <a:xfrm>
            <a:off x="836024" y="1726824"/>
            <a:ext cx="10277855" cy="4478000"/>
          </a:xfrm>
          <a:prstGeom prst="rect">
            <a:avLst/>
          </a:prstGeom>
          <a:noFill/>
        </p:spPr>
        <p:txBody>
          <a:bodyPr spcFirstLastPara="1" vert="horz" wrap="square" lIns="762000" tIns="121900" rIns="121900" bIns="121900" numCol="1" anchor="t" anchorCtr="0" compatLnSpc="1">
            <a:prstTxWarp prst="textNoShape">
              <a:avLst/>
            </a:prstTxWarp>
            <a:noAutofit/>
          </a:bodyPr>
          <a:lstStyle/>
          <a:p>
            <a:pPr marL="514350" indent="-514350">
              <a:spcBef>
                <a:spcPts val="1067"/>
              </a:spcBef>
              <a:buClr>
                <a:schemeClr val="tx1"/>
              </a:buClr>
              <a:buSzPct val="115000"/>
              <a:buFont typeface="+mj-lt"/>
              <a:buAutoNum type="alphaUcPeriod"/>
            </a:pPr>
            <a:r>
              <a:rPr lang="en" sz="2400" dirty="0">
                <a:solidFill>
                  <a:srgbClr val="434343"/>
                </a:solidFill>
              </a:rPr>
              <a:t>A development site that did not have a complete environmental review record for 30 lots and TDHE spent IHBG $ to build 30 single family homes. </a:t>
            </a:r>
            <a:r>
              <a:rPr lang="en" sz="2400" b="1" dirty="0">
                <a:solidFill>
                  <a:srgbClr val="434343"/>
                </a:solidFill>
              </a:rPr>
              <a:t>What are possible ramifications?</a:t>
            </a:r>
            <a:endParaRPr sz="2400" b="1" dirty="0">
              <a:solidFill>
                <a:srgbClr val="434343"/>
              </a:solidFill>
            </a:endParaRPr>
          </a:p>
          <a:p>
            <a:pPr marL="514350" indent="-514350">
              <a:spcBef>
                <a:spcPts val="1333"/>
              </a:spcBef>
              <a:buClr>
                <a:schemeClr val="tx1"/>
              </a:buClr>
              <a:buSzPct val="115000"/>
              <a:buFont typeface="+mj-lt"/>
              <a:buAutoNum type="alphaUcPeriod"/>
            </a:pPr>
            <a:r>
              <a:rPr lang="en" sz="2400" dirty="0">
                <a:solidFill>
                  <a:srgbClr val="434343"/>
                </a:solidFill>
              </a:rPr>
              <a:t>Utility infrastructure was installed and paid by IHBG $ to serve 50 homes in a development site that actually served 10 non-low income families.  </a:t>
            </a:r>
            <a:r>
              <a:rPr lang="en" sz="2400" b="1" dirty="0">
                <a:solidFill>
                  <a:srgbClr val="434343"/>
                </a:solidFill>
              </a:rPr>
              <a:t>What are possible consequences of noncompliance?</a:t>
            </a:r>
            <a:endParaRPr sz="2400" b="1" dirty="0">
              <a:solidFill>
                <a:srgbClr val="434343"/>
              </a:solidFill>
            </a:endParaRPr>
          </a:p>
          <a:p>
            <a:pPr marL="514350" indent="-514350">
              <a:spcBef>
                <a:spcPts val="1333"/>
              </a:spcBef>
              <a:spcAft>
                <a:spcPts val="1333"/>
              </a:spcAft>
              <a:buClr>
                <a:schemeClr val="tx1"/>
              </a:buClr>
              <a:buSzPct val="115000"/>
              <a:buFont typeface="+mj-lt"/>
              <a:buAutoNum type="alphaUcPeriod"/>
            </a:pPr>
            <a:r>
              <a:rPr lang="en" sz="2400" dirty="0">
                <a:solidFill>
                  <a:srgbClr val="434343"/>
                </a:solidFill>
              </a:rPr>
              <a:t>An audit revealed that a TDHE spend IHBG $ for ineligible activities in amount of $250,000.</a:t>
            </a:r>
            <a:r>
              <a:rPr lang="en" sz="2400" b="1" dirty="0">
                <a:solidFill>
                  <a:srgbClr val="434343"/>
                </a:solidFill>
              </a:rPr>
              <a:t>  What are remedies to resolve improper expenditure?</a:t>
            </a:r>
            <a:endParaRPr sz="1800" b="1" dirty="0">
              <a:solidFill>
                <a:srgbClr val="434343"/>
              </a:solidFill>
            </a:endParaRPr>
          </a:p>
        </p:txBody>
      </p:sp>
    </p:spTree>
    <p:extLst>
      <p:ext uri="{BB962C8B-B14F-4D97-AF65-F5344CB8AC3E}">
        <p14:creationId xmlns:p14="http://schemas.microsoft.com/office/powerpoint/2010/main" val="180830230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7"/>
          <p:cNvSpPr txBox="1">
            <a:spLocks noGrp="1"/>
          </p:cNvSpPr>
          <p:nvPr>
            <p:ph type="title"/>
          </p:nvPr>
        </p:nvSpPr>
        <p:spPr>
          <a:xfrm>
            <a:off x="2791298" y="442249"/>
            <a:ext cx="10054945" cy="1348000"/>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sz="4667" b="1" dirty="0"/>
              <a:t>  Tips to Avoid Noncompliance</a:t>
            </a:r>
            <a:endParaRPr sz="4667" b="1" i="1" dirty="0"/>
          </a:p>
        </p:txBody>
      </p:sp>
      <p:sp>
        <p:nvSpPr>
          <p:cNvPr id="259" name="Google Shape;259;p37"/>
          <p:cNvSpPr txBox="1">
            <a:spLocks noGrp="1"/>
          </p:cNvSpPr>
          <p:nvPr>
            <p:ph type="body" idx="1"/>
          </p:nvPr>
        </p:nvSpPr>
        <p:spPr>
          <a:xfrm>
            <a:off x="1412560" y="2289975"/>
            <a:ext cx="9650838" cy="3781640"/>
          </a:xfrm>
          <a:prstGeom prst="rect">
            <a:avLst/>
          </a:prstGeom>
        </p:spPr>
        <p:txBody>
          <a:bodyPr spcFirstLastPara="1" vert="horz" wrap="square" lIns="121900" tIns="121900" rIns="121900" bIns="121900" numCol="1" anchor="t" anchorCtr="0" compatLnSpc="1">
            <a:prstTxWarp prst="textNoShape">
              <a:avLst/>
            </a:prstTxWarp>
            <a:noAutofit/>
          </a:bodyPr>
          <a:lstStyle/>
          <a:p>
            <a:pPr indent="-448722">
              <a:spcBef>
                <a:spcPts val="800"/>
              </a:spcBef>
              <a:buClr>
                <a:srgbClr val="434343"/>
              </a:buClr>
              <a:buSzPts val="1700"/>
              <a:buFont typeface="Wingdings" panose="05000000000000000000" pitchFamily="2" charset="2"/>
              <a:buChar char="v"/>
            </a:pPr>
            <a:r>
              <a:rPr lang="en-US" sz="2400" dirty="0">
                <a:solidFill>
                  <a:srgbClr val="434343"/>
                </a:solidFill>
              </a:rPr>
              <a:t>Recipient</a:t>
            </a:r>
            <a:r>
              <a:rPr lang="en" sz="2400" dirty="0">
                <a:solidFill>
                  <a:srgbClr val="434343"/>
                </a:solidFill>
              </a:rPr>
              <a:t> </a:t>
            </a:r>
            <a:r>
              <a:rPr lang="en" sz="2400" b="1" dirty="0">
                <a:solidFill>
                  <a:srgbClr val="434343"/>
                </a:solidFill>
              </a:rPr>
              <a:t>should ensure all Policies are consistent with current NAHASDA statutes/regs, other related federal laws &amp; regs</a:t>
            </a:r>
            <a:r>
              <a:rPr lang="en" sz="2400" dirty="0">
                <a:solidFill>
                  <a:srgbClr val="434343"/>
                </a:solidFill>
              </a:rPr>
              <a:t>, and applicable HUD notices and guidances.</a:t>
            </a:r>
          </a:p>
          <a:p>
            <a:pPr indent="-448722">
              <a:spcBef>
                <a:spcPts val="800"/>
              </a:spcBef>
              <a:buClr>
                <a:srgbClr val="434343"/>
              </a:buClr>
              <a:buSzPts val="1700"/>
              <a:buFont typeface="Wingdings" panose="05000000000000000000" pitchFamily="2" charset="2"/>
              <a:buChar char="v"/>
            </a:pPr>
            <a:endParaRPr sz="2400" dirty="0">
              <a:solidFill>
                <a:srgbClr val="434343"/>
              </a:solidFill>
            </a:endParaRPr>
          </a:p>
          <a:p>
            <a:pPr indent="-448722">
              <a:buClr>
                <a:srgbClr val="434343"/>
              </a:buClr>
              <a:buSzPts val="1700"/>
              <a:buFont typeface="Wingdings" panose="05000000000000000000" pitchFamily="2" charset="2"/>
              <a:buChar char="v"/>
            </a:pPr>
            <a:r>
              <a:rPr lang="en-US" sz="2400" dirty="0">
                <a:solidFill>
                  <a:srgbClr val="434343"/>
                </a:solidFill>
              </a:rPr>
              <a:t>Recipient</a:t>
            </a:r>
            <a:r>
              <a:rPr lang="en" sz="2400" dirty="0">
                <a:solidFill>
                  <a:srgbClr val="434343"/>
                </a:solidFill>
              </a:rPr>
              <a:t> </a:t>
            </a:r>
            <a:r>
              <a:rPr lang="en" sz="2400" b="1" dirty="0">
                <a:solidFill>
                  <a:srgbClr val="434343"/>
                </a:solidFill>
              </a:rPr>
              <a:t>should have standard operating procedures</a:t>
            </a:r>
            <a:r>
              <a:rPr lang="en" sz="2400" dirty="0">
                <a:solidFill>
                  <a:srgbClr val="434343"/>
                </a:solidFill>
              </a:rPr>
              <a:t> for such policies to allow for uniform implementation and documentation by housing staff.</a:t>
            </a:r>
          </a:p>
          <a:p>
            <a:pPr marL="503763" indent="-342900">
              <a:buClr>
                <a:srgbClr val="434343"/>
              </a:buClr>
              <a:buSzPts val="1700"/>
              <a:buFont typeface="Wingdings" panose="05000000000000000000" pitchFamily="2" charset="2"/>
              <a:buChar char="v"/>
            </a:pPr>
            <a:endParaRPr sz="2400" dirty="0">
              <a:solidFill>
                <a:srgbClr val="434343"/>
              </a:solidFill>
            </a:endParaRPr>
          </a:p>
          <a:p>
            <a:pPr indent="-448722">
              <a:buClr>
                <a:srgbClr val="434343"/>
              </a:buClr>
              <a:buSzPts val="1700"/>
              <a:buFont typeface="Wingdings" panose="05000000000000000000" pitchFamily="2" charset="2"/>
              <a:buChar char="v"/>
            </a:pPr>
            <a:r>
              <a:rPr lang="en" sz="2400" dirty="0">
                <a:solidFill>
                  <a:srgbClr val="434343"/>
                </a:solidFill>
              </a:rPr>
              <a:t>Ensure </a:t>
            </a:r>
            <a:r>
              <a:rPr lang="en-US" sz="2400" dirty="0">
                <a:solidFill>
                  <a:srgbClr val="434343"/>
                </a:solidFill>
              </a:rPr>
              <a:t>Recipient</a:t>
            </a:r>
            <a:r>
              <a:rPr lang="en" sz="2400" dirty="0">
                <a:solidFill>
                  <a:srgbClr val="434343"/>
                </a:solidFill>
              </a:rPr>
              <a:t> &amp; new staff </a:t>
            </a:r>
            <a:r>
              <a:rPr lang="en" sz="2400" b="1" dirty="0">
                <a:solidFill>
                  <a:srgbClr val="434343"/>
                </a:solidFill>
              </a:rPr>
              <a:t>attend Ethics &amp; Conduct Policy training.</a:t>
            </a:r>
            <a:endParaRPr sz="2400" b="1" dirty="0">
              <a:solidFill>
                <a:srgbClr val="434343"/>
              </a:solidFill>
            </a:endParaRPr>
          </a:p>
          <a:p>
            <a:pPr marL="952485" indent="-342900">
              <a:buFont typeface="Wingdings" panose="05000000000000000000" pitchFamily="2" charset="2"/>
              <a:buChar char="v"/>
            </a:pPr>
            <a:endParaRPr sz="2400" dirty="0">
              <a:solidFill>
                <a:srgbClr val="434343"/>
              </a:solidFill>
            </a:endParaRPr>
          </a:p>
          <a:p>
            <a:pPr marL="342900" indent="-342900">
              <a:spcBef>
                <a:spcPts val="2133"/>
              </a:spcBef>
              <a:buFont typeface="Wingdings" panose="05000000000000000000" pitchFamily="2" charset="2"/>
              <a:buChar char="v"/>
            </a:pPr>
            <a:endParaRPr sz="2400" dirty="0">
              <a:solidFill>
                <a:srgbClr val="434343"/>
              </a:solidFill>
            </a:endParaRPr>
          </a:p>
          <a:p>
            <a:pPr marL="342900" indent="-342900">
              <a:spcBef>
                <a:spcPts val="2133"/>
              </a:spcBef>
              <a:spcAft>
                <a:spcPts val="2133"/>
              </a:spcAft>
              <a:buFont typeface="Wingdings" panose="05000000000000000000" pitchFamily="2" charset="2"/>
              <a:buChar char="v"/>
            </a:pPr>
            <a:endParaRPr sz="2400" dirty="0">
              <a:solidFill>
                <a:srgbClr val="434343"/>
              </a:solidFill>
            </a:endParaRPr>
          </a:p>
        </p:txBody>
      </p:sp>
      <p:pic>
        <p:nvPicPr>
          <p:cNvPr id="261" name="Google Shape;261;p37"/>
          <p:cNvPicPr preferRelativeResize="0"/>
          <p:nvPr/>
        </p:nvPicPr>
        <p:blipFill>
          <a:blip r:embed="rId3">
            <a:alphaModFix/>
            <a:duotone>
              <a:prstClr val="black"/>
              <a:srgbClr val="FF0000">
                <a:tint val="45000"/>
                <a:satMod val="400000"/>
              </a:srgbClr>
            </a:duotone>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778256" y="57476"/>
            <a:ext cx="2232499" cy="2232499"/>
          </a:xfrm>
          <a:prstGeom prst="rect">
            <a:avLst/>
          </a:prstGeom>
          <a:noFill/>
          <a:ln>
            <a:noFill/>
          </a:ln>
        </p:spPr>
      </p:pic>
    </p:spTree>
    <p:extLst>
      <p:ext uri="{BB962C8B-B14F-4D97-AF65-F5344CB8AC3E}">
        <p14:creationId xmlns:p14="http://schemas.microsoft.com/office/powerpoint/2010/main" val="12475188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257">
          <a:extLst>
            <a:ext uri="{FF2B5EF4-FFF2-40B4-BE49-F238E27FC236}">
              <a16:creationId xmlns:a16="http://schemas.microsoft.com/office/drawing/2014/main" id="{4027B41D-7A46-7DEF-264B-5C05D6D0BB88}"/>
            </a:ext>
          </a:extLst>
        </p:cNvPr>
        <p:cNvGrpSpPr/>
        <p:nvPr/>
      </p:nvGrpSpPr>
      <p:grpSpPr>
        <a:xfrm>
          <a:off x="0" y="0"/>
          <a:ext cx="0" cy="0"/>
          <a:chOff x="0" y="0"/>
          <a:chExt cx="0" cy="0"/>
        </a:xfrm>
      </p:grpSpPr>
      <p:sp>
        <p:nvSpPr>
          <p:cNvPr id="258" name="Google Shape;258;p37">
            <a:extLst>
              <a:ext uri="{FF2B5EF4-FFF2-40B4-BE49-F238E27FC236}">
                <a16:creationId xmlns:a16="http://schemas.microsoft.com/office/drawing/2014/main" id="{6EFED47E-54D4-70F5-548A-9EDD0640F93F}"/>
              </a:ext>
            </a:extLst>
          </p:cNvPr>
          <p:cNvSpPr txBox="1">
            <a:spLocks noGrp="1"/>
          </p:cNvSpPr>
          <p:nvPr>
            <p:ph type="title"/>
          </p:nvPr>
        </p:nvSpPr>
        <p:spPr>
          <a:xfrm>
            <a:off x="2791298" y="442249"/>
            <a:ext cx="10054945" cy="1348000"/>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sz="4667" b="1" dirty="0"/>
              <a:t>  Tips to Avoid Noncompliance</a:t>
            </a:r>
            <a:endParaRPr sz="4667" b="1" i="1" dirty="0"/>
          </a:p>
        </p:txBody>
      </p:sp>
      <p:sp>
        <p:nvSpPr>
          <p:cNvPr id="260" name="Google Shape;260;p37">
            <a:extLst>
              <a:ext uri="{FF2B5EF4-FFF2-40B4-BE49-F238E27FC236}">
                <a16:creationId xmlns:a16="http://schemas.microsoft.com/office/drawing/2014/main" id="{03DE81FC-A4D9-B111-5FE6-18AD7883614F}"/>
              </a:ext>
            </a:extLst>
          </p:cNvPr>
          <p:cNvSpPr txBox="1">
            <a:spLocks noGrp="1"/>
          </p:cNvSpPr>
          <p:nvPr>
            <p:ph type="body" idx="2"/>
          </p:nvPr>
        </p:nvSpPr>
        <p:spPr>
          <a:xfrm>
            <a:off x="1257517" y="2088239"/>
            <a:ext cx="9676965" cy="4625200"/>
          </a:xfrm>
          <a:prstGeom prst="rect">
            <a:avLst/>
          </a:prstGeom>
        </p:spPr>
        <p:txBody>
          <a:bodyPr spcFirstLastPara="1" vert="horz" wrap="square" lIns="121900" tIns="121900" rIns="121900" bIns="121900" numCol="1" anchor="t" anchorCtr="0" compatLnSpc="1">
            <a:prstTxWarp prst="textNoShape">
              <a:avLst/>
            </a:prstTxWarp>
            <a:noAutofit/>
          </a:bodyPr>
          <a:lstStyle/>
          <a:p>
            <a:pPr indent="-448722">
              <a:spcBef>
                <a:spcPts val="800"/>
              </a:spcBef>
              <a:buClr>
                <a:srgbClr val="434343"/>
              </a:buClr>
              <a:buSzPts val="1700"/>
              <a:buFont typeface="Wingdings" panose="05000000000000000000" pitchFamily="2" charset="2"/>
              <a:buChar char="v"/>
            </a:pPr>
            <a:r>
              <a:rPr lang="en" sz="2400" b="1" dirty="0">
                <a:solidFill>
                  <a:srgbClr val="434343"/>
                </a:solidFill>
              </a:rPr>
              <a:t>Conduct self-assessment prior to year end </a:t>
            </a:r>
            <a:r>
              <a:rPr lang="en" sz="2400" dirty="0">
                <a:solidFill>
                  <a:srgbClr val="434343"/>
                </a:solidFill>
              </a:rPr>
              <a:t>in order to monitor adherence to policies and laws. Develop Performance Improve Plans with time frames for self correction.</a:t>
            </a:r>
          </a:p>
          <a:p>
            <a:pPr indent="-448722">
              <a:spcBef>
                <a:spcPts val="800"/>
              </a:spcBef>
              <a:buClr>
                <a:srgbClr val="434343"/>
              </a:buClr>
              <a:buSzPts val="1700"/>
              <a:buFont typeface="Wingdings" panose="05000000000000000000" pitchFamily="2" charset="2"/>
              <a:buChar char="v"/>
            </a:pPr>
            <a:endParaRPr sz="2400" dirty="0">
              <a:solidFill>
                <a:srgbClr val="434343"/>
              </a:solidFill>
            </a:endParaRPr>
          </a:p>
          <a:p>
            <a:pPr indent="-448722">
              <a:buClr>
                <a:srgbClr val="434343"/>
              </a:buClr>
              <a:buSzPts val="1700"/>
              <a:buFont typeface="Wingdings" panose="05000000000000000000" pitchFamily="2" charset="2"/>
              <a:buChar char="v"/>
            </a:pPr>
            <a:r>
              <a:rPr lang="en" sz="2400" dirty="0">
                <a:solidFill>
                  <a:srgbClr val="434343"/>
                </a:solidFill>
              </a:rPr>
              <a:t>Tribe/Board of Commissioners/TDHE should </a:t>
            </a:r>
            <a:r>
              <a:rPr lang="en" sz="2400" b="1" dirty="0">
                <a:solidFill>
                  <a:srgbClr val="434343"/>
                </a:solidFill>
              </a:rPr>
              <a:t>attend HUD T&amp;TA training</a:t>
            </a:r>
            <a:r>
              <a:rPr lang="en" sz="2400" dirty="0">
                <a:solidFill>
                  <a:srgbClr val="434343"/>
                </a:solidFill>
              </a:rPr>
              <a:t> as needed</a:t>
            </a:r>
          </a:p>
          <a:p>
            <a:pPr indent="-448722">
              <a:buClr>
                <a:srgbClr val="434343"/>
              </a:buClr>
              <a:buSzPts val="1700"/>
              <a:buFont typeface="Wingdings" panose="05000000000000000000" pitchFamily="2" charset="2"/>
              <a:buChar char="v"/>
            </a:pPr>
            <a:endParaRPr sz="2400" dirty="0">
              <a:solidFill>
                <a:srgbClr val="434343"/>
              </a:solidFill>
            </a:endParaRPr>
          </a:p>
          <a:p>
            <a:pPr indent="-448722">
              <a:buClr>
                <a:srgbClr val="434343"/>
              </a:buClr>
              <a:buSzPts val="1700"/>
              <a:buFont typeface="Wingdings" panose="05000000000000000000" pitchFamily="2" charset="2"/>
              <a:buChar char="v"/>
            </a:pPr>
            <a:r>
              <a:rPr lang="en" sz="2400" b="1" dirty="0">
                <a:solidFill>
                  <a:srgbClr val="434343"/>
                </a:solidFill>
              </a:rPr>
              <a:t>Maintain close relationship with TDHE in monitoring IHP goals &amp; progress</a:t>
            </a:r>
            <a:r>
              <a:rPr lang="en" sz="2400" dirty="0">
                <a:solidFill>
                  <a:srgbClr val="434343"/>
                </a:solidFill>
              </a:rPr>
              <a:t> with periodic reports made by Exec. Director</a:t>
            </a:r>
            <a:endParaRPr sz="2400" dirty="0">
              <a:solidFill>
                <a:srgbClr val="434343"/>
              </a:solidFill>
            </a:endParaRPr>
          </a:p>
        </p:txBody>
      </p:sp>
      <p:pic>
        <p:nvPicPr>
          <p:cNvPr id="261" name="Google Shape;261;p37">
            <a:extLst>
              <a:ext uri="{FF2B5EF4-FFF2-40B4-BE49-F238E27FC236}">
                <a16:creationId xmlns:a16="http://schemas.microsoft.com/office/drawing/2014/main" id="{239B1679-8B0A-1261-9389-4DF66D491E7B}"/>
              </a:ext>
            </a:extLst>
          </p:cNvPr>
          <p:cNvPicPr preferRelativeResize="0"/>
          <p:nvPr/>
        </p:nvPicPr>
        <p:blipFill>
          <a:blip r:embed="rId3">
            <a:alphaModFix/>
            <a:duotone>
              <a:prstClr val="black"/>
              <a:srgbClr val="FF0000">
                <a:tint val="45000"/>
                <a:satMod val="400000"/>
              </a:srgbClr>
            </a:duotone>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558800" y="0"/>
            <a:ext cx="2232499" cy="2232499"/>
          </a:xfrm>
          <a:prstGeom prst="rect">
            <a:avLst/>
          </a:prstGeom>
          <a:noFill/>
          <a:ln>
            <a:noFill/>
          </a:ln>
        </p:spPr>
      </p:pic>
    </p:spTree>
    <p:extLst>
      <p:ext uri="{BB962C8B-B14F-4D97-AF65-F5344CB8AC3E}">
        <p14:creationId xmlns:p14="http://schemas.microsoft.com/office/powerpoint/2010/main" val="93150693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8"/>
          <p:cNvSpPr txBox="1">
            <a:spLocks noGrp="1"/>
          </p:cNvSpPr>
          <p:nvPr>
            <p:ph type="title" idx="4294967295"/>
          </p:nvPr>
        </p:nvSpPr>
        <p:spPr>
          <a:xfrm>
            <a:off x="418012" y="218159"/>
            <a:ext cx="10674450" cy="1654175"/>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t>GRANT BENEFICIARY &amp; GRANT RECIPIENT</a:t>
            </a:r>
            <a:endParaRPr b="1" dirty="0"/>
          </a:p>
          <a:p>
            <a:r>
              <a:rPr lang="en" b="1" dirty="0"/>
              <a:t>Monitoring Responsibilities   </a:t>
            </a:r>
            <a:endParaRPr b="1" i="1" dirty="0"/>
          </a:p>
        </p:txBody>
      </p:sp>
      <p:sp>
        <p:nvSpPr>
          <p:cNvPr id="267" name="Google Shape;267;p38"/>
          <p:cNvSpPr txBox="1">
            <a:spLocks noGrp="1"/>
          </p:cNvSpPr>
          <p:nvPr>
            <p:ph type="body" idx="4294967295"/>
          </p:nvPr>
        </p:nvSpPr>
        <p:spPr>
          <a:xfrm>
            <a:off x="459812" y="1877580"/>
            <a:ext cx="5535640" cy="4525962"/>
          </a:xfrm>
          <a:prstGeom prst="rect">
            <a:avLst/>
          </a:prstGeom>
        </p:spPr>
        <p:txBody>
          <a:bodyPr spcFirstLastPara="1" vert="horz" wrap="square" lIns="121900" tIns="121900" rIns="121900" bIns="121900" numCol="1" anchor="t" anchorCtr="0" compatLnSpc="1">
            <a:prstTxWarp prst="textNoShape">
              <a:avLst/>
            </a:prstTxWarp>
            <a:noAutofit/>
          </a:bodyPr>
          <a:lstStyle/>
          <a:p>
            <a:pPr marL="274320" indent="-274320">
              <a:spcBef>
                <a:spcPts val="800"/>
              </a:spcBef>
              <a:buNone/>
            </a:pPr>
            <a:r>
              <a:rPr lang="en" sz="2133" b="1" u="sng" dirty="0">
                <a:solidFill>
                  <a:srgbClr val="434343"/>
                </a:solidFill>
              </a:rPr>
              <a:t>GRANT BENEFICIARY (Tribe)</a:t>
            </a:r>
            <a:endParaRPr sz="2133" b="1" u="sng" dirty="0">
              <a:solidFill>
                <a:srgbClr val="434343"/>
              </a:solidFill>
            </a:endParaRPr>
          </a:p>
          <a:p>
            <a:pPr marL="274320" indent="-274320">
              <a:spcBef>
                <a:spcPts val="933"/>
              </a:spcBef>
              <a:buClr>
                <a:srgbClr val="434343"/>
              </a:buClr>
              <a:buSzPts val="1700"/>
              <a:buChar char="➔"/>
            </a:pPr>
            <a:r>
              <a:rPr lang="en" sz="2267" b="1" dirty="0">
                <a:solidFill>
                  <a:srgbClr val="DD7E6B"/>
                </a:solidFill>
              </a:rPr>
              <a:t>Monitor</a:t>
            </a:r>
            <a:r>
              <a:rPr lang="en" sz="2267" dirty="0">
                <a:solidFill>
                  <a:srgbClr val="DD7E6B"/>
                </a:solidFill>
              </a:rPr>
              <a:t> </a:t>
            </a:r>
            <a:r>
              <a:rPr lang="en" sz="2267" dirty="0">
                <a:solidFill>
                  <a:srgbClr val="434343"/>
                </a:solidFill>
              </a:rPr>
              <a:t>IHP programmatic and compliance requirements</a:t>
            </a:r>
            <a:endParaRPr sz="2267" dirty="0">
              <a:solidFill>
                <a:srgbClr val="434343"/>
              </a:solidFill>
            </a:endParaRPr>
          </a:p>
          <a:p>
            <a:pPr marL="274320" indent="-274320">
              <a:buClr>
                <a:srgbClr val="434343"/>
              </a:buClr>
              <a:buSzPts val="1700"/>
              <a:buChar char="➔"/>
            </a:pPr>
            <a:r>
              <a:rPr lang="en" sz="2267" b="1" dirty="0">
                <a:solidFill>
                  <a:srgbClr val="DD7E6B"/>
                </a:solidFill>
              </a:rPr>
              <a:t>Require</a:t>
            </a:r>
            <a:r>
              <a:rPr lang="en" sz="2267" dirty="0">
                <a:solidFill>
                  <a:srgbClr val="DD7E6B"/>
                </a:solidFill>
              </a:rPr>
              <a:t> </a:t>
            </a:r>
            <a:r>
              <a:rPr lang="en" sz="2267" dirty="0">
                <a:solidFill>
                  <a:srgbClr val="434343"/>
                </a:solidFill>
              </a:rPr>
              <a:t>TDHE to prepare periodic progress reports and annual compliance assessment</a:t>
            </a:r>
            <a:endParaRPr sz="2267" dirty="0">
              <a:solidFill>
                <a:srgbClr val="434343"/>
              </a:solidFill>
            </a:endParaRPr>
          </a:p>
          <a:p>
            <a:pPr marL="274320" indent="-274320">
              <a:buClr>
                <a:srgbClr val="434343"/>
              </a:buClr>
              <a:buSzPts val="1700"/>
              <a:buChar char="➔"/>
            </a:pPr>
            <a:r>
              <a:rPr lang="en" sz="2267" b="1" dirty="0">
                <a:solidFill>
                  <a:srgbClr val="DD7E6B"/>
                </a:solidFill>
              </a:rPr>
              <a:t>Review</a:t>
            </a:r>
            <a:r>
              <a:rPr lang="en" sz="2267" dirty="0">
                <a:solidFill>
                  <a:srgbClr val="DD7E6B"/>
                </a:solidFill>
              </a:rPr>
              <a:t> </a:t>
            </a:r>
            <a:r>
              <a:rPr lang="en" sz="2267" dirty="0">
                <a:solidFill>
                  <a:srgbClr val="434343"/>
                </a:solidFill>
              </a:rPr>
              <a:t>APR &amp; audit reports</a:t>
            </a:r>
            <a:endParaRPr sz="2267" dirty="0">
              <a:solidFill>
                <a:srgbClr val="434343"/>
              </a:solidFill>
            </a:endParaRPr>
          </a:p>
          <a:p>
            <a:pPr marL="274320" indent="-274320">
              <a:buClr>
                <a:srgbClr val="434343"/>
              </a:buClr>
              <a:buSzPts val="1700"/>
              <a:buChar char="➔"/>
            </a:pPr>
            <a:r>
              <a:rPr lang="en" sz="2267" b="1" dirty="0">
                <a:solidFill>
                  <a:srgbClr val="DD7E6B"/>
                </a:solidFill>
              </a:rPr>
              <a:t>Require</a:t>
            </a:r>
            <a:r>
              <a:rPr lang="en" sz="2267" dirty="0">
                <a:solidFill>
                  <a:srgbClr val="DD7E6B"/>
                </a:solidFill>
              </a:rPr>
              <a:t> </a:t>
            </a:r>
            <a:r>
              <a:rPr lang="en" sz="2267" dirty="0">
                <a:solidFill>
                  <a:srgbClr val="434343"/>
                </a:solidFill>
              </a:rPr>
              <a:t>corrective action</a:t>
            </a:r>
            <a:endParaRPr sz="2267" dirty="0">
              <a:solidFill>
                <a:srgbClr val="434343"/>
              </a:solidFill>
            </a:endParaRPr>
          </a:p>
          <a:p>
            <a:pPr marL="274320" indent="-274320">
              <a:buClr>
                <a:srgbClr val="434343"/>
              </a:buClr>
              <a:buSzPts val="1700"/>
              <a:buChar char="➔"/>
            </a:pPr>
            <a:r>
              <a:rPr lang="en" sz="2267" dirty="0">
                <a:solidFill>
                  <a:srgbClr val="434343"/>
                </a:solidFill>
              </a:rPr>
              <a:t>If no TDHE, the Tribal Housing department </a:t>
            </a:r>
            <a:r>
              <a:rPr lang="en" sz="2267" b="1" dirty="0">
                <a:solidFill>
                  <a:srgbClr val="DD7E6B"/>
                </a:solidFill>
              </a:rPr>
              <a:t>completes</a:t>
            </a:r>
            <a:r>
              <a:rPr lang="en" sz="2267" dirty="0">
                <a:solidFill>
                  <a:srgbClr val="DD7E6B"/>
                </a:solidFill>
              </a:rPr>
              <a:t> </a:t>
            </a:r>
            <a:r>
              <a:rPr lang="en" sz="2267" dirty="0">
                <a:solidFill>
                  <a:srgbClr val="434343"/>
                </a:solidFill>
              </a:rPr>
              <a:t>the TDHE requirements, </a:t>
            </a:r>
            <a:r>
              <a:rPr lang="en" sz="2267" b="1" dirty="0">
                <a:solidFill>
                  <a:srgbClr val="DD7E6B"/>
                </a:solidFill>
              </a:rPr>
              <a:t>prepares</a:t>
            </a:r>
            <a:r>
              <a:rPr lang="en" sz="2267" dirty="0">
                <a:solidFill>
                  <a:srgbClr val="DD7E6B"/>
                </a:solidFill>
              </a:rPr>
              <a:t> </a:t>
            </a:r>
            <a:r>
              <a:rPr lang="en" sz="2267" dirty="0">
                <a:solidFill>
                  <a:srgbClr val="434343"/>
                </a:solidFill>
              </a:rPr>
              <a:t>APR &amp; </a:t>
            </a:r>
            <a:r>
              <a:rPr lang="en" sz="2267" b="1" dirty="0">
                <a:solidFill>
                  <a:srgbClr val="DD7E6B"/>
                </a:solidFill>
              </a:rPr>
              <a:t>ensures</a:t>
            </a:r>
            <a:r>
              <a:rPr lang="en" sz="2267" dirty="0">
                <a:solidFill>
                  <a:srgbClr val="DD7E6B"/>
                </a:solidFill>
              </a:rPr>
              <a:t> </a:t>
            </a:r>
            <a:r>
              <a:rPr lang="en" sz="2267" b="1" dirty="0">
                <a:solidFill>
                  <a:srgbClr val="DD7E6B"/>
                </a:solidFill>
              </a:rPr>
              <a:t>Audit is done timely</a:t>
            </a:r>
            <a:r>
              <a:rPr lang="en" sz="2267" dirty="0">
                <a:solidFill>
                  <a:srgbClr val="434343"/>
                </a:solidFill>
              </a:rPr>
              <a:t>.</a:t>
            </a:r>
            <a:endParaRPr sz="1733" dirty="0">
              <a:solidFill>
                <a:srgbClr val="434343"/>
              </a:solidFill>
            </a:endParaRPr>
          </a:p>
        </p:txBody>
      </p:sp>
      <p:sp>
        <p:nvSpPr>
          <p:cNvPr id="268" name="Google Shape;268;p38"/>
          <p:cNvSpPr txBox="1">
            <a:spLocks noGrp="1"/>
          </p:cNvSpPr>
          <p:nvPr>
            <p:ph type="body" idx="4294967295"/>
          </p:nvPr>
        </p:nvSpPr>
        <p:spPr>
          <a:xfrm>
            <a:off x="6314982" y="1877580"/>
            <a:ext cx="5535640" cy="4473575"/>
          </a:xfrm>
          <a:prstGeom prst="rect">
            <a:avLst/>
          </a:prstGeom>
        </p:spPr>
        <p:txBody>
          <a:bodyPr spcFirstLastPara="1" vert="horz" wrap="square" lIns="121900" tIns="121900" rIns="121900" bIns="121900" numCol="1" anchor="t" anchorCtr="0" compatLnSpc="1">
            <a:prstTxWarp prst="textNoShape">
              <a:avLst/>
            </a:prstTxWarp>
            <a:noAutofit/>
          </a:bodyPr>
          <a:lstStyle/>
          <a:p>
            <a:pPr marL="274320" indent="-274320">
              <a:spcBef>
                <a:spcPts val="800"/>
              </a:spcBef>
              <a:buNone/>
            </a:pPr>
            <a:r>
              <a:rPr lang="en" sz="2133" b="1" u="sng" dirty="0">
                <a:solidFill>
                  <a:srgbClr val="434343"/>
                </a:solidFill>
              </a:rPr>
              <a:t>GRANT RECIPIENT (Tribe or TDHE)</a:t>
            </a:r>
            <a:endParaRPr sz="2133" b="1" u="sng" dirty="0">
              <a:solidFill>
                <a:srgbClr val="434343"/>
              </a:solidFill>
            </a:endParaRPr>
          </a:p>
          <a:p>
            <a:pPr marL="274320" indent="-274320">
              <a:spcBef>
                <a:spcPts val="1067"/>
              </a:spcBef>
              <a:buClr>
                <a:srgbClr val="434343"/>
              </a:buClr>
              <a:buSzPts val="1600"/>
              <a:buChar char="➔"/>
            </a:pPr>
            <a:r>
              <a:rPr lang="en" sz="2267" b="1" dirty="0">
                <a:solidFill>
                  <a:srgbClr val="DD7E6B"/>
                </a:solidFill>
              </a:rPr>
              <a:t>Implement &amp; monitor</a:t>
            </a:r>
            <a:r>
              <a:rPr lang="en" sz="2267" dirty="0">
                <a:solidFill>
                  <a:srgbClr val="434343"/>
                </a:solidFill>
              </a:rPr>
              <a:t> IHP activities and performance goals</a:t>
            </a:r>
            <a:endParaRPr sz="2267" dirty="0">
              <a:solidFill>
                <a:srgbClr val="434343"/>
              </a:solidFill>
            </a:endParaRPr>
          </a:p>
          <a:p>
            <a:pPr marL="274320" indent="-274320">
              <a:buClr>
                <a:srgbClr val="434343"/>
              </a:buClr>
              <a:buSzPts val="1600"/>
              <a:buChar char="➔"/>
            </a:pPr>
            <a:r>
              <a:rPr lang="en" sz="2267" b="1" dirty="0">
                <a:solidFill>
                  <a:srgbClr val="DD7E6B"/>
                </a:solidFill>
              </a:rPr>
              <a:t>Ensure</a:t>
            </a:r>
            <a:r>
              <a:rPr lang="en" sz="2267" dirty="0">
                <a:solidFill>
                  <a:srgbClr val="DD7E6B"/>
                </a:solidFill>
              </a:rPr>
              <a:t> </a:t>
            </a:r>
            <a:r>
              <a:rPr lang="en" sz="2267" dirty="0">
                <a:solidFill>
                  <a:srgbClr val="434343"/>
                </a:solidFill>
              </a:rPr>
              <a:t>NAHASDA compliance and all federal requirements, as applicable </a:t>
            </a:r>
            <a:endParaRPr sz="2267" dirty="0">
              <a:solidFill>
                <a:srgbClr val="434343"/>
              </a:solidFill>
            </a:endParaRPr>
          </a:p>
          <a:p>
            <a:pPr marL="274320" indent="-274320">
              <a:buClr>
                <a:srgbClr val="434343"/>
              </a:buClr>
              <a:buSzPts val="1700"/>
              <a:buChar char="➔"/>
            </a:pPr>
            <a:r>
              <a:rPr lang="en" sz="2267" b="1" dirty="0">
                <a:solidFill>
                  <a:srgbClr val="DD7E6B"/>
                </a:solidFill>
              </a:rPr>
              <a:t>Prepare</a:t>
            </a:r>
            <a:r>
              <a:rPr lang="en" sz="2267" dirty="0">
                <a:solidFill>
                  <a:srgbClr val="DD7E6B"/>
                </a:solidFill>
              </a:rPr>
              <a:t> </a:t>
            </a:r>
            <a:r>
              <a:rPr lang="en" sz="2267" dirty="0">
                <a:solidFill>
                  <a:srgbClr val="434343"/>
                </a:solidFill>
              </a:rPr>
              <a:t>Annual Compliance Assessment (self-monitoring report)</a:t>
            </a:r>
            <a:endParaRPr sz="2267" dirty="0">
              <a:solidFill>
                <a:srgbClr val="434343"/>
              </a:solidFill>
            </a:endParaRPr>
          </a:p>
          <a:p>
            <a:pPr marL="274320" indent="-274320">
              <a:buClr>
                <a:srgbClr val="434343"/>
              </a:buClr>
              <a:buSzPts val="1700"/>
              <a:buChar char="➔"/>
            </a:pPr>
            <a:r>
              <a:rPr lang="en" sz="2267" b="1" dirty="0">
                <a:solidFill>
                  <a:srgbClr val="DD7E6B"/>
                </a:solidFill>
              </a:rPr>
              <a:t>Prepare</a:t>
            </a:r>
            <a:r>
              <a:rPr lang="en" sz="2267" dirty="0">
                <a:solidFill>
                  <a:srgbClr val="DD7E6B"/>
                </a:solidFill>
              </a:rPr>
              <a:t> </a:t>
            </a:r>
            <a:r>
              <a:rPr lang="en" sz="2267" dirty="0">
                <a:solidFill>
                  <a:srgbClr val="434343"/>
                </a:solidFill>
              </a:rPr>
              <a:t>the APR</a:t>
            </a:r>
            <a:endParaRPr sz="2267" dirty="0">
              <a:solidFill>
                <a:srgbClr val="434343"/>
              </a:solidFill>
            </a:endParaRPr>
          </a:p>
          <a:p>
            <a:pPr marL="274320" indent="-274320">
              <a:buClr>
                <a:srgbClr val="434343"/>
              </a:buClr>
              <a:buSzPts val="1700"/>
              <a:buChar char="➔"/>
            </a:pPr>
            <a:r>
              <a:rPr lang="en" sz="2267" b="1" dirty="0">
                <a:solidFill>
                  <a:srgbClr val="DD7E6B"/>
                </a:solidFill>
              </a:rPr>
              <a:t>Undergo Audit</a:t>
            </a:r>
            <a:r>
              <a:rPr lang="en" sz="2267" b="1" dirty="0">
                <a:solidFill>
                  <a:srgbClr val="E69138"/>
                </a:solidFill>
              </a:rPr>
              <a:t> </a:t>
            </a:r>
            <a:r>
              <a:rPr lang="en" sz="2267" dirty="0">
                <a:solidFill>
                  <a:srgbClr val="434343"/>
                </a:solidFill>
              </a:rPr>
              <a:t>and complete timely</a:t>
            </a:r>
            <a:endParaRPr sz="2267" dirty="0">
              <a:solidFill>
                <a:srgbClr val="434343"/>
              </a:solidFill>
            </a:endParaRPr>
          </a:p>
          <a:p>
            <a:pPr marL="274320" indent="-274320">
              <a:buClr>
                <a:srgbClr val="434343"/>
              </a:buClr>
              <a:buSzPts val="1700"/>
              <a:buChar char="➔"/>
            </a:pPr>
            <a:r>
              <a:rPr lang="en" sz="2267" b="1" dirty="0">
                <a:solidFill>
                  <a:srgbClr val="DD7E6B"/>
                </a:solidFill>
              </a:rPr>
              <a:t>Ensure</a:t>
            </a:r>
            <a:r>
              <a:rPr lang="en" sz="2267" b="1" dirty="0">
                <a:solidFill>
                  <a:srgbClr val="434343"/>
                </a:solidFill>
              </a:rPr>
              <a:t> </a:t>
            </a:r>
            <a:r>
              <a:rPr lang="en" sz="2267" dirty="0">
                <a:solidFill>
                  <a:srgbClr val="434343"/>
                </a:solidFill>
              </a:rPr>
              <a:t>Tribe receives HUD reports, APR, &amp; Audit Reports</a:t>
            </a:r>
            <a:endParaRPr sz="2133" dirty="0">
              <a:solidFill>
                <a:srgbClr val="434343"/>
              </a:solidFill>
            </a:endParaRPr>
          </a:p>
        </p:txBody>
      </p:sp>
    </p:spTree>
    <p:extLst>
      <p:ext uri="{BB962C8B-B14F-4D97-AF65-F5344CB8AC3E}">
        <p14:creationId xmlns:p14="http://schemas.microsoft.com/office/powerpoint/2010/main" val="245205167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5" name="Google Shape;275;p39"/>
          <p:cNvSpPr txBox="1"/>
          <p:nvPr/>
        </p:nvSpPr>
        <p:spPr>
          <a:xfrm>
            <a:off x="397110" y="1502767"/>
            <a:ext cx="5106121" cy="51304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pPr algn="ctr" defTabSz="1219170">
              <a:buClr>
                <a:srgbClr val="000000"/>
              </a:buClr>
              <a:defRPr/>
            </a:pPr>
            <a:r>
              <a:rPr lang="en" sz="2667" b="1" u="sng"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Contents</a:t>
            </a:r>
            <a:endParaRPr sz="2667" b="1" u="sng"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90000"/>
              </a:lnSpc>
              <a:spcBef>
                <a:spcPts val="1067"/>
              </a:spcBef>
              <a:buClr>
                <a:srgbClr val="434343"/>
              </a:buClr>
              <a:buSzPts val="1800"/>
              <a:buFont typeface="Wingdings" panose="05000000000000000000" pitchFamily="2" charset="2"/>
              <a:buChar char="v"/>
              <a:defRPr/>
            </a:pPr>
            <a:r>
              <a:rPr lang="en" sz="24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Combined IHP/APR (form HUD-52737)</a:t>
            </a:r>
          </a:p>
          <a:p>
            <a:pPr marL="609585" indent="-457189" defTabSz="1219170">
              <a:lnSpc>
                <a:spcPct val="90000"/>
              </a:lnSpc>
              <a:spcBef>
                <a:spcPts val="1067"/>
              </a:spcBef>
              <a:buClr>
                <a:srgbClr val="434343"/>
              </a:buClr>
              <a:buSzPts val="1800"/>
              <a:buFont typeface="Wingdings" panose="05000000000000000000" pitchFamily="2" charset="2"/>
              <a:buChar char="v"/>
              <a:defRPr/>
            </a:pP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Use of GEMS system</a:t>
            </a:r>
            <a:endParaRPr sz="24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90000"/>
              </a:lnSpc>
              <a:buClr>
                <a:srgbClr val="434343"/>
              </a:buClr>
              <a:buSzPts val="1800"/>
              <a:buFont typeface="Wingdings" panose="05000000000000000000" pitchFamily="2" charset="2"/>
              <a:buChar char="v"/>
              <a:defRPr/>
            </a:pPr>
            <a:r>
              <a:rPr lang="en" sz="24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Report of progress for the year</a:t>
            </a:r>
            <a:endParaRPr sz="24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990575" lvl="1" indent="-457189" defTabSz="1219170">
              <a:lnSpc>
                <a:spcPct val="90000"/>
              </a:lnSpc>
              <a:buClr>
                <a:srgbClr val="434343"/>
              </a:buClr>
              <a:buSzPts val="1800"/>
              <a:buFont typeface="Wingdings" panose="05000000000000000000" pitchFamily="2" charset="2"/>
              <a:buChar char="Ø"/>
              <a:defRPr/>
            </a:pPr>
            <a:r>
              <a:rPr lang="en" sz="24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a:t>
            </a:r>
            <a:r>
              <a:rPr lang="en"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What got done </a:t>
            </a:r>
            <a:endParaRPr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990575" lvl="1" indent="-457189" defTabSz="1219170">
              <a:lnSpc>
                <a:spcPct val="90000"/>
              </a:lnSpc>
              <a:buClr>
                <a:srgbClr val="434343"/>
              </a:buClr>
              <a:buSzPts val="1800"/>
              <a:buFont typeface="Wingdings" panose="05000000000000000000" pitchFamily="2" charset="2"/>
              <a:buChar char="Ø"/>
              <a:defRPr/>
            </a:pPr>
            <a:r>
              <a:rPr lang="en"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What did NOT get done </a:t>
            </a:r>
            <a:endParaRPr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990575" lvl="1" indent="-457189" defTabSz="1219170">
              <a:lnSpc>
                <a:spcPct val="90000"/>
              </a:lnSpc>
              <a:buClr>
                <a:srgbClr val="434343"/>
              </a:buClr>
              <a:buSzPts val="1800"/>
              <a:buFont typeface="Wingdings" panose="05000000000000000000" pitchFamily="2" charset="2"/>
              <a:buChar char="Ø"/>
              <a:defRPr/>
            </a:pPr>
            <a:r>
              <a:rPr lang="en"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spent for the year</a:t>
            </a:r>
            <a:endParaRPr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990575" lvl="1" indent="-448722" defTabSz="1219170">
              <a:lnSpc>
                <a:spcPct val="90000"/>
              </a:lnSpc>
              <a:buClr>
                <a:srgbClr val="434343"/>
              </a:buClr>
              <a:buSzPts val="1700"/>
              <a:buFont typeface="Wingdings" panose="05000000000000000000" pitchFamily="2" charset="2"/>
              <a:buChar char="Ø"/>
              <a:defRPr/>
            </a:pPr>
            <a:r>
              <a:rPr lang="en"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Describes why objectives were not met &amp; why funds were insufficient/exceeded budget</a:t>
            </a:r>
            <a:endParaRPr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defTabSz="1219170">
              <a:lnSpc>
                <a:spcPct val="115000"/>
              </a:lnSpc>
              <a:buClr>
                <a:srgbClr val="000000"/>
              </a:buClr>
              <a:defRPr/>
            </a:pPr>
            <a:endParaRPr sz="2133" u="sng"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76" name="Google Shape;276;p39"/>
          <p:cNvSpPr txBox="1"/>
          <p:nvPr/>
        </p:nvSpPr>
        <p:spPr>
          <a:xfrm>
            <a:off x="5608933" y="1941367"/>
            <a:ext cx="5940800" cy="4518400"/>
          </a:xfrm>
          <a:prstGeom prst="rect">
            <a:avLst/>
          </a:prstGeom>
          <a:noFill/>
          <a:ln>
            <a:noFill/>
          </a:ln>
        </p:spPr>
        <p:txBody>
          <a:bodyPr spcFirstLastPara="1" wrap="square" lIns="121900" tIns="121900" rIns="121900" bIns="121900" anchor="t" anchorCtr="0">
            <a:noAutofit/>
          </a:bodyPr>
          <a:lstStyle/>
          <a:p>
            <a:pPr marL="609585" indent="-448722" defTabSz="1219170">
              <a:lnSpc>
                <a:spcPct val="90000"/>
              </a:lnSpc>
              <a:spcBef>
                <a:spcPts val="1067"/>
              </a:spcBef>
              <a:buClr>
                <a:srgbClr val="434343"/>
              </a:buClr>
              <a:buSzPts val="1700"/>
              <a:buFont typeface="Roboto"/>
              <a:buChar char="➔"/>
              <a:defRPr/>
            </a:pPr>
            <a:r>
              <a:rPr lang="en"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Should be made available to public for comment </a:t>
            </a:r>
            <a:r>
              <a:rPr lang="en" sz="2267"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(and include a summary of any comments received and included in the APR)</a:t>
            </a:r>
            <a:endParaRPr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48722" defTabSz="1219170">
              <a:lnSpc>
                <a:spcPct val="115000"/>
              </a:lnSpc>
              <a:buClr>
                <a:srgbClr val="434343"/>
              </a:buClr>
              <a:buSzPts val="1700"/>
              <a:buFont typeface="Roboto"/>
              <a:buChar char="➔"/>
              <a:defRPr/>
            </a:pPr>
            <a:r>
              <a:rPr lang="en"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Due within</a:t>
            </a:r>
            <a:r>
              <a:rPr lang="en" sz="2267"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 90 days of program year end</a:t>
            </a:r>
            <a:r>
              <a:rPr lang="en"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to HUD using GEMS.</a:t>
            </a:r>
            <a:endParaRPr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48722" defTabSz="1219170">
              <a:buClr>
                <a:srgbClr val="434343"/>
              </a:buClr>
              <a:buSzPts val="1700"/>
              <a:buFont typeface="Roboto"/>
              <a:buChar char="➔"/>
              <a:defRPr/>
            </a:pPr>
            <a:r>
              <a:rPr lang="en"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HUD has 60 days to review and determine compliance</a:t>
            </a:r>
            <a:endParaRPr sz="22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48722" defTabSz="1219170">
              <a:lnSpc>
                <a:spcPct val="115000"/>
              </a:lnSpc>
              <a:buClr>
                <a:srgbClr val="000000"/>
              </a:buClr>
              <a:buSzPts val="1700"/>
              <a:buFont typeface="Roboto"/>
              <a:buChar char="➔"/>
              <a:defRPr/>
            </a:pPr>
            <a:r>
              <a:rPr lang="en" sz="22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If prepared by the TDHE, submit to Tribe for review and approval and electronically send to HUD within 90 day period.</a:t>
            </a:r>
            <a:endParaRPr sz="22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a:p>
            <a:pPr defTabSz="1219170">
              <a:lnSpc>
                <a:spcPct val="115000"/>
              </a:lnSpc>
              <a:buClr>
                <a:srgbClr val="000000"/>
              </a:buClr>
              <a:defRPr/>
            </a:pPr>
            <a:endParaRPr sz="22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77" name="Google Shape;277;p39"/>
          <p:cNvPicPr preferRelativeResize="0"/>
          <p:nvPr/>
        </p:nvPicPr>
        <p:blipFill rotWithShape="1">
          <a:blip r:embed="rId3">
            <a:alphaModFix/>
          </a:blip>
          <a:srcRect l="6739" r="6739"/>
          <a:stretch/>
        </p:blipFill>
        <p:spPr>
          <a:xfrm>
            <a:off x="11655434" y="6326801"/>
            <a:ext cx="452367" cy="452367"/>
          </a:xfrm>
          <a:prstGeom prst="rect">
            <a:avLst/>
          </a:prstGeom>
          <a:noFill/>
          <a:ln>
            <a:noFill/>
          </a:ln>
        </p:spPr>
      </p:pic>
      <p:sp>
        <p:nvSpPr>
          <p:cNvPr id="3" name="TextBox 2">
            <a:extLst>
              <a:ext uri="{FF2B5EF4-FFF2-40B4-BE49-F238E27FC236}">
                <a16:creationId xmlns:a16="http://schemas.microsoft.com/office/drawing/2014/main" id="{8F9BF4CB-A5BE-3FFF-5B2F-C0C9EDE1188F}"/>
              </a:ext>
            </a:extLst>
          </p:cNvPr>
          <p:cNvSpPr txBox="1"/>
          <p:nvPr/>
        </p:nvSpPr>
        <p:spPr>
          <a:xfrm>
            <a:off x="465433" y="497215"/>
            <a:ext cx="8264869" cy="769441"/>
          </a:xfrm>
          <a:prstGeom prst="rect">
            <a:avLst/>
          </a:prstGeom>
          <a:noFill/>
        </p:spPr>
        <p:txBody>
          <a:bodyPr wrap="square">
            <a:spAutoFit/>
          </a:bodyPr>
          <a:lstStyle/>
          <a:p>
            <a:pPr defTabSz="1219170">
              <a:spcBef>
                <a:spcPts val="1333"/>
              </a:spcBef>
              <a:buClr>
                <a:srgbClr val="000000"/>
              </a:buClr>
              <a:defRPr/>
            </a:pPr>
            <a:r>
              <a:rPr lang="en-US" sz="4400" b="1" kern="0" dirty="0">
                <a:latin typeface="Calibri" panose="020F0502020204030204" pitchFamily="34" charset="0"/>
                <a:ea typeface="Calibri" panose="020F0502020204030204" pitchFamily="34" charset="0"/>
                <a:cs typeface="Calibri" panose="020F0502020204030204" pitchFamily="34" charset="0"/>
                <a:sym typeface="Roboto"/>
              </a:rPr>
              <a:t>Annual Performance Report (APR)</a:t>
            </a:r>
          </a:p>
        </p:txBody>
      </p:sp>
    </p:spTree>
    <p:extLst>
      <p:ext uri="{BB962C8B-B14F-4D97-AF65-F5344CB8AC3E}">
        <p14:creationId xmlns:p14="http://schemas.microsoft.com/office/powerpoint/2010/main" val="113627477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0"/>
          <p:cNvSpPr txBox="1">
            <a:spLocks noGrp="1"/>
          </p:cNvSpPr>
          <p:nvPr>
            <p:ph type="title"/>
          </p:nvPr>
        </p:nvSpPr>
        <p:spPr>
          <a:xfrm>
            <a:off x="814239" y="116033"/>
            <a:ext cx="9986131" cy="1558400"/>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t> ANNUAL COMPLIANCE ASSESSMENT </a:t>
            </a:r>
            <a:endParaRPr b="1" dirty="0"/>
          </a:p>
          <a:p>
            <a:r>
              <a:rPr lang="en" b="1" dirty="0"/>
              <a:t>(Areas of Self-Monitoring Assessments)</a:t>
            </a:r>
            <a:endParaRPr b="1" i="1" dirty="0"/>
          </a:p>
        </p:txBody>
      </p:sp>
      <p:sp>
        <p:nvSpPr>
          <p:cNvPr id="283" name="Google Shape;283;p40"/>
          <p:cNvSpPr txBox="1">
            <a:spLocks noGrp="1"/>
          </p:cNvSpPr>
          <p:nvPr>
            <p:ph type="body" idx="1"/>
          </p:nvPr>
        </p:nvSpPr>
        <p:spPr>
          <a:xfrm>
            <a:off x="1128631" y="2121611"/>
            <a:ext cx="5120640" cy="3600800"/>
          </a:xfrm>
          <a:prstGeom prst="rect">
            <a:avLst/>
          </a:prstGeom>
        </p:spPr>
        <p:txBody>
          <a:bodyPr spcFirstLastPara="1" vert="horz" wrap="square" lIns="121900" tIns="121900" rIns="121900" bIns="121900" numCol="1" anchor="t" anchorCtr="0" compatLnSpc="1">
            <a:prstTxWarp prst="textNoShape">
              <a:avLst/>
            </a:prstTxWarp>
            <a:noAutofit/>
          </a:bodyPr>
          <a:lstStyle/>
          <a:p>
            <a:pPr indent="-448722">
              <a:spcBef>
                <a:spcPts val="800"/>
              </a:spcBef>
              <a:buClr>
                <a:srgbClr val="434343"/>
              </a:buClr>
              <a:buSzPts val="1700"/>
              <a:buFont typeface="Wingdings" panose="05000000000000000000" pitchFamily="2" charset="2"/>
              <a:buChar char="v"/>
            </a:pPr>
            <a:r>
              <a:rPr lang="en" sz="2267" dirty="0">
                <a:solidFill>
                  <a:srgbClr val="434343"/>
                </a:solidFill>
              </a:rPr>
              <a:t>IHP/APR Plan &amp; Report</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Self-Monitoring Plan</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Financial Management &amp; Internal Control</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Organization &amp; Administration</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Procurement &amp; Contract Management</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Environmental Compliance</a:t>
            </a:r>
            <a:endParaRPr dirty="0">
              <a:solidFill>
                <a:srgbClr val="434343"/>
              </a:solidFill>
            </a:endParaRPr>
          </a:p>
        </p:txBody>
      </p:sp>
      <p:sp>
        <p:nvSpPr>
          <p:cNvPr id="284" name="Google Shape;284;p40"/>
          <p:cNvSpPr txBox="1">
            <a:spLocks noGrp="1"/>
          </p:cNvSpPr>
          <p:nvPr>
            <p:ph type="body" idx="2"/>
          </p:nvPr>
        </p:nvSpPr>
        <p:spPr>
          <a:xfrm>
            <a:off x="6205211" y="2121611"/>
            <a:ext cx="5019536" cy="3482400"/>
          </a:xfrm>
          <a:prstGeom prst="rect">
            <a:avLst/>
          </a:prstGeom>
        </p:spPr>
        <p:txBody>
          <a:bodyPr spcFirstLastPara="1" vert="horz" wrap="square" lIns="121900" tIns="121900" rIns="121900" bIns="121900" numCol="1" anchor="t" anchorCtr="0" compatLnSpc="1">
            <a:prstTxWarp prst="textNoShape">
              <a:avLst/>
            </a:prstTxWarp>
            <a:noAutofit/>
          </a:bodyPr>
          <a:lstStyle/>
          <a:p>
            <a:pPr indent="-448722">
              <a:spcBef>
                <a:spcPts val="800"/>
              </a:spcBef>
              <a:buClr>
                <a:srgbClr val="434343"/>
              </a:buClr>
              <a:buSzPts val="1700"/>
              <a:buFont typeface="Wingdings" panose="05000000000000000000" pitchFamily="2" charset="2"/>
              <a:buChar char="v"/>
            </a:pPr>
            <a:r>
              <a:rPr lang="en" sz="2267" dirty="0">
                <a:solidFill>
                  <a:srgbClr val="434343"/>
                </a:solidFill>
              </a:rPr>
              <a:t>Eligibility, Admissions &amp; Occupancy</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Relocation Assistance &amp; Real Property Acquisition</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Section 504 (Accessibility)</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Maintenance &amp; Inspection</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Labor Standards</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Lead-based Paint</a:t>
            </a:r>
            <a:endParaRPr sz="2267" dirty="0">
              <a:solidFill>
                <a:srgbClr val="434343"/>
              </a:solidFill>
            </a:endParaRPr>
          </a:p>
          <a:p>
            <a:pPr marL="952485" indent="-342900">
              <a:spcBef>
                <a:spcPts val="800"/>
              </a:spcBef>
              <a:buFont typeface="Wingdings" panose="05000000000000000000" pitchFamily="2" charset="2"/>
              <a:buChar char="v"/>
            </a:pPr>
            <a:endParaRPr sz="2267" dirty="0">
              <a:solidFill>
                <a:srgbClr val="434343"/>
              </a:solidFill>
            </a:endParaRPr>
          </a:p>
        </p:txBody>
      </p:sp>
      <p:sp>
        <p:nvSpPr>
          <p:cNvPr id="285" name="Google Shape;285;p40"/>
          <p:cNvSpPr/>
          <p:nvPr/>
        </p:nvSpPr>
        <p:spPr>
          <a:xfrm>
            <a:off x="950218" y="5831767"/>
            <a:ext cx="516000" cy="262000"/>
          </a:xfrm>
          <a:prstGeom prst="rightArrow">
            <a:avLst>
              <a:gd name="adj1" fmla="val 50000"/>
              <a:gd name="adj2" fmla="val 50000"/>
            </a:avLst>
          </a:prstGeom>
          <a:solidFill>
            <a:srgbClr val="DD7E6B"/>
          </a:solidFill>
          <a:ln w="9525" cap="flat" cmpd="sng">
            <a:solidFill>
              <a:srgbClr val="DD7E6B"/>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286" name="Google Shape;286;p40"/>
          <p:cNvSpPr txBox="1"/>
          <p:nvPr/>
        </p:nvSpPr>
        <p:spPr>
          <a:xfrm>
            <a:off x="1413142" y="5647967"/>
            <a:ext cx="10642400" cy="6296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r>
              <a:rPr lang="en" sz="2133" b="1" i="1" kern="0" dirty="0">
                <a:latin typeface="Calibri" panose="020F0502020204030204" pitchFamily="34" charset="0"/>
                <a:ea typeface="Calibri" panose="020F0502020204030204" pitchFamily="34" charset="0"/>
                <a:cs typeface="Calibri" panose="020F0502020204030204" pitchFamily="34" charset="0"/>
                <a:sym typeface="Roboto"/>
              </a:rPr>
              <a:t>Helpful Resource:</a:t>
            </a:r>
            <a:r>
              <a:rPr lang="en" sz="2000" b="1" i="1" kern="0" dirty="0">
                <a:latin typeface="Calibri" panose="020F0502020204030204" pitchFamily="34" charset="0"/>
                <a:ea typeface="Calibri" panose="020F0502020204030204" pitchFamily="34" charset="0"/>
                <a:cs typeface="Calibri" panose="020F0502020204030204" pitchFamily="34" charset="0"/>
                <a:sym typeface="Roboto"/>
              </a:rPr>
              <a:t> </a:t>
            </a:r>
            <a:r>
              <a:rPr lang="en" sz="2000" i="1" kern="0" dirty="0">
                <a:latin typeface="Calibri" panose="020F0502020204030204" pitchFamily="34" charset="0"/>
                <a:ea typeface="Calibri" panose="020F0502020204030204" pitchFamily="34" charset="0"/>
                <a:cs typeface="Calibri" panose="020F0502020204030204" pitchFamily="34" charset="0"/>
                <a:sym typeface="Roboto"/>
              </a:rPr>
              <a:t>NAHASDA Self-Monitoring Guidebook available at</a:t>
            </a:r>
            <a:r>
              <a:rPr lang="en" sz="2000" kern="0" dirty="0">
                <a:latin typeface="Calibri" panose="020F0502020204030204" pitchFamily="34" charset="0"/>
                <a:ea typeface="Calibri" panose="020F0502020204030204" pitchFamily="34" charset="0"/>
                <a:cs typeface="Calibri" panose="020F0502020204030204" pitchFamily="34" charset="0"/>
                <a:sym typeface="Roboto"/>
              </a:rPr>
              <a:t> </a:t>
            </a:r>
            <a:r>
              <a:rPr lang="en" sz="2000" u="sng" kern="0" dirty="0">
                <a:latin typeface="Calibri" panose="020F0502020204030204" pitchFamily="34" charset="0"/>
                <a:ea typeface="Calibri" panose="020F0502020204030204" pitchFamily="34" charset="0"/>
                <a:cs typeface="Calibri" panose="020F0502020204030204" pitchFamily="34" charset="0"/>
                <a:sym typeface="Roboto"/>
                <a:hlinkClick r:id="rId3">
                  <a:extLst>
                    <a:ext uri="{A12FA001-AC4F-418D-AE19-62706E023703}">
                      <ahyp:hlinkClr xmlns:ahyp="http://schemas.microsoft.com/office/drawing/2018/hyperlinkcolor" val="tx"/>
                    </a:ext>
                  </a:extLst>
                </a:hlinkClick>
              </a:rPr>
              <a:t>www.hud.gov/codetalk</a:t>
            </a:r>
            <a:r>
              <a:rPr lang="en" sz="2000" kern="0" dirty="0">
                <a:latin typeface="Calibri" panose="020F0502020204030204" pitchFamily="34" charset="0"/>
                <a:ea typeface="Calibri" panose="020F0502020204030204" pitchFamily="34" charset="0"/>
                <a:cs typeface="Calibri" panose="020F0502020204030204" pitchFamily="34" charset="0"/>
                <a:sym typeface="Roboto"/>
              </a:rPr>
              <a:t> </a:t>
            </a:r>
            <a:endParaRPr sz="2000" kern="0" dirty="0">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43045845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41"/>
          <p:cNvSpPr txBox="1"/>
          <p:nvPr/>
        </p:nvSpPr>
        <p:spPr>
          <a:xfrm>
            <a:off x="4394718" y="0"/>
            <a:ext cx="7797382" cy="6858000"/>
          </a:xfrm>
          <a:prstGeom prst="rect">
            <a:avLst/>
          </a:prstGeom>
          <a:solidFill>
            <a:srgbClr val="C62127"/>
          </a:solidFill>
          <a:ln>
            <a:noFill/>
          </a:ln>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92" name="Google Shape;292;p41"/>
          <p:cNvSpPr txBox="1"/>
          <p:nvPr/>
        </p:nvSpPr>
        <p:spPr>
          <a:xfrm>
            <a:off x="4745555" y="492108"/>
            <a:ext cx="7035996" cy="5843380"/>
          </a:xfrm>
          <a:prstGeom prst="rect">
            <a:avLst/>
          </a:prstGeom>
          <a:solidFill>
            <a:schemeClr val="bg1"/>
          </a:solidFill>
          <a:ln>
            <a:noFill/>
          </a:ln>
        </p:spPr>
        <p:txBody>
          <a:bodyPr spcFirstLastPara="1" wrap="square" lIns="121900" tIns="121900" rIns="121900" bIns="121900" anchor="t" anchorCtr="0">
            <a:noAutofit/>
          </a:bodyPr>
          <a:lstStyle/>
          <a:p>
            <a:pPr marL="609585" indent="-474121" defTabSz="1219170">
              <a:lnSpc>
                <a:spcPct val="115000"/>
              </a:lnSpc>
              <a:spcBef>
                <a:spcPts val="667"/>
              </a:spcBef>
              <a:buClr>
                <a:srgbClr val="434343"/>
              </a:buClr>
              <a:buSzPts val="2000"/>
              <a:buFont typeface="Wingdings" panose="05000000000000000000" pitchFamily="2" charset="2"/>
              <a:buChar char="v"/>
              <a:defRPr/>
            </a:pPr>
            <a:r>
              <a:rPr lang="en" sz="26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If recipient expends $</a:t>
            </a:r>
            <a:r>
              <a:rPr lang="en" sz="2667"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1,00</a:t>
            </a:r>
            <a:r>
              <a:rPr lang="en" sz="26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0,000 or more in federal funds in a fiscal year, an audit is required.</a:t>
            </a:r>
            <a:endParaRPr sz="26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74121" defTabSz="1219170">
              <a:lnSpc>
                <a:spcPct val="115000"/>
              </a:lnSpc>
              <a:buClr>
                <a:srgbClr val="434343"/>
              </a:buClr>
              <a:buSzPts val="2000"/>
              <a:buFont typeface="Wingdings" panose="05000000000000000000" pitchFamily="2" charset="2"/>
              <a:buChar char="v"/>
              <a:defRPr/>
            </a:pPr>
            <a:r>
              <a:rPr lang="en" sz="26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If recipient expends less than $1,000,000, then an audit is not required, but records and files should be available for review at anytime by HUD and GAO. </a:t>
            </a:r>
            <a:endParaRPr sz="26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74121" defTabSz="1219170">
              <a:lnSpc>
                <a:spcPct val="115000"/>
              </a:lnSpc>
              <a:buClr>
                <a:srgbClr val="434343"/>
              </a:buClr>
              <a:buSzPts val="2000"/>
              <a:buFont typeface="Wingdings" panose="05000000000000000000" pitchFamily="2" charset="2"/>
              <a:buChar char="v"/>
              <a:defRPr/>
            </a:pPr>
            <a:r>
              <a:rPr lang="en" sz="26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Audit must be completed</a:t>
            </a:r>
            <a:r>
              <a:rPr lang="en" sz="2667"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a:t>
            </a:r>
            <a:r>
              <a:rPr lang="en" sz="2667" b="1" u="sng" kern="0" dirty="0">
                <a:latin typeface="Calibri" panose="020F0502020204030204" pitchFamily="34" charset="0"/>
                <a:ea typeface="Calibri" panose="020F0502020204030204" pitchFamily="34" charset="0"/>
                <a:cs typeface="Calibri" panose="020F0502020204030204" pitchFamily="34" charset="0"/>
                <a:sym typeface="Roboto"/>
              </a:rPr>
              <a:t>within 9 months of end of program year;</a:t>
            </a:r>
            <a:r>
              <a:rPr lang="en" sz="2667" u="sng" kern="0" dirty="0">
                <a:latin typeface="Calibri" panose="020F0502020204030204" pitchFamily="34" charset="0"/>
                <a:ea typeface="Calibri" panose="020F0502020204030204" pitchFamily="34" charset="0"/>
                <a:cs typeface="Calibri" panose="020F0502020204030204" pitchFamily="34" charset="0"/>
                <a:sym typeface="Roboto"/>
              </a:rPr>
              <a:t> </a:t>
            </a:r>
            <a:r>
              <a:rPr lang="en" sz="26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and</a:t>
            </a:r>
            <a:endParaRPr sz="26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74121" defTabSz="1219170">
              <a:lnSpc>
                <a:spcPct val="115000"/>
              </a:lnSpc>
              <a:buClr>
                <a:srgbClr val="434343"/>
              </a:buClr>
              <a:buSzPts val="2000"/>
              <a:buFont typeface="Wingdings" panose="05000000000000000000" pitchFamily="2" charset="2"/>
              <a:buChar char="v"/>
              <a:defRPr/>
            </a:pPr>
            <a:r>
              <a:rPr lang="en" sz="26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Final Audit report must be sent to the Federal Audit Clearinghouse (FAC), HUD, and the Tribe</a:t>
            </a:r>
            <a:r>
              <a:rPr lang="en"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a:t>
            </a:r>
            <a:endParaRPr sz="26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93" name="Google Shape;293;p41"/>
          <p:cNvSpPr txBox="1"/>
          <p:nvPr/>
        </p:nvSpPr>
        <p:spPr>
          <a:xfrm>
            <a:off x="153406" y="1464899"/>
            <a:ext cx="4181600" cy="15744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4933" b="1" kern="0" dirty="0">
                <a:latin typeface="Calibri" panose="020F0502020204030204" pitchFamily="34" charset="0"/>
                <a:ea typeface="Calibri" panose="020F0502020204030204" pitchFamily="34" charset="0"/>
                <a:cs typeface="Calibri" panose="020F0502020204030204" pitchFamily="34" charset="0"/>
                <a:sym typeface="Roboto"/>
              </a:rPr>
              <a:t>Audit Requirements </a:t>
            </a:r>
            <a:endParaRPr sz="4933" b="1" kern="0" dirty="0">
              <a:latin typeface="Calibri" panose="020F0502020204030204" pitchFamily="34" charset="0"/>
              <a:ea typeface="Calibri" panose="020F0502020204030204" pitchFamily="34" charset="0"/>
              <a:cs typeface="Calibri" panose="020F0502020204030204" pitchFamily="34" charset="0"/>
              <a:sym typeface="Roboto"/>
            </a:endParaRPr>
          </a:p>
          <a:p>
            <a:pPr defTabSz="1219170">
              <a:buClr>
                <a:srgbClr val="000000"/>
              </a:buClr>
              <a:defRPr/>
            </a:pPr>
            <a:endParaRPr sz="4933" b="1" kern="0" dirty="0">
              <a:latin typeface="Calibri" panose="020F0502020204030204" pitchFamily="34" charset="0"/>
              <a:ea typeface="Calibri" panose="020F0502020204030204" pitchFamily="34" charset="0"/>
              <a:cs typeface="Calibri" panose="020F0502020204030204" pitchFamily="34" charset="0"/>
              <a:sym typeface="Roboto"/>
            </a:endParaRPr>
          </a:p>
          <a:p>
            <a:pPr algn="ctr" defTabSz="1219170">
              <a:buClr>
                <a:srgbClr val="000000"/>
              </a:buClr>
              <a:defRPr/>
            </a:pPr>
            <a:endParaRPr sz="4933" b="1" kern="0" dirty="0">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94" name="Google Shape;294;p41"/>
          <p:cNvPicPr preferRelativeResize="0"/>
          <p:nvPr/>
        </p:nvPicPr>
        <p:blipFill>
          <a:blip r:embed="rId3">
            <a:alphaModFix/>
          </a:blip>
          <a:stretch>
            <a:fillRect/>
          </a:stretch>
        </p:blipFill>
        <p:spPr>
          <a:xfrm>
            <a:off x="1168134" y="3429001"/>
            <a:ext cx="1964100" cy="1964100"/>
          </a:xfrm>
          <a:prstGeom prst="rect">
            <a:avLst/>
          </a:prstGeom>
          <a:noFill/>
          <a:ln>
            <a:noFill/>
          </a:ln>
        </p:spPr>
      </p:pic>
    </p:spTree>
    <p:extLst>
      <p:ext uri="{BB962C8B-B14F-4D97-AF65-F5344CB8AC3E}">
        <p14:creationId xmlns:p14="http://schemas.microsoft.com/office/powerpoint/2010/main" val="91361117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5"/>
          <p:cNvSpPr txBox="1">
            <a:spLocks noGrp="1"/>
          </p:cNvSpPr>
          <p:nvPr>
            <p:ph type="title"/>
          </p:nvPr>
        </p:nvSpPr>
        <p:spPr>
          <a:xfrm>
            <a:off x="822133" y="1274619"/>
            <a:ext cx="10356400" cy="4835648"/>
          </a:xfrm>
          <a:prstGeom prst="rect">
            <a:avLst/>
          </a:prstGeom>
        </p:spPr>
        <p:txBody>
          <a:bodyPr spcFirstLastPara="1" vert="horz" wrap="square" lIns="121900" tIns="121900" rIns="121900" bIns="121900" numCol="1" anchor="ctr" anchorCtr="0" compatLnSpc="1">
            <a:prstTxWarp prst="textNoShape">
              <a:avLst/>
            </a:prstTxWarp>
            <a:noAutofit/>
          </a:bodyPr>
          <a:lstStyle/>
          <a:p>
            <a:r>
              <a:rPr lang="en" b="1" dirty="0">
                <a:solidFill>
                  <a:srgbClr val="DD7E6B"/>
                </a:solidFill>
              </a:rPr>
              <a:t>Q &amp; A</a:t>
            </a:r>
            <a:r>
              <a:rPr lang="en" b="1" dirty="0"/>
              <a:t> Session &amp;   </a:t>
            </a:r>
            <a:br>
              <a:rPr lang="en" b="1" dirty="0"/>
            </a:br>
            <a:r>
              <a:rPr lang="en" b="1" dirty="0"/>
              <a:t>Wrap Up</a:t>
            </a:r>
            <a:endParaRPr b="1" dirty="0"/>
          </a:p>
        </p:txBody>
      </p:sp>
      <p:sp>
        <p:nvSpPr>
          <p:cNvPr id="321" name="Google Shape;321;p45"/>
          <p:cNvSpPr txBox="1"/>
          <p:nvPr/>
        </p:nvSpPr>
        <p:spPr>
          <a:xfrm>
            <a:off x="8682167" y="3313533"/>
            <a:ext cx="2390000" cy="26784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22" name="Google Shape;322;p45"/>
          <p:cNvSpPr txBox="1"/>
          <p:nvPr/>
        </p:nvSpPr>
        <p:spPr>
          <a:xfrm>
            <a:off x="8707800" y="4417867"/>
            <a:ext cx="3197600" cy="21252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323" name="Google Shape;323;p45"/>
          <p:cNvPicPr preferRelativeResize="0"/>
          <p:nvPr/>
        </p:nvPicPr>
        <p:blipFill>
          <a:blip r:embed="rId3">
            <a:alphaModFix/>
          </a:blip>
          <a:stretch>
            <a:fillRect/>
          </a:stretch>
        </p:blipFill>
        <p:spPr>
          <a:xfrm>
            <a:off x="1267467" y="188667"/>
            <a:ext cx="2540000" cy="2560075"/>
          </a:xfrm>
          <a:prstGeom prst="rect">
            <a:avLst/>
          </a:prstGeom>
          <a:noFill/>
          <a:ln>
            <a:noFill/>
          </a:ln>
        </p:spPr>
      </p:pic>
    </p:spTree>
    <p:extLst>
      <p:ext uri="{BB962C8B-B14F-4D97-AF65-F5344CB8AC3E}">
        <p14:creationId xmlns:p14="http://schemas.microsoft.com/office/powerpoint/2010/main" val="37937133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06636-6185-EE8F-3BD8-B97E49E3ED62}"/>
              </a:ext>
            </a:extLst>
          </p:cNvPr>
          <p:cNvSpPr>
            <a:spLocks noGrp="1"/>
          </p:cNvSpPr>
          <p:nvPr>
            <p:ph type="sldNum" sz="quarter" idx="4294967295"/>
          </p:nvPr>
        </p:nvSpPr>
        <p:spPr>
          <a:xfrm>
            <a:off x="9347200" y="6356350"/>
            <a:ext cx="2844800" cy="365125"/>
          </a:xfrm>
        </p:spPr>
        <p:txBody>
          <a:bodyPr/>
          <a:lstStyle/>
          <a:p>
            <a:pPr>
              <a:defRPr/>
            </a:pPr>
            <a:fld id="{9CD706C0-36D7-421C-8F6B-BEF354BF7F57}" type="slidenum">
              <a:rPr lang="en-US" smtClean="0"/>
              <a:pPr>
                <a:defRPr/>
              </a:pPr>
              <a:t>109</a:t>
            </a:fld>
            <a:endParaRPr lang="en-US" dirty="0"/>
          </a:p>
        </p:txBody>
      </p:sp>
      <p:pic>
        <p:nvPicPr>
          <p:cNvPr id="4" name="Picture 3" descr="A close-up of a document&#10;&#10;AI-generated content may be incorrect.">
            <a:extLst>
              <a:ext uri="{FF2B5EF4-FFF2-40B4-BE49-F238E27FC236}">
                <a16:creationId xmlns:a16="http://schemas.microsoft.com/office/drawing/2014/main" id="{34DF8FC9-08BC-F3D3-92CE-E03F66BF1A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Red text on a black background&#10;&#10;AI-generated content may be incorrect.">
            <a:extLst>
              <a:ext uri="{FF2B5EF4-FFF2-40B4-BE49-F238E27FC236}">
                <a16:creationId xmlns:a16="http://schemas.microsoft.com/office/drawing/2014/main" id="{2DC1011A-9F80-1B9F-AF4D-DCC0514211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798" y="6123708"/>
            <a:ext cx="2066046" cy="597767"/>
          </a:xfrm>
          <a:prstGeom prst="rect">
            <a:avLst/>
          </a:prstGeom>
        </p:spPr>
      </p:pic>
    </p:spTree>
    <p:extLst>
      <p:ext uri="{BB962C8B-B14F-4D97-AF65-F5344CB8AC3E}">
        <p14:creationId xmlns:p14="http://schemas.microsoft.com/office/powerpoint/2010/main" val="741957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1"/>
          <p:cNvSpPr txBox="1"/>
          <p:nvPr/>
        </p:nvSpPr>
        <p:spPr>
          <a:xfrm>
            <a:off x="762000" y="823608"/>
            <a:ext cx="10413923" cy="5708035"/>
          </a:xfrm>
          <a:prstGeom prst="rect">
            <a:avLst/>
          </a:prstGeom>
          <a:noFill/>
          <a:ln>
            <a:noFill/>
          </a:ln>
        </p:spPr>
        <p:txBody>
          <a:bodyPr spcFirstLastPara="1" wrap="square" lIns="121900" tIns="121900" rIns="121900" bIns="121900" anchor="t" anchorCtr="0">
            <a:noAutofit/>
          </a:bodyPr>
          <a:lstStyle/>
          <a:p>
            <a:pPr>
              <a:lnSpc>
                <a:spcPct val="115000"/>
              </a:lnSpc>
            </a:pPr>
            <a:endParaRPr lang="en" sz="20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457200" indent="-457200">
              <a:buAutoNum type="arabicPeriod" startAt="5"/>
            </a:pP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Providing affordable homes in safe and healthy environments</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a:t>
            </a: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is an essential element in the special role of the United States</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in helping Indian tribes and their members to improve their housing conditions and socioeconomic status. </a:t>
            </a:r>
          </a:p>
          <a:p>
            <a:pPr marL="457200" indent="-457200">
              <a:buAutoNum type="arabicPeriod" startAt="5"/>
            </a:pP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The need for affordable homes in safe and healthy environments</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on Indian reservations, in Indian communities and Native Alaskan villages </a:t>
            </a: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is acute</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and the </a:t>
            </a: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Federal government should</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work not only to provide housing assistance but also to </a:t>
            </a: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assist in the development of private housing finance mechanisms on Indian lands to achieve the goals of economic self-sufficiency and self-determination for Indian tribes </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and their members. </a:t>
            </a:r>
          </a:p>
          <a:p>
            <a:pPr marL="457200" indent="-457200">
              <a:buAutoNum type="arabicPeriod" startAt="5"/>
            </a:pP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Federal assistance</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to meet these responsibility s</a:t>
            </a: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hould be provided in a manner that  recognizes the right of Indian self determination and tribal self governance</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by making such assistance available directly to the Indian tribes under authorities similar to those accorded Indian tribes in P.L. 93-638.</a:t>
            </a:r>
            <a:endParaRPr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nSpc>
                <a:spcPct val="115000"/>
              </a:lnSpc>
              <a:spcBef>
                <a:spcPts val="2133"/>
              </a:spcBef>
            </a:pP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nSpc>
                <a:spcPct val="115000"/>
              </a:lnSpc>
              <a:spcBef>
                <a:spcPts val="2133"/>
              </a:spcBef>
            </a:pP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nSpc>
                <a:spcPct val="115000"/>
              </a:lnSpc>
            </a:pP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spcBef>
                <a:spcPts val="2133"/>
              </a:spcBef>
            </a:pPr>
            <a:r>
              <a:rPr lang="en-US" sz="4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a:t>
            </a:r>
            <a:endParaRPr sz="4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 name="TextBox 2">
            <a:extLst>
              <a:ext uri="{FF2B5EF4-FFF2-40B4-BE49-F238E27FC236}">
                <a16:creationId xmlns:a16="http://schemas.microsoft.com/office/drawing/2014/main" id="{5FA4C983-0606-5EC6-E3E7-A2AADEB4E3EA}"/>
              </a:ext>
            </a:extLst>
          </p:cNvPr>
          <p:cNvSpPr txBox="1"/>
          <p:nvPr/>
        </p:nvSpPr>
        <p:spPr>
          <a:xfrm>
            <a:off x="1713688" y="275431"/>
            <a:ext cx="9967609" cy="769441"/>
          </a:xfrm>
          <a:prstGeom prst="rect">
            <a:avLst/>
          </a:prstGeom>
          <a:noFill/>
        </p:spPr>
        <p:txBody>
          <a:bodyPr wrap="square">
            <a:spAutoFit/>
          </a:bodyPr>
          <a:lstStyle/>
          <a:p>
            <a:r>
              <a:rPr lang="en-US" sz="4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NAHASDA GUIDING PRINCIPLES cont’d.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3495335-C795-C79C-3551-3A2A6B561CF3}"/>
              </a:ext>
            </a:extLst>
          </p:cNvPr>
          <p:cNvGraphicFramePr/>
          <p:nvPr>
            <p:extLst>
              <p:ext uri="{D42A27DB-BD31-4B8C-83A1-F6EECF244321}">
                <p14:modId xmlns:p14="http://schemas.microsoft.com/office/powerpoint/2010/main" val="3803582127"/>
              </p:ext>
            </p:extLst>
          </p:nvPr>
        </p:nvGraphicFramePr>
        <p:xfrm>
          <a:off x="544414" y="319088"/>
          <a:ext cx="10306455" cy="62910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7ECCBAE-ABAE-68A5-1526-2D4601EDDA8E}"/>
              </a:ext>
            </a:extLst>
          </p:cNvPr>
          <p:cNvSpPr txBox="1"/>
          <p:nvPr/>
        </p:nvSpPr>
        <p:spPr>
          <a:xfrm>
            <a:off x="438092" y="5892799"/>
            <a:ext cx="4661232" cy="646113"/>
          </a:xfrm>
          <a:prstGeom prst="rect">
            <a:avLst/>
          </a:prstGeom>
          <a:noFill/>
        </p:spPr>
        <p:txBody>
          <a:bodyPr wrap="square">
            <a:spAutoFit/>
          </a:bodyPr>
          <a:lstStyle/>
          <a:p>
            <a:pPr eaLnBrk="1" fontAlgn="auto" hangingPunct="1">
              <a:spcBef>
                <a:spcPts val="0"/>
              </a:spcBef>
              <a:spcAft>
                <a:spcPts val="0"/>
              </a:spcAft>
              <a:defRPr/>
            </a:pPr>
            <a:r>
              <a:rPr lang="en-US" sz="3600" b="1" dirty="0">
                <a:latin typeface="+mj-lt"/>
                <a:cs typeface="Calibri" panose="020F0502020204030204" pitchFamily="34" charset="0"/>
              </a:rPr>
              <a:t>HIERARCHY OF RULES</a:t>
            </a:r>
          </a:p>
        </p:txBody>
      </p:sp>
      <p:sp>
        <p:nvSpPr>
          <p:cNvPr id="68612" name="Slide Number Placeholder 4">
            <a:extLst>
              <a:ext uri="{FF2B5EF4-FFF2-40B4-BE49-F238E27FC236}">
                <a16:creationId xmlns:a16="http://schemas.microsoft.com/office/drawing/2014/main" id="{73FDA4E0-CDE4-9E95-BBA9-61FFE9DAEEEE}"/>
              </a:ext>
            </a:extLst>
          </p:cNvPr>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r" rtl="0" eaLnBrk="1" fontAlgn="auto" hangingPunct="1">
              <a:spcBef>
                <a:spcPts val="0"/>
              </a:spcBef>
              <a:spcAft>
                <a:spcPts val="0"/>
              </a:spcAft>
              <a:defRPr sz="120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5pPr>
            <a:lvl6pPr marL="2286000" algn="l" defTabSz="914400" rtl="0" eaLnBrk="1" latinLnBrk="0" hangingPunct="1">
              <a:defRPr kern="1200">
                <a:solidFill>
                  <a:schemeClr val="tx1"/>
                </a:solidFill>
                <a:latin typeface="Trebuchet MS" panose="020B0603020202020204" pitchFamily="34" charset="0"/>
                <a:ea typeface="+mn-ea"/>
                <a:cs typeface="+mn-cs"/>
              </a:defRPr>
            </a:lvl6pPr>
            <a:lvl7pPr marL="2743200" algn="l" defTabSz="914400" rtl="0" eaLnBrk="1" latinLnBrk="0" hangingPunct="1">
              <a:defRPr kern="1200">
                <a:solidFill>
                  <a:schemeClr val="tx1"/>
                </a:solidFill>
                <a:latin typeface="Trebuchet MS" panose="020B0603020202020204" pitchFamily="34" charset="0"/>
                <a:ea typeface="+mn-ea"/>
                <a:cs typeface="+mn-cs"/>
              </a:defRPr>
            </a:lvl7pPr>
            <a:lvl8pPr marL="3200400" algn="l" defTabSz="914400" rtl="0" eaLnBrk="1" latinLnBrk="0" hangingPunct="1">
              <a:defRPr kern="1200">
                <a:solidFill>
                  <a:schemeClr val="tx1"/>
                </a:solidFill>
                <a:latin typeface="Trebuchet MS" panose="020B0603020202020204" pitchFamily="34" charset="0"/>
                <a:ea typeface="+mn-ea"/>
                <a:cs typeface="+mn-cs"/>
              </a:defRPr>
            </a:lvl8pPr>
            <a:lvl9pPr marL="3657600" algn="l" defTabSz="914400" rtl="0" eaLnBrk="1" latinLnBrk="0" hangingPunct="1">
              <a:defRPr kern="1200">
                <a:solidFill>
                  <a:schemeClr val="tx1"/>
                </a:solidFill>
                <a:latin typeface="Trebuchet MS" panose="020B0603020202020204" pitchFamily="34" charset="0"/>
                <a:ea typeface="+mn-ea"/>
                <a:cs typeface="+mn-cs"/>
              </a:defRPr>
            </a:lvl9pPr>
          </a:lstStyle>
          <a:p>
            <a:pPr fontAlgn="base">
              <a:spcBef>
                <a:spcPct val="0"/>
              </a:spcBef>
              <a:spcAft>
                <a:spcPct val="0"/>
              </a:spcAft>
              <a:defRPr/>
            </a:pPr>
            <a:fld id="{461B0BFA-6922-4D28-ABF3-1DF0B9DC7E71}" type="slidenum">
              <a:rPr lang="en-US" smtClean="0"/>
              <a:pPr fontAlgn="base">
                <a:spcBef>
                  <a:spcPct val="0"/>
                </a:spcBef>
                <a:spcAft>
                  <a:spcPct val="0"/>
                </a:spcAft>
                <a:defRPr/>
              </a:pPr>
              <a:t>12</a:t>
            </a:fld>
            <a:endParaRPr lang="en-US" altLang="en-US" dirty="0">
              <a:solidFill>
                <a:schemeClr val="bg1"/>
              </a:solidFill>
            </a:endParaRPr>
          </a:p>
        </p:txBody>
      </p:sp>
    </p:spTree>
    <p:extLst>
      <p:ext uri="{BB962C8B-B14F-4D97-AF65-F5344CB8AC3E}">
        <p14:creationId xmlns:p14="http://schemas.microsoft.com/office/powerpoint/2010/main" val="2809141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1326F144-1713-4486-979D-CA4682D77340}"/>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graphicEl>
                                              <a:dgm id="{216A185F-7BB8-4095-BF57-3AE251313211}"/>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graphicEl>
                                              <a:dgm id="{8B6B3806-98E0-481E-BEC7-CFDB12AE22F2}"/>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graphicEl>
                                              <a:dgm id="{0C3AF667-4B12-4910-840C-8862301ADD42}"/>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graphicEl>
                                              <a:dgm id="{13A07377-5D00-458C-80D8-B9B1A7A0483C}"/>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graphicEl>
                                              <a:dgm id="{582CA00A-96BB-43DC-A01A-14990CFE4ED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graphicEl>
                                              <a:dgm id="{EEB0C5D9-8A0C-4660-82B8-D3DD63B1A941}"/>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graphicEl>
                                              <a:dgm id="{82F074A4-FFCC-49CE-B343-A78CBE241F54}"/>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graphicEl>
                                              <a:dgm id="{12E1C089-8D81-4842-94F1-C0A018C29782}"/>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graphicEl>
                                              <a:dgm id="{91D34457-21BD-4A28-AF43-4A41E2DEDB9C}"/>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
                                            <p:graphicEl>
                                              <a:dgm id="{3DD7D6FA-F9B8-4A75-ABD7-C7A397A5EBFB}"/>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graphicEl>
                                              <a:dgm id="{278467F0-DD95-4391-8AA0-C076F1915E2D}"/>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
                                            <p:graphicEl>
                                              <a:dgm id="{0D32DDD5-E703-4720-9ACA-A9FA3FB04F7C}"/>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
                                            <p:graphicEl>
                                              <a:dgm id="{39EF8C56-FE77-4CEB-802C-97CEE83BF753}"/>
                                            </p:graphic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
                                            <p:graphicEl>
                                              <a:dgm id="{C7175A9F-CE7E-4914-8637-65F6481819A3}"/>
                                            </p:graphic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
                                            <p:graphicEl>
                                              <a:dgm id="{553152AD-5223-42B2-821D-AA23CEF8E603}"/>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2"/>
          <p:cNvSpPr txBox="1"/>
          <p:nvPr/>
        </p:nvSpPr>
        <p:spPr>
          <a:xfrm>
            <a:off x="4176409" y="71336"/>
            <a:ext cx="7485576" cy="6686145"/>
          </a:xfrm>
          <a:prstGeom prst="rect">
            <a:avLst/>
          </a:prstGeom>
          <a:solidFill>
            <a:schemeClr val="bg1"/>
          </a:solidFill>
          <a:ln>
            <a:solidFill>
              <a:srgbClr val="A43035"/>
            </a:solidFill>
          </a:ln>
          <a:effectLst>
            <a:outerShdw blurRad="57150" dist="19050" dir="5400000" algn="bl" rotWithShape="0">
              <a:srgbClr val="000000">
                <a:alpha val="50000"/>
              </a:srgbClr>
            </a:outerShdw>
          </a:effectLst>
        </p:spPr>
        <p:txBody>
          <a:bodyPr spcFirstLastPara="1" wrap="square" lIns="533400" tIns="121900" rIns="121900" bIns="121900" anchor="t" anchorCtr="0">
            <a:noAutofit/>
          </a:bodyPr>
          <a:lstStyle/>
          <a:p>
            <a:pPr marL="609585" indent="-457189">
              <a:lnSpc>
                <a:spcPct val="115000"/>
              </a:lnSpc>
              <a:spcBef>
                <a:spcPts val="1333"/>
              </a:spcBef>
              <a:buClr>
                <a:srgbClr val="577A90"/>
              </a:buClr>
              <a:buSzPts val="1800"/>
              <a:buFont typeface="Wingdings" panose="05000000000000000000" pitchFamily="2" charset="2"/>
              <a:buChar char="v"/>
            </a:pPr>
            <a:r>
              <a:rPr lang="en" sz="2400" u="sng" dirty="0">
                <a:latin typeface="Calibri" panose="020F0502020204030204" pitchFamily="34" charset="0"/>
                <a:ea typeface="Calibri" panose="020F0502020204030204" pitchFamily="34" charset="0"/>
                <a:cs typeface="Calibri" panose="020F0502020204030204" pitchFamily="34" charset="0"/>
                <a:sym typeface="Roboto"/>
              </a:rPr>
              <a:t>Assist &amp; promote</a:t>
            </a:r>
            <a:r>
              <a:rPr lang="en" sz="2400" dirty="0">
                <a:latin typeface="Calibri" panose="020F0502020204030204" pitchFamily="34" charset="0"/>
                <a:ea typeface="Calibri" panose="020F0502020204030204" pitchFamily="34" charset="0"/>
                <a:cs typeface="Calibri" panose="020F0502020204030204" pitchFamily="34" charset="0"/>
                <a:sym typeface="Roboto"/>
              </a:rPr>
              <a:t> affordable housing activities that develop, maintain, and operate affordable housing </a:t>
            </a:r>
            <a:r>
              <a:rPr lang="en" sz="2400" b="1" dirty="0">
                <a:latin typeface="Calibri" panose="020F0502020204030204" pitchFamily="34" charset="0"/>
                <a:ea typeface="Calibri" panose="020F0502020204030204" pitchFamily="34" charset="0"/>
                <a:cs typeface="Calibri" panose="020F0502020204030204" pitchFamily="34" charset="0"/>
                <a:sym typeface="Roboto"/>
              </a:rPr>
              <a:t>for occupancy by low income Indian families</a:t>
            </a:r>
            <a:endParaRPr sz="2400" b="1" dirty="0">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a:lnSpc>
                <a:spcPct val="115000"/>
              </a:lnSpc>
              <a:spcBef>
                <a:spcPts val="1333"/>
              </a:spcBef>
              <a:buClr>
                <a:srgbClr val="577A90"/>
              </a:buClr>
              <a:buSzPts val="1800"/>
              <a:buFont typeface="Wingdings" panose="05000000000000000000" pitchFamily="2" charset="2"/>
              <a:buChar char="v"/>
            </a:pPr>
            <a:r>
              <a:rPr lang="en" sz="2400" u="sng" dirty="0">
                <a:latin typeface="Calibri" panose="020F0502020204030204" pitchFamily="34" charset="0"/>
                <a:ea typeface="Calibri" panose="020F0502020204030204" pitchFamily="34" charset="0"/>
                <a:cs typeface="Calibri" panose="020F0502020204030204" pitchFamily="34" charset="0"/>
                <a:sym typeface="Roboto"/>
              </a:rPr>
              <a:t>Ensure better access</a:t>
            </a:r>
            <a:r>
              <a:rPr lang="en" sz="2400" dirty="0">
                <a:latin typeface="Calibri" panose="020F0502020204030204" pitchFamily="34" charset="0"/>
                <a:ea typeface="Calibri" panose="020F0502020204030204" pitchFamily="34" charset="0"/>
                <a:cs typeface="Calibri" panose="020F0502020204030204" pitchFamily="34" charset="0"/>
                <a:sym typeface="Roboto"/>
              </a:rPr>
              <a:t> to </a:t>
            </a:r>
            <a:r>
              <a:rPr lang="en" sz="2400" b="1" dirty="0">
                <a:latin typeface="Calibri" panose="020F0502020204030204" pitchFamily="34" charset="0"/>
                <a:ea typeface="Calibri" panose="020F0502020204030204" pitchFamily="34" charset="0"/>
                <a:cs typeface="Calibri" panose="020F0502020204030204" pitchFamily="34" charset="0"/>
                <a:sym typeface="Roboto"/>
              </a:rPr>
              <a:t>private mortgage markets</a:t>
            </a:r>
            <a:r>
              <a:rPr lang="en" sz="2400" dirty="0">
                <a:latin typeface="Calibri" panose="020F0502020204030204" pitchFamily="34" charset="0"/>
                <a:ea typeface="Calibri" panose="020F0502020204030204" pitchFamily="34" charset="0"/>
                <a:cs typeface="Calibri" panose="020F0502020204030204" pitchFamily="34" charset="0"/>
                <a:sym typeface="Roboto"/>
              </a:rPr>
              <a:t> for Tribes and individual tribal members</a:t>
            </a:r>
            <a:endParaRPr sz="2400" dirty="0">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a:lnSpc>
                <a:spcPct val="115000"/>
              </a:lnSpc>
              <a:spcBef>
                <a:spcPts val="1333"/>
              </a:spcBef>
              <a:buClr>
                <a:srgbClr val="577A90"/>
              </a:buClr>
              <a:buSzPts val="1800"/>
              <a:buFont typeface="Wingdings" panose="05000000000000000000" pitchFamily="2" charset="2"/>
              <a:buChar char="v"/>
            </a:pPr>
            <a:r>
              <a:rPr lang="en" sz="2400" u="sng" dirty="0">
                <a:latin typeface="Calibri" panose="020F0502020204030204" pitchFamily="34" charset="0"/>
                <a:ea typeface="Calibri" panose="020F0502020204030204" pitchFamily="34" charset="0"/>
                <a:cs typeface="Calibri" panose="020F0502020204030204" pitchFamily="34" charset="0"/>
                <a:sym typeface="Roboto"/>
              </a:rPr>
              <a:t>Coordinate activities</a:t>
            </a:r>
            <a:r>
              <a:rPr lang="en" sz="2400" b="1" dirty="0">
                <a:latin typeface="Calibri" panose="020F0502020204030204" pitchFamily="34" charset="0"/>
                <a:ea typeface="Calibri" panose="020F0502020204030204" pitchFamily="34" charset="0"/>
                <a:cs typeface="Calibri" panose="020F0502020204030204" pitchFamily="34" charset="0"/>
                <a:sym typeface="Roboto"/>
              </a:rPr>
              <a:t> </a:t>
            </a:r>
            <a:r>
              <a:rPr lang="en" sz="2400" dirty="0">
                <a:latin typeface="Calibri" panose="020F0502020204030204" pitchFamily="34" charset="0"/>
                <a:ea typeface="Calibri" panose="020F0502020204030204" pitchFamily="34" charset="0"/>
                <a:cs typeface="Calibri" panose="020F0502020204030204" pitchFamily="34" charset="0"/>
                <a:sym typeface="Roboto"/>
              </a:rPr>
              <a:t>to provide housing with </a:t>
            </a:r>
            <a:r>
              <a:rPr lang="en" sz="2400" b="1" dirty="0">
                <a:latin typeface="Calibri" panose="020F0502020204030204" pitchFamily="34" charset="0"/>
                <a:ea typeface="Calibri" panose="020F0502020204030204" pitchFamily="34" charset="0"/>
                <a:cs typeface="Calibri" panose="020F0502020204030204" pitchFamily="34" charset="0"/>
                <a:sym typeface="Roboto"/>
              </a:rPr>
              <a:t>economic and community development</a:t>
            </a:r>
            <a:endParaRPr sz="2400" b="1" dirty="0">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a:lnSpc>
                <a:spcPct val="115000"/>
              </a:lnSpc>
              <a:spcBef>
                <a:spcPts val="1333"/>
              </a:spcBef>
              <a:buClr>
                <a:srgbClr val="577A90"/>
              </a:buClr>
              <a:buSzPts val="1800"/>
              <a:buFont typeface="Wingdings" panose="05000000000000000000" pitchFamily="2" charset="2"/>
              <a:buChar char="v"/>
            </a:pPr>
            <a:r>
              <a:rPr lang="en" sz="2400" u="sng" dirty="0">
                <a:latin typeface="Calibri" panose="020F0502020204030204" pitchFamily="34" charset="0"/>
                <a:ea typeface="Calibri" panose="020F0502020204030204" pitchFamily="34" charset="0"/>
                <a:cs typeface="Calibri" panose="020F0502020204030204" pitchFamily="34" charset="0"/>
                <a:sym typeface="Roboto"/>
              </a:rPr>
              <a:t>To plan for and integrate</a:t>
            </a:r>
            <a:r>
              <a:rPr lang="en" sz="2400" dirty="0">
                <a:latin typeface="Calibri" panose="020F0502020204030204" pitchFamily="34" charset="0"/>
                <a:ea typeface="Calibri" panose="020F0502020204030204" pitchFamily="34" charset="0"/>
                <a:cs typeface="Calibri" panose="020F0502020204030204" pitchFamily="34" charset="0"/>
                <a:sym typeface="Roboto"/>
              </a:rPr>
              <a:t> </a:t>
            </a:r>
            <a:r>
              <a:rPr lang="en" sz="2400" b="1" dirty="0">
                <a:latin typeface="Calibri" panose="020F0502020204030204" pitchFamily="34" charset="0"/>
                <a:ea typeface="Calibri" panose="020F0502020204030204" pitchFamily="34" charset="0"/>
                <a:cs typeface="Calibri" panose="020F0502020204030204" pitchFamily="34" charset="0"/>
                <a:sym typeface="Roboto"/>
              </a:rPr>
              <a:t>infrastructure resources </a:t>
            </a:r>
            <a:r>
              <a:rPr lang="en" sz="2400" dirty="0">
                <a:latin typeface="Calibri" panose="020F0502020204030204" pitchFamily="34" charset="0"/>
                <a:ea typeface="Calibri" panose="020F0502020204030204" pitchFamily="34" charset="0"/>
                <a:cs typeface="Calibri" panose="020F0502020204030204" pitchFamily="34" charset="0"/>
                <a:sym typeface="Roboto"/>
              </a:rPr>
              <a:t>with housing development</a:t>
            </a:r>
            <a:endParaRPr sz="2400" dirty="0">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a:lnSpc>
                <a:spcPct val="115000"/>
              </a:lnSpc>
              <a:spcBef>
                <a:spcPts val="1333"/>
              </a:spcBef>
              <a:buClr>
                <a:srgbClr val="577A90"/>
              </a:buClr>
              <a:buSzPts val="1800"/>
              <a:buFont typeface="Wingdings" panose="05000000000000000000" pitchFamily="2" charset="2"/>
              <a:buChar char="v"/>
            </a:pPr>
            <a:r>
              <a:rPr lang="en" sz="2400" u="sng" dirty="0">
                <a:latin typeface="Calibri" panose="020F0502020204030204" pitchFamily="34" charset="0"/>
                <a:ea typeface="Calibri" panose="020F0502020204030204" pitchFamily="34" charset="0"/>
                <a:cs typeface="Calibri" panose="020F0502020204030204" pitchFamily="34" charset="0"/>
                <a:sym typeface="Roboto"/>
              </a:rPr>
              <a:t>Promote</a:t>
            </a:r>
            <a:r>
              <a:rPr lang="en" sz="2400" dirty="0">
                <a:latin typeface="Calibri" panose="020F0502020204030204" pitchFamily="34" charset="0"/>
                <a:ea typeface="Calibri" panose="020F0502020204030204" pitchFamily="34" charset="0"/>
                <a:cs typeface="Calibri" panose="020F0502020204030204" pitchFamily="34" charset="0"/>
                <a:sym typeface="Roboto"/>
              </a:rPr>
              <a:t> the development of</a:t>
            </a:r>
            <a:r>
              <a:rPr lang="en" sz="2400" b="1" dirty="0">
                <a:latin typeface="Calibri" panose="020F0502020204030204" pitchFamily="34" charset="0"/>
                <a:ea typeface="Calibri" panose="020F0502020204030204" pitchFamily="34" charset="0"/>
                <a:cs typeface="Calibri" panose="020F0502020204030204" pitchFamily="34" charset="0"/>
                <a:sym typeface="Roboto"/>
              </a:rPr>
              <a:t> private capital markets</a:t>
            </a:r>
            <a:r>
              <a:rPr lang="en" sz="2400" dirty="0">
                <a:latin typeface="Calibri" panose="020F0502020204030204" pitchFamily="34" charset="0"/>
                <a:ea typeface="Calibri" panose="020F0502020204030204" pitchFamily="34" charset="0"/>
                <a:cs typeface="Calibri" panose="020F0502020204030204" pitchFamily="34" charset="0"/>
                <a:sym typeface="Roboto"/>
              </a:rPr>
              <a:t> in Indian Country</a:t>
            </a:r>
            <a:endParaRPr sz="1733" dirty="0">
              <a:latin typeface="Calibri" panose="020F0502020204030204" pitchFamily="34" charset="0"/>
              <a:ea typeface="Calibri" panose="020F0502020204030204" pitchFamily="34" charset="0"/>
              <a:cs typeface="Calibri" panose="020F0502020204030204" pitchFamily="34" charset="0"/>
              <a:sym typeface="Roboto"/>
            </a:endParaRPr>
          </a:p>
          <a:p>
            <a:pPr>
              <a:lnSpc>
                <a:spcPct val="115000"/>
              </a:lnSpc>
              <a:spcBef>
                <a:spcPts val="1333"/>
              </a:spcBef>
              <a:spcAft>
                <a:spcPts val="1333"/>
              </a:spcAft>
            </a:pPr>
            <a:endParaRPr sz="667" dirty="0">
              <a:solidFill>
                <a:srgbClr val="577A9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03" name="Google Shape;203;p32"/>
          <p:cNvSpPr txBox="1"/>
          <p:nvPr/>
        </p:nvSpPr>
        <p:spPr>
          <a:xfrm>
            <a:off x="530015" y="3140867"/>
            <a:ext cx="3417600" cy="1708800"/>
          </a:xfrm>
          <a:prstGeom prst="rect">
            <a:avLst/>
          </a:prstGeom>
          <a:noFill/>
          <a:ln>
            <a:noFill/>
          </a:ln>
        </p:spPr>
        <p:txBody>
          <a:bodyPr spcFirstLastPara="1" wrap="square" lIns="121900" tIns="121900" rIns="121900" bIns="121900" anchor="t" anchorCtr="0">
            <a:noAutofit/>
          </a:bodyPr>
          <a:lstStyle/>
          <a:p>
            <a:pPr algn="ctr"/>
            <a:r>
              <a:rPr lang="en" sz="4267"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NAHASDA</a:t>
            </a:r>
            <a:endParaRPr sz="4267"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gn="ctr"/>
            <a:r>
              <a:rPr lang="en" sz="4267" b="1"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OBJECTIVES</a:t>
            </a:r>
            <a:endParaRPr sz="4267" b="1"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endParaRPr>
          </a:p>
          <a:p>
            <a:pPr algn="ctr"/>
            <a:r>
              <a:rPr lang="en"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[Sec. 201]</a:t>
            </a:r>
            <a:endParaRPr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04" name="Google Shape;204;p32"/>
          <p:cNvPicPr preferRelativeResize="0"/>
          <p:nvPr/>
        </p:nvPicPr>
        <p:blipFill>
          <a:blip r:embed="rId3">
            <a:alphaModFix/>
          </a:blip>
          <a:stretch>
            <a:fillRect/>
          </a:stretch>
        </p:blipFill>
        <p:spPr>
          <a:xfrm>
            <a:off x="1137381" y="879634"/>
            <a:ext cx="2202867" cy="220286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1">
          <a:extLst>
            <a:ext uri="{FF2B5EF4-FFF2-40B4-BE49-F238E27FC236}">
              <a16:creationId xmlns:a16="http://schemas.microsoft.com/office/drawing/2014/main" id="{DCA64AF8-7892-6791-9ADD-6F17AAD5B893}"/>
            </a:ext>
          </a:extLst>
        </p:cNvPr>
        <p:cNvGrpSpPr/>
        <p:nvPr/>
      </p:nvGrpSpPr>
      <p:grpSpPr>
        <a:xfrm>
          <a:off x="0" y="0"/>
          <a:ext cx="0" cy="0"/>
          <a:chOff x="0" y="0"/>
          <a:chExt cx="0" cy="0"/>
        </a:xfrm>
      </p:grpSpPr>
      <p:sp>
        <p:nvSpPr>
          <p:cNvPr id="202" name="Google Shape;202;p32">
            <a:extLst>
              <a:ext uri="{FF2B5EF4-FFF2-40B4-BE49-F238E27FC236}">
                <a16:creationId xmlns:a16="http://schemas.microsoft.com/office/drawing/2014/main" id="{2DC7F821-48E2-8E81-08B1-0A018A996009}"/>
              </a:ext>
            </a:extLst>
          </p:cNvPr>
          <p:cNvSpPr txBox="1"/>
          <p:nvPr/>
        </p:nvSpPr>
        <p:spPr>
          <a:xfrm>
            <a:off x="4176409" y="71336"/>
            <a:ext cx="7425041" cy="6686145"/>
          </a:xfrm>
          <a:prstGeom prst="rect">
            <a:avLst/>
          </a:prstGeom>
          <a:solidFill>
            <a:schemeClr val="bg1"/>
          </a:solidFill>
          <a:ln>
            <a:solidFill>
              <a:srgbClr val="A43035"/>
            </a:solidFill>
          </a:ln>
          <a:effectLst>
            <a:outerShdw blurRad="57150" dist="19050" dir="5400000" algn="bl" rotWithShape="0">
              <a:srgbClr val="000000">
                <a:alpha val="50000"/>
              </a:srgbClr>
            </a:outerShdw>
          </a:effectLst>
        </p:spPr>
        <p:txBody>
          <a:bodyPr spcFirstLastPara="1" wrap="square" lIns="533400" tIns="121900" rIns="121900" bIns="121900" anchor="t" anchorCtr="0">
            <a:noAutofit/>
          </a:bodyPr>
          <a:lstStyle/>
          <a:p>
            <a:pPr marL="609585" indent="-457189">
              <a:lnSpc>
                <a:spcPct val="150000"/>
              </a:lnSpc>
              <a:buClr>
                <a:srgbClr val="577A90"/>
              </a:buClr>
              <a:buSzPts val="1800"/>
              <a:buFont typeface="Roboto"/>
              <a:buChar char="●"/>
            </a:pPr>
            <a:endParaRPr lang="en-US" sz="2400" b="1" dirty="0">
              <a:solidFill>
                <a:srgbClr val="577A90"/>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a:lnSpc>
                <a:spcPct val="150000"/>
              </a:lnSpc>
              <a:buClr>
                <a:srgbClr val="577A90"/>
              </a:buClr>
              <a:buSzPts val="1800"/>
              <a:buFont typeface="Wingdings" panose="05000000000000000000" pitchFamily="2" charset="2"/>
              <a:buChar char="v"/>
            </a:pPr>
            <a:r>
              <a:rPr lang="en-US" sz="2400" dirty="0">
                <a:latin typeface="Calibri" panose="020F0502020204030204" pitchFamily="34" charset="0"/>
                <a:ea typeface="Calibri" panose="020F0502020204030204" pitchFamily="34" charset="0"/>
                <a:cs typeface="Calibri" panose="020F0502020204030204" pitchFamily="34" charset="0"/>
                <a:sym typeface="Roboto"/>
              </a:rPr>
              <a:t>Title I - Block Grant Requirements                </a:t>
            </a:r>
          </a:p>
          <a:p>
            <a:pPr marL="609585" indent="-457189">
              <a:lnSpc>
                <a:spcPct val="150000"/>
              </a:lnSpc>
              <a:buClr>
                <a:srgbClr val="577A90"/>
              </a:buClr>
              <a:buSzPts val="1800"/>
              <a:buFont typeface="Wingdings" panose="05000000000000000000" pitchFamily="2" charset="2"/>
              <a:buChar char="v"/>
            </a:pPr>
            <a:r>
              <a:rPr lang="en-US" sz="2400" dirty="0">
                <a:latin typeface="Calibri" panose="020F0502020204030204" pitchFamily="34" charset="0"/>
                <a:ea typeface="Calibri" panose="020F0502020204030204" pitchFamily="34" charset="0"/>
                <a:cs typeface="Calibri" panose="020F0502020204030204" pitchFamily="34" charset="0"/>
                <a:sym typeface="Roboto"/>
              </a:rPr>
              <a:t>Title II - Affordable Housing Activities</a:t>
            </a:r>
          </a:p>
          <a:p>
            <a:pPr marL="609585" indent="-457189">
              <a:lnSpc>
                <a:spcPct val="150000"/>
              </a:lnSpc>
              <a:buClr>
                <a:srgbClr val="577A90"/>
              </a:buClr>
              <a:buSzPts val="1800"/>
              <a:buFont typeface="Wingdings" panose="05000000000000000000" pitchFamily="2" charset="2"/>
              <a:buChar char="v"/>
            </a:pPr>
            <a:r>
              <a:rPr lang="en-US" sz="2400" dirty="0">
                <a:latin typeface="Calibri" panose="020F0502020204030204" pitchFamily="34" charset="0"/>
                <a:ea typeface="Calibri" panose="020F0502020204030204" pitchFamily="34" charset="0"/>
                <a:cs typeface="Calibri" panose="020F0502020204030204" pitchFamily="34" charset="0"/>
                <a:sym typeface="Roboto"/>
              </a:rPr>
              <a:t>Title III - Allocation of Grant Amounts</a:t>
            </a:r>
          </a:p>
          <a:p>
            <a:pPr marL="609585" indent="-457189">
              <a:lnSpc>
                <a:spcPct val="150000"/>
              </a:lnSpc>
              <a:buClr>
                <a:srgbClr val="577A90"/>
              </a:buClr>
              <a:buSzPts val="1800"/>
              <a:buFont typeface="Wingdings" panose="05000000000000000000" pitchFamily="2" charset="2"/>
              <a:buChar char="v"/>
            </a:pPr>
            <a:r>
              <a:rPr lang="en-US" sz="2400" dirty="0">
                <a:latin typeface="Calibri" panose="020F0502020204030204" pitchFamily="34" charset="0"/>
                <a:ea typeface="Calibri" panose="020F0502020204030204" pitchFamily="34" charset="0"/>
                <a:cs typeface="Calibri" panose="020F0502020204030204" pitchFamily="34" charset="0"/>
                <a:sym typeface="Roboto"/>
              </a:rPr>
              <a:t>Title IV - Compliance, Audits &amp; Reports</a:t>
            </a:r>
          </a:p>
          <a:p>
            <a:pPr marL="609585" indent="-440256">
              <a:lnSpc>
                <a:spcPct val="150000"/>
              </a:lnSpc>
              <a:buClr>
                <a:srgbClr val="577A90"/>
              </a:buClr>
              <a:buSzPts val="1600"/>
              <a:buFont typeface="Wingdings" panose="05000000000000000000" pitchFamily="2" charset="2"/>
              <a:buChar char="v"/>
            </a:pPr>
            <a:r>
              <a:rPr lang="en-US" sz="2133" dirty="0">
                <a:latin typeface="Calibri" panose="020F0502020204030204" pitchFamily="34" charset="0"/>
                <a:ea typeface="Calibri" panose="020F0502020204030204" pitchFamily="34" charset="0"/>
                <a:cs typeface="Calibri" panose="020F0502020204030204" pitchFamily="34" charset="0"/>
                <a:sym typeface="Roboto"/>
              </a:rPr>
              <a:t>Title V - Termination of Assistance Under Incorporated Programs</a:t>
            </a:r>
          </a:p>
          <a:p>
            <a:pPr marL="609585" indent="-457189">
              <a:lnSpc>
                <a:spcPct val="150000"/>
              </a:lnSpc>
              <a:buClr>
                <a:srgbClr val="577A90"/>
              </a:buClr>
              <a:buSzPts val="1800"/>
              <a:buFont typeface="Wingdings" panose="05000000000000000000" pitchFamily="2" charset="2"/>
              <a:buChar char="v"/>
            </a:pPr>
            <a:r>
              <a:rPr lang="en-US" sz="2400" dirty="0">
                <a:latin typeface="Calibri" panose="020F0502020204030204" pitchFamily="34" charset="0"/>
                <a:ea typeface="Calibri" panose="020F0502020204030204" pitchFamily="34" charset="0"/>
                <a:cs typeface="Calibri" panose="020F0502020204030204" pitchFamily="34" charset="0"/>
                <a:sym typeface="Roboto"/>
              </a:rPr>
              <a:t>Title VI - Federal Guarantees for Financing</a:t>
            </a:r>
          </a:p>
          <a:p>
            <a:pPr marL="952485" indent="-342900">
              <a:lnSpc>
                <a:spcPct val="150000"/>
              </a:lnSpc>
              <a:buFont typeface="Wingdings" panose="05000000000000000000" pitchFamily="2" charset="2"/>
              <a:buChar char="v"/>
            </a:pPr>
            <a:r>
              <a:rPr lang="en-US" sz="2400" dirty="0">
                <a:latin typeface="Calibri" panose="020F0502020204030204" pitchFamily="34" charset="0"/>
                <a:ea typeface="Calibri" panose="020F0502020204030204" pitchFamily="34" charset="0"/>
                <a:cs typeface="Calibri" panose="020F0502020204030204" pitchFamily="34" charset="0"/>
                <a:sym typeface="Roboto"/>
              </a:rPr>
              <a:t>                Tribal Housing Activities</a:t>
            </a:r>
          </a:p>
          <a:p>
            <a:pPr marL="609585" indent="-440256">
              <a:lnSpc>
                <a:spcPct val="150000"/>
              </a:lnSpc>
              <a:buClr>
                <a:srgbClr val="577A90"/>
              </a:buClr>
              <a:buSzPts val="1600"/>
              <a:buFont typeface="Wingdings" panose="05000000000000000000" pitchFamily="2" charset="2"/>
              <a:buChar char="v"/>
            </a:pPr>
            <a:r>
              <a:rPr lang="en-US" sz="2133" dirty="0">
                <a:latin typeface="Calibri" panose="020F0502020204030204" pitchFamily="34" charset="0"/>
                <a:ea typeface="Calibri" panose="020F0502020204030204" pitchFamily="34" charset="0"/>
                <a:cs typeface="Calibri" panose="020F0502020204030204" pitchFamily="34" charset="0"/>
                <a:sym typeface="Roboto"/>
              </a:rPr>
              <a:t>Title VII - Other Housing Assistance</a:t>
            </a:r>
          </a:p>
          <a:p>
            <a:pPr marL="609585" indent="-440256">
              <a:lnSpc>
                <a:spcPct val="150000"/>
              </a:lnSpc>
              <a:buClr>
                <a:srgbClr val="577A90"/>
              </a:buClr>
              <a:buSzPts val="1600"/>
              <a:buFont typeface="Wingdings" panose="05000000000000000000" pitchFamily="2" charset="2"/>
              <a:buChar char="v"/>
            </a:pPr>
            <a:r>
              <a:rPr lang="en-US" sz="2133" dirty="0">
                <a:latin typeface="Calibri" panose="020F0502020204030204" pitchFamily="34" charset="0"/>
                <a:ea typeface="Calibri" panose="020F0502020204030204" pitchFamily="34" charset="0"/>
                <a:cs typeface="Calibri" panose="020F0502020204030204" pitchFamily="34" charset="0"/>
                <a:sym typeface="Roboto"/>
              </a:rPr>
              <a:t>Title VIII - Housing Assistance for Native Hawaiians</a:t>
            </a:r>
          </a:p>
        </p:txBody>
      </p:sp>
      <p:sp>
        <p:nvSpPr>
          <p:cNvPr id="203" name="Google Shape;203;p32">
            <a:extLst>
              <a:ext uri="{FF2B5EF4-FFF2-40B4-BE49-F238E27FC236}">
                <a16:creationId xmlns:a16="http://schemas.microsoft.com/office/drawing/2014/main" id="{6F39D63E-21B0-8C82-7CF1-46504ED9FC13}"/>
              </a:ext>
            </a:extLst>
          </p:cNvPr>
          <p:cNvSpPr txBox="1"/>
          <p:nvPr/>
        </p:nvSpPr>
        <p:spPr>
          <a:xfrm>
            <a:off x="530015" y="3140867"/>
            <a:ext cx="3417600" cy="1708800"/>
          </a:xfrm>
          <a:prstGeom prst="rect">
            <a:avLst/>
          </a:prstGeom>
          <a:noFill/>
          <a:ln>
            <a:noFill/>
          </a:ln>
        </p:spPr>
        <p:txBody>
          <a:bodyPr spcFirstLastPara="1" wrap="square" lIns="121900" tIns="121900" rIns="121900" bIns="121900" anchor="t" anchorCtr="0">
            <a:noAutofit/>
          </a:bodyPr>
          <a:lstStyle/>
          <a:p>
            <a:pPr algn="ctr"/>
            <a:r>
              <a:rPr lang="en" sz="4267"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NAHASDA</a:t>
            </a:r>
            <a:endParaRPr sz="4267"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gn="ctr"/>
            <a:r>
              <a:rPr lang="en" sz="4267" b="1" dirty="0">
                <a:latin typeface="Calibri" panose="020F0502020204030204" pitchFamily="34" charset="0"/>
                <a:ea typeface="Calibri" panose="020F0502020204030204" pitchFamily="34" charset="0"/>
                <a:cs typeface="Calibri" panose="020F0502020204030204" pitchFamily="34" charset="0"/>
                <a:sym typeface="Roboto"/>
              </a:rPr>
              <a:t>Statute</a:t>
            </a:r>
            <a:endParaRPr sz="2133" b="1" dirty="0">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04" name="Google Shape;204;p32">
            <a:extLst>
              <a:ext uri="{FF2B5EF4-FFF2-40B4-BE49-F238E27FC236}">
                <a16:creationId xmlns:a16="http://schemas.microsoft.com/office/drawing/2014/main" id="{8BEAB621-0EAB-8704-63D0-7720A399732E}"/>
              </a:ext>
            </a:extLst>
          </p:cNvPr>
          <p:cNvPicPr preferRelativeResize="0"/>
          <p:nvPr/>
        </p:nvPicPr>
        <p:blipFill>
          <a:blip r:embed="rId3">
            <a:alphaModFix/>
          </a:blip>
          <a:stretch>
            <a:fillRect/>
          </a:stretch>
        </p:blipFill>
        <p:spPr>
          <a:xfrm>
            <a:off x="1137381" y="879634"/>
            <a:ext cx="2202867" cy="2202867"/>
          </a:xfrm>
          <a:prstGeom prst="rect">
            <a:avLst/>
          </a:prstGeom>
          <a:noFill/>
          <a:ln>
            <a:noFill/>
          </a:ln>
        </p:spPr>
      </p:pic>
    </p:spTree>
    <p:extLst>
      <p:ext uri="{BB962C8B-B14F-4D97-AF65-F5344CB8AC3E}">
        <p14:creationId xmlns:p14="http://schemas.microsoft.com/office/powerpoint/2010/main" val="1218252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4"/>
          <p:cNvSpPr txBox="1">
            <a:spLocks noGrp="1"/>
          </p:cNvSpPr>
          <p:nvPr>
            <p:ph type="title" idx="4294967295"/>
          </p:nvPr>
        </p:nvSpPr>
        <p:spPr>
          <a:xfrm>
            <a:off x="2010384" y="-152974"/>
            <a:ext cx="9461770" cy="1385887"/>
          </a:xfrm>
          <a:prstGeom prst="rect">
            <a:avLst/>
          </a:prstGeom>
        </p:spPr>
        <p:txBody>
          <a:bodyPr spcFirstLastPara="1" vert="horz" wrap="square" lIns="121900" tIns="121900" rIns="121900" bIns="121900" numCol="1" anchor="ctr" anchorCtr="0" compatLnSpc="1">
            <a:prstTxWarp prst="textNoShape">
              <a:avLst/>
            </a:prstTxWarp>
            <a:noAutofit/>
          </a:bodyPr>
          <a:lstStyle/>
          <a:p>
            <a:pPr algn="l"/>
            <a:r>
              <a:rPr lang="en" b="1" dirty="0"/>
              <a:t>TITLE I: IHBG Block Grant Requirements</a:t>
            </a:r>
            <a:endParaRPr b="1" dirty="0"/>
          </a:p>
        </p:txBody>
      </p:sp>
      <p:sp>
        <p:nvSpPr>
          <p:cNvPr id="219" name="Google Shape;219;p34"/>
          <p:cNvSpPr txBox="1">
            <a:spLocks noGrp="1"/>
          </p:cNvSpPr>
          <p:nvPr>
            <p:ph type="body" idx="4294967295"/>
          </p:nvPr>
        </p:nvSpPr>
        <p:spPr>
          <a:xfrm>
            <a:off x="398294" y="1110343"/>
            <a:ext cx="10720556" cy="4618573"/>
          </a:xfrm>
          <a:prstGeom prst="rect">
            <a:avLst/>
          </a:prstGeom>
          <a:solidFill>
            <a:srgbClr val="FFFFFF"/>
          </a:solidFill>
        </p:spPr>
        <p:txBody>
          <a:bodyPr spcFirstLastPara="1" vert="horz" wrap="square" lIns="762000" tIns="121900" rIns="121900" bIns="121900" numCol="1" anchor="t" anchorCtr="0" compatLnSpc="1">
            <a:prstTxWarp prst="textNoShape">
              <a:avLst/>
            </a:prstTxWarp>
            <a:noAutofit/>
          </a:bodyPr>
          <a:lstStyle/>
          <a:p>
            <a:pPr marL="0" indent="0">
              <a:spcBef>
                <a:spcPts val="800"/>
              </a:spcBef>
              <a:buNone/>
            </a:pPr>
            <a:r>
              <a:rPr lang="en" sz="2400" b="1" dirty="0">
                <a:solidFill>
                  <a:srgbClr val="434343"/>
                </a:solidFill>
                <a:ea typeface="Calibri" panose="020F0502020204030204" pitchFamily="34" charset="0"/>
                <a:cs typeface="Calibri" panose="020F0502020204030204" pitchFamily="34" charset="0"/>
                <a:sym typeface="Arial"/>
              </a:rPr>
              <a:t>Sec. 101.</a:t>
            </a:r>
            <a:r>
              <a:rPr lang="en" sz="2400" dirty="0">
                <a:solidFill>
                  <a:srgbClr val="434343"/>
                </a:solidFill>
                <a:ea typeface="Calibri" panose="020F0502020204030204" pitchFamily="34" charset="0"/>
                <a:cs typeface="Calibri" panose="020F0502020204030204" pitchFamily="34" charset="0"/>
                <a:sym typeface="Arial"/>
              </a:rPr>
              <a:t> </a:t>
            </a:r>
            <a:r>
              <a:rPr lang="en" sz="2400" b="1" dirty="0">
                <a:solidFill>
                  <a:srgbClr val="434343"/>
                </a:solidFill>
                <a:ea typeface="Calibri" panose="020F0502020204030204" pitchFamily="34" charset="0"/>
                <a:cs typeface="Calibri" panose="020F0502020204030204" pitchFamily="34" charset="0"/>
                <a:sym typeface="Arial"/>
              </a:rPr>
              <a:t>Block Grants  			</a:t>
            </a:r>
            <a:r>
              <a:rPr lang="en" sz="2400" dirty="0">
                <a:solidFill>
                  <a:srgbClr val="434343"/>
                </a:solidFill>
                <a:ea typeface="Calibri" panose="020F0502020204030204" pitchFamily="34" charset="0"/>
                <a:cs typeface="Calibri" panose="020F0502020204030204" pitchFamily="34" charset="0"/>
                <a:sym typeface="Arial"/>
              </a:rPr>
              <a:t> </a:t>
            </a:r>
            <a:endParaRPr sz="2400" dirty="0">
              <a:solidFill>
                <a:srgbClr val="434343"/>
              </a:solidFill>
              <a:ea typeface="Calibri" panose="020F0502020204030204" pitchFamily="34" charset="0"/>
              <a:cs typeface="Calibri" panose="020F0502020204030204" pitchFamily="34" charset="0"/>
              <a:sym typeface="Arial"/>
            </a:endParaRPr>
          </a:p>
          <a:p>
            <a:pPr marL="0" indent="0">
              <a:spcBef>
                <a:spcPts val="800"/>
              </a:spcBef>
              <a:buNone/>
            </a:pPr>
            <a:endParaRPr lang="en" sz="2400" b="1" dirty="0">
              <a:solidFill>
                <a:srgbClr val="434343"/>
              </a:solidFill>
              <a:ea typeface="Calibri" panose="020F0502020204030204" pitchFamily="34" charset="0"/>
              <a:cs typeface="Calibri" panose="020F0502020204030204" pitchFamily="34" charset="0"/>
              <a:sym typeface="Arial"/>
            </a:endParaRPr>
          </a:p>
          <a:p>
            <a:pPr marL="0" indent="0">
              <a:spcBef>
                <a:spcPts val="800"/>
              </a:spcBef>
              <a:buNone/>
            </a:pPr>
            <a:r>
              <a:rPr lang="en" sz="2400" b="1" dirty="0">
                <a:solidFill>
                  <a:srgbClr val="434343"/>
                </a:solidFill>
                <a:ea typeface="Calibri" panose="020F0502020204030204" pitchFamily="34" charset="0"/>
                <a:cs typeface="Calibri" panose="020F0502020204030204" pitchFamily="34" charset="0"/>
                <a:sym typeface="Arial"/>
              </a:rPr>
              <a:t>Sec. 102. Indian Housing Plans</a:t>
            </a:r>
            <a:endParaRPr sz="2400" dirty="0">
              <a:solidFill>
                <a:srgbClr val="434343"/>
              </a:solidFill>
              <a:ea typeface="Calibri" panose="020F0502020204030204" pitchFamily="34" charset="0"/>
              <a:cs typeface="Calibri" panose="020F0502020204030204" pitchFamily="34" charset="0"/>
              <a:sym typeface="Arial"/>
            </a:endParaRPr>
          </a:p>
          <a:p>
            <a:pPr marL="0" indent="0">
              <a:spcBef>
                <a:spcPts val="800"/>
              </a:spcBef>
              <a:buNone/>
            </a:pPr>
            <a:r>
              <a:rPr lang="en" sz="2400" b="1" dirty="0">
                <a:solidFill>
                  <a:srgbClr val="434343"/>
                </a:solidFill>
                <a:ea typeface="Calibri" panose="020F0502020204030204" pitchFamily="34" charset="0"/>
                <a:cs typeface="Calibri" panose="020F0502020204030204" pitchFamily="34" charset="0"/>
                <a:sym typeface="Arial"/>
              </a:rPr>
              <a:t>Sec. 103. Review of Plans			</a:t>
            </a:r>
            <a:endParaRPr lang="en-US" sz="2400" dirty="0">
              <a:solidFill>
                <a:srgbClr val="434343"/>
              </a:solidFill>
              <a:ea typeface="Calibri" panose="020F0502020204030204" pitchFamily="34" charset="0"/>
              <a:cs typeface="Calibri" panose="020F0502020204030204" pitchFamily="34" charset="0"/>
              <a:sym typeface="Arial"/>
            </a:endParaRPr>
          </a:p>
          <a:p>
            <a:pPr marL="0" indent="0">
              <a:spcBef>
                <a:spcPts val="800"/>
              </a:spcBef>
              <a:buNone/>
            </a:pPr>
            <a:r>
              <a:rPr lang="en-US" sz="2400" b="1" dirty="0">
                <a:solidFill>
                  <a:srgbClr val="434343"/>
                </a:solidFill>
                <a:ea typeface="Calibri" panose="020F0502020204030204" pitchFamily="34" charset="0"/>
                <a:cs typeface="Calibri" panose="020F0502020204030204" pitchFamily="34" charset="0"/>
                <a:sym typeface="Arial"/>
              </a:rPr>
              <a:t>Sec. 104. Treatment of Program </a:t>
            </a:r>
            <a:r>
              <a:rPr lang="en-US" sz="2400" dirty="0">
                <a:solidFill>
                  <a:srgbClr val="434343"/>
                </a:solidFill>
                <a:ea typeface="Calibri" panose="020F0502020204030204" pitchFamily="34" charset="0"/>
                <a:cs typeface="Calibri" panose="020F0502020204030204" pitchFamily="34" charset="0"/>
                <a:sym typeface="Arial"/>
              </a:rPr>
              <a:t>		 </a:t>
            </a:r>
          </a:p>
          <a:p>
            <a:pPr marL="112713" indent="115888">
              <a:spcBef>
                <a:spcPts val="800"/>
              </a:spcBef>
              <a:buNone/>
            </a:pPr>
            <a:r>
              <a:rPr lang="en-US" sz="2400" b="1" dirty="0">
                <a:solidFill>
                  <a:srgbClr val="434343"/>
                </a:solidFill>
                <a:ea typeface="Calibri" panose="020F0502020204030204" pitchFamily="34" charset="0"/>
                <a:cs typeface="Calibri" panose="020F0502020204030204" pitchFamily="34" charset="0"/>
                <a:sym typeface="Arial"/>
              </a:rPr>
              <a:t>              Income and Labor Standards</a:t>
            </a:r>
            <a:r>
              <a:rPr lang="en-US" sz="2400" dirty="0">
                <a:solidFill>
                  <a:srgbClr val="434343"/>
                </a:solidFill>
                <a:ea typeface="Calibri" panose="020F0502020204030204" pitchFamily="34" charset="0"/>
                <a:cs typeface="Calibri" panose="020F0502020204030204" pitchFamily="34" charset="0"/>
                <a:sym typeface="Arial"/>
              </a:rPr>
              <a:t>		</a:t>
            </a:r>
          </a:p>
          <a:p>
            <a:pPr marL="0" indent="0">
              <a:spcBef>
                <a:spcPts val="800"/>
              </a:spcBef>
              <a:buNone/>
            </a:pPr>
            <a:r>
              <a:rPr lang="en-US" sz="2400" b="1" dirty="0">
                <a:solidFill>
                  <a:srgbClr val="434343"/>
                </a:solidFill>
                <a:ea typeface="Calibri" panose="020F0502020204030204" pitchFamily="34" charset="0"/>
                <a:cs typeface="Calibri" panose="020F0502020204030204" pitchFamily="34" charset="0"/>
                <a:sym typeface="Arial"/>
              </a:rPr>
              <a:t>Sec. 105. Environmental Review</a:t>
            </a:r>
          </a:p>
          <a:p>
            <a:pPr marL="0" indent="0">
              <a:spcBef>
                <a:spcPts val="800"/>
              </a:spcBef>
              <a:buNone/>
            </a:pPr>
            <a:endParaRPr lang="en-US" sz="2400" b="1" dirty="0">
              <a:solidFill>
                <a:srgbClr val="434343"/>
              </a:solidFill>
              <a:ea typeface="Calibri" panose="020F0502020204030204" pitchFamily="34" charset="0"/>
              <a:cs typeface="Calibri" panose="020F0502020204030204" pitchFamily="34" charset="0"/>
              <a:sym typeface="Arial"/>
            </a:endParaRPr>
          </a:p>
          <a:p>
            <a:pPr marL="0" indent="0">
              <a:spcBef>
                <a:spcPts val="800"/>
              </a:spcBef>
              <a:buNone/>
            </a:pPr>
            <a:r>
              <a:rPr lang="en-US" sz="2400" b="1" dirty="0">
                <a:solidFill>
                  <a:srgbClr val="434343"/>
                </a:solidFill>
                <a:ea typeface="Calibri" panose="020F0502020204030204" pitchFamily="34" charset="0"/>
                <a:cs typeface="Calibri" panose="020F0502020204030204" pitchFamily="34" charset="0"/>
                <a:sym typeface="Arial"/>
              </a:rPr>
              <a:t>Sec. 106. Regulations </a:t>
            </a:r>
            <a:r>
              <a:rPr lang="en-US" sz="2400" dirty="0">
                <a:solidFill>
                  <a:srgbClr val="434343"/>
                </a:solidFill>
                <a:ea typeface="Calibri" panose="020F0502020204030204" pitchFamily="34" charset="0"/>
                <a:cs typeface="Calibri" panose="020F0502020204030204" pitchFamily="34" charset="0"/>
                <a:sym typeface="Arial"/>
              </a:rPr>
              <a:t>			</a:t>
            </a:r>
          </a:p>
          <a:p>
            <a:pPr marL="0" indent="0">
              <a:spcBef>
                <a:spcPts val="800"/>
              </a:spcBef>
              <a:buNone/>
            </a:pPr>
            <a:endParaRPr lang="en-US" sz="2400" b="1" dirty="0">
              <a:solidFill>
                <a:srgbClr val="434343"/>
              </a:solidFill>
              <a:ea typeface="Calibri" panose="020F0502020204030204" pitchFamily="34" charset="0"/>
              <a:cs typeface="Calibri" panose="020F0502020204030204" pitchFamily="34" charset="0"/>
              <a:sym typeface="Arial"/>
            </a:endParaRPr>
          </a:p>
          <a:p>
            <a:pPr marL="0" indent="0">
              <a:spcBef>
                <a:spcPts val="800"/>
              </a:spcBef>
              <a:buNone/>
            </a:pPr>
            <a:r>
              <a:rPr lang="en-US" sz="2400" b="1" dirty="0">
                <a:solidFill>
                  <a:srgbClr val="434343"/>
                </a:solidFill>
                <a:ea typeface="Calibri" panose="020F0502020204030204" pitchFamily="34" charset="0"/>
                <a:cs typeface="Calibri" panose="020F0502020204030204" pitchFamily="34" charset="0"/>
                <a:sym typeface="Arial"/>
              </a:rPr>
              <a:t>Sec. 107. Effective Date</a:t>
            </a:r>
            <a:r>
              <a:rPr lang="en-US" sz="2400" dirty="0">
                <a:solidFill>
                  <a:srgbClr val="434343"/>
                </a:solidFill>
                <a:ea typeface="Calibri" panose="020F0502020204030204" pitchFamily="34" charset="0"/>
                <a:cs typeface="Calibri" panose="020F0502020204030204" pitchFamily="34" charset="0"/>
                <a:sym typeface="Arial"/>
              </a:rPr>
              <a:t>			</a:t>
            </a:r>
          </a:p>
          <a:p>
            <a:pPr marL="0" indent="0">
              <a:spcBef>
                <a:spcPts val="800"/>
              </a:spcBef>
              <a:buNone/>
            </a:pPr>
            <a:endParaRPr lang="en-US" sz="2400" b="1" dirty="0">
              <a:solidFill>
                <a:srgbClr val="434343"/>
              </a:solidFill>
              <a:ea typeface="Calibri" panose="020F0502020204030204" pitchFamily="34" charset="0"/>
              <a:cs typeface="Calibri" panose="020F0502020204030204" pitchFamily="34" charset="0"/>
              <a:sym typeface="Arial"/>
            </a:endParaRPr>
          </a:p>
          <a:p>
            <a:pPr marL="0" indent="0">
              <a:spcBef>
                <a:spcPts val="800"/>
              </a:spcBef>
              <a:buNone/>
            </a:pPr>
            <a:r>
              <a:rPr lang="en-US" sz="2400" b="1" dirty="0">
                <a:solidFill>
                  <a:srgbClr val="434343"/>
                </a:solidFill>
                <a:ea typeface="Calibri" panose="020F0502020204030204" pitchFamily="34" charset="0"/>
                <a:cs typeface="Calibri" panose="020F0502020204030204" pitchFamily="34" charset="0"/>
                <a:sym typeface="Arial"/>
              </a:rPr>
              <a:t>Sec. 108. Authorization of Appropriations</a:t>
            </a:r>
            <a:endParaRPr lang="en-US" sz="2400" b="1" dirty="0">
              <a:solidFill>
                <a:srgbClr val="434343"/>
              </a:solidFill>
            </a:endParaRPr>
          </a:p>
        </p:txBody>
      </p:sp>
      <p:pic>
        <p:nvPicPr>
          <p:cNvPr id="220" name="Google Shape;220;p34"/>
          <p:cNvPicPr preferRelativeResize="0"/>
          <p:nvPr/>
        </p:nvPicPr>
        <p:blipFill>
          <a:blip r:embed="rId3">
            <a:alphaModFix/>
          </a:blip>
          <a:stretch>
            <a:fillRect/>
          </a:stretch>
        </p:blipFill>
        <p:spPr>
          <a:xfrm>
            <a:off x="11581467" y="6287333"/>
            <a:ext cx="481536" cy="481536"/>
          </a:xfrm>
          <a:prstGeom prst="rect">
            <a:avLst/>
          </a:prstGeom>
          <a:noFill/>
          <a:ln>
            <a:noFill/>
          </a:ln>
        </p:spPr>
      </p:pic>
      <p:sp>
        <p:nvSpPr>
          <p:cNvPr id="2" name="Rectangle 1">
            <a:extLst>
              <a:ext uri="{FF2B5EF4-FFF2-40B4-BE49-F238E27FC236}">
                <a16:creationId xmlns:a16="http://schemas.microsoft.com/office/drawing/2014/main" id="{920FDCD6-E814-8E72-44BA-16D9372308B4}"/>
              </a:ext>
            </a:extLst>
          </p:cNvPr>
          <p:cNvSpPr/>
          <p:nvPr/>
        </p:nvSpPr>
        <p:spPr>
          <a:xfrm>
            <a:off x="6193237" y="1404258"/>
            <a:ext cx="5438719" cy="41267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00">
              <a:spcBef>
                <a:spcPts val="800"/>
              </a:spcBef>
            </a:pPr>
            <a:endParaRPr lang="en-US" sz="2200" b="1" dirty="0">
              <a:solidFill>
                <a:srgbClr val="434343"/>
              </a:solidFill>
              <a:ea typeface="Calibri" panose="020F0502020204030204" pitchFamily="34" charset="0"/>
              <a:cs typeface="Calibri" panose="020F0502020204030204" pitchFamily="34" charset="0"/>
              <a:sym typeface="Arial"/>
            </a:endParaRPr>
          </a:p>
          <a:p>
            <a:pPr defTabSz="457200">
              <a:spcBef>
                <a:spcPts val="800"/>
              </a:spcBef>
            </a:pPr>
            <a:r>
              <a:rPr lang="en-US" sz="2200" b="1" dirty="0">
                <a:solidFill>
                  <a:srgbClr val="434343"/>
                </a:solidFill>
                <a:ea typeface="Calibri" panose="020F0502020204030204" pitchFamily="34" charset="0"/>
                <a:cs typeface="Calibri" panose="020F0502020204030204" pitchFamily="34" charset="0"/>
                <a:sym typeface="Arial"/>
              </a:rPr>
              <a:t>→ </a:t>
            </a:r>
            <a:r>
              <a:rPr lang="en-US" sz="2200" dirty="0">
                <a:solidFill>
                  <a:srgbClr val="434343"/>
                </a:solidFill>
                <a:ea typeface="Calibri" panose="020F0502020204030204" pitchFamily="34" charset="0"/>
                <a:cs typeface="Calibri" panose="020F0502020204030204" pitchFamily="34" charset="0"/>
                <a:sym typeface="Arial"/>
              </a:rPr>
              <a:t>Annual IHBG grant funding to</a:t>
            </a:r>
          </a:p>
          <a:p>
            <a:pPr defTabSz="457200">
              <a:spcBef>
                <a:spcPts val="800"/>
              </a:spcBef>
            </a:pPr>
            <a:r>
              <a:rPr lang="en-US" sz="2200" dirty="0">
                <a:solidFill>
                  <a:srgbClr val="434343"/>
                </a:solidFill>
                <a:ea typeface="Calibri" panose="020F0502020204030204" pitchFamily="34" charset="0"/>
                <a:cs typeface="Calibri" panose="020F0502020204030204" pitchFamily="34" charset="0"/>
                <a:sym typeface="Arial"/>
              </a:rPr>
              <a:t>   Tribes/TDHEs </a:t>
            </a:r>
          </a:p>
          <a:p>
            <a:pPr defTabSz="457200">
              <a:spcBef>
                <a:spcPts val="800"/>
              </a:spcBef>
            </a:pPr>
            <a:r>
              <a:rPr lang="en-US" sz="2200" b="1" dirty="0">
                <a:solidFill>
                  <a:srgbClr val="434343"/>
                </a:solidFill>
                <a:ea typeface="Calibri" panose="020F0502020204030204" pitchFamily="34" charset="0"/>
                <a:cs typeface="Calibri" panose="020F0502020204030204" pitchFamily="34" charset="0"/>
                <a:sym typeface="Arial"/>
              </a:rPr>
              <a:t>→ </a:t>
            </a:r>
            <a:r>
              <a:rPr lang="en-US" sz="2200" dirty="0">
                <a:solidFill>
                  <a:srgbClr val="434343"/>
                </a:solidFill>
                <a:ea typeface="Calibri" panose="020F0502020204030204" pitchFamily="34" charset="0"/>
                <a:cs typeface="Calibri" panose="020F0502020204030204" pitchFamily="34" charset="0"/>
                <a:sym typeface="Arial"/>
              </a:rPr>
              <a:t>Tribes/TDHEs required to submit to HUD</a:t>
            </a:r>
          </a:p>
          <a:p>
            <a:pPr defTabSz="457200">
              <a:spcBef>
                <a:spcPts val="800"/>
              </a:spcBef>
            </a:pPr>
            <a:r>
              <a:rPr lang="en-US" sz="2200" b="1" dirty="0">
                <a:solidFill>
                  <a:srgbClr val="434343"/>
                </a:solidFill>
                <a:ea typeface="Calibri" panose="020F0502020204030204" pitchFamily="34" charset="0"/>
                <a:cs typeface="Calibri" panose="020F0502020204030204" pitchFamily="34" charset="0"/>
                <a:sym typeface="Arial"/>
              </a:rPr>
              <a:t>→ </a:t>
            </a:r>
            <a:r>
              <a:rPr lang="en-US" sz="2200" dirty="0">
                <a:solidFill>
                  <a:srgbClr val="434343"/>
                </a:solidFill>
                <a:ea typeface="Calibri" panose="020F0502020204030204" pitchFamily="34" charset="0"/>
                <a:cs typeface="Calibri" panose="020F0502020204030204" pitchFamily="34" charset="0"/>
                <a:sym typeface="Arial"/>
              </a:rPr>
              <a:t>HUD conducts IHP compliance review</a:t>
            </a:r>
          </a:p>
          <a:p>
            <a:pPr marL="174625" indent="-174625" defTabSz="457200">
              <a:spcBef>
                <a:spcPts val="800"/>
              </a:spcBef>
            </a:pPr>
            <a:r>
              <a:rPr lang="en-US" sz="2200" dirty="0">
                <a:solidFill>
                  <a:srgbClr val="434343"/>
                </a:solidFill>
                <a:ea typeface="Calibri" panose="020F0502020204030204" pitchFamily="34" charset="0"/>
                <a:cs typeface="Calibri" panose="020F0502020204030204" pitchFamily="34" charset="0"/>
                <a:sym typeface="Arial"/>
              </a:rPr>
              <a:t>→ Uses of income derived from use of IHBG funds and use of prevailing wages</a:t>
            </a:r>
          </a:p>
          <a:p>
            <a:pPr defTabSz="457200">
              <a:spcBef>
                <a:spcPts val="800"/>
              </a:spcBef>
            </a:pPr>
            <a:r>
              <a:rPr lang="en-US" sz="2200" b="1" dirty="0">
                <a:solidFill>
                  <a:srgbClr val="434343"/>
                </a:solidFill>
                <a:ea typeface="Calibri" panose="020F0502020204030204" pitchFamily="34" charset="0"/>
                <a:cs typeface="Calibri" panose="020F0502020204030204" pitchFamily="34" charset="0"/>
                <a:sym typeface="Arial"/>
              </a:rPr>
              <a:t>→ </a:t>
            </a:r>
            <a:r>
              <a:rPr lang="en-US" sz="2200" dirty="0">
                <a:solidFill>
                  <a:srgbClr val="434343"/>
                </a:solidFill>
                <a:ea typeface="Calibri" panose="020F0502020204030204" pitchFamily="34" charset="0"/>
                <a:cs typeface="Calibri" panose="020F0502020204030204" pitchFamily="34" charset="0"/>
                <a:sym typeface="Arial"/>
              </a:rPr>
              <a:t>HUD environmental clearance required before any IHBG $</a:t>
            </a:r>
            <a:r>
              <a:rPr lang="en-US" sz="2200" b="1" dirty="0">
                <a:solidFill>
                  <a:srgbClr val="434343"/>
                </a:solidFill>
                <a:ea typeface="Calibri" panose="020F0502020204030204" pitchFamily="34" charset="0"/>
                <a:cs typeface="Calibri" panose="020F0502020204030204" pitchFamily="34" charset="0"/>
                <a:sym typeface="Arial"/>
              </a:rPr>
              <a:t> </a:t>
            </a:r>
            <a:r>
              <a:rPr lang="en-US" sz="2200" dirty="0">
                <a:solidFill>
                  <a:srgbClr val="434343"/>
                </a:solidFill>
                <a:ea typeface="Calibri" panose="020F0502020204030204" pitchFamily="34" charset="0"/>
                <a:cs typeface="Calibri" panose="020F0502020204030204" pitchFamily="34" charset="0"/>
                <a:sym typeface="Arial"/>
              </a:rPr>
              <a:t>spent</a:t>
            </a:r>
          </a:p>
          <a:p>
            <a:pPr defTabSz="457200">
              <a:spcBef>
                <a:spcPts val="800"/>
              </a:spcBef>
            </a:pPr>
            <a:r>
              <a:rPr lang="en-US" sz="2200" dirty="0">
                <a:solidFill>
                  <a:srgbClr val="434343"/>
                </a:solidFill>
                <a:ea typeface="Calibri" panose="020F0502020204030204" pitchFamily="34" charset="0"/>
                <a:cs typeface="Calibri" panose="020F0502020204030204" pitchFamily="34" charset="0"/>
                <a:sym typeface="Arial"/>
              </a:rPr>
              <a:t>→  Amendments through negotiated rulemaking</a:t>
            </a:r>
          </a:p>
          <a:p>
            <a:pPr defTabSz="457200">
              <a:spcBef>
                <a:spcPts val="800"/>
              </a:spcBef>
            </a:pPr>
            <a:endParaRPr lang="en-US" sz="2200" dirty="0">
              <a:solidFill>
                <a:srgbClr val="434343"/>
              </a:solidFill>
              <a:ea typeface="Calibri" panose="020F0502020204030204" pitchFamily="34" charset="0"/>
              <a:cs typeface="Calibri" panose="020F0502020204030204" pitchFamily="34" charset="0"/>
              <a:sym typeface="Arial"/>
            </a:endParaRPr>
          </a:p>
          <a:p>
            <a:pPr defTabSz="457200">
              <a:spcBef>
                <a:spcPts val="800"/>
              </a:spcBef>
            </a:pPr>
            <a:r>
              <a:rPr lang="en-US" sz="2200" dirty="0">
                <a:solidFill>
                  <a:srgbClr val="434343"/>
                </a:solidFill>
                <a:ea typeface="Calibri" panose="020F0502020204030204" pitchFamily="34" charset="0"/>
                <a:cs typeface="Calibri" panose="020F0502020204030204" pitchFamily="34" charset="0"/>
                <a:sym typeface="Arial"/>
              </a:rPr>
              <a:t>→ October 1, 1997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5"/>
          <p:cNvSpPr txBox="1"/>
          <p:nvPr/>
        </p:nvSpPr>
        <p:spPr>
          <a:xfrm>
            <a:off x="6741600" y="-15534"/>
            <a:ext cx="5450400" cy="6873534"/>
          </a:xfrm>
          <a:prstGeom prst="rect">
            <a:avLst/>
          </a:prstGeom>
          <a:solidFill>
            <a:srgbClr val="A43035"/>
          </a:solidFill>
          <a:ln>
            <a:noFill/>
          </a:ln>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pPr algn="ctr"/>
            <a:endParaRPr sz="2400" b="1" dirty="0">
              <a:solidFill>
                <a:srgbClr val="B45F06"/>
              </a:solidFill>
              <a:latin typeface="Calibri" panose="020F0502020204030204" pitchFamily="34" charset="0"/>
              <a:ea typeface="Calibri" panose="020F0502020204030204" pitchFamily="34" charset="0"/>
              <a:cs typeface="Calibri" panose="020F0502020204030204" pitchFamily="34" charset="0"/>
              <a:sym typeface="Roboto"/>
            </a:endParaRPr>
          </a:p>
          <a:p>
            <a:pPr algn="ctr"/>
            <a:endParaRPr sz="2400" b="1" dirty="0">
              <a:solidFill>
                <a:srgbClr val="B45F06"/>
              </a:solidFill>
              <a:latin typeface="Calibri" panose="020F0502020204030204" pitchFamily="34" charset="0"/>
              <a:ea typeface="Calibri" panose="020F0502020204030204" pitchFamily="34" charset="0"/>
              <a:cs typeface="Calibri" panose="020F0502020204030204" pitchFamily="34" charset="0"/>
              <a:sym typeface="Roboto"/>
            </a:endParaRPr>
          </a:p>
          <a:p>
            <a:endParaRPr sz="2400"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algn="ctr"/>
            <a:r>
              <a:rPr lang="en" sz="2267"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Grant Beneficiary: </a:t>
            </a:r>
            <a:endParaRPr sz="2267"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algn="ctr"/>
            <a:r>
              <a:rPr lang="en" sz="2267"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Federal or State recognized Tribe</a:t>
            </a:r>
            <a:endParaRPr sz="2267"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algn="ctr"/>
            <a:endParaRPr sz="240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endParaRPr>
          </a:p>
          <a:p>
            <a:pPr algn="ctr"/>
            <a:endParaRPr sz="2267" b="1" dirty="0">
              <a:solidFill>
                <a:srgbClr val="B45F06"/>
              </a:solidFill>
              <a:latin typeface="Calibri" panose="020F0502020204030204" pitchFamily="34" charset="0"/>
              <a:ea typeface="Calibri" panose="020F0502020204030204" pitchFamily="34" charset="0"/>
              <a:cs typeface="Calibri" panose="020F0502020204030204" pitchFamily="34" charset="0"/>
              <a:sym typeface="Roboto"/>
            </a:endParaRPr>
          </a:p>
          <a:p>
            <a:pPr algn="ctr"/>
            <a:endParaRPr sz="2267" b="1" dirty="0">
              <a:solidFill>
                <a:srgbClr val="B45F06"/>
              </a:solidFill>
              <a:latin typeface="Calibri" panose="020F0502020204030204" pitchFamily="34" charset="0"/>
              <a:ea typeface="Calibri" panose="020F0502020204030204" pitchFamily="34" charset="0"/>
              <a:cs typeface="Calibri" panose="020F0502020204030204" pitchFamily="34" charset="0"/>
              <a:sym typeface="Roboto"/>
            </a:endParaRPr>
          </a:p>
          <a:p>
            <a:pPr algn="ctr"/>
            <a:endParaRPr sz="2267" b="1" dirty="0">
              <a:solidFill>
                <a:srgbClr val="B45F06"/>
              </a:solidFill>
              <a:latin typeface="Calibri" panose="020F0502020204030204" pitchFamily="34" charset="0"/>
              <a:ea typeface="Calibri" panose="020F0502020204030204" pitchFamily="34" charset="0"/>
              <a:cs typeface="Calibri" panose="020F0502020204030204" pitchFamily="34" charset="0"/>
              <a:sym typeface="Roboto"/>
            </a:endParaRPr>
          </a:p>
          <a:p>
            <a:pPr algn="ctr"/>
            <a:r>
              <a:rPr lang="en" sz="2267"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Grant Recipient:</a:t>
            </a:r>
            <a:endParaRPr sz="2267"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algn="ctr"/>
            <a:r>
              <a:rPr lang="en" sz="2267"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Tribal Housing Department or Tribally Designated Housing Entity (TDHE) as determined by Tribe</a:t>
            </a:r>
            <a:endParaRPr sz="2267"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algn="ctr"/>
            <a:r>
              <a:rPr lang="en" sz="2400" dirty="0">
                <a:solidFill>
                  <a:srgbClr val="B45F06"/>
                </a:solidFill>
                <a:latin typeface="Calibri" panose="020F0502020204030204" pitchFamily="34" charset="0"/>
                <a:ea typeface="Calibri" panose="020F0502020204030204" pitchFamily="34" charset="0"/>
                <a:cs typeface="Calibri" panose="020F0502020204030204" pitchFamily="34" charset="0"/>
                <a:sym typeface="Roboto"/>
              </a:rPr>
              <a:t> </a:t>
            </a:r>
            <a:endParaRPr sz="2400" dirty="0">
              <a:solidFill>
                <a:srgbClr val="B45F06"/>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26" name="Google Shape;226;p35"/>
          <p:cNvSpPr txBox="1"/>
          <p:nvPr/>
        </p:nvSpPr>
        <p:spPr>
          <a:xfrm>
            <a:off x="844317" y="380999"/>
            <a:ext cx="5251683" cy="5397501"/>
          </a:xfrm>
          <a:prstGeom prst="rect">
            <a:avLst/>
          </a:prstGeom>
          <a:noFill/>
          <a:ln>
            <a:noFill/>
          </a:ln>
        </p:spPr>
        <p:txBody>
          <a:bodyPr spcFirstLastPara="1" wrap="square" lIns="121900" tIns="121900" rIns="121900" bIns="121900" anchor="t" anchorCtr="0">
            <a:noAutofit/>
          </a:bodyPr>
          <a:lstStyle/>
          <a:p>
            <a:pPr algn="ctr"/>
            <a:r>
              <a:rPr lang="en" sz="2667" b="1" u="sng"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Indian Housing Block Grant (IHBG)</a:t>
            </a:r>
            <a:endParaRPr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gn="ctr">
              <a:spcBef>
                <a:spcPts val="1333"/>
              </a:spcBef>
            </a:pPr>
            <a:r>
              <a:rPr lang="en"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U.S. Congress appropriates IHBG funds each year for all Tribes (Grant Beneficiaries)</a:t>
            </a:r>
            <a:endParaRPr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gn="ctr">
              <a:spcBef>
                <a:spcPts val="1333"/>
              </a:spcBef>
            </a:pPr>
            <a:endParaRPr sz="2133"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gn="ctr">
              <a:spcBef>
                <a:spcPts val="1333"/>
              </a:spcBef>
            </a:pPr>
            <a:endParaRPr lang="en"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gn="ctr">
              <a:spcBef>
                <a:spcPts val="1333"/>
              </a:spcBef>
            </a:pPr>
            <a:r>
              <a:rPr lang="en"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HUD allocates IHBG funds* to Grant Recipients based on a mathematical formula  </a:t>
            </a:r>
            <a:endParaRPr sz="2133"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gn="ctr">
              <a:spcBef>
                <a:spcPts val="1333"/>
              </a:spcBef>
            </a:pPr>
            <a:endParaRPr sz="2133"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gn="ctr">
              <a:spcBef>
                <a:spcPts val="600"/>
              </a:spcBef>
            </a:pPr>
            <a:endParaRPr lang="en"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gn="ctr">
              <a:spcBef>
                <a:spcPts val="1333"/>
              </a:spcBef>
              <a:spcAft>
                <a:spcPts val="1333"/>
              </a:spcAft>
            </a:pPr>
            <a:r>
              <a:rPr lang="en"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Recipient draws down funds from U.S. Department of Treasury Line of Credit Control System (LOCCS) to pay for </a:t>
            </a:r>
            <a:r>
              <a:rPr lang="en" sz="2133" b="1"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eligible housing activity expenses </a:t>
            </a:r>
            <a:endParaRPr sz="2133" b="1"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27" name="Google Shape;227;p35"/>
          <p:cNvSpPr/>
          <p:nvPr/>
        </p:nvSpPr>
        <p:spPr>
          <a:xfrm>
            <a:off x="2904517" y="2020810"/>
            <a:ext cx="709216" cy="711293"/>
          </a:xfrm>
          <a:prstGeom prst="downArrow">
            <a:avLst>
              <a:gd name="adj1" fmla="val 50000"/>
              <a:gd name="adj2" fmla="val 50000"/>
            </a:avLst>
          </a:prstGeom>
          <a:solidFill>
            <a:srgbClr val="C9222A"/>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dirty="0">
              <a:latin typeface="Calibri" panose="020F0502020204030204" pitchFamily="34" charset="0"/>
            </a:endParaRPr>
          </a:p>
        </p:txBody>
      </p:sp>
      <p:sp>
        <p:nvSpPr>
          <p:cNvPr id="228" name="Google Shape;228;p35"/>
          <p:cNvSpPr/>
          <p:nvPr/>
        </p:nvSpPr>
        <p:spPr>
          <a:xfrm>
            <a:off x="2904517" y="3779005"/>
            <a:ext cx="709216" cy="711293"/>
          </a:xfrm>
          <a:prstGeom prst="downArrow">
            <a:avLst>
              <a:gd name="adj1" fmla="val 50000"/>
              <a:gd name="adj2" fmla="val 50000"/>
            </a:avLst>
          </a:prstGeom>
          <a:solidFill>
            <a:srgbClr val="C9222A"/>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dirty="0">
              <a:latin typeface="Calibri" panose="020F0502020204030204" pitchFamily="34" charset="0"/>
            </a:endParaRPr>
          </a:p>
        </p:txBody>
      </p:sp>
      <p:sp>
        <p:nvSpPr>
          <p:cNvPr id="229" name="Google Shape;229;p35"/>
          <p:cNvSpPr txBox="1"/>
          <p:nvPr/>
        </p:nvSpPr>
        <p:spPr>
          <a:xfrm>
            <a:off x="7188750" y="5393100"/>
            <a:ext cx="4372800" cy="770800"/>
          </a:xfrm>
          <a:prstGeom prst="rect">
            <a:avLst/>
          </a:prstGeom>
          <a:noFill/>
          <a:ln>
            <a:noFill/>
          </a:ln>
        </p:spPr>
        <p:txBody>
          <a:bodyPr spcFirstLastPara="1" wrap="square" lIns="121900" tIns="121900" rIns="121900" bIns="121900" anchor="t" anchorCtr="0">
            <a:noAutofit/>
          </a:bodyPr>
          <a:lstStyle/>
          <a:p>
            <a:r>
              <a:rPr lang="en" sz="2400"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*IHBG funds to be used only for eligible housing activities </a:t>
            </a:r>
            <a:endParaRPr sz="2400"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30" name="Google Shape;230;p35"/>
          <p:cNvPicPr preferRelativeResize="0"/>
          <p:nvPr/>
        </p:nvPicPr>
        <p:blipFill>
          <a:blip r:embed="rId3">
            <a:alphaModFix/>
          </a:blip>
          <a:stretch>
            <a:fillRect/>
          </a:stretch>
        </p:blipFill>
        <p:spPr>
          <a:xfrm>
            <a:off x="8965198" y="221300"/>
            <a:ext cx="1003205" cy="770800"/>
          </a:xfrm>
          <a:prstGeom prst="rect">
            <a:avLst/>
          </a:prstGeom>
          <a:noFill/>
          <a:ln>
            <a:noFill/>
          </a:ln>
        </p:spPr>
      </p:pic>
      <p:pic>
        <p:nvPicPr>
          <p:cNvPr id="231" name="Google Shape;231;p35"/>
          <p:cNvPicPr preferRelativeResize="0"/>
          <p:nvPr/>
        </p:nvPicPr>
        <p:blipFill>
          <a:blip r:embed="rId3">
            <a:alphaModFix/>
          </a:blip>
          <a:stretch>
            <a:fillRect/>
          </a:stretch>
        </p:blipFill>
        <p:spPr>
          <a:xfrm>
            <a:off x="8965198" y="2175467"/>
            <a:ext cx="1003205" cy="770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3" name="TextBox 2">
            <a:extLst>
              <a:ext uri="{FF2B5EF4-FFF2-40B4-BE49-F238E27FC236}">
                <a16:creationId xmlns:a16="http://schemas.microsoft.com/office/drawing/2014/main" id="{FBE39B64-774F-433C-CAC0-D07E5C438A2A}"/>
              </a:ext>
            </a:extLst>
          </p:cNvPr>
          <p:cNvSpPr txBox="1"/>
          <p:nvPr/>
        </p:nvSpPr>
        <p:spPr>
          <a:xfrm>
            <a:off x="1084634" y="2198345"/>
            <a:ext cx="9369358" cy="4031873"/>
          </a:xfrm>
          <a:prstGeom prst="rect">
            <a:avLst/>
          </a:prstGeom>
          <a:noFill/>
        </p:spPr>
        <p:txBody>
          <a:bodyPr wrap="square">
            <a:spAutoFit/>
          </a:bodyPr>
          <a:lstStyle/>
          <a:p>
            <a:pPr marL="285750" indent="-285750">
              <a:buClr>
                <a:srgbClr val="434343"/>
              </a:buClr>
              <a:buFont typeface="Wingdings" panose="05000000000000000000" pitchFamily="2" charset="2"/>
              <a:buChar char="v"/>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Statement of Housing Needs</a:t>
            </a:r>
          </a:p>
          <a:p>
            <a:pPr marL="285750" indent="-285750">
              <a:buClr>
                <a:srgbClr val="434343"/>
              </a:buClr>
              <a:buFont typeface="Wingdings" panose="05000000000000000000" pitchFamily="2" charset="2"/>
              <a:buChar char="v"/>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Planned Activity(s) Descriptions</a:t>
            </a:r>
          </a:p>
          <a:p>
            <a:pPr lvl="2" indent="-431789">
              <a:buClr>
                <a:srgbClr val="434343"/>
              </a:buClr>
              <a:buSzPts val="1500"/>
              <a:buFont typeface="Wingdings" panose="05000000000000000000" pitchFamily="2" charset="2"/>
              <a:buChar char="v"/>
            </a:pPr>
            <a:r>
              <a:rPr lang="en-US" sz="2800" dirty="0">
                <a:solidFill>
                  <a:srgbClr val="434343"/>
                </a:solidFill>
                <a:latin typeface="Calibri" panose="020F0502020204030204" pitchFamily="34" charset="0"/>
                <a:ea typeface="Calibri" panose="020F0502020204030204" pitchFamily="34" charset="0"/>
                <a:cs typeface="Calibri" panose="020F0502020204030204" pitchFamily="34" charset="0"/>
              </a:rPr>
              <a:t>Estimated Amount of Planned Expenditure</a:t>
            </a:r>
          </a:p>
          <a:p>
            <a:pPr lvl="2" indent="-431789">
              <a:buClr>
                <a:srgbClr val="434343"/>
              </a:buClr>
              <a:buSzPts val="1500"/>
              <a:buFont typeface="Wingdings" panose="05000000000000000000" pitchFamily="2" charset="2"/>
              <a:buChar char="v"/>
            </a:pPr>
            <a:r>
              <a:rPr lang="en-US" sz="2800" dirty="0">
                <a:solidFill>
                  <a:srgbClr val="434343"/>
                </a:solidFill>
                <a:latin typeface="Calibri" panose="020F0502020204030204" pitchFamily="34" charset="0"/>
                <a:ea typeface="Calibri" panose="020F0502020204030204" pitchFamily="34" charset="0"/>
                <a:cs typeface="Calibri" panose="020F0502020204030204" pitchFamily="34" charset="0"/>
              </a:rPr>
              <a:t>Planned Outputs</a:t>
            </a:r>
          </a:p>
          <a:p>
            <a:pPr lvl="2" indent="-431789">
              <a:buClr>
                <a:srgbClr val="434343"/>
              </a:buClr>
              <a:buSzPts val="1500"/>
              <a:buFont typeface="Wingdings" panose="05000000000000000000" pitchFamily="2" charset="2"/>
              <a:buChar char="v"/>
            </a:pPr>
            <a:r>
              <a:rPr lang="en-US" sz="2800" dirty="0">
                <a:solidFill>
                  <a:srgbClr val="434343"/>
                </a:solidFill>
                <a:latin typeface="Calibri" panose="020F0502020204030204" pitchFamily="34" charset="0"/>
                <a:ea typeface="Calibri" panose="020F0502020204030204" pitchFamily="34" charset="0"/>
                <a:cs typeface="Calibri" panose="020F0502020204030204" pitchFamily="34" charset="0"/>
              </a:rPr>
              <a:t>Expected Outcomes &amp; Goals</a:t>
            </a:r>
          </a:p>
          <a:p>
            <a:pPr marL="285750" indent="-285750">
              <a:buClr>
                <a:srgbClr val="434343"/>
              </a:buClr>
              <a:buFont typeface="Wingdings" panose="05000000000000000000" pitchFamily="2" charset="2"/>
              <a:buChar char="v"/>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Financial Sources and Uses of Funding including Leveraged Resources</a:t>
            </a:r>
          </a:p>
          <a:p>
            <a:pPr marL="285750" indent="-285750">
              <a:buClr>
                <a:srgbClr val="434343"/>
              </a:buClr>
              <a:buFont typeface="Wingdings" panose="05000000000000000000" pitchFamily="2" charset="2"/>
              <a:buChar char="v"/>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Certification of Compliance</a:t>
            </a:r>
          </a:p>
          <a:p>
            <a:pPr marL="285750" indent="-285750">
              <a:buClr>
                <a:srgbClr val="434343"/>
              </a:buClr>
              <a:buFont typeface="Wingdings" panose="05000000000000000000" pitchFamily="2" charset="2"/>
              <a:buChar char="v"/>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Tribal Certification Statement</a:t>
            </a:r>
          </a:p>
          <a:p>
            <a:pPr marL="285750" indent="-285750">
              <a:buClr>
                <a:srgbClr val="434343"/>
              </a:buClr>
              <a:buFont typeface="Wingdings" panose="05000000000000000000" pitchFamily="2" charset="2"/>
              <a:buChar char="v"/>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IHP Submitted </a:t>
            </a:r>
            <a:r>
              <a:rPr lang="en-US" sz="2400" b="1" dirty="0">
                <a:solidFill>
                  <a:srgbClr val="434343"/>
                </a:solidFill>
                <a:latin typeface="Calibri" panose="020F0502020204030204" pitchFamily="34" charset="0"/>
                <a:ea typeface="Calibri" panose="020F0502020204030204" pitchFamily="34" charset="0"/>
                <a:cs typeface="Calibri" panose="020F0502020204030204" pitchFamily="34" charset="0"/>
              </a:rPr>
              <a:t>75 days before</a:t>
            </a: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 beginning of Recipient’s fiscal year</a:t>
            </a:r>
          </a:p>
          <a:p>
            <a:pPr marL="285750" indent="-285750">
              <a:buClr>
                <a:srgbClr val="434343"/>
              </a:buClr>
              <a:buFont typeface="Wingdings" panose="05000000000000000000" pitchFamily="2" charset="2"/>
              <a:buChar char="v"/>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HUD </a:t>
            </a:r>
            <a:r>
              <a:rPr lang="en-US" sz="2800" dirty="0">
                <a:solidFill>
                  <a:srgbClr val="434343"/>
                </a:solidFill>
                <a:latin typeface="Calibri" panose="020F0502020204030204" pitchFamily="34" charset="0"/>
              </a:rPr>
              <a:t>reviews IHP </a:t>
            </a:r>
            <a:r>
              <a:rPr lang="en-US" sz="2800" b="1" dirty="0">
                <a:solidFill>
                  <a:srgbClr val="434343"/>
                </a:solidFill>
                <a:latin typeface="Calibri" panose="020F0502020204030204" pitchFamily="34" charset="0"/>
              </a:rPr>
              <a:t>within 60 days</a:t>
            </a:r>
            <a:r>
              <a:rPr lang="en-US" sz="2800" dirty="0">
                <a:solidFill>
                  <a:srgbClr val="434343"/>
                </a:solidFill>
                <a:latin typeface="Calibri" panose="020F0502020204030204" pitchFamily="34" charset="0"/>
              </a:rPr>
              <a:t> to determine compliance</a:t>
            </a:r>
          </a:p>
        </p:txBody>
      </p:sp>
      <p:sp>
        <p:nvSpPr>
          <p:cNvPr id="4" name="TextBox 3">
            <a:extLst>
              <a:ext uri="{FF2B5EF4-FFF2-40B4-BE49-F238E27FC236}">
                <a16:creationId xmlns:a16="http://schemas.microsoft.com/office/drawing/2014/main" id="{139E18D3-D7F2-4849-2A54-21AC604642A7}"/>
              </a:ext>
            </a:extLst>
          </p:cNvPr>
          <p:cNvSpPr txBox="1"/>
          <p:nvPr/>
        </p:nvSpPr>
        <p:spPr>
          <a:xfrm>
            <a:off x="2077673" y="209830"/>
            <a:ext cx="9286384" cy="1446550"/>
          </a:xfrm>
          <a:prstGeom prst="rect">
            <a:avLst/>
          </a:prstGeom>
          <a:noFill/>
        </p:spPr>
        <p:txBody>
          <a:bodyPr wrap="square">
            <a:spAutoFit/>
          </a:bodyPr>
          <a:lstStyle/>
          <a:p>
            <a:r>
              <a:rPr lang="en" sz="4400" b="1" dirty="0">
                <a:latin typeface="Calibri" panose="020F0502020204030204" pitchFamily="34" charset="0"/>
                <a:ea typeface="Calibri" panose="020F0502020204030204" pitchFamily="34" charset="0"/>
                <a:cs typeface="Calibri" panose="020F0502020204030204" pitchFamily="34" charset="0"/>
              </a:rPr>
              <a:t>Title I: </a:t>
            </a:r>
            <a:r>
              <a:rPr lang="en" sz="4400" b="1" i="1" dirty="0">
                <a:latin typeface="Calibri" panose="020F0502020204030204" pitchFamily="34" charset="0"/>
                <a:ea typeface="Calibri" panose="020F0502020204030204" pitchFamily="34" charset="0"/>
                <a:cs typeface="Calibri" panose="020F0502020204030204" pitchFamily="34" charset="0"/>
              </a:rPr>
              <a:t>Sec. 102 and 103</a:t>
            </a:r>
          </a:p>
          <a:p>
            <a:r>
              <a:rPr lang="en" sz="4400" b="1" i="1" dirty="0">
                <a:latin typeface="Calibri" panose="020F0502020204030204" pitchFamily="34" charset="0"/>
                <a:ea typeface="Calibri" panose="020F0502020204030204" pitchFamily="34" charset="0"/>
                <a:cs typeface="Calibri" panose="020F0502020204030204" pitchFamily="34" charset="0"/>
              </a:rPr>
              <a:t>Indian Housing Plan (IHP)</a:t>
            </a:r>
            <a:endParaRPr lang="en-US" sz="4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7"/>
          <p:cNvSpPr txBox="1">
            <a:spLocks noGrp="1"/>
          </p:cNvSpPr>
          <p:nvPr>
            <p:ph type="title"/>
          </p:nvPr>
        </p:nvSpPr>
        <p:spPr>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solidFill>
                  <a:srgbClr val="FFFFFF"/>
                </a:solidFill>
              </a:rPr>
              <a:t> </a:t>
            </a:r>
            <a:endParaRPr b="1" dirty="0">
              <a:solidFill>
                <a:srgbClr val="FFFFFF"/>
              </a:solidFill>
            </a:endParaRPr>
          </a:p>
          <a:p>
            <a:endParaRPr b="1" dirty="0">
              <a:solidFill>
                <a:srgbClr val="FFFFFF"/>
              </a:solidFill>
            </a:endParaRPr>
          </a:p>
          <a:p>
            <a:r>
              <a:rPr lang="en" b="1" dirty="0">
                <a:latin typeface="+mn-lt"/>
              </a:rPr>
              <a:t>Title I:  </a:t>
            </a:r>
            <a:r>
              <a:rPr lang="en" b="1" i="1" dirty="0">
                <a:latin typeface="+mn-lt"/>
              </a:rPr>
              <a:t>Sec. 105 Environmental Reviews</a:t>
            </a:r>
            <a:endParaRPr b="1" i="1" dirty="0">
              <a:latin typeface="+mn-lt"/>
            </a:endParaRPr>
          </a:p>
        </p:txBody>
      </p:sp>
      <p:sp>
        <p:nvSpPr>
          <p:cNvPr id="10" name="Google Shape;243;p37"/>
          <p:cNvSpPr txBox="1">
            <a:spLocks noGrp="1"/>
          </p:cNvSpPr>
          <p:nvPr>
            <p:ph type="body" idx="1"/>
          </p:nvPr>
        </p:nvSpPr>
        <p:spPr>
          <a:xfrm>
            <a:off x="985737" y="1699097"/>
            <a:ext cx="5295290" cy="5172039"/>
          </a:xfrm>
          <a:prstGeom prst="rect">
            <a:avLst/>
          </a:prstGeom>
        </p:spPr>
        <p:txBody>
          <a:bodyPr spcFirstLastPara="1" vert="horz" wrap="square" lIns="121900" tIns="121900" rIns="121900" bIns="121900" numCol="1" anchor="t" anchorCtr="0" compatLnSpc="1">
            <a:prstTxWarp prst="textNoShape">
              <a:avLst/>
            </a:prstTxWarp>
            <a:noAutofit/>
          </a:bodyPr>
          <a:lstStyle/>
          <a:p>
            <a:pPr marL="447675" indent="-220663">
              <a:spcBef>
                <a:spcPts val="800"/>
              </a:spcBef>
              <a:buClr>
                <a:srgbClr val="434343"/>
              </a:buClr>
              <a:buSzPts val="1700"/>
              <a:buFont typeface="Wingdings" panose="05000000000000000000" pitchFamily="2" charset="2"/>
              <a:buChar char="v"/>
            </a:pPr>
            <a:r>
              <a:rPr lang="en" b="0" dirty="0">
                <a:solidFill>
                  <a:srgbClr val="434343"/>
                </a:solidFill>
                <a:latin typeface="Calibri" panose="020F0502020204030204" pitchFamily="34" charset="0"/>
                <a:ea typeface="Calibri" panose="020F0502020204030204" pitchFamily="34" charset="0"/>
                <a:cs typeface="Calibri" panose="020F0502020204030204" pitchFamily="34" charset="0"/>
              </a:rPr>
              <a:t>Must comply with National Environmental Policy Act (NEPA) of 1969 </a:t>
            </a:r>
            <a:endParaRPr b="0" dirty="0">
              <a:solidFill>
                <a:srgbClr val="434343"/>
              </a:solidFill>
              <a:latin typeface="Calibri" panose="020F0502020204030204" pitchFamily="34" charset="0"/>
              <a:ea typeface="Calibri" panose="020F0502020204030204" pitchFamily="34" charset="0"/>
              <a:cs typeface="Calibri" panose="020F0502020204030204" pitchFamily="34" charset="0"/>
            </a:endParaRPr>
          </a:p>
          <a:p>
            <a:pPr marL="447675" indent="-220663">
              <a:buClr>
                <a:srgbClr val="434343"/>
              </a:buClr>
              <a:buSzPts val="1700"/>
              <a:buFont typeface="Wingdings" panose="05000000000000000000" pitchFamily="2" charset="2"/>
              <a:buChar char="v"/>
            </a:pPr>
            <a:r>
              <a:rPr lang="en" b="0" dirty="0">
                <a:solidFill>
                  <a:srgbClr val="434343"/>
                </a:solidFill>
                <a:latin typeface="Calibri" panose="020F0502020204030204" pitchFamily="34" charset="0"/>
                <a:ea typeface="Calibri" panose="020F0502020204030204" pitchFamily="34" charset="0"/>
                <a:cs typeface="Calibri" panose="020F0502020204030204" pitchFamily="34" charset="0"/>
              </a:rPr>
              <a:t>24 CFR Part 50: Tribe can request HUD to complete the environmental responsibilities</a:t>
            </a:r>
            <a:endParaRPr b="0" dirty="0">
              <a:solidFill>
                <a:srgbClr val="434343"/>
              </a:solidFill>
              <a:latin typeface="Calibri" panose="020F0502020204030204" pitchFamily="34" charset="0"/>
              <a:ea typeface="Calibri" panose="020F0502020204030204" pitchFamily="34" charset="0"/>
              <a:cs typeface="Calibri" panose="020F0502020204030204" pitchFamily="34" charset="0"/>
            </a:endParaRPr>
          </a:p>
          <a:p>
            <a:pPr marL="447675" indent="-220663">
              <a:buClr>
                <a:srgbClr val="434343"/>
              </a:buClr>
              <a:buSzPts val="1700"/>
              <a:buFont typeface="Wingdings" panose="05000000000000000000" pitchFamily="2" charset="2"/>
              <a:buChar char="v"/>
            </a:pPr>
            <a:r>
              <a:rPr lang="en" b="0" dirty="0">
                <a:solidFill>
                  <a:srgbClr val="434343"/>
                </a:solidFill>
                <a:latin typeface="Calibri" panose="020F0502020204030204" pitchFamily="34" charset="0"/>
                <a:ea typeface="Calibri" panose="020F0502020204030204" pitchFamily="34" charset="0"/>
                <a:cs typeface="Calibri" panose="020F0502020204030204" pitchFamily="34" charset="0"/>
              </a:rPr>
              <a:t>24 CFR Part 58: Tribe can assume responsibilities and certify compliance</a:t>
            </a:r>
            <a:endParaRPr b="0" dirty="0">
              <a:solidFill>
                <a:srgbClr val="434343"/>
              </a:solidFill>
              <a:latin typeface="Calibri" panose="020F0502020204030204" pitchFamily="34" charset="0"/>
              <a:ea typeface="Calibri" panose="020F0502020204030204" pitchFamily="34" charset="0"/>
              <a:cs typeface="Calibri" panose="020F0502020204030204" pitchFamily="34" charset="0"/>
            </a:endParaRPr>
          </a:p>
          <a:p>
            <a:pPr indent="0">
              <a:buNone/>
            </a:pPr>
            <a:endParaRPr sz="2800" b="0" dirty="0">
              <a:solidFill>
                <a:srgbClr val="434343"/>
              </a:solidFill>
              <a:latin typeface="Calibri" panose="020F0502020204030204" pitchFamily="34" charset="0"/>
              <a:ea typeface="Calibri" panose="020F0502020204030204" pitchFamily="34" charset="0"/>
              <a:cs typeface="Calibri" panose="020F0502020204030204" pitchFamily="34" charset="0"/>
            </a:endParaRPr>
          </a:p>
          <a:p>
            <a:pPr marL="0" indent="0">
              <a:spcBef>
                <a:spcPts val="2133"/>
              </a:spcBef>
              <a:buNone/>
            </a:pPr>
            <a:endParaRPr sz="2800" b="0" dirty="0">
              <a:solidFill>
                <a:srgbClr val="434343"/>
              </a:solidFill>
              <a:latin typeface="Calibri" panose="020F0502020204030204" pitchFamily="34" charset="0"/>
              <a:ea typeface="Calibri" panose="020F0502020204030204" pitchFamily="34" charset="0"/>
              <a:cs typeface="Calibri" panose="020F0502020204030204" pitchFamily="34" charset="0"/>
            </a:endParaRPr>
          </a:p>
          <a:p>
            <a:pPr marL="0" indent="0">
              <a:spcBef>
                <a:spcPts val="2133"/>
              </a:spcBef>
              <a:spcAft>
                <a:spcPts val="2133"/>
              </a:spcAft>
              <a:buNone/>
            </a:pPr>
            <a:endParaRPr sz="2800" b="0" dirty="0">
              <a:solidFill>
                <a:srgbClr val="434343"/>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Google Shape;244;p37"/>
          <p:cNvSpPr txBox="1">
            <a:spLocks/>
          </p:cNvSpPr>
          <p:nvPr/>
        </p:nvSpPr>
        <p:spPr bwMode="auto">
          <a:xfrm>
            <a:off x="6735809" y="1710493"/>
            <a:ext cx="4856457" cy="4960474"/>
          </a:xfrm>
          <a:prstGeom prst="rect">
            <a:avLst/>
          </a:prstGeom>
          <a:noFill/>
          <a:ln w="9525">
            <a:noFill/>
            <a:miter lim="800000"/>
            <a:headEnd/>
            <a:tailEnd/>
          </a:ln>
        </p:spPr>
        <p:txBody>
          <a:bodyPr spcFirstLastPara="1" vert="horz" wrap="square" lIns="121900" tIns="121900" rIns="121900" bIns="121900" numCol="1" anchor="t" anchorCtr="0" compatLnSpc="1">
            <a:prstTxWarp prst="textNoShape">
              <a:avLst/>
            </a:prstTxWarp>
            <a:noAutofit/>
          </a:bodyPr>
          <a:lstStyle>
            <a:lvl1pPr marL="342900" indent="-342900" algn="l" rtl="0" eaLnBrk="1" fontAlgn="base" hangingPunct="1">
              <a:spcBef>
                <a:spcPct val="20000"/>
              </a:spcBef>
              <a:spcAft>
                <a:spcPct val="0"/>
              </a:spcAft>
              <a:buFont typeface="Arial" charset="0"/>
              <a:buChar char="•"/>
              <a:defRPr sz="2400" kern="1200">
                <a:solidFill>
                  <a:schemeClr val="tx1"/>
                </a:solidFill>
                <a:latin typeface="Source Sans Pro SemiBold" panose="020B0603030403020204" pitchFamily="34" charset="0"/>
                <a:ea typeface="+mn-ea"/>
                <a:cs typeface="+mn-cs"/>
              </a:defRPr>
            </a:lvl1pPr>
            <a:lvl2pPr marL="742950" indent="-285750" algn="l" rtl="0" eaLnBrk="1" fontAlgn="base" hangingPunct="1">
              <a:spcBef>
                <a:spcPct val="20000"/>
              </a:spcBef>
              <a:spcAft>
                <a:spcPct val="0"/>
              </a:spcAft>
              <a:buFont typeface="Arial" charset="0"/>
              <a:buChar char="–"/>
              <a:defRPr sz="2000" kern="1200">
                <a:solidFill>
                  <a:schemeClr val="tx1"/>
                </a:solidFill>
                <a:latin typeface="Source Sans Pro SemiBold" panose="020B0603030403020204" pitchFamily="34" charset="0"/>
                <a:ea typeface="+mn-ea"/>
                <a:cs typeface="+mn-cs"/>
              </a:defRPr>
            </a:lvl2pPr>
            <a:lvl3pPr marL="1143000" indent="-228600" algn="l" rtl="0" eaLnBrk="1" fontAlgn="base" hangingPunct="1">
              <a:spcBef>
                <a:spcPct val="20000"/>
              </a:spcBef>
              <a:spcAft>
                <a:spcPct val="0"/>
              </a:spcAft>
              <a:buFont typeface="Arial" charset="0"/>
              <a:buChar char="•"/>
              <a:defRPr sz="1800" kern="1200">
                <a:solidFill>
                  <a:schemeClr val="tx1"/>
                </a:solidFill>
                <a:latin typeface="Source Sans Pro SemiBold" panose="020B0603030403020204" pitchFamily="34" charset="0"/>
                <a:ea typeface="+mn-ea"/>
                <a:cs typeface="+mn-cs"/>
              </a:defRPr>
            </a:lvl3pPr>
            <a:lvl4pPr marL="1600200" indent="-228600" algn="l" rtl="0" eaLnBrk="1" fontAlgn="base" hangingPunct="1">
              <a:spcBef>
                <a:spcPct val="20000"/>
              </a:spcBef>
              <a:spcAft>
                <a:spcPct val="0"/>
              </a:spcAft>
              <a:buFont typeface="Arial" charset="0"/>
              <a:buChar char="–"/>
              <a:defRPr sz="1600" kern="1200">
                <a:solidFill>
                  <a:schemeClr val="tx1"/>
                </a:solidFill>
                <a:latin typeface="Source Sans Pro SemiBold" panose="020B0603030403020204" pitchFamily="34" charset="0"/>
                <a:ea typeface="+mn-ea"/>
                <a:cs typeface="+mn-cs"/>
              </a:defRPr>
            </a:lvl4pPr>
            <a:lvl5pPr marL="2057400" indent="-228600" algn="l" rtl="0" eaLnBrk="1" fontAlgn="base" hangingPunct="1">
              <a:spcBef>
                <a:spcPct val="20000"/>
              </a:spcBef>
              <a:spcAft>
                <a:spcPct val="0"/>
              </a:spcAft>
              <a:buFont typeface="Arial" charset="0"/>
              <a:buChar char="»"/>
              <a:defRPr sz="1600" kern="1200">
                <a:solidFill>
                  <a:schemeClr val="tx1"/>
                </a:solidFill>
                <a:latin typeface="Source Sans Pro SemiBold" panose="020B0603030403020204" pitchFamily="34" charset="0"/>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indent="-448722">
              <a:spcBef>
                <a:spcPts val="800"/>
              </a:spcBef>
              <a:buClr>
                <a:srgbClr val="434343"/>
              </a:buClr>
              <a:buSzPts val="1700"/>
              <a:buFont typeface="Wingdings" panose="05000000000000000000" pitchFamily="2" charset="2"/>
              <a:buChar char="v"/>
            </a:pPr>
            <a:r>
              <a:rPr lang="en-US" dirty="0">
                <a:solidFill>
                  <a:srgbClr val="434343"/>
                </a:solidFill>
                <a:latin typeface="Calibri" panose="020F0502020204030204" pitchFamily="34" charset="0"/>
                <a:ea typeface="Calibri" panose="020F0502020204030204" pitchFamily="34" charset="0"/>
                <a:cs typeface="Calibri" panose="020F0502020204030204" pitchFamily="34" charset="0"/>
              </a:rPr>
              <a:t>Part 58: Tribe determines Responsible Entity and Certifying Officer</a:t>
            </a:r>
          </a:p>
          <a:p>
            <a:pPr indent="-448722">
              <a:buClr>
                <a:srgbClr val="434343"/>
              </a:buClr>
              <a:buSzPts val="1700"/>
              <a:buFont typeface="Wingdings" panose="05000000000000000000" pitchFamily="2" charset="2"/>
              <a:buChar char="v"/>
            </a:pPr>
            <a:r>
              <a:rPr lang="en-US" dirty="0">
                <a:solidFill>
                  <a:srgbClr val="434343"/>
                </a:solidFill>
                <a:latin typeface="Calibri" panose="020F0502020204030204" pitchFamily="34" charset="0"/>
                <a:ea typeface="Calibri" panose="020F0502020204030204" pitchFamily="34" charset="0"/>
                <a:cs typeface="Calibri" panose="020F0502020204030204" pitchFamily="34" charset="0"/>
              </a:rPr>
              <a:t>Before any IHBG funds (or other $, if part of the overall cost) are spent, environmental determinations must be completed</a:t>
            </a:r>
          </a:p>
          <a:p>
            <a:pPr indent="-448722">
              <a:buClr>
                <a:srgbClr val="434343"/>
              </a:buClr>
              <a:buSzPts val="1700"/>
              <a:buFont typeface="Wingdings" panose="05000000000000000000" pitchFamily="2" charset="2"/>
              <a:buChar char="v"/>
            </a:pPr>
            <a:r>
              <a:rPr lang="en-US" dirty="0">
                <a:solidFill>
                  <a:srgbClr val="434343"/>
                </a:solidFill>
                <a:latin typeface="Calibri" panose="020F0502020204030204" pitchFamily="34" charset="0"/>
                <a:ea typeface="Calibri" panose="020F0502020204030204" pitchFamily="34" charset="0"/>
                <a:cs typeface="Calibri" panose="020F0502020204030204" pitchFamily="34" charset="0"/>
              </a:rPr>
              <a:t>Tribes must secure HUD Environmental Release of Funds as applicable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8"/>
          <p:cNvSpPr txBox="1"/>
          <p:nvPr/>
        </p:nvSpPr>
        <p:spPr>
          <a:xfrm>
            <a:off x="4819650" y="0"/>
            <a:ext cx="7372450" cy="6858000"/>
          </a:xfrm>
          <a:prstGeom prst="rect">
            <a:avLst/>
          </a:prstGeom>
          <a:solidFill>
            <a:srgbClr val="B45F06"/>
          </a:solidFill>
          <a:ln>
            <a:noFill/>
          </a:ln>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endParaRPr sz="2400" dirty="0">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50" name="Google Shape;250;p38"/>
          <p:cNvSpPr txBox="1"/>
          <p:nvPr/>
        </p:nvSpPr>
        <p:spPr>
          <a:xfrm>
            <a:off x="4699000" y="0"/>
            <a:ext cx="7569900" cy="6857867"/>
          </a:xfrm>
          <a:prstGeom prst="rect">
            <a:avLst/>
          </a:prstGeom>
          <a:solidFill>
            <a:srgbClr val="B8292E"/>
          </a:solidFill>
          <a:ln>
            <a:noFill/>
          </a:ln>
        </p:spPr>
        <p:txBody>
          <a:bodyPr spcFirstLastPara="1" wrap="square" lIns="121900" tIns="121900" rIns="121900" bIns="121900" anchor="t" anchorCtr="0">
            <a:noAutofit/>
          </a:bodyPr>
          <a:lstStyle/>
          <a:p>
            <a:pPr marL="609585" indent="-465655">
              <a:lnSpc>
                <a:spcPct val="115000"/>
              </a:lnSpc>
              <a:spcBef>
                <a:spcPts val="533"/>
              </a:spcBef>
              <a:buClr>
                <a:schemeClr val="bg1"/>
              </a:buClr>
              <a:buSzPts val="1900"/>
              <a:buFont typeface="Wingdings" panose="05000000000000000000" pitchFamily="2" charset="2"/>
              <a:buChar char="v"/>
            </a:pPr>
            <a:r>
              <a:rPr lang="en" sz="2533"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Sec. 201 National Objectives and Eligible Families</a:t>
            </a:r>
            <a:endParaRPr sz="2533"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65655">
              <a:lnSpc>
                <a:spcPct val="115000"/>
              </a:lnSpc>
              <a:buClr>
                <a:schemeClr val="bg1"/>
              </a:buClr>
              <a:buSzPts val="1900"/>
              <a:buFont typeface="Wingdings" panose="05000000000000000000" pitchFamily="2" charset="2"/>
              <a:buChar char="v"/>
            </a:pPr>
            <a:r>
              <a:rPr lang="en" sz="2533"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Sec. 202 Eligible affordable housing activities</a:t>
            </a:r>
            <a:endParaRPr sz="2533"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65655">
              <a:lnSpc>
                <a:spcPct val="115000"/>
              </a:lnSpc>
              <a:buClr>
                <a:schemeClr val="bg1"/>
              </a:buClr>
              <a:buSzPts val="1900"/>
              <a:buFont typeface="Wingdings" panose="05000000000000000000" pitchFamily="2" charset="2"/>
              <a:buChar char="v"/>
            </a:pPr>
            <a:r>
              <a:rPr lang="en" sz="2533"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Sec. 203 Program Requirements</a:t>
            </a:r>
            <a:endParaRPr sz="2533"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65655">
              <a:lnSpc>
                <a:spcPct val="115000"/>
              </a:lnSpc>
              <a:buClr>
                <a:schemeClr val="bg1"/>
              </a:buClr>
              <a:buSzPts val="1900"/>
              <a:buFont typeface="Wingdings" panose="05000000000000000000" pitchFamily="2" charset="2"/>
              <a:buChar char="v"/>
            </a:pPr>
            <a:r>
              <a:rPr lang="en"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Sec. 204 Types of investments</a:t>
            </a:r>
            <a:endParaRPr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65655">
              <a:lnSpc>
                <a:spcPct val="115000"/>
              </a:lnSpc>
              <a:buClr>
                <a:schemeClr val="bg1"/>
              </a:buClr>
              <a:buSzPts val="1900"/>
              <a:buFont typeface="Wingdings" panose="05000000000000000000" pitchFamily="2" charset="2"/>
              <a:buChar char="v"/>
            </a:pPr>
            <a:r>
              <a:rPr lang="en"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Sec. 205 Low-income requirement and income targeting</a:t>
            </a:r>
            <a:endParaRPr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65655">
              <a:lnSpc>
                <a:spcPct val="115000"/>
              </a:lnSpc>
              <a:buClr>
                <a:schemeClr val="bg1"/>
              </a:buClr>
              <a:buSzPts val="1900"/>
              <a:buFont typeface="Wingdings" panose="05000000000000000000" pitchFamily="2" charset="2"/>
              <a:buChar char="v"/>
            </a:pPr>
            <a:r>
              <a:rPr lang="en"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Sec. 206 Treatment of funds</a:t>
            </a:r>
            <a:endParaRPr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65655">
              <a:lnSpc>
                <a:spcPct val="115000"/>
              </a:lnSpc>
              <a:buClr>
                <a:schemeClr val="bg1"/>
              </a:buClr>
              <a:buSzPts val="1900"/>
              <a:buFont typeface="Wingdings" panose="05000000000000000000" pitchFamily="2" charset="2"/>
              <a:buChar char="v"/>
            </a:pPr>
            <a:r>
              <a:rPr lang="en" sz="2533"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Sec. 207 Lease requirements and tenant selection</a:t>
            </a:r>
            <a:endParaRPr sz="2533"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65655">
              <a:lnSpc>
                <a:spcPct val="115000"/>
              </a:lnSpc>
              <a:buClr>
                <a:schemeClr val="bg1"/>
              </a:buClr>
              <a:buSzPts val="1900"/>
              <a:buFont typeface="Wingdings" panose="05000000000000000000" pitchFamily="2" charset="2"/>
              <a:buChar char="v"/>
            </a:pPr>
            <a:r>
              <a:rPr lang="en"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Sec. 208 Availability of records</a:t>
            </a:r>
            <a:endParaRPr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65655">
              <a:lnSpc>
                <a:spcPct val="115000"/>
              </a:lnSpc>
              <a:buClr>
                <a:schemeClr val="bg1"/>
              </a:buClr>
              <a:buSzPts val="1900"/>
              <a:buFont typeface="Wingdings" panose="05000000000000000000" pitchFamily="2" charset="2"/>
              <a:buChar char="v"/>
            </a:pPr>
            <a:r>
              <a:rPr lang="en"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Sec 209 Noncompliance with affordable housing requirements</a:t>
            </a:r>
            <a:endParaRPr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65655">
              <a:lnSpc>
                <a:spcPct val="115000"/>
              </a:lnSpc>
              <a:buClr>
                <a:schemeClr val="bg1"/>
              </a:buClr>
              <a:buSzPts val="1900"/>
              <a:buFont typeface="Wingdings" panose="05000000000000000000" pitchFamily="2" charset="2"/>
              <a:buChar char="v"/>
            </a:pPr>
            <a:r>
              <a:rPr lang="en"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Sec. 210 Continued use of amounts for affordable </a:t>
            </a:r>
            <a:endParaRPr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marL="1066785" indent="-457200">
              <a:lnSpc>
                <a:spcPct val="115000"/>
              </a:lnSpc>
              <a:spcBef>
                <a:spcPts val="533"/>
              </a:spcBef>
              <a:buClr>
                <a:schemeClr val="bg1"/>
              </a:buClr>
              <a:buFont typeface="Wingdings" panose="05000000000000000000" pitchFamily="2" charset="2"/>
              <a:buChar char="v"/>
            </a:pPr>
            <a:r>
              <a:rPr lang="en"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housing</a:t>
            </a:r>
            <a:endParaRPr sz="2533"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a:lnSpc>
                <a:spcPct val="115000"/>
              </a:lnSpc>
            </a:pPr>
            <a:endParaRPr sz="2267"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nSpc>
                <a:spcPct val="115000"/>
              </a:lnSpc>
            </a:pP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51" name="Google Shape;251;p38"/>
          <p:cNvSpPr txBox="1"/>
          <p:nvPr/>
        </p:nvSpPr>
        <p:spPr>
          <a:xfrm>
            <a:off x="600167" y="1283650"/>
            <a:ext cx="3857200" cy="1574400"/>
          </a:xfrm>
          <a:prstGeom prst="rect">
            <a:avLst/>
          </a:prstGeom>
          <a:noFill/>
          <a:ln>
            <a:noFill/>
          </a:ln>
        </p:spPr>
        <p:txBody>
          <a:bodyPr spcFirstLastPara="1" wrap="square" lIns="121900" tIns="121900" rIns="121900" bIns="121900" anchor="t" anchorCtr="0">
            <a:noAutofit/>
          </a:bodyPr>
          <a:lstStyle/>
          <a:p>
            <a:pPr algn="ctr"/>
            <a:r>
              <a:rPr lang="en" sz="5067" b="1" dirty="0">
                <a:latin typeface="Calibri" panose="020F0502020204030204" pitchFamily="34" charset="0"/>
                <a:ea typeface="Calibri" panose="020F0502020204030204" pitchFamily="34" charset="0"/>
                <a:cs typeface="Calibri" panose="020F0502020204030204" pitchFamily="34" charset="0"/>
                <a:sym typeface="Roboto"/>
              </a:rPr>
              <a:t>TITLE II: Affordable Housing Activities</a:t>
            </a:r>
            <a:endParaRPr sz="5067" b="1" dirty="0">
              <a:latin typeface="Calibri" panose="020F0502020204030204" pitchFamily="34" charset="0"/>
              <a:ea typeface="Calibri" panose="020F0502020204030204" pitchFamily="34" charset="0"/>
              <a:cs typeface="Calibri" panose="020F0502020204030204" pitchFamily="34" charset="0"/>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88062EE-933A-DC6B-4721-8B9312048832}"/>
              </a:ext>
            </a:extLst>
          </p:cNvPr>
          <p:cNvSpPr txBox="1"/>
          <p:nvPr/>
        </p:nvSpPr>
        <p:spPr>
          <a:xfrm>
            <a:off x="3533847" y="2099039"/>
            <a:ext cx="6675808" cy="2123658"/>
          </a:xfrm>
          <a:prstGeom prst="rect">
            <a:avLst/>
          </a:prstGeom>
          <a:noFill/>
        </p:spPr>
        <p:txBody>
          <a:bodyPr wrap="square" rtlCol="0">
            <a:spAutoFit/>
          </a:bodyPr>
          <a:lstStyle/>
          <a:p>
            <a:r>
              <a:rPr lang="en-US" sz="6600" i="1" dirty="0">
                <a:latin typeface="Playfair Display" pitchFamily="2" charset="0"/>
              </a:rPr>
              <a:t>Welcome &amp; </a:t>
            </a:r>
          </a:p>
          <a:p>
            <a:r>
              <a:rPr lang="en-US" sz="6600" i="1" dirty="0">
                <a:latin typeface="Playfair Display" pitchFamily="2" charset="0"/>
              </a:rPr>
              <a:t>Good Morning </a:t>
            </a:r>
          </a:p>
        </p:txBody>
      </p:sp>
      <p:sp>
        <p:nvSpPr>
          <p:cNvPr id="4" name="Slide Number Placeholder 3">
            <a:extLst>
              <a:ext uri="{FF2B5EF4-FFF2-40B4-BE49-F238E27FC236}">
                <a16:creationId xmlns:a16="http://schemas.microsoft.com/office/drawing/2014/main" id="{A25A6876-2E88-63E3-1059-8EADB8C1C95A}"/>
              </a:ext>
            </a:extLst>
          </p:cNvPr>
          <p:cNvSpPr>
            <a:spLocks noGrp="1"/>
          </p:cNvSpPr>
          <p:nvPr>
            <p:ph type="sldNum" idx="12"/>
          </p:nvPr>
        </p:nvSpPr>
        <p:spPr>
          <a:xfrm>
            <a:off x="8839200" y="6248401"/>
            <a:ext cx="28448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CB23754-5E16-4746-BCAA-999F0B1B72CA}" type="slidenum">
              <a:rPr lang="en-US" smtClean="0"/>
              <a:pPr>
                <a:defRPr/>
              </a:pPr>
              <a:t>2</a:t>
            </a:fld>
            <a:endParaRPr lang="en-US" dirty="0"/>
          </a:p>
        </p:txBody>
      </p:sp>
      <p:pic>
        <p:nvPicPr>
          <p:cNvPr id="3" name="Picture 2" descr="Rock formations in desert landscape">
            <a:extLst>
              <a:ext uri="{FF2B5EF4-FFF2-40B4-BE49-F238E27FC236}">
                <a16:creationId xmlns:a16="http://schemas.microsoft.com/office/drawing/2014/main" id="{95DFB193-1044-63FB-F9BE-9467553E0A01}"/>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474294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9"/>
          <p:cNvSpPr txBox="1">
            <a:spLocks noGrp="1"/>
          </p:cNvSpPr>
          <p:nvPr>
            <p:ph type="title" idx="4294967295"/>
          </p:nvPr>
        </p:nvSpPr>
        <p:spPr>
          <a:xfrm>
            <a:off x="2183130" y="0"/>
            <a:ext cx="9029700" cy="11430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r>
              <a:rPr lang="en" b="1" dirty="0"/>
              <a:t>Title II: </a:t>
            </a:r>
            <a:r>
              <a:rPr lang="en" b="1" i="1" dirty="0"/>
              <a:t>Sec. 201 Eligible Families</a:t>
            </a:r>
            <a:endParaRPr b="1" i="1" dirty="0"/>
          </a:p>
        </p:txBody>
      </p:sp>
      <p:sp>
        <p:nvSpPr>
          <p:cNvPr id="257" name="Google Shape;257;p39"/>
          <p:cNvSpPr txBox="1">
            <a:spLocks noGrp="1"/>
          </p:cNvSpPr>
          <p:nvPr>
            <p:ph sz="half" idx="4294967295"/>
          </p:nvPr>
        </p:nvSpPr>
        <p:spPr>
          <a:xfrm>
            <a:off x="1193482" y="972980"/>
            <a:ext cx="10019348" cy="4328635"/>
          </a:xfrm>
          <a:prstGeom prst="rect">
            <a:avLst/>
          </a:prstGeom>
          <a:noFill/>
        </p:spPr>
        <p:txBody>
          <a:bodyPr spcFirstLastPara="1" vert="horz" wrap="square" lIns="121900" tIns="121900" rIns="121900" bIns="121900" numCol="1" anchor="t" anchorCtr="0" compatLnSpc="1">
            <a:prstTxWarp prst="textNoShape">
              <a:avLst/>
            </a:prstTxWarp>
            <a:noAutofit/>
          </a:bodyPr>
          <a:lstStyle/>
          <a:p>
            <a:pPr marL="457200">
              <a:lnSpc>
                <a:spcPct val="115000"/>
              </a:lnSpc>
              <a:spcBef>
                <a:spcPts val="800"/>
              </a:spcBef>
              <a:buClr>
                <a:srgbClr val="434343"/>
              </a:buClr>
              <a:buSzPts val="1600"/>
              <a:buFont typeface="Wingdings" panose="05000000000000000000" pitchFamily="2" charset="2"/>
              <a:buChar char="v"/>
            </a:pPr>
            <a:r>
              <a:rPr lang="en" sz="2400" dirty="0">
                <a:solidFill>
                  <a:srgbClr val="434343"/>
                </a:solidFill>
              </a:rPr>
              <a:t>Assistance is limited to low-income Indian families or persons (80% of area median incomg or national median income) whichever is greater – exceptions to income limits under Essential and Law Enforcement</a:t>
            </a:r>
          </a:p>
          <a:p>
            <a:pPr marL="457200">
              <a:lnSpc>
                <a:spcPct val="115000"/>
              </a:lnSpc>
              <a:spcBef>
                <a:spcPts val="800"/>
              </a:spcBef>
              <a:buClr>
                <a:srgbClr val="434343"/>
              </a:buClr>
              <a:buSzPts val="1600"/>
              <a:buFont typeface="Wingdings" panose="05000000000000000000" pitchFamily="2" charset="2"/>
              <a:buChar char="v"/>
            </a:pPr>
            <a:r>
              <a:rPr lang="en" sz="2400" dirty="0">
                <a:solidFill>
                  <a:srgbClr val="434343"/>
                </a:solidFill>
              </a:rPr>
              <a:t>Income Limits are issued annually by HUD (latest issued is PG 2026-01)</a:t>
            </a:r>
            <a:endParaRPr sz="2400" dirty="0">
              <a:solidFill>
                <a:srgbClr val="434343"/>
              </a:solidFill>
            </a:endParaRPr>
          </a:p>
          <a:p>
            <a:pPr marL="457200" lvl="1">
              <a:lnSpc>
                <a:spcPct val="115000"/>
              </a:lnSpc>
              <a:spcBef>
                <a:spcPts val="0"/>
              </a:spcBef>
              <a:buClr>
                <a:srgbClr val="434343"/>
              </a:buClr>
              <a:buSzPts val="1400"/>
              <a:buFont typeface="Wingdings" panose="05000000000000000000" pitchFamily="2" charset="2"/>
              <a:buChar char="v"/>
            </a:pPr>
            <a:r>
              <a:rPr lang="en" dirty="0">
                <a:solidFill>
                  <a:srgbClr val="434343"/>
                </a:solidFill>
              </a:rPr>
              <a:t>House payments are not to exceed 30% of adjusted monthly income for low-income families</a:t>
            </a:r>
            <a:endParaRPr dirty="0">
              <a:solidFill>
                <a:srgbClr val="434343"/>
              </a:solidFill>
            </a:endParaRPr>
          </a:p>
          <a:p>
            <a:pPr marL="457200">
              <a:lnSpc>
                <a:spcPct val="115000"/>
              </a:lnSpc>
              <a:buClr>
                <a:srgbClr val="434343"/>
              </a:buClr>
              <a:buSzPts val="1600"/>
              <a:buFont typeface="Wingdings" panose="05000000000000000000" pitchFamily="2" charset="2"/>
              <a:buChar char="v"/>
            </a:pPr>
            <a:r>
              <a:rPr lang="en" sz="2400" dirty="0">
                <a:solidFill>
                  <a:srgbClr val="434343"/>
                </a:solidFill>
              </a:rPr>
              <a:t>Provide preferences for:</a:t>
            </a:r>
            <a:endParaRPr sz="2400" dirty="0">
              <a:solidFill>
                <a:srgbClr val="434343"/>
              </a:solidFill>
            </a:endParaRPr>
          </a:p>
          <a:p>
            <a:pPr marL="914400" lvl="2">
              <a:lnSpc>
                <a:spcPct val="115000"/>
              </a:lnSpc>
              <a:spcBef>
                <a:spcPts val="0"/>
              </a:spcBef>
              <a:buClr>
                <a:srgbClr val="434343"/>
              </a:buClr>
              <a:buSzPts val="1400"/>
              <a:buFont typeface="Wingdings" panose="05000000000000000000" pitchFamily="2" charset="2"/>
              <a:buChar char="v"/>
            </a:pPr>
            <a:r>
              <a:rPr lang="en" sz="2400" dirty="0">
                <a:solidFill>
                  <a:srgbClr val="434343"/>
                </a:solidFill>
              </a:rPr>
              <a:t>Tribal Members</a:t>
            </a:r>
            <a:endParaRPr sz="2400" dirty="0">
              <a:solidFill>
                <a:srgbClr val="434343"/>
              </a:solidFill>
            </a:endParaRPr>
          </a:p>
          <a:p>
            <a:pPr marL="914400" lvl="2">
              <a:lnSpc>
                <a:spcPct val="115000"/>
              </a:lnSpc>
              <a:spcBef>
                <a:spcPts val="0"/>
              </a:spcBef>
              <a:buClr>
                <a:srgbClr val="434343"/>
              </a:buClr>
              <a:buSzPts val="1400"/>
              <a:buFont typeface="Wingdings" panose="05000000000000000000" pitchFamily="2" charset="2"/>
              <a:buChar char="v"/>
            </a:pPr>
            <a:r>
              <a:rPr lang="en" sz="2400" dirty="0">
                <a:solidFill>
                  <a:srgbClr val="434343"/>
                </a:solidFill>
              </a:rPr>
              <a:t>Other Indian Families</a:t>
            </a:r>
            <a:endParaRPr sz="2400" dirty="0">
              <a:solidFill>
                <a:srgbClr val="434343"/>
              </a:solidFill>
            </a:endParaRPr>
          </a:p>
          <a:p>
            <a:pPr marL="457200" lvl="1">
              <a:lnSpc>
                <a:spcPct val="115000"/>
              </a:lnSpc>
              <a:spcBef>
                <a:spcPts val="0"/>
              </a:spcBef>
              <a:buClr>
                <a:srgbClr val="434343"/>
              </a:buClr>
              <a:buSzPts val="1400"/>
              <a:buFont typeface="Wingdings" panose="05000000000000000000" pitchFamily="2" charset="2"/>
              <a:buChar char="v"/>
            </a:pPr>
            <a:r>
              <a:rPr lang="en" dirty="0">
                <a:solidFill>
                  <a:srgbClr val="434343"/>
                </a:solidFill>
              </a:rPr>
              <a:t>Other Preferences are made by establishing priorities whic</a:t>
            </a:r>
            <a:r>
              <a:rPr lang="en-US" dirty="0">
                <a:solidFill>
                  <a:srgbClr val="434343"/>
                </a:solidFill>
              </a:rPr>
              <a:t>h</a:t>
            </a:r>
            <a:r>
              <a:rPr lang="en" dirty="0">
                <a:solidFill>
                  <a:srgbClr val="434343"/>
                </a:solidFill>
              </a:rPr>
              <a:t> are made a part of policies (Elderly, Disabled, Veteran, etc.) as the Recipient determines</a:t>
            </a:r>
            <a:endParaRPr dirty="0">
              <a:solidFill>
                <a:srgbClr val="434343"/>
              </a:solidFill>
            </a:endParaRPr>
          </a:p>
          <a:p>
            <a:pPr>
              <a:lnSpc>
                <a:spcPct val="115000"/>
              </a:lnSpc>
              <a:spcAft>
                <a:spcPts val="2133"/>
              </a:spcAft>
              <a:buFont typeface="Wingdings" panose="05000000000000000000" pitchFamily="2" charset="2"/>
              <a:buChar char="v"/>
            </a:pPr>
            <a:endParaRPr sz="2400" dirty="0">
              <a:solidFill>
                <a:srgbClr val="434343"/>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0"/>
          <p:cNvSpPr txBox="1">
            <a:spLocks noGrp="1"/>
          </p:cNvSpPr>
          <p:nvPr>
            <p:ph type="title" idx="4294967295"/>
          </p:nvPr>
        </p:nvSpPr>
        <p:spPr>
          <a:xfrm>
            <a:off x="74295" y="263525"/>
            <a:ext cx="12117705" cy="1457325"/>
          </a:xfrm>
          <a:prstGeom prst="rect">
            <a:avLst/>
          </a:prstGeom>
        </p:spPr>
        <p:txBody>
          <a:bodyPr spcFirstLastPara="1" vert="horz" wrap="square" lIns="121900" tIns="121900" rIns="121900" bIns="121900" numCol="1" anchor="t" anchorCtr="0" compatLnSpc="1">
            <a:prstTxWarp prst="textNoShape">
              <a:avLst/>
            </a:prstTxWarp>
            <a:noAutofit/>
          </a:bodyPr>
          <a:lstStyle/>
          <a:p>
            <a:r>
              <a:rPr lang="en" b="1" dirty="0"/>
              <a:t>FY 2026 HUD Income Limits</a:t>
            </a:r>
            <a:endParaRPr b="1" dirty="0"/>
          </a:p>
        </p:txBody>
      </p:sp>
      <p:sp>
        <p:nvSpPr>
          <p:cNvPr id="265" name="Google Shape;265;p40"/>
          <p:cNvSpPr txBox="1">
            <a:spLocks noGrp="1"/>
          </p:cNvSpPr>
          <p:nvPr>
            <p:ph type="body" idx="4294967295"/>
          </p:nvPr>
        </p:nvSpPr>
        <p:spPr>
          <a:xfrm>
            <a:off x="474344" y="992188"/>
            <a:ext cx="11424285" cy="2254250"/>
          </a:xfrm>
          <a:prstGeom prst="rect">
            <a:avLst/>
          </a:prstGeom>
        </p:spPr>
        <p:txBody>
          <a:bodyPr spcFirstLastPara="1" vert="horz" wrap="square" lIns="121900" tIns="121900" rIns="121900" bIns="121900" numCol="1" anchor="t" anchorCtr="0" compatLnSpc="1">
            <a:prstTxWarp prst="textNoShape">
              <a:avLst/>
            </a:prstTxWarp>
            <a:noAutofit/>
          </a:bodyPr>
          <a:lstStyle/>
          <a:p>
            <a:pPr marL="447675" indent="-390525">
              <a:spcBef>
                <a:spcPts val="800"/>
              </a:spcBef>
              <a:buClr>
                <a:srgbClr val="434343"/>
              </a:buClr>
              <a:buSzPts val="1700"/>
            </a:pPr>
            <a:r>
              <a:rPr lang="en" sz="2267" dirty="0">
                <a:solidFill>
                  <a:srgbClr val="434343"/>
                </a:solidFill>
              </a:rPr>
              <a:t>Median income for an Indian area is the </a:t>
            </a:r>
            <a:r>
              <a:rPr lang="en" sz="2267" b="1" dirty="0">
                <a:solidFill>
                  <a:srgbClr val="434343"/>
                </a:solidFill>
              </a:rPr>
              <a:t>greater </a:t>
            </a:r>
            <a:r>
              <a:rPr lang="en" sz="2267" dirty="0">
                <a:solidFill>
                  <a:srgbClr val="434343"/>
                </a:solidFill>
              </a:rPr>
              <a:t>of: </a:t>
            </a:r>
            <a:endParaRPr sz="2267" dirty="0">
              <a:solidFill>
                <a:srgbClr val="434343"/>
              </a:solidFill>
            </a:endParaRPr>
          </a:p>
          <a:p>
            <a:pPr marL="914400" indent="-514350">
              <a:spcBef>
                <a:spcPts val="667"/>
              </a:spcBef>
              <a:buNone/>
            </a:pPr>
            <a:r>
              <a:rPr lang="en" sz="1733" dirty="0">
                <a:solidFill>
                  <a:srgbClr val="434343"/>
                </a:solidFill>
              </a:rPr>
              <a:t> </a:t>
            </a:r>
            <a:r>
              <a:rPr lang="en" sz="2000" dirty="0">
                <a:solidFill>
                  <a:srgbClr val="434343"/>
                </a:solidFill>
              </a:rPr>
              <a:t> (1)  The median income for the local area or counties; or  their equivalent in which the Indian area is located; or</a:t>
            </a:r>
            <a:endParaRPr sz="2000" dirty="0">
              <a:solidFill>
                <a:srgbClr val="434343"/>
              </a:solidFill>
            </a:endParaRPr>
          </a:p>
          <a:p>
            <a:pPr marL="914400" indent="-514350">
              <a:spcBef>
                <a:spcPts val="667"/>
              </a:spcBef>
              <a:buNone/>
            </a:pPr>
            <a:r>
              <a:rPr lang="en" sz="2000" dirty="0">
                <a:solidFill>
                  <a:srgbClr val="434343"/>
                </a:solidFill>
              </a:rPr>
              <a:t>  (2) The median income for the United States.</a:t>
            </a:r>
            <a:endParaRPr sz="2000" dirty="0">
              <a:solidFill>
                <a:srgbClr val="434343"/>
              </a:solidFill>
            </a:endParaRPr>
          </a:p>
          <a:p>
            <a:pPr marL="447675" indent="-390525">
              <a:buClr>
                <a:srgbClr val="434343"/>
              </a:buClr>
              <a:buSzPts val="1700"/>
            </a:pPr>
            <a:r>
              <a:rPr lang="en" sz="2267" dirty="0">
                <a:solidFill>
                  <a:srgbClr val="434343"/>
                </a:solidFill>
              </a:rPr>
              <a:t>Using HUD ONAP Program Guidance 2026-01, the U.S. median family income is $85,450   for a family of four.</a:t>
            </a:r>
            <a:endParaRPr dirty="0">
              <a:solidFill>
                <a:srgbClr val="434343"/>
              </a:solidFill>
            </a:endParaRPr>
          </a:p>
        </p:txBody>
      </p:sp>
      <p:graphicFrame>
        <p:nvGraphicFramePr>
          <p:cNvPr id="267" name="Google Shape;267;p40"/>
          <p:cNvGraphicFramePr/>
          <p:nvPr>
            <p:extLst>
              <p:ext uri="{D42A27DB-BD31-4B8C-83A1-F6EECF244321}">
                <p14:modId xmlns:p14="http://schemas.microsoft.com/office/powerpoint/2010/main" val="1623428219"/>
              </p:ext>
            </p:extLst>
          </p:nvPr>
        </p:nvGraphicFramePr>
        <p:xfrm>
          <a:off x="650977" y="3827290"/>
          <a:ext cx="10890045" cy="1889640"/>
        </p:xfrm>
        <a:graphic>
          <a:graphicData uri="http://schemas.openxmlformats.org/drawingml/2006/table">
            <a:tbl>
              <a:tblPr>
                <a:noFill/>
              </a:tblPr>
              <a:tblGrid>
                <a:gridCol w="1210005">
                  <a:extLst>
                    <a:ext uri="{9D8B030D-6E8A-4147-A177-3AD203B41FA5}">
                      <a16:colId xmlns:a16="http://schemas.microsoft.com/office/drawing/2014/main" val="20000"/>
                    </a:ext>
                  </a:extLst>
                </a:gridCol>
                <a:gridCol w="1210005">
                  <a:extLst>
                    <a:ext uri="{9D8B030D-6E8A-4147-A177-3AD203B41FA5}">
                      <a16:colId xmlns:a16="http://schemas.microsoft.com/office/drawing/2014/main" val="20001"/>
                    </a:ext>
                  </a:extLst>
                </a:gridCol>
                <a:gridCol w="1210005">
                  <a:extLst>
                    <a:ext uri="{9D8B030D-6E8A-4147-A177-3AD203B41FA5}">
                      <a16:colId xmlns:a16="http://schemas.microsoft.com/office/drawing/2014/main" val="20002"/>
                    </a:ext>
                  </a:extLst>
                </a:gridCol>
                <a:gridCol w="1210005">
                  <a:extLst>
                    <a:ext uri="{9D8B030D-6E8A-4147-A177-3AD203B41FA5}">
                      <a16:colId xmlns:a16="http://schemas.microsoft.com/office/drawing/2014/main" val="20003"/>
                    </a:ext>
                  </a:extLst>
                </a:gridCol>
                <a:gridCol w="1210005">
                  <a:extLst>
                    <a:ext uri="{9D8B030D-6E8A-4147-A177-3AD203B41FA5}">
                      <a16:colId xmlns:a16="http://schemas.microsoft.com/office/drawing/2014/main" val="20004"/>
                    </a:ext>
                  </a:extLst>
                </a:gridCol>
                <a:gridCol w="1210005">
                  <a:extLst>
                    <a:ext uri="{9D8B030D-6E8A-4147-A177-3AD203B41FA5}">
                      <a16:colId xmlns:a16="http://schemas.microsoft.com/office/drawing/2014/main" val="20005"/>
                    </a:ext>
                  </a:extLst>
                </a:gridCol>
                <a:gridCol w="1210005">
                  <a:extLst>
                    <a:ext uri="{9D8B030D-6E8A-4147-A177-3AD203B41FA5}">
                      <a16:colId xmlns:a16="http://schemas.microsoft.com/office/drawing/2014/main" val="20006"/>
                    </a:ext>
                  </a:extLst>
                </a:gridCol>
                <a:gridCol w="1210005">
                  <a:extLst>
                    <a:ext uri="{9D8B030D-6E8A-4147-A177-3AD203B41FA5}">
                      <a16:colId xmlns:a16="http://schemas.microsoft.com/office/drawing/2014/main" val="20007"/>
                    </a:ext>
                  </a:extLst>
                </a:gridCol>
                <a:gridCol w="1210005">
                  <a:extLst>
                    <a:ext uri="{9D8B030D-6E8A-4147-A177-3AD203B41FA5}">
                      <a16:colId xmlns:a16="http://schemas.microsoft.com/office/drawing/2014/main" val="20008"/>
                    </a:ext>
                  </a:extLst>
                </a:gridCol>
              </a:tblGrid>
              <a:tr h="609560">
                <a:tc>
                  <a:txBody>
                    <a:bodyPr/>
                    <a:lstStyle/>
                    <a:p>
                      <a:pPr marL="0" lvl="0" indent="0" algn="ctr" rtl="0">
                        <a:spcBef>
                          <a:spcPts val="0"/>
                        </a:spcBef>
                        <a:spcAft>
                          <a:spcPts val="0"/>
                        </a:spcAft>
                        <a:buNone/>
                      </a:pPr>
                      <a:endParaRPr sz="2800" dirty="0">
                        <a:solidFill>
                          <a:srgbClr val="434343"/>
                        </a:solidFill>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F9F6ED"/>
                    </a:solidFill>
                  </a:tcPr>
                </a:tc>
                <a:tc>
                  <a:txBody>
                    <a:bodyPr/>
                    <a:lstStyle/>
                    <a:p>
                      <a:pPr marL="0" lvl="0" indent="0" algn="l" rtl="0">
                        <a:spcBef>
                          <a:spcPts val="0"/>
                        </a:spcBef>
                        <a:spcAft>
                          <a:spcPts val="0"/>
                        </a:spcAft>
                        <a:buNone/>
                      </a:pPr>
                      <a:r>
                        <a:rPr lang="en" sz="1700" b="1">
                          <a:solidFill>
                            <a:srgbClr val="434343"/>
                          </a:solidFill>
                        </a:rPr>
                        <a:t>1-Person</a:t>
                      </a:r>
                      <a:endParaRPr sz="1700" b="1" dirty="0">
                        <a:solidFill>
                          <a:srgbClr val="434343"/>
                        </a:solidFill>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F9F6ED"/>
                    </a:solidFill>
                  </a:tcPr>
                </a:tc>
                <a:tc>
                  <a:txBody>
                    <a:bodyPr/>
                    <a:lstStyle/>
                    <a:p>
                      <a:pPr marL="0" lvl="0" indent="0" algn="l" rtl="0">
                        <a:spcBef>
                          <a:spcPts val="0"/>
                        </a:spcBef>
                        <a:spcAft>
                          <a:spcPts val="0"/>
                        </a:spcAft>
                        <a:buNone/>
                      </a:pPr>
                      <a:r>
                        <a:rPr lang="en" sz="1700" b="1">
                          <a:solidFill>
                            <a:srgbClr val="434343"/>
                          </a:solidFill>
                        </a:rPr>
                        <a:t>2-Person</a:t>
                      </a:r>
                      <a:endParaRPr sz="1700" b="1" dirty="0">
                        <a:solidFill>
                          <a:srgbClr val="434343"/>
                        </a:solidFill>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F9F6ED"/>
                    </a:solidFill>
                  </a:tcPr>
                </a:tc>
                <a:tc>
                  <a:txBody>
                    <a:bodyPr/>
                    <a:lstStyle/>
                    <a:p>
                      <a:pPr marL="0" lvl="0" indent="0" algn="l" rtl="0">
                        <a:spcBef>
                          <a:spcPts val="0"/>
                        </a:spcBef>
                        <a:spcAft>
                          <a:spcPts val="0"/>
                        </a:spcAft>
                        <a:buNone/>
                      </a:pPr>
                      <a:r>
                        <a:rPr lang="en" sz="1700" b="1">
                          <a:solidFill>
                            <a:srgbClr val="434343"/>
                          </a:solidFill>
                        </a:rPr>
                        <a:t>3-Person</a:t>
                      </a:r>
                      <a:endParaRPr sz="1700" b="1" dirty="0">
                        <a:solidFill>
                          <a:srgbClr val="434343"/>
                        </a:solidFill>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F9F6ED"/>
                    </a:solidFill>
                  </a:tcPr>
                </a:tc>
                <a:tc>
                  <a:txBody>
                    <a:bodyPr/>
                    <a:lstStyle/>
                    <a:p>
                      <a:pPr marL="0" lvl="0" indent="0" algn="l" rtl="0">
                        <a:spcBef>
                          <a:spcPts val="0"/>
                        </a:spcBef>
                        <a:spcAft>
                          <a:spcPts val="0"/>
                        </a:spcAft>
                        <a:buNone/>
                      </a:pPr>
                      <a:r>
                        <a:rPr lang="en" sz="1700" b="1" dirty="0">
                          <a:solidFill>
                            <a:srgbClr val="434343"/>
                          </a:solidFill>
                        </a:rPr>
                        <a:t>4-Person</a:t>
                      </a:r>
                      <a:endParaRPr sz="1700" b="1" dirty="0">
                        <a:solidFill>
                          <a:srgbClr val="434343"/>
                        </a:solidFill>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F9F6ED"/>
                    </a:solidFill>
                  </a:tcPr>
                </a:tc>
                <a:tc>
                  <a:txBody>
                    <a:bodyPr/>
                    <a:lstStyle/>
                    <a:p>
                      <a:pPr marL="0" lvl="0" indent="0" algn="l" rtl="0">
                        <a:spcBef>
                          <a:spcPts val="0"/>
                        </a:spcBef>
                        <a:spcAft>
                          <a:spcPts val="0"/>
                        </a:spcAft>
                        <a:buNone/>
                      </a:pPr>
                      <a:r>
                        <a:rPr lang="en" sz="1700" b="1">
                          <a:solidFill>
                            <a:srgbClr val="434343"/>
                          </a:solidFill>
                        </a:rPr>
                        <a:t>5-Person</a:t>
                      </a:r>
                      <a:endParaRPr sz="1700" b="1" dirty="0">
                        <a:solidFill>
                          <a:srgbClr val="434343"/>
                        </a:solidFill>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F9F6ED"/>
                    </a:solidFill>
                  </a:tcPr>
                </a:tc>
                <a:tc>
                  <a:txBody>
                    <a:bodyPr/>
                    <a:lstStyle/>
                    <a:p>
                      <a:pPr marL="0" lvl="0" indent="0" algn="l" rtl="0">
                        <a:spcBef>
                          <a:spcPts val="0"/>
                        </a:spcBef>
                        <a:spcAft>
                          <a:spcPts val="0"/>
                        </a:spcAft>
                        <a:buNone/>
                      </a:pPr>
                      <a:r>
                        <a:rPr lang="en" sz="1700" b="1">
                          <a:solidFill>
                            <a:srgbClr val="434343"/>
                          </a:solidFill>
                        </a:rPr>
                        <a:t>6-Person</a:t>
                      </a:r>
                      <a:endParaRPr sz="1700" b="1" dirty="0">
                        <a:solidFill>
                          <a:srgbClr val="434343"/>
                        </a:solidFill>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F9F6ED"/>
                    </a:solidFill>
                  </a:tcPr>
                </a:tc>
                <a:tc>
                  <a:txBody>
                    <a:bodyPr/>
                    <a:lstStyle/>
                    <a:p>
                      <a:pPr marL="0" lvl="0" indent="0" algn="l" rtl="0">
                        <a:spcBef>
                          <a:spcPts val="0"/>
                        </a:spcBef>
                        <a:spcAft>
                          <a:spcPts val="0"/>
                        </a:spcAft>
                        <a:buNone/>
                      </a:pPr>
                      <a:r>
                        <a:rPr lang="en" sz="1700" b="1">
                          <a:solidFill>
                            <a:srgbClr val="434343"/>
                          </a:solidFill>
                        </a:rPr>
                        <a:t>7-Person</a:t>
                      </a:r>
                      <a:endParaRPr sz="1700" b="1" dirty="0">
                        <a:solidFill>
                          <a:srgbClr val="434343"/>
                        </a:solidFill>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F9F6ED"/>
                    </a:solidFill>
                  </a:tcPr>
                </a:tc>
                <a:tc>
                  <a:txBody>
                    <a:bodyPr/>
                    <a:lstStyle/>
                    <a:p>
                      <a:pPr marL="0" lvl="0" indent="0" algn="l" rtl="0">
                        <a:spcBef>
                          <a:spcPts val="0"/>
                        </a:spcBef>
                        <a:spcAft>
                          <a:spcPts val="0"/>
                        </a:spcAft>
                        <a:buNone/>
                      </a:pPr>
                      <a:r>
                        <a:rPr lang="en" sz="1700" b="1">
                          <a:solidFill>
                            <a:srgbClr val="434343"/>
                          </a:solidFill>
                        </a:rPr>
                        <a:t>8-Person</a:t>
                      </a:r>
                      <a:endParaRPr sz="1700" b="1" dirty="0">
                        <a:solidFill>
                          <a:srgbClr val="434343"/>
                        </a:solidFill>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F9F6ED"/>
                    </a:solidFill>
                  </a:tcPr>
                </a:tc>
                <a:extLst>
                  <a:ext uri="{0D108BD9-81ED-4DB2-BD59-A6C34878D82A}">
                    <a16:rowId xmlns:a16="http://schemas.microsoft.com/office/drawing/2014/main" val="10000"/>
                  </a:ext>
                </a:extLst>
              </a:tr>
              <a:tr h="609560">
                <a:tc>
                  <a:txBody>
                    <a:bodyPr/>
                    <a:lstStyle/>
                    <a:p>
                      <a:pPr marL="0" lvl="0" indent="0" algn="l" rtl="0">
                        <a:spcBef>
                          <a:spcPts val="0"/>
                        </a:spcBef>
                        <a:spcAft>
                          <a:spcPts val="0"/>
                        </a:spcAft>
                        <a:buNone/>
                      </a:pPr>
                      <a:r>
                        <a:rPr lang="en" sz="2400"/>
                        <a:t>80%</a:t>
                      </a:r>
                      <a:endParaRPr sz="24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$59,850</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$68,400</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$76,950</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$85,450</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$92,300</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$99,150</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$106,000</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$112,800</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extLst>
                  <a:ext uri="{0D108BD9-81ED-4DB2-BD59-A6C34878D82A}">
                    <a16:rowId xmlns:a16="http://schemas.microsoft.com/office/drawing/2014/main" val="10001"/>
                  </a:ext>
                </a:extLst>
              </a:tr>
              <a:tr h="609560">
                <a:tc>
                  <a:txBody>
                    <a:bodyPr/>
                    <a:lstStyle/>
                    <a:p>
                      <a:pPr marL="0" lvl="0" indent="0" algn="l" rtl="0">
                        <a:spcBef>
                          <a:spcPts val="0"/>
                        </a:spcBef>
                        <a:spcAft>
                          <a:spcPts val="0"/>
                        </a:spcAft>
                        <a:buNone/>
                      </a:pPr>
                      <a:r>
                        <a:rPr lang="en" sz="2400"/>
                        <a:t>100%</a:t>
                      </a:r>
                      <a:endParaRPr sz="24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$74,760</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$85,440</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$96,120</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$106,800</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$115,344</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$123,888</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$132,432</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l" rtl="0">
                        <a:spcBef>
                          <a:spcPts val="0"/>
                        </a:spcBef>
                        <a:spcAft>
                          <a:spcPts val="0"/>
                        </a:spcAft>
                        <a:buNone/>
                      </a:pPr>
                      <a:r>
                        <a:rPr lang="en" sz="1700" dirty="0"/>
                        <a:t>$140,976</a:t>
                      </a:r>
                      <a:endParaRPr sz="1700" dirty="0"/>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animEffect transition="in" filter="fade">
                                      <p:cBhvr>
                                        <p:cTn id="7" dur="1000"/>
                                        <p:tgtEl>
                                          <p:spTgt spid="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5">
          <a:extLst>
            <a:ext uri="{FF2B5EF4-FFF2-40B4-BE49-F238E27FC236}">
              <a16:creationId xmlns:a16="http://schemas.microsoft.com/office/drawing/2014/main" id="{D2AEC45E-7A4C-0A5F-DA8C-47C425DE8FB9}"/>
            </a:ext>
          </a:extLst>
        </p:cNvPr>
        <p:cNvGrpSpPr/>
        <p:nvPr/>
      </p:nvGrpSpPr>
      <p:grpSpPr>
        <a:xfrm>
          <a:off x="0" y="0"/>
          <a:ext cx="0" cy="0"/>
          <a:chOff x="0" y="0"/>
          <a:chExt cx="0" cy="0"/>
        </a:xfrm>
      </p:grpSpPr>
      <p:sp>
        <p:nvSpPr>
          <p:cNvPr id="256" name="Google Shape;256;p39">
            <a:extLst>
              <a:ext uri="{FF2B5EF4-FFF2-40B4-BE49-F238E27FC236}">
                <a16:creationId xmlns:a16="http://schemas.microsoft.com/office/drawing/2014/main" id="{D2332949-086B-DAC2-563C-B018DE11FDCA}"/>
              </a:ext>
            </a:extLst>
          </p:cNvPr>
          <p:cNvSpPr txBox="1">
            <a:spLocks noGrp="1"/>
          </p:cNvSpPr>
          <p:nvPr>
            <p:ph type="title" idx="4294967295"/>
          </p:nvPr>
        </p:nvSpPr>
        <p:spPr>
          <a:xfrm>
            <a:off x="1897380" y="-88106"/>
            <a:ext cx="10574020" cy="11430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r>
              <a:rPr lang="en" b="1" dirty="0"/>
              <a:t>Title II: Sec. 201 </a:t>
            </a:r>
            <a:br>
              <a:rPr lang="en" b="1" dirty="0"/>
            </a:br>
            <a:r>
              <a:rPr lang="en" b="1" dirty="0"/>
              <a:t>Exceptions to Low Income Requirements </a:t>
            </a:r>
            <a:endParaRPr b="1" dirty="0"/>
          </a:p>
        </p:txBody>
      </p:sp>
      <p:sp>
        <p:nvSpPr>
          <p:cNvPr id="258" name="Google Shape;258;p39">
            <a:extLst>
              <a:ext uri="{FF2B5EF4-FFF2-40B4-BE49-F238E27FC236}">
                <a16:creationId xmlns:a16="http://schemas.microsoft.com/office/drawing/2014/main" id="{3D7A996D-0453-EF45-E3DE-90A3486A753F}"/>
              </a:ext>
            </a:extLst>
          </p:cNvPr>
          <p:cNvSpPr txBox="1">
            <a:spLocks noGrp="1"/>
          </p:cNvSpPr>
          <p:nvPr>
            <p:ph sz="half" idx="4294967295"/>
          </p:nvPr>
        </p:nvSpPr>
        <p:spPr>
          <a:xfrm>
            <a:off x="717550" y="1169194"/>
            <a:ext cx="10731500" cy="5460206"/>
          </a:xfrm>
          <a:prstGeom prst="rect">
            <a:avLst/>
          </a:prstGeom>
          <a:noFill/>
        </p:spPr>
        <p:txBody>
          <a:bodyPr spcFirstLastPara="1" vert="horz" wrap="square" lIns="121900" tIns="121900" rIns="121900" bIns="121900" numCol="1" anchor="t" anchorCtr="0" compatLnSpc="1">
            <a:prstTxWarp prst="textNoShape">
              <a:avLst/>
            </a:prstTxWarp>
            <a:noAutofit/>
          </a:bodyPr>
          <a:lstStyle/>
          <a:p>
            <a:pPr marL="571500" lvl="1" indent="-342900">
              <a:lnSpc>
                <a:spcPct val="115000"/>
              </a:lnSpc>
              <a:spcBef>
                <a:spcPts val="600"/>
              </a:spcBef>
              <a:buClr>
                <a:srgbClr val="434343"/>
              </a:buClr>
              <a:buSzPts val="1400"/>
              <a:buFont typeface="Wingdings" panose="05000000000000000000" pitchFamily="2" charset="2"/>
              <a:buChar char="v"/>
            </a:pPr>
            <a:r>
              <a:rPr lang="en" dirty="0">
                <a:solidFill>
                  <a:srgbClr val="434343"/>
                </a:solidFill>
              </a:rPr>
              <a:t>Non-Low Income (NLI) include familes whose gross annual income fall between 80-100% of the HUD area medium income (AMI) limits.</a:t>
            </a:r>
            <a:endParaRPr dirty="0">
              <a:solidFill>
                <a:srgbClr val="434343"/>
              </a:solidFill>
            </a:endParaRPr>
          </a:p>
          <a:p>
            <a:pPr marL="571500" lvl="1" indent="-342900">
              <a:lnSpc>
                <a:spcPct val="115000"/>
              </a:lnSpc>
              <a:spcBef>
                <a:spcPts val="600"/>
              </a:spcBef>
              <a:buClr>
                <a:srgbClr val="434343"/>
              </a:buClr>
              <a:buSzPts val="1400"/>
              <a:buFont typeface="Wingdings" panose="05000000000000000000" pitchFamily="2" charset="2"/>
              <a:buChar char="v"/>
            </a:pPr>
            <a:r>
              <a:rPr lang="en" dirty="0">
                <a:solidFill>
                  <a:srgbClr val="434343"/>
                </a:solidFill>
              </a:rPr>
              <a:t>NLI cannot receive the same dollar benefit as low-income families.</a:t>
            </a:r>
            <a:endParaRPr dirty="0">
              <a:solidFill>
                <a:srgbClr val="434343"/>
              </a:solidFill>
            </a:endParaRPr>
          </a:p>
          <a:p>
            <a:pPr marL="571500" lvl="1" indent="-342900">
              <a:lnSpc>
                <a:spcPct val="115000"/>
              </a:lnSpc>
              <a:spcBef>
                <a:spcPts val="600"/>
              </a:spcBef>
              <a:buClr>
                <a:srgbClr val="434343"/>
              </a:buClr>
              <a:buSzPts val="1400"/>
              <a:buFont typeface="Wingdings" panose="05000000000000000000" pitchFamily="2" charset="2"/>
              <a:buChar char="v"/>
            </a:pPr>
            <a:r>
              <a:rPr lang="en" dirty="0">
                <a:solidFill>
                  <a:srgbClr val="434343"/>
                </a:solidFill>
              </a:rPr>
              <a:t>NLI Assistance in excess of 10% of the annual IHBG grant requires HUD approval.</a:t>
            </a:r>
          </a:p>
          <a:p>
            <a:pPr marL="571500" lvl="1" indent="-342900">
              <a:lnSpc>
                <a:spcPct val="115000"/>
              </a:lnSpc>
              <a:spcBef>
                <a:spcPts val="600"/>
              </a:spcBef>
              <a:buClr>
                <a:srgbClr val="434343"/>
              </a:buClr>
              <a:buSzPts val="1400"/>
              <a:buFont typeface="Wingdings" panose="05000000000000000000" pitchFamily="2" charset="2"/>
              <a:buChar char="v"/>
            </a:pPr>
            <a:r>
              <a:rPr lang="en" sz="2400" dirty="0">
                <a:solidFill>
                  <a:srgbClr val="434343"/>
                </a:solidFill>
              </a:rPr>
              <a:t>More than 100% AMI requires HUD approval with required documentation</a:t>
            </a:r>
            <a:endParaRPr sz="2400" dirty="0">
              <a:solidFill>
                <a:srgbClr val="434343"/>
              </a:solidFill>
            </a:endParaRPr>
          </a:p>
          <a:p>
            <a:pPr marL="571500" indent="-342900">
              <a:lnSpc>
                <a:spcPct val="115000"/>
              </a:lnSpc>
              <a:spcBef>
                <a:spcPts val="600"/>
              </a:spcBef>
              <a:buClr>
                <a:srgbClr val="434343"/>
              </a:buClr>
              <a:buSzPts val="1600"/>
              <a:buFont typeface="Wingdings" panose="05000000000000000000" pitchFamily="2" charset="2"/>
              <a:buChar char="v"/>
            </a:pPr>
            <a:r>
              <a:rPr lang="en" sz="2400" dirty="0">
                <a:solidFill>
                  <a:srgbClr val="434343"/>
                </a:solidFill>
              </a:rPr>
              <a:t>Law Enforcement officers and families deemed Essential by Recipients who must determine and demonstrate that such families have a need that cannot reasonably be met without NAHASDA funds</a:t>
            </a:r>
          </a:p>
          <a:p>
            <a:pPr marL="571500" indent="-342900">
              <a:lnSpc>
                <a:spcPct val="115000"/>
              </a:lnSpc>
              <a:spcBef>
                <a:spcPts val="600"/>
              </a:spcBef>
              <a:buClr>
                <a:srgbClr val="434343"/>
              </a:buClr>
              <a:buSzPts val="1600"/>
              <a:buFont typeface="Wingdings" panose="05000000000000000000" pitchFamily="2" charset="2"/>
              <a:buChar char="v"/>
            </a:pPr>
            <a:r>
              <a:rPr lang="en" sz="2400" dirty="0">
                <a:solidFill>
                  <a:srgbClr val="434343"/>
                </a:solidFill>
              </a:rPr>
              <a:t>Recipients can charge NLI families more than 30% of adjusted gross income and the Fair Market Rent (FMR) and determine house payments for Essential families and Law Enforcement officers</a:t>
            </a:r>
            <a:endParaRPr sz="2400" dirty="0">
              <a:solidFill>
                <a:srgbClr val="434343"/>
              </a:solidFill>
            </a:endParaRPr>
          </a:p>
          <a:p>
            <a:pPr marL="0" indent="0">
              <a:lnSpc>
                <a:spcPct val="115000"/>
              </a:lnSpc>
              <a:spcAft>
                <a:spcPts val="2133"/>
              </a:spcAft>
              <a:buNone/>
            </a:pPr>
            <a:endParaRPr dirty="0">
              <a:solidFill>
                <a:srgbClr val="434343"/>
              </a:solidFill>
            </a:endParaRPr>
          </a:p>
        </p:txBody>
      </p:sp>
    </p:spTree>
    <p:extLst>
      <p:ext uri="{BB962C8B-B14F-4D97-AF65-F5344CB8AC3E}">
        <p14:creationId xmlns:p14="http://schemas.microsoft.com/office/powerpoint/2010/main" val="1610422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1"/>
          <p:cNvSpPr txBox="1">
            <a:spLocks noGrp="1"/>
          </p:cNvSpPr>
          <p:nvPr>
            <p:ph type="title" idx="4294967295"/>
          </p:nvPr>
        </p:nvSpPr>
        <p:spPr>
          <a:xfrm>
            <a:off x="1803400" y="212725"/>
            <a:ext cx="10477500" cy="13843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r>
              <a:rPr lang="en" b="1" dirty="0">
                <a:latin typeface="Calibri" panose="020F0502020204030204" pitchFamily="34" charset="0"/>
                <a:ea typeface="Calibri" panose="020F0502020204030204" pitchFamily="34" charset="0"/>
                <a:cs typeface="Calibri" panose="020F0502020204030204" pitchFamily="34" charset="0"/>
              </a:rPr>
              <a:t>Title II: </a:t>
            </a:r>
            <a:r>
              <a:rPr lang="en" b="1" i="1" dirty="0">
                <a:latin typeface="Calibri" panose="020F0502020204030204" pitchFamily="34" charset="0"/>
                <a:ea typeface="Calibri" panose="020F0502020204030204" pitchFamily="34" charset="0"/>
                <a:cs typeface="Calibri" panose="020F0502020204030204" pitchFamily="34" charset="0"/>
              </a:rPr>
              <a:t>Sec. 202 Eligible Housing Activities</a:t>
            </a:r>
            <a:endParaRPr b="1" i="1" dirty="0">
              <a:latin typeface="Calibri" panose="020F0502020204030204" pitchFamily="34" charset="0"/>
              <a:ea typeface="Calibri" panose="020F0502020204030204" pitchFamily="34" charset="0"/>
              <a:cs typeface="Calibri" panose="020F0502020204030204" pitchFamily="34" charset="0"/>
            </a:endParaRPr>
          </a:p>
        </p:txBody>
      </p:sp>
      <p:sp>
        <p:nvSpPr>
          <p:cNvPr id="273" name="Google Shape;273;p41"/>
          <p:cNvSpPr txBox="1">
            <a:spLocks noGrp="1"/>
          </p:cNvSpPr>
          <p:nvPr>
            <p:ph type="body" idx="4294967295"/>
          </p:nvPr>
        </p:nvSpPr>
        <p:spPr>
          <a:xfrm>
            <a:off x="433029" y="1768475"/>
            <a:ext cx="10775950" cy="4730750"/>
          </a:xfrm>
          <a:prstGeom prst="rect">
            <a:avLst/>
          </a:prstGeom>
          <a:noFill/>
        </p:spPr>
        <p:txBody>
          <a:bodyPr spcFirstLastPara="1" vert="horz" wrap="square" lIns="762000" tIns="121900" rIns="121900" bIns="121900" numCol="1" anchor="t" anchorCtr="0" compatLnSpc="1">
            <a:prstTxWarp prst="textNoShape">
              <a:avLst/>
            </a:prstTxWarp>
            <a:noAutofit/>
          </a:bodyPr>
          <a:lstStyle/>
          <a:p>
            <a:pPr marL="365760" indent="-365760">
              <a:lnSpc>
                <a:spcPct val="80000"/>
              </a:lnSpc>
              <a:spcBef>
                <a:spcPts val="600"/>
              </a:spcBef>
              <a:buClr>
                <a:srgbClr val="434343"/>
              </a:buClr>
              <a:buFont typeface="Wingdings" panose="05000000000000000000" pitchFamily="2" charset="2"/>
              <a:buChar char="v"/>
            </a:pPr>
            <a:r>
              <a:rPr lang="en" sz="2400" b="1" u="sng" dirty="0">
                <a:solidFill>
                  <a:srgbClr val="434343"/>
                </a:solidFill>
              </a:rPr>
              <a:t>Indian Housing Assistance (1937 Act Units or FCAS)</a:t>
            </a:r>
            <a:r>
              <a:rPr lang="en" sz="2400" dirty="0">
                <a:solidFill>
                  <a:srgbClr val="434343"/>
                </a:solidFill>
              </a:rPr>
              <a:t>: Operation, maintenance &amp; modernization of 1937 Act Units (also known as Formula Current Assisted Stock (FCAS) units)</a:t>
            </a:r>
          </a:p>
          <a:p>
            <a:pPr marL="365760" indent="-365760">
              <a:lnSpc>
                <a:spcPct val="80000"/>
              </a:lnSpc>
              <a:buClr>
                <a:srgbClr val="434343"/>
              </a:buClr>
              <a:buFont typeface="Wingdings" panose="05000000000000000000" pitchFamily="2" charset="2"/>
              <a:buChar char="v"/>
            </a:pPr>
            <a:r>
              <a:rPr lang="en" sz="2400" b="1" u="sng" dirty="0">
                <a:solidFill>
                  <a:srgbClr val="434343"/>
                </a:solidFill>
              </a:rPr>
              <a:t>Development</a:t>
            </a:r>
            <a:r>
              <a:rPr lang="en" sz="2400" dirty="0">
                <a:solidFill>
                  <a:srgbClr val="434343"/>
                </a:solidFill>
              </a:rPr>
              <a:t>: New construction, reconstruction, moderate or substantial rehabilitation,  real property acquisition, site improvement, development and improved infrastructure &amp; utility services, conversions, demolition, energy efficiency, mold remediation, and other related activities</a:t>
            </a:r>
          </a:p>
          <a:p>
            <a:pPr marL="365760" indent="-365760">
              <a:lnSpc>
                <a:spcPct val="80000"/>
              </a:lnSpc>
              <a:buClr>
                <a:srgbClr val="434343"/>
              </a:buClr>
              <a:buFont typeface="Wingdings" panose="05000000000000000000" pitchFamily="2" charset="2"/>
              <a:buChar char="v"/>
            </a:pPr>
            <a:r>
              <a:rPr lang="en" sz="2400" b="1" u="sng" dirty="0">
                <a:solidFill>
                  <a:srgbClr val="434343"/>
                </a:solidFill>
              </a:rPr>
              <a:t>Housing Services</a:t>
            </a:r>
            <a:r>
              <a:rPr lang="en" sz="2400" dirty="0">
                <a:solidFill>
                  <a:srgbClr val="434343"/>
                </a:solidFill>
              </a:rPr>
              <a:t>: Housing counseling, establishment and support of resident organizations and resident management corporations, energy audits, resident self-sufficiency and other related services</a:t>
            </a:r>
          </a:p>
          <a:p>
            <a:pPr marL="365760" indent="-365760">
              <a:lnSpc>
                <a:spcPct val="80000"/>
              </a:lnSpc>
              <a:buClr>
                <a:srgbClr val="434343"/>
              </a:buClr>
              <a:buSzPts val="1700"/>
              <a:buFont typeface="Wingdings" panose="05000000000000000000" pitchFamily="2" charset="2"/>
              <a:buChar char="v"/>
            </a:pPr>
            <a:r>
              <a:rPr lang="en" sz="2400" b="1" u="sng" dirty="0">
                <a:solidFill>
                  <a:srgbClr val="434343"/>
                </a:solidFill>
              </a:rPr>
              <a:t>Housing Management Services</a:t>
            </a:r>
            <a:r>
              <a:rPr lang="en" sz="2400" dirty="0">
                <a:solidFill>
                  <a:srgbClr val="434343"/>
                </a:solidFill>
              </a:rPr>
              <a:t>: Rental/homeownership application processing, tenant/homebuyer selection, unit inspections, operation and maintenance of NAHASDA-developed units</a:t>
            </a:r>
            <a:endParaRPr sz="2400" dirty="0">
              <a:solidFill>
                <a:srgbClr val="434343"/>
              </a:solidFill>
            </a:endParaRPr>
          </a:p>
          <a:p>
            <a:pPr marL="365760" indent="-365760">
              <a:spcBef>
                <a:spcPts val="800"/>
              </a:spcBef>
              <a:buFont typeface="Wingdings" panose="05000000000000000000" pitchFamily="2" charset="2"/>
              <a:buChar char="v"/>
            </a:pPr>
            <a:endParaRPr sz="1600" dirty="0">
              <a:solidFill>
                <a:srgbClr val="434343"/>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2"/>
          <p:cNvSpPr txBox="1">
            <a:spLocks noGrp="1"/>
          </p:cNvSpPr>
          <p:nvPr>
            <p:ph type="title" idx="4294967295"/>
          </p:nvPr>
        </p:nvSpPr>
        <p:spPr>
          <a:xfrm>
            <a:off x="1447165" y="593090"/>
            <a:ext cx="11236325" cy="1385888"/>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t>Title II: </a:t>
            </a:r>
            <a:r>
              <a:rPr lang="en" b="1" i="1" dirty="0"/>
              <a:t>Sec. 202 Eligible Housing Activities (cont’d)</a:t>
            </a:r>
            <a:endParaRPr b="1" i="1" dirty="0"/>
          </a:p>
        </p:txBody>
      </p:sp>
      <p:sp>
        <p:nvSpPr>
          <p:cNvPr id="279" name="Google Shape;279;p42"/>
          <p:cNvSpPr txBox="1">
            <a:spLocks noGrp="1"/>
          </p:cNvSpPr>
          <p:nvPr>
            <p:ph type="body" idx="4294967295"/>
          </p:nvPr>
        </p:nvSpPr>
        <p:spPr>
          <a:xfrm>
            <a:off x="1100138" y="1897012"/>
            <a:ext cx="10294937" cy="4624387"/>
          </a:xfrm>
          <a:prstGeom prst="rect">
            <a:avLst/>
          </a:prstGeom>
          <a:noFill/>
        </p:spPr>
        <p:txBody>
          <a:bodyPr spcFirstLastPara="1" vert="horz" wrap="square" lIns="762000" tIns="121900" rIns="121900" bIns="121900" numCol="1" anchor="t" anchorCtr="0" compatLnSpc="1">
            <a:prstTxWarp prst="textNoShape">
              <a:avLst/>
            </a:prstTxWarp>
            <a:noAutofit/>
          </a:bodyPr>
          <a:lstStyle/>
          <a:p>
            <a:pPr marL="0" indent="0">
              <a:lnSpc>
                <a:spcPct val="80000"/>
              </a:lnSpc>
              <a:spcBef>
                <a:spcPts val="800"/>
              </a:spcBef>
              <a:buNone/>
            </a:pPr>
            <a:endParaRPr sz="2267" dirty="0">
              <a:solidFill>
                <a:srgbClr val="434343"/>
              </a:solidFill>
            </a:endParaRPr>
          </a:p>
          <a:p>
            <a:pPr marL="365760" indent="-365760">
              <a:lnSpc>
                <a:spcPct val="80000"/>
              </a:lnSpc>
              <a:spcBef>
                <a:spcPts val="800"/>
              </a:spcBef>
              <a:buFont typeface="Wingdings" panose="05000000000000000000" pitchFamily="2" charset="2"/>
              <a:buChar char="v"/>
            </a:pPr>
            <a:r>
              <a:rPr lang="en" sz="2267" b="1" u="sng" dirty="0">
                <a:solidFill>
                  <a:srgbClr val="434343"/>
                </a:solidFill>
              </a:rPr>
              <a:t>Crime Prevention &amp; Safety Activities</a:t>
            </a:r>
            <a:r>
              <a:rPr lang="en" sz="2267" dirty="0">
                <a:solidFill>
                  <a:srgbClr val="434343"/>
                </a:solidFill>
              </a:rPr>
              <a:t>: Safety, security and law enforcement activities appropriate to protect residents of affordable housing from crime.</a:t>
            </a:r>
            <a:endParaRPr sz="2267" dirty="0">
              <a:solidFill>
                <a:srgbClr val="434343"/>
              </a:solidFill>
            </a:endParaRPr>
          </a:p>
          <a:p>
            <a:pPr marL="365760" indent="-365760">
              <a:lnSpc>
                <a:spcPct val="80000"/>
              </a:lnSpc>
              <a:spcBef>
                <a:spcPts val="800"/>
              </a:spcBef>
              <a:buFont typeface="Wingdings" panose="05000000000000000000" pitchFamily="2" charset="2"/>
              <a:buChar char="v"/>
            </a:pPr>
            <a:endParaRPr sz="2267" dirty="0">
              <a:solidFill>
                <a:srgbClr val="434343"/>
              </a:solidFill>
            </a:endParaRPr>
          </a:p>
          <a:p>
            <a:pPr marL="365760" indent="-365760">
              <a:lnSpc>
                <a:spcPct val="80000"/>
              </a:lnSpc>
              <a:spcBef>
                <a:spcPts val="800"/>
              </a:spcBef>
              <a:buFont typeface="Wingdings" panose="05000000000000000000" pitchFamily="2" charset="2"/>
              <a:buChar char="v"/>
            </a:pPr>
            <a:r>
              <a:rPr lang="en" sz="2267" b="1" u="sng" dirty="0">
                <a:solidFill>
                  <a:srgbClr val="434343"/>
                </a:solidFill>
              </a:rPr>
              <a:t>Model Activities</a:t>
            </a:r>
            <a:r>
              <a:rPr lang="en" sz="2267" dirty="0">
                <a:solidFill>
                  <a:srgbClr val="434343"/>
                </a:solidFill>
              </a:rPr>
              <a:t>: Housing activities under model programs (e.g., day care center, college student housing, new warehouse building, etc). Such activities require HUD approval.</a:t>
            </a:r>
            <a:endParaRPr sz="2267" dirty="0">
              <a:solidFill>
                <a:srgbClr val="434343"/>
              </a:solidFill>
            </a:endParaRPr>
          </a:p>
          <a:p>
            <a:pPr marL="365760" indent="-365760">
              <a:lnSpc>
                <a:spcPct val="80000"/>
              </a:lnSpc>
              <a:spcBef>
                <a:spcPts val="800"/>
              </a:spcBef>
              <a:buFont typeface="Wingdings" panose="05000000000000000000" pitchFamily="2" charset="2"/>
              <a:buChar char="v"/>
            </a:pPr>
            <a:endParaRPr sz="2267" dirty="0">
              <a:solidFill>
                <a:srgbClr val="434343"/>
              </a:solidFill>
            </a:endParaRPr>
          </a:p>
          <a:p>
            <a:pPr marL="365760" indent="-365760">
              <a:lnSpc>
                <a:spcPct val="80000"/>
              </a:lnSpc>
              <a:spcBef>
                <a:spcPts val="800"/>
              </a:spcBef>
              <a:buFont typeface="Wingdings" panose="05000000000000000000" pitchFamily="2" charset="2"/>
              <a:buChar char="v"/>
            </a:pPr>
            <a:r>
              <a:rPr lang="en" sz="2267" b="1" u="sng" dirty="0">
                <a:solidFill>
                  <a:srgbClr val="434343"/>
                </a:solidFill>
              </a:rPr>
              <a:t>Reserve Accounts</a:t>
            </a:r>
            <a:r>
              <a:rPr lang="en" sz="2267" dirty="0">
                <a:solidFill>
                  <a:srgbClr val="434343"/>
                </a:solidFill>
              </a:rPr>
              <a:t>: Deposit of grant amount for purpose of accumulating planning and administration funds relating to affordable housing activities. </a:t>
            </a:r>
            <a:endParaRPr sz="2267" dirty="0">
              <a:solidFill>
                <a:srgbClr val="434343"/>
              </a:solidFill>
            </a:endParaRPr>
          </a:p>
          <a:p>
            <a:pPr marL="0" indent="0">
              <a:lnSpc>
                <a:spcPct val="80000"/>
              </a:lnSpc>
              <a:spcBef>
                <a:spcPts val="800"/>
              </a:spcBef>
              <a:buNone/>
            </a:pPr>
            <a:endParaRPr dirty="0">
              <a:solidFill>
                <a:srgbClr val="434343"/>
              </a:solidFill>
            </a:endParaRPr>
          </a:p>
          <a:p>
            <a:pPr marL="0" indent="0">
              <a:spcBef>
                <a:spcPts val="800"/>
              </a:spcBef>
              <a:buNone/>
            </a:pPr>
            <a:endParaRPr sz="1600" dirty="0">
              <a:solidFill>
                <a:srgbClr val="434343"/>
              </a:solidFill>
            </a:endParaRPr>
          </a:p>
        </p:txBody>
      </p:sp>
      <p:pic>
        <p:nvPicPr>
          <p:cNvPr id="280" name="Google Shape;280;p42"/>
          <p:cNvPicPr preferRelativeResize="0"/>
          <p:nvPr/>
        </p:nvPicPr>
        <p:blipFill>
          <a:blip r:embed="rId3">
            <a:alphaModFix/>
          </a:blip>
          <a:stretch>
            <a:fillRect/>
          </a:stretch>
        </p:blipFill>
        <p:spPr>
          <a:xfrm>
            <a:off x="783351" y="2236651"/>
            <a:ext cx="919300" cy="919300"/>
          </a:xfrm>
          <a:prstGeom prst="rect">
            <a:avLst/>
          </a:prstGeom>
          <a:noFill/>
          <a:ln>
            <a:noFill/>
          </a:ln>
        </p:spPr>
      </p:pic>
      <p:pic>
        <p:nvPicPr>
          <p:cNvPr id="281" name="Google Shape;281;p42"/>
          <p:cNvPicPr preferRelativeResize="0"/>
          <p:nvPr/>
        </p:nvPicPr>
        <p:blipFill>
          <a:blip r:embed="rId4">
            <a:alphaModFix/>
          </a:blip>
          <a:stretch>
            <a:fillRect/>
          </a:stretch>
        </p:blipFill>
        <p:spPr>
          <a:xfrm>
            <a:off x="783351" y="3476506"/>
            <a:ext cx="919300" cy="919300"/>
          </a:xfrm>
          <a:prstGeom prst="rect">
            <a:avLst/>
          </a:prstGeom>
          <a:noFill/>
          <a:ln>
            <a:noFill/>
          </a:ln>
        </p:spPr>
      </p:pic>
      <p:pic>
        <p:nvPicPr>
          <p:cNvPr id="282" name="Google Shape;282;p42"/>
          <p:cNvPicPr preferRelativeResize="0"/>
          <p:nvPr/>
        </p:nvPicPr>
        <p:blipFill>
          <a:blip r:embed="rId5">
            <a:alphaModFix/>
          </a:blip>
          <a:stretch>
            <a:fillRect/>
          </a:stretch>
        </p:blipFill>
        <p:spPr>
          <a:xfrm>
            <a:off x="880506" y="4650441"/>
            <a:ext cx="919300" cy="94514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4"/>
          <p:cNvSpPr txBox="1">
            <a:spLocks noGrp="1"/>
          </p:cNvSpPr>
          <p:nvPr>
            <p:ph type="title" idx="4294967295"/>
          </p:nvPr>
        </p:nvSpPr>
        <p:spPr>
          <a:xfrm>
            <a:off x="298450" y="-203200"/>
            <a:ext cx="11823700" cy="1384300"/>
          </a:xfrm>
          <a:prstGeom prst="rect">
            <a:avLst/>
          </a:prstGeom>
        </p:spPr>
        <p:txBody>
          <a:bodyPr spcFirstLastPara="1" vert="horz" wrap="square" lIns="121900" tIns="121900" rIns="121900" bIns="121900" numCol="1" anchor="b" anchorCtr="0" compatLnSpc="1">
            <a:prstTxWarp prst="textNoShape">
              <a:avLst/>
            </a:prstTxWarp>
            <a:noAutofit/>
          </a:bodyPr>
          <a:lstStyle/>
          <a:p>
            <a:pPr algn="l"/>
            <a:r>
              <a:rPr lang="en" b="1" dirty="0"/>
              <a:t>Title II: Sec. 203 NAHASDA Program Requirements</a:t>
            </a:r>
            <a:endParaRPr b="1" dirty="0"/>
          </a:p>
        </p:txBody>
      </p:sp>
      <p:sp>
        <p:nvSpPr>
          <p:cNvPr id="297" name="Google Shape;297;p44"/>
          <p:cNvSpPr txBox="1">
            <a:spLocks noGrp="1"/>
          </p:cNvSpPr>
          <p:nvPr>
            <p:ph type="body" idx="4294967295"/>
          </p:nvPr>
        </p:nvSpPr>
        <p:spPr>
          <a:xfrm>
            <a:off x="433070" y="1452807"/>
            <a:ext cx="10597207" cy="5003800"/>
          </a:xfrm>
          <a:prstGeom prst="rect">
            <a:avLst/>
          </a:prstGeom>
          <a:noFill/>
        </p:spPr>
        <p:txBody>
          <a:bodyPr spcFirstLastPara="1" vert="horz" wrap="square" lIns="762000" tIns="121900" rIns="121900" bIns="121900" numCol="1" anchor="t" anchorCtr="0" compatLnSpc="1">
            <a:prstTxWarp prst="textNoShape">
              <a:avLst/>
            </a:prstTxWarp>
            <a:noAutofit/>
          </a:bodyPr>
          <a:lstStyle/>
          <a:p>
            <a:pPr marL="457200" indent="-457200">
              <a:buClr>
                <a:srgbClr val="434343"/>
              </a:buClr>
              <a:buSzPts val="1700"/>
              <a:buFont typeface="Wingdings" panose="05000000000000000000" pitchFamily="2" charset="2"/>
              <a:buChar char="v"/>
            </a:pPr>
            <a:r>
              <a:rPr lang="en" sz="2133" dirty="0">
                <a:solidFill>
                  <a:srgbClr val="434343"/>
                </a:solidFill>
              </a:rPr>
              <a:t>Monthly rent charge to </a:t>
            </a:r>
            <a:r>
              <a:rPr lang="en" sz="2133" b="1" dirty="0">
                <a:solidFill>
                  <a:srgbClr val="434343"/>
                </a:solidFill>
              </a:rPr>
              <a:t>low-income  families can not exceed 30% of monthly adjusted income</a:t>
            </a:r>
            <a:endParaRPr lang="en" sz="2133" dirty="0">
              <a:solidFill>
                <a:srgbClr val="434343"/>
              </a:solidFill>
            </a:endParaRPr>
          </a:p>
          <a:p>
            <a:pPr marL="457200" indent="-457200">
              <a:buClr>
                <a:srgbClr val="434343"/>
              </a:buClr>
              <a:buSzPts val="1700"/>
              <a:buFont typeface="Wingdings" panose="05000000000000000000" pitchFamily="2" charset="2"/>
              <a:buChar char="v"/>
            </a:pPr>
            <a:r>
              <a:rPr lang="en" sz="2133" dirty="0">
                <a:solidFill>
                  <a:srgbClr val="434343"/>
                </a:solidFill>
              </a:rPr>
              <a:t>Maintain and  manage </a:t>
            </a:r>
            <a:r>
              <a:rPr lang="en" sz="2133" b="1" dirty="0">
                <a:solidFill>
                  <a:srgbClr val="434343"/>
                </a:solidFill>
              </a:rPr>
              <a:t>1937 Act units </a:t>
            </a:r>
            <a:endParaRPr lang="en" sz="2133" dirty="0">
              <a:solidFill>
                <a:srgbClr val="434343"/>
              </a:solidFill>
            </a:endParaRPr>
          </a:p>
          <a:p>
            <a:pPr marL="457200" indent="-457200">
              <a:buClr>
                <a:srgbClr val="434343"/>
              </a:buClr>
              <a:buSzPts val="1700"/>
              <a:buFont typeface="Wingdings" panose="05000000000000000000" pitchFamily="2" charset="2"/>
              <a:buChar char="v"/>
            </a:pPr>
            <a:r>
              <a:rPr lang="en" sz="2133" dirty="0">
                <a:solidFill>
                  <a:srgbClr val="434343"/>
                </a:solidFill>
              </a:rPr>
              <a:t>Provide </a:t>
            </a:r>
            <a:r>
              <a:rPr lang="en" sz="2133" b="1" dirty="0">
                <a:solidFill>
                  <a:srgbClr val="434343"/>
                </a:solidFill>
              </a:rPr>
              <a:t>adequate insurance coverage</a:t>
            </a:r>
            <a:r>
              <a:rPr lang="en" sz="2133" dirty="0">
                <a:solidFill>
                  <a:srgbClr val="434343"/>
                </a:solidFill>
              </a:rPr>
              <a:t> for housing owned, operated, assisted by the Recipient</a:t>
            </a:r>
          </a:p>
          <a:p>
            <a:pPr marL="457200" indent="-457200">
              <a:buClr>
                <a:srgbClr val="434343"/>
              </a:buClr>
              <a:buSzPts val="1700"/>
              <a:buFont typeface="Wingdings" panose="05000000000000000000" pitchFamily="2" charset="2"/>
              <a:buChar char="v"/>
            </a:pPr>
            <a:r>
              <a:rPr lang="en" sz="2133" dirty="0">
                <a:solidFill>
                  <a:srgbClr val="434343"/>
                </a:solidFill>
              </a:rPr>
              <a:t>Establish written policies for all programs and administrative and management areas</a:t>
            </a:r>
          </a:p>
          <a:p>
            <a:pPr marL="457200" indent="-457200">
              <a:buClr>
                <a:srgbClr val="434343"/>
              </a:buClr>
              <a:buSzPts val="1700"/>
              <a:buFont typeface="Wingdings" panose="05000000000000000000" pitchFamily="2" charset="2"/>
              <a:buChar char="v"/>
            </a:pPr>
            <a:r>
              <a:rPr lang="en" sz="2133" dirty="0">
                <a:solidFill>
                  <a:srgbClr val="434343"/>
                </a:solidFill>
              </a:rPr>
              <a:t>Use of</a:t>
            </a:r>
            <a:r>
              <a:rPr lang="en" sz="2133" b="1" dirty="0">
                <a:solidFill>
                  <a:srgbClr val="434343"/>
                </a:solidFill>
              </a:rPr>
              <a:t> IHBG grant funds</a:t>
            </a:r>
            <a:r>
              <a:rPr lang="en" sz="2133" dirty="0">
                <a:solidFill>
                  <a:srgbClr val="434343"/>
                </a:solidFill>
              </a:rPr>
              <a:t> over extended periods (carryover)</a:t>
            </a:r>
          </a:p>
          <a:p>
            <a:pPr marL="457200" indent="-457200">
              <a:buClr>
                <a:srgbClr val="434343"/>
              </a:buClr>
              <a:buSzPts val="1700"/>
              <a:buFont typeface="Wingdings" panose="05000000000000000000" pitchFamily="2" charset="2"/>
              <a:buChar char="v"/>
            </a:pPr>
            <a:r>
              <a:rPr lang="en" sz="2133" b="1" dirty="0">
                <a:solidFill>
                  <a:srgbClr val="434343"/>
                </a:solidFill>
              </a:rPr>
              <a:t>Federal competitive procurement is exempt under NAHASDA De Minimus exemption </a:t>
            </a:r>
            <a:r>
              <a:rPr lang="en" sz="2133" dirty="0">
                <a:solidFill>
                  <a:srgbClr val="434343"/>
                </a:solidFill>
              </a:rPr>
              <a:t>for purchase of an aggregate of goods and services </a:t>
            </a:r>
            <a:r>
              <a:rPr lang="en" sz="2133" b="1" dirty="0">
                <a:solidFill>
                  <a:srgbClr val="434343"/>
                </a:solidFill>
              </a:rPr>
              <a:t>under $5,000 </a:t>
            </a:r>
            <a:r>
              <a:rPr lang="en" sz="2133" dirty="0">
                <a:solidFill>
                  <a:srgbClr val="434343"/>
                </a:solidFill>
              </a:rPr>
              <a:t>and Indian preference does not apply.</a:t>
            </a:r>
            <a:endParaRPr lang="en" sz="2133" b="1" dirty="0">
              <a:solidFill>
                <a:srgbClr val="434343"/>
              </a:solidFill>
            </a:endParaRPr>
          </a:p>
          <a:p>
            <a:pPr marL="457200" indent="-457200">
              <a:buClr>
                <a:srgbClr val="434343"/>
              </a:buClr>
              <a:buSzPts val="1700"/>
              <a:buFont typeface="Wingdings" panose="05000000000000000000" pitchFamily="2" charset="2"/>
              <a:buChar char="v"/>
            </a:pPr>
            <a:r>
              <a:rPr lang="en" sz="2133" dirty="0">
                <a:solidFill>
                  <a:srgbClr val="434343"/>
                </a:solidFill>
              </a:rPr>
              <a:t>Provides a dollar benefit to non-low-income that is based on the</a:t>
            </a:r>
            <a:r>
              <a:rPr lang="en" sz="2133" b="1" dirty="0">
                <a:solidFill>
                  <a:srgbClr val="434343"/>
                </a:solidFill>
              </a:rPr>
              <a:t> </a:t>
            </a:r>
            <a:r>
              <a:rPr lang="en" sz="2133" dirty="0">
                <a:solidFill>
                  <a:srgbClr val="434343"/>
                </a:solidFill>
              </a:rPr>
              <a:t>DIFFERENTIAL between a low-income and non-low-income family’s income and the amount a low-income family pays for the same service provided.</a:t>
            </a:r>
          </a:p>
          <a:p>
            <a:pPr marL="457200" indent="-457200">
              <a:buClr>
                <a:srgbClr val="434343"/>
              </a:buClr>
              <a:buSzPts val="1700"/>
              <a:buFont typeface="Wingdings" panose="05000000000000000000" pitchFamily="2" charset="2"/>
              <a:buChar char="v"/>
            </a:pPr>
            <a:endParaRPr sz="2133" dirty="0">
              <a:solidFill>
                <a:srgbClr val="434343"/>
              </a:solidFill>
            </a:endParaRPr>
          </a:p>
        </p:txBody>
      </p:sp>
      <p:pic>
        <p:nvPicPr>
          <p:cNvPr id="298" name="Google Shape;298;p44"/>
          <p:cNvPicPr preferRelativeResize="0"/>
          <p:nvPr/>
        </p:nvPicPr>
        <p:blipFill>
          <a:blip r:embed="rId3">
            <a:alphaModFix/>
          </a:blip>
          <a:stretch>
            <a:fillRect/>
          </a:stretch>
        </p:blipFill>
        <p:spPr>
          <a:xfrm>
            <a:off x="11739000" y="6644234"/>
            <a:ext cx="337301" cy="337301"/>
          </a:xfrm>
          <a:prstGeom prst="rect">
            <a:avLst/>
          </a:prstGeom>
          <a:noFill/>
          <a:ln>
            <a:noFill/>
          </a:ln>
        </p:spPr>
      </p:pic>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05F1CA24-5526-8936-67B9-BC27EFB743C4}"/>
                  </a:ext>
                </a:extLst>
              </p:cNvPr>
              <p:cNvGraphicFramePr>
                <a:graphicFrameLocks noChangeAspect="1"/>
              </p:cNvGraphicFramePr>
              <p:nvPr>
                <p:extLst>
                  <p:ext uri="{D42A27DB-BD31-4B8C-83A1-F6EECF244321}">
                    <p14:modId xmlns:p14="http://schemas.microsoft.com/office/powerpoint/2010/main" val="3289896844"/>
                  </p:ext>
                </p:extLst>
              </p:nvPr>
            </p:nvGraphicFramePr>
            <p:xfrm>
              <a:off x="2628900" y="6902450"/>
              <a:ext cx="3048000" cy="1714500"/>
            </p:xfrm>
            <a:graphic>
              <a:graphicData uri="http://schemas.microsoft.com/office/powerpoint/2016/slidezoom">
                <pslz:sldZm>
                  <pslz:sldZmObj sldId="276" cId="0">
                    <pslz:zmPr id="{2144981C-B717-4B6B-AC63-17F949BDCD41}" returnToParent="0" transitionDur="1000">
                      <p166:blipFill xmlns:p166="http://schemas.microsoft.com/office/powerpoint/2016/6/main">
                        <a:blip r:embed="rId4"/>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3" name="Slide Zoom 2">
                <a:hlinkClick r:id="rId5" action="ppaction://hlinksldjump"/>
                <a:extLst>
                  <a:ext uri="{FF2B5EF4-FFF2-40B4-BE49-F238E27FC236}">
                    <a16:creationId xmlns:a16="http://schemas.microsoft.com/office/drawing/2014/main" id="{05F1CA24-5526-8936-67B9-BC27EFB743C4}"/>
                  </a:ext>
                </a:extLst>
              </p:cNvPr>
              <p:cNvPicPr>
                <a:picLocks noGrp="1" noRot="1" noChangeAspect="1" noMove="1" noResize="1" noEditPoints="1" noAdjustHandles="1" noChangeArrowheads="1" noChangeShapeType="1"/>
              </p:cNvPicPr>
              <p:nvPr/>
            </p:nvPicPr>
            <p:blipFill>
              <a:blip r:embed="rId6"/>
              <a:stretch>
                <a:fillRect/>
              </a:stretch>
            </p:blipFill>
            <p:spPr>
              <a:xfrm>
                <a:off x="2628900" y="6902450"/>
                <a:ext cx="3048000" cy="1714500"/>
              </a:xfrm>
              <a:prstGeom prst="rect">
                <a:avLst/>
              </a:prstGeom>
              <a:ln w="3175">
                <a:solidFill>
                  <a:prstClr val="ltGray"/>
                </a:solidFill>
              </a:ln>
            </p:spPr>
          </p:pic>
        </mc:Fallback>
      </mc:AlternateContent>
    </p:spTree>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5"/>
          <p:cNvSpPr txBox="1"/>
          <p:nvPr/>
        </p:nvSpPr>
        <p:spPr>
          <a:xfrm>
            <a:off x="5137150" y="0"/>
            <a:ext cx="7054950" cy="6858000"/>
          </a:xfrm>
          <a:prstGeom prst="rect">
            <a:avLst/>
          </a:prstGeom>
          <a:solidFill>
            <a:srgbClr val="B45F06"/>
          </a:solidFill>
          <a:ln>
            <a:noFill/>
          </a:ln>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endParaRPr sz="2400" dirty="0">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04" name="Google Shape;304;p45"/>
          <p:cNvSpPr txBox="1"/>
          <p:nvPr/>
        </p:nvSpPr>
        <p:spPr>
          <a:xfrm>
            <a:off x="4758817" y="33"/>
            <a:ext cx="7433283" cy="6858000"/>
          </a:xfrm>
          <a:prstGeom prst="rect">
            <a:avLst/>
          </a:prstGeom>
          <a:solidFill>
            <a:srgbClr val="A43035"/>
          </a:solidFill>
          <a:ln>
            <a:noFill/>
          </a:ln>
        </p:spPr>
        <p:txBody>
          <a:bodyPr spcFirstLastPara="1" wrap="square" lIns="121900" tIns="121900" rIns="121900" bIns="121900" anchor="t" anchorCtr="0">
            <a:noAutofit/>
          </a:bodyPr>
          <a:lstStyle/>
          <a:p>
            <a:pPr marL="609585" indent="-457189">
              <a:lnSpc>
                <a:spcPct val="115000"/>
              </a:lnSpc>
              <a:spcBef>
                <a:spcPts val="1333"/>
              </a:spcBef>
              <a:buClr>
                <a:schemeClr val="bg1"/>
              </a:buClr>
              <a:buSzPts val="1800"/>
              <a:buFont typeface="Wingdings" panose="05000000000000000000" pitchFamily="2" charset="2"/>
              <a:buChar char="v"/>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Section 301. Annual Allocation </a:t>
            </a:r>
          </a:p>
          <a:p>
            <a:pPr marL="1219170" lvl="1" indent="-457189">
              <a:lnSpc>
                <a:spcPct val="115000"/>
              </a:lnSpc>
              <a:buClr>
                <a:schemeClr val="bg1"/>
              </a:buClr>
              <a:buSzPts val="1800"/>
              <a:buFont typeface="Wingdings" panose="05000000000000000000" pitchFamily="2" charset="2"/>
              <a:buChar char="Ø"/>
            </a:pP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HUD allocates IHBG grant to Tribes in accordance with established formula each fiscal year</a:t>
            </a:r>
          </a:p>
          <a:p>
            <a:pPr marL="609585" indent="-457189">
              <a:lnSpc>
                <a:spcPct val="115000"/>
              </a:lnSpc>
              <a:spcBef>
                <a:spcPts val="533"/>
              </a:spcBef>
              <a:buClr>
                <a:schemeClr val="bg1"/>
              </a:buClr>
              <a:buSzPts val="1800"/>
              <a:buFont typeface="Wingdings" panose="05000000000000000000" pitchFamily="2" charset="2"/>
              <a:buChar char="v"/>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Section 302. Allocation Formula</a:t>
            </a:r>
          </a:p>
          <a:p>
            <a:pPr marL="1219170" lvl="1" indent="-457189">
              <a:lnSpc>
                <a:spcPct val="115000"/>
              </a:lnSpc>
              <a:buClr>
                <a:schemeClr val="bg1"/>
              </a:buClr>
              <a:buSzPts val="1800"/>
              <a:buFont typeface="Wingdings" panose="05000000000000000000" pitchFamily="2" charset="2"/>
              <a:buChar char="Ø"/>
            </a:pP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Funding to Tribes based on formula</a:t>
            </a:r>
          </a:p>
          <a:p>
            <a:pPr marL="1219170" lvl="1" indent="-457189">
              <a:lnSpc>
                <a:spcPct val="115000"/>
              </a:lnSpc>
              <a:buClr>
                <a:schemeClr val="bg1"/>
              </a:buClr>
              <a:buSzPts val="1800"/>
              <a:buFont typeface="Wingdings" panose="05000000000000000000" pitchFamily="2" charset="2"/>
              <a:buChar char="Ø"/>
            </a:pP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Factors for determination of Need</a:t>
            </a:r>
          </a:p>
          <a:p>
            <a:pPr marL="1828754" lvl="2" indent="-457189">
              <a:lnSpc>
                <a:spcPct val="115000"/>
              </a:lnSpc>
              <a:buClr>
                <a:schemeClr val="bg1"/>
              </a:buClr>
              <a:buSzPts val="1800"/>
              <a:buFont typeface="Wingdings" panose="05000000000000000000" pitchFamily="2" charset="2"/>
              <a:buChar char="§"/>
            </a:pP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 of 1937 Act Rental units</a:t>
            </a:r>
          </a:p>
          <a:p>
            <a:pPr marL="1828754" lvl="2" indent="-457189">
              <a:lnSpc>
                <a:spcPct val="115000"/>
              </a:lnSpc>
              <a:buClr>
                <a:schemeClr val="bg1"/>
              </a:buClr>
              <a:buSzPts val="1800"/>
              <a:buFont typeface="Wingdings" panose="05000000000000000000" pitchFamily="2" charset="2"/>
              <a:buChar char="§"/>
            </a:pP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 of 1937 Act Homeownership units not conveyed</a:t>
            </a:r>
          </a:p>
          <a:p>
            <a:pPr marL="1828754" lvl="2" indent="-457189">
              <a:lnSpc>
                <a:spcPct val="115000"/>
              </a:lnSpc>
              <a:buClr>
                <a:schemeClr val="bg1"/>
              </a:buClr>
              <a:buSzPts val="1800"/>
              <a:buFont typeface="Wingdings" panose="05000000000000000000" pitchFamily="2" charset="2"/>
              <a:buChar char="§"/>
            </a:pP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Need study data</a:t>
            </a:r>
          </a:p>
          <a:p>
            <a:pPr marL="1828754" lvl="2" indent="-457189">
              <a:lnSpc>
                <a:spcPct val="115000"/>
              </a:lnSpc>
              <a:buClr>
                <a:schemeClr val="bg1"/>
              </a:buClr>
              <a:buSzPts val="1800"/>
              <a:buFont typeface="Wingdings" panose="05000000000000000000" pitchFamily="2" charset="2"/>
              <a:buChar char="§"/>
            </a:pP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1996 Minimum Funding</a:t>
            </a:r>
          </a:p>
          <a:p>
            <a:pPr marL="1828754" lvl="2" indent="-457189">
              <a:lnSpc>
                <a:spcPct val="115000"/>
              </a:lnSpc>
              <a:buClr>
                <a:schemeClr val="bg1"/>
              </a:buClr>
              <a:buSzPts val="1800"/>
              <a:buFont typeface="Wingdings" panose="05000000000000000000" pitchFamily="2" charset="2"/>
              <a:buChar char="§"/>
            </a:pP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Undisbursed Funds Factor (for Tribes/TDHEs over $5M in allocation)</a:t>
            </a:r>
          </a:p>
        </p:txBody>
      </p:sp>
      <p:sp>
        <p:nvSpPr>
          <p:cNvPr id="305" name="Google Shape;305;p45"/>
          <p:cNvSpPr txBox="1"/>
          <p:nvPr/>
        </p:nvSpPr>
        <p:spPr>
          <a:xfrm>
            <a:off x="901617" y="1018217"/>
            <a:ext cx="3857200" cy="1574400"/>
          </a:xfrm>
          <a:prstGeom prst="rect">
            <a:avLst/>
          </a:prstGeom>
          <a:noFill/>
          <a:ln>
            <a:noFill/>
          </a:ln>
        </p:spPr>
        <p:txBody>
          <a:bodyPr spcFirstLastPara="1" wrap="square" lIns="121900" tIns="121900" rIns="121900" bIns="121900" anchor="t" anchorCtr="0">
            <a:noAutofit/>
          </a:bodyPr>
          <a:lstStyle/>
          <a:p>
            <a:pPr algn="ctr"/>
            <a:r>
              <a:rPr lang="en-US" sz="4400" b="1" dirty="0">
                <a:latin typeface="Calibri" panose="020F0502020204030204" pitchFamily="34" charset="0"/>
                <a:ea typeface="Calibri" panose="020F0502020204030204" pitchFamily="34" charset="0"/>
                <a:cs typeface="Calibri" panose="020F0502020204030204" pitchFamily="34" charset="0"/>
                <a:sym typeface="Roboto"/>
              </a:rPr>
              <a:t>TITLE III: Allocation of Grant Amounts</a:t>
            </a:r>
          </a:p>
          <a:p>
            <a:pPr algn="ctr"/>
            <a:endParaRPr lang="en-US" sz="2000" b="1" i="1" dirty="0">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306" name="Google Shape;306;p45"/>
          <p:cNvPicPr preferRelativeResize="0"/>
          <p:nvPr/>
        </p:nvPicPr>
        <p:blipFill>
          <a:blip r:embed="rId3">
            <a:alphaModFix/>
          </a:blip>
          <a:stretch>
            <a:fillRect/>
          </a:stretch>
        </p:blipFill>
        <p:spPr>
          <a:xfrm>
            <a:off x="1864882" y="3892117"/>
            <a:ext cx="1716517" cy="169366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3" name="Google Shape;313;p46"/>
          <p:cNvSpPr txBox="1">
            <a:spLocks noGrp="1"/>
          </p:cNvSpPr>
          <p:nvPr>
            <p:ph type="body" idx="4294967295"/>
          </p:nvPr>
        </p:nvSpPr>
        <p:spPr>
          <a:xfrm>
            <a:off x="6299200" y="1479550"/>
            <a:ext cx="5118100" cy="5168900"/>
          </a:xfrm>
          <a:prstGeom prst="rect">
            <a:avLst/>
          </a:prstGeom>
          <a:ln w="57150">
            <a:solidFill>
              <a:srgbClr val="A43035">
                <a:alpha val="87000"/>
              </a:srgbClr>
            </a:solidFill>
          </a:ln>
        </p:spPr>
        <p:txBody>
          <a:bodyPr spcFirstLastPara="1" vert="horz" wrap="square" lIns="121900" tIns="121900" rIns="121900" bIns="121900" numCol="1" anchor="t" anchorCtr="0" compatLnSpc="1">
            <a:prstTxWarp prst="textNoShape">
              <a:avLst/>
            </a:prstTxWarp>
            <a:noAutofit/>
          </a:bodyPr>
          <a:lstStyle/>
          <a:p>
            <a:pPr marL="365760" indent="-384048">
              <a:spcBef>
                <a:spcPts val="667"/>
              </a:spcBef>
              <a:buClr>
                <a:srgbClr val="434343"/>
              </a:buClr>
              <a:buSzPts val="1500"/>
            </a:pPr>
            <a:r>
              <a:rPr lang="en" sz="2400" b="1" dirty="0">
                <a:solidFill>
                  <a:srgbClr val="434343"/>
                </a:solidFill>
              </a:rPr>
              <a:t>Sec. 405 Review and audit by Secretary</a:t>
            </a:r>
            <a:endParaRPr sz="2400" b="1" dirty="0">
              <a:solidFill>
                <a:srgbClr val="434343"/>
              </a:solidFill>
            </a:endParaRPr>
          </a:p>
          <a:p>
            <a:pPr marL="1005840" lvl="3" indent="-548640">
              <a:buClr>
                <a:srgbClr val="434343"/>
              </a:buClr>
              <a:buSzPts val="1500"/>
              <a:buChar char="-"/>
            </a:pPr>
            <a:r>
              <a:rPr lang="en" dirty="0">
                <a:solidFill>
                  <a:srgbClr val="434343"/>
                </a:solidFill>
              </a:rPr>
              <a:t>Monitoring audit or review of Recipient</a:t>
            </a:r>
            <a:endParaRPr dirty="0">
              <a:solidFill>
                <a:srgbClr val="434343"/>
              </a:solidFill>
            </a:endParaRPr>
          </a:p>
          <a:p>
            <a:pPr marL="1005840" lvl="3" indent="-548640">
              <a:buClr>
                <a:srgbClr val="434343"/>
              </a:buClr>
              <a:buSzPts val="1500"/>
              <a:buChar char="-"/>
            </a:pPr>
            <a:r>
              <a:rPr lang="en" dirty="0">
                <a:solidFill>
                  <a:srgbClr val="434343"/>
                </a:solidFill>
              </a:rPr>
              <a:t>Verify accuracy of APRs </a:t>
            </a:r>
            <a:endParaRPr dirty="0">
              <a:solidFill>
                <a:srgbClr val="434343"/>
              </a:solidFill>
            </a:endParaRPr>
          </a:p>
          <a:p>
            <a:pPr marL="1005840" lvl="3" indent="-548640">
              <a:buClr>
                <a:srgbClr val="434343"/>
              </a:buClr>
              <a:buSzPts val="1500"/>
              <a:buChar char="-"/>
            </a:pPr>
            <a:r>
              <a:rPr lang="en" dirty="0">
                <a:solidFill>
                  <a:srgbClr val="434343"/>
                </a:solidFill>
              </a:rPr>
              <a:t>On-site visits</a:t>
            </a:r>
            <a:endParaRPr dirty="0">
              <a:solidFill>
                <a:srgbClr val="434343"/>
              </a:solidFill>
            </a:endParaRPr>
          </a:p>
          <a:p>
            <a:pPr marL="1005840" lvl="3" indent="-548640">
              <a:buClr>
                <a:srgbClr val="434343"/>
              </a:buClr>
              <a:buSzPts val="1500"/>
              <a:buChar char="-"/>
            </a:pPr>
            <a:r>
              <a:rPr lang="en" dirty="0">
                <a:solidFill>
                  <a:srgbClr val="434343"/>
                </a:solidFill>
              </a:rPr>
              <a:t>Public availability of Review reports</a:t>
            </a:r>
            <a:endParaRPr dirty="0">
              <a:solidFill>
                <a:srgbClr val="434343"/>
              </a:solidFill>
            </a:endParaRPr>
          </a:p>
          <a:p>
            <a:pPr marL="365760" indent="-384048">
              <a:buClr>
                <a:srgbClr val="434343"/>
              </a:buClr>
              <a:buSzPts val="1500"/>
            </a:pPr>
            <a:r>
              <a:rPr lang="en" sz="2400" b="1" dirty="0">
                <a:solidFill>
                  <a:srgbClr val="434343"/>
                </a:solidFill>
              </a:rPr>
              <a:t>Sec. 406 GAO audits</a:t>
            </a:r>
            <a:endParaRPr sz="2400" b="1" dirty="0">
              <a:solidFill>
                <a:srgbClr val="434343"/>
              </a:solidFill>
            </a:endParaRPr>
          </a:p>
          <a:p>
            <a:pPr marL="1005840" lvl="3" indent="-548640">
              <a:buClr>
                <a:srgbClr val="434343"/>
              </a:buClr>
              <a:buSzPts val="1500"/>
              <a:buChar char="-"/>
            </a:pPr>
            <a:r>
              <a:rPr lang="en" dirty="0">
                <a:solidFill>
                  <a:srgbClr val="434343"/>
                </a:solidFill>
              </a:rPr>
              <a:t>Government Accounting Office shall have full access of Recipients records &amp; files</a:t>
            </a:r>
            <a:endParaRPr dirty="0">
              <a:solidFill>
                <a:srgbClr val="434343"/>
              </a:solidFill>
            </a:endParaRPr>
          </a:p>
          <a:p>
            <a:pPr marL="365760" indent="-384048">
              <a:buClr>
                <a:srgbClr val="434343"/>
              </a:buClr>
              <a:buSzPts val="1500"/>
            </a:pPr>
            <a:r>
              <a:rPr lang="en" sz="2400" b="1" dirty="0">
                <a:solidFill>
                  <a:srgbClr val="434343"/>
                </a:solidFill>
              </a:rPr>
              <a:t>Sec. 407 Reports to Congress</a:t>
            </a:r>
            <a:endParaRPr sz="2400" b="1" dirty="0">
              <a:solidFill>
                <a:srgbClr val="434343"/>
              </a:solidFill>
            </a:endParaRPr>
          </a:p>
          <a:p>
            <a:pPr marL="1005840" lvl="3" indent="-548640">
              <a:buClr>
                <a:srgbClr val="434343"/>
              </a:buClr>
              <a:buSzPts val="1500"/>
              <a:buChar char="-"/>
            </a:pPr>
            <a:r>
              <a:rPr lang="en" dirty="0">
                <a:solidFill>
                  <a:srgbClr val="434343"/>
                </a:solidFill>
              </a:rPr>
              <a:t>HUD reports NAHASDA progress annually</a:t>
            </a:r>
            <a:endParaRPr dirty="0">
              <a:solidFill>
                <a:srgbClr val="434343"/>
              </a:solidFill>
            </a:endParaRPr>
          </a:p>
          <a:p>
            <a:pPr marL="365760" indent="-384048">
              <a:buClr>
                <a:srgbClr val="434343"/>
              </a:buClr>
              <a:buSzPts val="1500"/>
            </a:pPr>
            <a:r>
              <a:rPr lang="en" sz="2400" b="1" dirty="0">
                <a:solidFill>
                  <a:srgbClr val="434343"/>
                </a:solidFill>
              </a:rPr>
              <a:t>Sec. 408 Public availability of information</a:t>
            </a:r>
            <a:endParaRPr sz="1400" b="1" dirty="0">
              <a:solidFill>
                <a:srgbClr val="434343"/>
              </a:solidFill>
            </a:endParaRPr>
          </a:p>
          <a:p>
            <a:pPr marL="365760" indent="-457200">
              <a:spcBef>
                <a:spcPts val="2133"/>
              </a:spcBef>
              <a:buNone/>
            </a:pPr>
            <a:endParaRPr sz="1800" dirty="0">
              <a:solidFill>
                <a:srgbClr val="434343"/>
              </a:solidFill>
            </a:endParaRPr>
          </a:p>
          <a:p>
            <a:pPr marL="365760" indent="-457200">
              <a:spcAft>
                <a:spcPts val="2133"/>
              </a:spcAft>
              <a:buNone/>
            </a:pPr>
            <a:endParaRPr sz="1800" dirty="0">
              <a:solidFill>
                <a:srgbClr val="434343"/>
              </a:solidFill>
            </a:endParaRPr>
          </a:p>
        </p:txBody>
      </p:sp>
      <p:sp>
        <p:nvSpPr>
          <p:cNvPr id="311" name="Google Shape;311;p46"/>
          <p:cNvSpPr txBox="1">
            <a:spLocks noGrp="1"/>
          </p:cNvSpPr>
          <p:nvPr>
            <p:ph type="title" idx="4294967295"/>
          </p:nvPr>
        </p:nvSpPr>
        <p:spPr>
          <a:xfrm>
            <a:off x="2019300" y="-239712"/>
            <a:ext cx="9899650" cy="1416050"/>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t>Title IV: Compliance, Audits &amp; Reports</a:t>
            </a:r>
            <a:endParaRPr b="1" dirty="0"/>
          </a:p>
        </p:txBody>
      </p:sp>
      <p:sp>
        <p:nvSpPr>
          <p:cNvPr id="312" name="Google Shape;312;p46"/>
          <p:cNvSpPr txBox="1">
            <a:spLocks noGrp="1"/>
          </p:cNvSpPr>
          <p:nvPr>
            <p:ph type="body" idx="4294967295"/>
          </p:nvPr>
        </p:nvSpPr>
        <p:spPr>
          <a:xfrm>
            <a:off x="939800" y="1479550"/>
            <a:ext cx="5118100" cy="5168900"/>
          </a:xfrm>
          <a:prstGeom prst="rect">
            <a:avLst/>
          </a:prstGeom>
          <a:ln w="57150">
            <a:solidFill>
              <a:srgbClr val="A43035"/>
            </a:solidFill>
          </a:ln>
        </p:spPr>
        <p:txBody>
          <a:bodyPr spcFirstLastPara="1" vert="horz" wrap="square" lIns="121900" tIns="121900" rIns="121900" bIns="121900" numCol="1" anchor="t" anchorCtr="0" compatLnSpc="1">
            <a:prstTxWarp prst="textNoShape">
              <a:avLst/>
            </a:prstTxWarp>
            <a:noAutofit/>
          </a:bodyPr>
          <a:lstStyle/>
          <a:p>
            <a:pPr marL="379413" indent="-384048">
              <a:spcBef>
                <a:spcPts val="667"/>
              </a:spcBef>
              <a:buClr>
                <a:srgbClr val="434343"/>
              </a:buClr>
              <a:buSzPts val="1500"/>
            </a:pPr>
            <a:r>
              <a:rPr lang="en" sz="2400" b="1" dirty="0">
                <a:solidFill>
                  <a:srgbClr val="434343"/>
                </a:solidFill>
              </a:rPr>
              <a:t>Sec. 401 Remedies for Noncompliance</a:t>
            </a:r>
            <a:endParaRPr sz="2400" b="1" dirty="0">
              <a:solidFill>
                <a:srgbClr val="434343"/>
              </a:solidFill>
            </a:endParaRPr>
          </a:p>
          <a:p>
            <a:pPr marL="1005840" lvl="3" indent="-548640">
              <a:buClr>
                <a:srgbClr val="434343"/>
              </a:buClr>
              <a:buSzPts val="1500"/>
              <a:buChar char="-"/>
            </a:pPr>
            <a:r>
              <a:rPr lang="en" dirty="0">
                <a:solidFill>
                  <a:srgbClr val="434343"/>
                </a:solidFill>
              </a:rPr>
              <a:t>Terminate IHBG payments</a:t>
            </a:r>
            <a:endParaRPr dirty="0">
              <a:solidFill>
                <a:srgbClr val="434343"/>
              </a:solidFill>
            </a:endParaRPr>
          </a:p>
          <a:p>
            <a:pPr marL="1005840" lvl="3" indent="-548640">
              <a:buClr>
                <a:srgbClr val="434343"/>
              </a:buClr>
              <a:buSzPts val="1500"/>
              <a:buChar char="-"/>
            </a:pPr>
            <a:r>
              <a:rPr lang="en" dirty="0">
                <a:solidFill>
                  <a:srgbClr val="434343"/>
                </a:solidFill>
              </a:rPr>
              <a:t>Reduce IHBG payments</a:t>
            </a:r>
            <a:endParaRPr dirty="0">
              <a:solidFill>
                <a:srgbClr val="434343"/>
              </a:solidFill>
            </a:endParaRPr>
          </a:p>
          <a:p>
            <a:pPr marL="1005840" lvl="3" indent="-548640">
              <a:buClr>
                <a:srgbClr val="434343"/>
              </a:buClr>
              <a:buSzPts val="1500"/>
              <a:buChar char="-"/>
            </a:pPr>
            <a:r>
              <a:rPr lang="en" dirty="0">
                <a:solidFill>
                  <a:srgbClr val="434343"/>
                </a:solidFill>
              </a:rPr>
              <a:t>Limit availability of IHBG payments</a:t>
            </a:r>
            <a:endParaRPr dirty="0">
              <a:solidFill>
                <a:srgbClr val="434343"/>
              </a:solidFill>
            </a:endParaRPr>
          </a:p>
          <a:p>
            <a:pPr marL="1005840" lvl="3" indent="-548640">
              <a:buClr>
                <a:srgbClr val="434343"/>
              </a:buClr>
              <a:buSzPts val="1500"/>
              <a:buChar char="-"/>
            </a:pPr>
            <a:r>
              <a:rPr lang="en" dirty="0">
                <a:solidFill>
                  <a:srgbClr val="434343"/>
                </a:solidFill>
              </a:rPr>
              <a:t>Replace Grant recipient or TDHE</a:t>
            </a:r>
            <a:endParaRPr dirty="0">
              <a:solidFill>
                <a:srgbClr val="434343"/>
              </a:solidFill>
            </a:endParaRPr>
          </a:p>
          <a:p>
            <a:pPr marL="365760" indent="-457200">
              <a:buClr>
                <a:srgbClr val="434343"/>
              </a:buClr>
              <a:buSzPts val="1500"/>
            </a:pPr>
            <a:r>
              <a:rPr lang="en" sz="2400" b="1" dirty="0">
                <a:solidFill>
                  <a:srgbClr val="434343"/>
                </a:solidFill>
              </a:rPr>
              <a:t>Sec. 402 Replace of recipient</a:t>
            </a:r>
            <a:endParaRPr sz="2400" b="1" dirty="0">
              <a:solidFill>
                <a:srgbClr val="434343"/>
              </a:solidFill>
            </a:endParaRPr>
          </a:p>
          <a:p>
            <a:pPr marL="1005840" lvl="3" indent="-548640">
              <a:buClr>
                <a:srgbClr val="434343"/>
              </a:buClr>
              <a:buSzPts val="1500"/>
              <a:buChar char="-"/>
            </a:pPr>
            <a:r>
              <a:rPr lang="en" dirty="0">
                <a:solidFill>
                  <a:srgbClr val="434343"/>
                </a:solidFill>
              </a:rPr>
              <a:t>Oppor</a:t>
            </a:r>
            <a:r>
              <a:rPr lang="en" sz="1200" dirty="0">
                <a:solidFill>
                  <a:srgbClr val="434343"/>
                </a:solidFill>
              </a:rPr>
              <a:t>tunity for hearing</a:t>
            </a:r>
            <a:endParaRPr sz="1200" dirty="0">
              <a:solidFill>
                <a:srgbClr val="434343"/>
              </a:solidFill>
            </a:endParaRPr>
          </a:p>
          <a:p>
            <a:pPr marL="365760" indent="-457200">
              <a:buClr>
                <a:srgbClr val="434343"/>
              </a:buClr>
              <a:buSzPts val="1500"/>
            </a:pPr>
            <a:r>
              <a:rPr lang="en" sz="2400" b="1" dirty="0">
                <a:solidFill>
                  <a:srgbClr val="434343"/>
                </a:solidFill>
              </a:rPr>
              <a:t>Sec. 403 Monitoring of compliance</a:t>
            </a:r>
            <a:endParaRPr sz="2400" b="1" dirty="0">
              <a:solidFill>
                <a:srgbClr val="434343"/>
              </a:solidFill>
            </a:endParaRPr>
          </a:p>
          <a:p>
            <a:pPr marL="1005840" lvl="3" indent="-548640">
              <a:buClr>
                <a:srgbClr val="434343"/>
              </a:buClr>
              <a:buSzPts val="1500"/>
              <a:buChar char="-"/>
            </a:pPr>
            <a:r>
              <a:rPr lang="en" dirty="0">
                <a:solidFill>
                  <a:srgbClr val="434343"/>
                </a:solidFill>
              </a:rPr>
              <a:t>Enforceable agreements</a:t>
            </a:r>
            <a:endParaRPr dirty="0">
              <a:solidFill>
                <a:srgbClr val="434343"/>
              </a:solidFill>
            </a:endParaRPr>
          </a:p>
          <a:p>
            <a:pPr marL="1005840" lvl="3" indent="-548640">
              <a:buClr>
                <a:srgbClr val="434343"/>
              </a:buClr>
              <a:buSzPts val="1500"/>
              <a:buChar char="-"/>
            </a:pPr>
            <a:r>
              <a:rPr lang="en" dirty="0">
                <a:solidFill>
                  <a:srgbClr val="434343"/>
                </a:solidFill>
              </a:rPr>
              <a:t>Periodic monitoring</a:t>
            </a:r>
            <a:endParaRPr dirty="0">
              <a:solidFill>
                <a:srgbClr val="434343"/>
              </a:solidFill>
            </a:endParaRPr>
          </a:p>
          <a:p>
            <a:pPr marL="1005840" lvl="3" indent="-548640">
              <a:buClr>
                <a:srgbClr val="434343"/>
              </a:buClr>
              <a:buSzPts val="1500"/>
              <a:buChar char="-"/>
            </a:pPr>
            <a:r>
              <a:rPr lang="en" dirty="0">
                <a:solidFill>
                  <a:srgbClr val="434343"/>
                </a:solidFill>
              </a:rPr>
              <a:t>Performance measures</a:t>
            </a:r>
            <a:endParaRPr dirty="0">
              <a:solidFill>
                <a:srgbClr val="434343"/>
              </a:solidFill>
            </a:endParaRPr>
          </a:p>
          <a:p>
            <a:pPr marL="365760" indent="-384048">
              <a:buClr>
                <a:srgbClr val="434343"/>
              </a:buClr>
              <a:buSzPts val="1500"/>
            </a:pPr>
            <a:r>
              <a:rPr lang="en" sz="2400" b="1" dirty="0">
                <a:solidFill>
                  <a:srgbClr val="434343"/>
                </a:solidFill>
              </a:rPr>
              <a:t>Sec. 404 Performance Reports – Annual Performance Report (APR)</a:t>
            </a:r>
            <a:endParaRPr sz="2400" b="1" dirty="0">
              <a:solidFill>
                <a:srgbClr val="434343"/>
              </a:solidFill>
            </a:endParaRPr>
          </a:p>
          <a:p>
            <a:pPr marL="365760" indent="-457200">
              <a:spcBef>
                <a:spcPts val="667"/>
              </a:spcBef>
              <a:buNone/>
            </a:pPr>
            <a:endParaRPr sz="1800" dirty="0">
              <a:solidFill>
                <a:srgbClr val="434343"/>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7"/>
          <p:cNvSpPr txBox="1">
            <a:spLocks noGrp="1"/>
          </p:cNvSpPr>
          <p:nvPr>
            <p:ph type="title" idx="4294967295"/>
          </p:nvPr>
        </p:nvSpPr>
        <p:spPr>
          <a:xfrm>
            <a:off x="196851" y="322037"/>
            <a:ext cx="9874250" cy="1354363"/>
          </a:xfrm>
          <a:prstGeom prst="rect">
            <a:avLst/>
          </a:prstGeom>
        </p:spPr>
        <p:txBody>
          <a:bodyPr spcFirstLastPara="1" vert="horz" wrap="square" lIns="121900" tIns="121900" rIns="121900" bIns="121900" numCol="1" anchor="b" anchorCtr="0" compatLnSpc="1">
            <a:prstTxWarp prst="textNoShape">
              <a:avLst/>
            </a:prstTxWarp>
            <a:noAutofit/>
          </a:bodyPr>
          <a:lstStyle/>
          <a:p>
            <a:pPr>
              <a:spcBef>
                <a:spcPts val="1333"/>
              </a:spcBef>
            </a:pPr>
            <a:r>
              <a:rPr lang="en" b="1" dirty="0"/>
              <a:t>Title VI: Federal Guarantees for Financing Tribal Housing Activities</a:t>
            </a:r>
            <a:endParaRPr b="1" dirty="0"/>
          </a:p>
        </p:txBody>
      </p:sp>
      <p:sp>
        <p:nvSpPr>
          <p:cNvPr id="319" name="Google Shape;319;p47"/>
          <p:cNvSpPr txBox="1">
            <a:spLocks noGrp="1"/>
          </p:cNvSpPr>
          <p:nvPr>
            <p:ph type="body" idx="4294967295"/>
          </p:nvPr>
        </p:nvSpPr>
        <p:spPr>
          <a:xfrm>
            <a:off x="508000" y="2051050"/>
            <a:ext cx="2794000" cy="1027113"/>
          </a:xfrm>
          <a:prstGeom prst="rect">
            <a:avLst/>
          </a:prstGeom>
          <a:solidFill>
            <a:srgbClr val="A43035"/>
          </a:solidFill>
          <a:effectLst>
            <a:outerShdw blurRad="57150" dist="19050" dir="5400000" algn="bl" rotWithShape="0">
              <a:srgbClr val="000000">
                <a:alpha val="50000"/>
              </a:srgbClr>
            </a:outerShdw>
          </a:effectLst>
        </p:spPr>
        <p:txBody>
          <a:bodyPr spcFirstLastPara="1" vert="horz" wrap="square" lIns="121900" tIns="121900" rIns="121900" bIns="121900" numCol="1" anchor="t" anchorCtr="0" compatLnSpc="1">
            <a:prstTxWarp prst="textNoShape">
              <a:avLst/>
            </a:prstTxWarp>
            <a:noAutofit/>
          </a:bodyPr>
          <a:lstStyle/>
          <a:p>
            <a:pPr marL="0" indent="0" algn="ctr">
              <a:spcAft>
                <a:spcPts val="2133"/>
              </a:spcAft>
              <a:buNone/>
            </a:pPr>
            <a:r>
              <a:rPr lang="en" sz="2000" b="1" dirty="0">
                <a:solidFill>
                  <a:srgbClr val="FFFFFF"/>
                </a:solidFill>
              </a:rPr>
              <a:t>Sec. 601: Authority &amp; Requirements </a:t>
            </a:r>
            <a:endParaRPr sz="2000" b="1" dirty="0">
              <a:solidFill>
                <a:srgbClr val="FFFFFF"/>
              </a:solidFill>
            </a:endParaRPr>
          </a:p>
        </p:txBody>
      </p:sp>
      <p:sp>
        <p:nvSpPr>
          <p:cNvPr id="320" name="Google Shape;320;p47"/>
          <p:cNvSpPr txBox="1">
            <a:spLocks noGrp="1"/>
          </p:cNvSpPr>
          <p:nvPr>
            <p:ph type="body" idx="4294967295"/>
          </p:nvPr>
        </p:nvSpPr>
        <p:spPr>
          <a:xfrm>
            <a:off x="8902700" y="2051050"/>
            <a:ext cx="2794000" cy="1027113"/>
          </a:xfrm>
          <a:prstGeom prst="rect">
            <a:avLst/>
          </a:prstGeom>
          <a:solidFill>
            <a:srgbClr val="A43035"/>
          </a:solidFill>
          <a:effectLst>
            <a:outerShdw blurRad="57150" dist="19050" dir="5400000" algn="bl" rotWithShape="0">
              <a:srgbClr val="000000">
                <a:alpha val="50000"/>
              </a:srgbClr>
            </a:outerShdw>
          </a:effectLst>
        </p:spPr>
        <p:txBody>
          <a:bodyPr spcFirstLastPara="1" vert="horz" wrap="square" lIns="121900" tIns="121900" rIns="121900" bIns="121900" numCol="1" anchor="t" anchorCtr="0" compatLnSpc="1">
            <a:prstTxWarp prst="textNoShape">
              <a:avLst/>
            </a:prstTxWarp>
            <a:noAutofit/>
          </a:bodyPr>
          <a:lstStyle/>
          <a:p>
            <a:pPr marL="0" indent="0" algn="ctr">
              <a:spcAft>
                <a:spcPts val="2133"/>
              </a:spcAft>
              <a:buNone/>
            </a:pPr>
            <a:r>
              <a:rPr lang="en" sz="2000" b="1">
                <a:solidFill>
                  <a:srgbClr val="FFFFFF"/>
                </a:solidFill>
              </a:rPr>
              <a:t>Sec. 603: Payment of Interest </a:t>
            </a:r>
            <a:endParaRPr sz="2000" b="1" dirty="0">
              <a:solidFill>
                <a:srgbClr val="FFFFFF"/>
              </a:solidFill>
            </a:endParaRPr>
          </a:p>
        </p:txBody>
      </p:sp>
      <p:sp>
        <p:nvSpPr>
          <p:cNvPr id="321" name="Google Shape;321;p47"/>
          <p:cNvSpPr txBox="1"/>
          <p:nvPr/>
        </p:nvSpPr>
        <p:spPr>
          <a:xfrm>
            <a:off x="4699000" y="2050954"/>
            <a:ext cx="2794000" cy="1026779"/>
          </a:xfrm>
          <a:prstGeom prst="rect">
            <a:avLst/>
          </a:prstGeom>
          <a:solidFill>
            <a:srgbClr val="A43035"/>
          </a:solidFill>
          <a:ln>
            <a:noFill/>
          </a:ln>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pPr algn="ctr">
              <a:lnSpc>
                <a:spcPct val="115000"/>
              </a:lnSpc>
              <a:spcAft>
                <a:spcPts val="2133"/>
              </a:spcAft>
            </a:pPr>
            <a:r>
              <a:rPr lang="en"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Sec. 602: Security &amp; Payment</a:t>
            </a:r>
            <a:endParaRPr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22" name="Google Shape;322;p47"/>
          <p:cNvSpPr txBox="1"/>
          <p:nvPr/>
        </p:nvSpPr>
        <p:spPr>
          <a:xfrm>
            <a:off x="455100" y="4596737"/>
            <a:ext cx="2794000" cy="1090830"/>
          </a:xfrm>
          <a:prstGeom prst="rect">
            <a:avLst/>
          </a:prstGeom>
          <a:solidFill>
            <a:srgbClr val="A43035"/>
          </a:solidFill>
          <a:ln>
            <a:noFill/>
          </a:ln>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pPr algn="ctr">
              <a:lnSpc>
                <a:spcPct val="115000"/>
              </a:lnSpc>
              <a:spcAft>
                <a:spcPts val="2133"/>
              </a:spcAft>
            </a:pPr>
            <a:r>
              <a:rPr lang="en"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Sec. 604: Training &amp; Information</a:t>
            </a:r>
            <a:endParaRPr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23" name="Google Shape;323;p47"/>
          <p:cNvSpPr txBox="1"/>
          <p:nvPr/>
        </p:nvSpPr>
        <p:spPr>
          <a:xfrm>
            <a:off x="4699000" y="4596737"/>
            <a:ext cx="2794000" cy="1090830"/>
          </a:xfrm>
          <a:prstGeom prst="rect">
            <a:avLst/>
          </a:prstGeom>
          <a:solidFill>
            <a:srgbClr val="A43035"/>
          </a:solidFill>
          <a:ln>
            <a:noFill/>
          </a:ln>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pPr algn="ctr">
              <a:lnSpc>
                <a:spcPct val="115000"/>
              </a:lnSpc>
              <a:spcAft>
                <a:spcPts val="2133"/>
              </a:spcAft>
            </a:pPr>
            <a:r>
              <a:rPr lang="en"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Sec. 605: Limitation on Amount of Guarantees</a:t>
            </a:r>
            <a:endParaRPr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24" name="Google Shape;324;p47"/>
          <p:cNvSpPr txBox="1"/>
          <p:nvPr/>
        </p:nvSpPr>
        <p:spPr>
          <a:xfrm>
            <a:off x="8783400" y="4596737"/>
            <a:ext cx="2794000" cy="1090830"/>
          </a:xfrm>
          <a:prstGeom prst="rect">
            <a:avLst/>
          </a:prstGeom>
          <a:solidFill>
            <a:srgbClr val="A43035"/>
          </a:solidFill>
          <a:ln>
            <a:noFill/>
          </a:ln>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pPr algn="ctr">
              <a:lnSpc>
                <a:spcPct val="115000"/>
              </a:lnSpc>
              <a:spcBef>
                <a:spcPts val="667"/>
              </a:spcBef>
              <a:spcAft>
                <a:spcPts val="2133"/>
              </a:spcAft>
            </a:pPr>
            <a:r>
              <a:rPr lang="en"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Sec. 606: Effective Date</a:t>
            </a:r>
            <a:endParaRPr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25" name="Google Shape;325;p47"/>
          <p:cNvSpPr txBox="1"/>
          <p:nvPr/>
        </p:nvSpPr>
        <p:spPr>
          <a:xfrm>
            <a:off x="476267" y="3058600"/>
            <a:ext cx="2762400" cy="656000"/>
          </a:xfrm>
          <a:prstGeom prst="rect">
            <a:avLst/>
          </a:prstGeom>
          <a:noFill/>
          <a:ln>
            <a:noFill/>
          </a:ln>
        </p:spPr>
        <p:txBody>
          <a:bodyPr spcFirstLastPara="1" wrap="square" lIns="121900" tIns="121900" rIns="121900" bIns="121900" anchor="t" anchorCtr="0">
            <a:noAutofit/>
          </a:bodyPr>
          <a:lstStyle/>
          <a:p>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Loan terms &amp; limits </a:t>
            </a: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26" name="Google Shape;326;p47"/>
          <p:cNvSpPr txBox="1"/>
          <p:nvPr/>
        </p:nvSpPr>
        <p:spPr>
          <a:xfrm>
            <a:off x="4656567" y="2984500"/>
            <a:ext cx="2762400" cy="656000"/>
          </a:xfrm>
          <a:prstGeom prst="rect">
            <a:avLst/>
          </a:prstGeom>
          <a:noFill/>
          <a:ln>
            <a:noFill/>
          </a:ln>
        </p:spPr>
        <p:txBody>
          <a:bodyPr spcFirstLastPara="1" wrap="square" lIns="121900" tIns="121900" rIns="121900" bIns="121900" anchor="t" anchorCtr="0">
            <a:noAutofit/>
          </a:bodyPr>
          <a:lstStyle/>
          <a:p>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Borrower capacity, repayment pledge of U.S. &amp; 95% loan limit</a:t>
            </a: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27" name="Google Shape;327;p47"/>
          <p:cNvSpPr txBox="1"/>
          <p:nvPr/>
        </p:nvSpPr>
        <p:spPr>
          <a:xfrm>
            <a:off x="8836867" y="3058600"/>
            <a:ext cx="2614400" cy="656000"/>
          </a:xfrm>
          <a:prstGeom prst="rect">
            <a:avLst/>
          </a:prstGeom>
          <a:noFill/>
          <a:ln>
            <a:noFill/>
          </a:ln>
        </p:spPr>
        <p:txBody>
          <a:bodyPr spcFirstLastPara="1" wrap="square" lIns="121900" tIns="121900" rIns="121900" bIns="121900" anchor="t" anchorCtr="0">
            <a:noAutofit/>
          </a:bodyPr>
          <a:lstStyle/>
          <a:p>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HUD guarantees payment of principal &amp; interest</a:t>
            </a: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28" name="Google Shape;328;p47"/>
          <p:cNvSpPr txBox="1"/>
          <p:nvPr/>
        </p:nvSpPr>
        <p:spPr>
          <a:xfrm>
            <a:off x="412750" y="5729800"/>
            <a:ext cx="2794000" cy="656000"/>
          </a:xfrm>
          <a:prstGeom prst="rect">
            <a:avLst/>
          </a:prstGeom>
          <a:noFill/>
          <a:ln>
            <a:noFill/>
          </a:ln>
        </p:spPr>
        <p:txBody>
          <a:bodyPr spcFirstLastPara="1" wrap="square" lIns="121900" tIns="121900" rIns="121900" bIns="121900" anchor="t" anchorCtr="0">
            <a:noAutofit/>
          </a:bodyPr>
          <a:lstStyle/>
          <a:p>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HUD provides Title VI training </a:t>
            </a: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29" name="Google Shape;329;p47"/>
          <p:cNvSpPr txBox="1"/>
          <p:nvPr/>
        </p:nvSpPr>
        <p:spPr>
          <a:xfrm>
            <a:off x="4688317" y="5729800"/>
            <a:ext cx="2762400" cy="656000"/>
          </a:xfrm>
          <a:prstGeom prst="rect">
            <a:avLst/>
          </a:prstGeom>
          <a:noFill/>
          <a:ln>
            <a:noFill/>
          </a:ln>
        </p:spPr>
        <p:txBody>
          <a:bodyPr spcFirstLastPara="1" wrap="square" lIns="121900" tIns="121900" rIns="121900" bIns="121900" anchor="t" anchorCtr="0">
            <a:noAutofit/>
          </a:bodyPr>
          <a:lstStyle/>
          <a:p>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FY aggregate limit</a:t>
            </a: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30" name="Google Shape;330;p47"/>
          <p:cNvSpPr txBox="1"/>
          <p:nvPr/>
        </p:nvSpPr>
        <p:spPr>
          <a:xfrm>
            <a:off x="8794617" y="5766800"/>
            <a:ext cx="2762400" cy="582000"/>
          </a:xfrm>
          <a:prstGeom prst="rect">
            <a:avLst/>
          </a:prstGeom>
          <a:noFill/>
          <a:ln>
            <a:noFill/>
          </a:ln>
        </p:spPr>
        <p:txBody>
          <a:bodyPr spcFirstLastPara="1" wrap="square" lIns="121900" tIns="121900" rIns="121900" bIns="121900" anchor="t" anchorCtr="0">
            <a:noAutofit/>
          </a:bodyPr>
          <a:lstStyle/>
          <a:p>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October 1, 1997</a:t>
            </a: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48"/>
          <p:cNvSpPr txBox="1">
            <a:spLocks noGrp="1"/>
          </p:cNvSpPr>
          <p:nvPr>
            <p:ph type="title" idx="4294967295"/>
          </p:nvPr>
        </p:nvSpPr>
        <p:spPr>
          <a:xfrm>
            <a:off x="211488" y="180975"/>
            <a:ext cx="10933112" cy="1389063"/>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t>HUD Title VI Loan Guarantee &amp; </a:t>
            </a:r>
            <a:br>
              <a:rPr lang="en" b="1" dirty="0"/>
            </a:br>
            <a:r>
              <a:rPr lang="en" b="1" dirty="0"/>
              <a:t>     Other Leveraged Funding Sources</a:t>
            </a:r>
            <a:endParaRPr b="1" dirty="0"/>
          </a:p>
        </p:txBody>
      </p:sp>
      <p:sp>
        <p:nvSpPr>
          <p:cNvPr id="336" name="Google Shape;336;p48"/>
          <p:cNvSpPr txBox="1">
            <a:spLocks noGrp="1"/>
          </p:cNvSpPr>
          <p:nvPr>
            <p:ph type="body" idx="4294967295"/>
          </p:nvPr>
        </p:nvSpPr>
        <p:spPr>
          <a:xfrm>
            <a:off x="655194" y="1716880"/>
            <a:ext cx="5367590" cy="4753770"/>
          </a:xfrm>
          <a:prstGeom prst="rect">
            <a:avLst/>
          </a:prstGeom>
          <a:ln w="57150">
            <a:solidFill>
              <a:srgbClr val="A43035"/>
            </a:solidFill>
          </a:ln>
        </p:spPr>
        <p:txBody>
          <a:bodyPr spcFirstLastPara="1" vert="horz" wrap="square" lIns="121900" tIns="121900" rIns="121900" bIns="121900" numCol="1" anchor="t" anchorCtr="0" compatLnSpc="1">
            <a:prstTxWarp prst="textNoShape">
              <a:avLst/>
            </a:prstTxWarp>
            <a:noAutofit/>
          </a:bodyPr>
          <a:lstStyle/>
          <a:p>
            <a:pPr marL="365760" indent="-365760">
              <a:spcBef>
                <a:spcPts val="667"/>
              </a:spcBef>
              <a:buFont typeface="Wingdings" panose="05000000000000000000" pitchFamily="2" charset="2"/>
              <a:buChar char="v"/>
            </a:pPr>
            <a:r>
              <a:rPr lang="en" sz="2400" b="1" u="sng" dirty="0">
                <a:solidFill>
                  <a:srgbClr val="434343"/>
                </a:solidFill>
              </a:rPr>
              <a:t>HUD Title VI Loan Program</a:t>
            </a:r>
            <a:endParaRPr sz="2400" b="1" u="sng" dirty="0">
              <a:solidFill>
                <a:srgbClr val="434343"/>
              </a:solidFill>
            </a:endParaRPr>
          </a:p>
          <a:p>
            <a:pPr marL="365760" indent="-365760">
              <a:spcBef>
                <a:spcPts val="667"/>
              </a:spcBef>
              <a:buClr>
                <a:srgbClr val="434343"/>
              </a:buClr>
              <a:buSzPts val="1500"/>
              <a:buFont typeface="Wingdings" panose="05000000000000000000" pitchFamily="2" charset="2"/>
              <a:buChar char="v"/>
            </a:pPr>
            <a:r>
              <a:rPr lang="en" sz="2400" dirty="0">
                <a:solidFill>
                  <a:srgbClr val="434343"/>
                </a:solidFill>
              </a:rPr>
              <a:t>Up to 5X a Tribe’s Need component</a:t>
            </a:r>
            <a:endParaRPr sz="2400" dirty="0">
              <a:solidFill>
                <a:srgbClr val="434343"/>
              </a:solidFill>
            </a:endParaRPr>
          </a:p>
          <a:p>
            <a:pPr marL="365760" indent="-365760">
              <a:buClr>
                <a:srgbClr val="434343"/>
              </a:buClr>
              <a:buSzPts val="1500"/>
              <a:buFont typeface="Wingdings" panose="05000000000000000000" pitchFamily="2" charset="2"/>
              <a:buChar char="v"/>
            </a:pPr>
            <a:r>
              <a:rPr lang="en" sz="2400" dirty="0">
                <a:solidFill>
                  <a:srgbClr val="434343"/>
                </a:solidFill>
              </a:rPr>
              <a:t>95% of loan guaranteed by HUD</a:t>
            </a:r>
            <a:endParaRPr sz="2400" dirty="0">
              <a:solidFill>
                <a:srgbClr val="434343"/>
              </a:solidFill>
            </a:endParaRPr>
          </a:p>
          <a:p>
            <a:pPr marL="365760" indent="-365760">
              <a:buClr>
                <a:srgbClr val="434343"/>
              </a:buClr>
              <a:buSzPts val="1500"/>
              <a:buFont typeface="Wingdings" panose="05000000000000000000" pitchFamily="2" charset="2"/>
              <a:buChar char="v"/>
            </a:pPr>
            <a:r>
              <a:rPr lang="en" sz="2400" dirty="0">
                <a:solidFill>
                  <a:srgbClr val="434343"/>
                </a:solidFill>
              </a:rPr>
              <a:t>Max. 20 years loan term</a:t>
            </a:r>
            <a:endParaRPr sz="2400" dirty="0">
              <a:solidFill>
                <a:srgbClr val="434343"/>
              </a:solidFill>
            </a:endParaRPr>
          </a:p>
          <a:p>
            <a:pPr marL="365760" indent="-365760">
              <a:buClr>
                <a:srgbClr val="434343"/>
              </a:buClr>
              <a:buSzPts val="1500"/>
              <a:buFont typeface="Wingdings" panose="05000000000000000000" pitchFamily="2" charset="2"/>
              <a:buChar char="v"/>
            </a:pPr>
            <a:r>
              <a:rPr lang="en" sz="2400" dirty="0">
                <a:solidFill>
                  <a:srgbClr val="434343"/>
                </a:solidFill>
              </a:rPr>
              <a:t>Tribe can pledge repayment from annual IHBG allocation </a:t>
            </a:r>
            <a:endParaRPr sz="2400" dirty="0">
              <a:solidFill>
                <a:srgbClr val="434343"/>
              </a:solidFill>
            </a:endParaRPr>
          </a:p>
          <a:p>
            <a:pPr marL="365760" indent="-365760">
              <a:buClr>
                <a:srgbClr val="434343"/>
              </a:buClr>
              <a:buSzPts val="1500"/>
              <a:buFont typeface="Wingdings" panose="05000000000000000000" pitchFamily="2" charset="2"/>
              <a:buChar char="v"/>
            </a:pPr>
            <a:r>
              <a:rPr lang="en" sz="2400" dirty="0">
                <a:solidFill>
                  <a:srgbClr val="434343"/>
                </a:solidFill>
              </a:rPr>
              <a:t>Qualified Title VI Lenders</a:t>
            </a:r>
            <a:endParaRPr sz="2400" dirty="0">
              <a:solidFill>
                <a:srgbClr val="434343"/>
              </a:solidFill>
            </a:endParaRPr>
          </a:p>
          <a:p>
            <a:pPr marL="0" indent="0">
              <a:spcBef>
                <a:spcPts val="667"/>
              </a:spcBef>
              <a:buNone/>
            </a:pPr>
            <a:endParaRPr sz="2400" dirty="0">
              <a:solidFill>
                <a:srgbClr val="434343"/>
              </a:solidFill>
            </a:endParaRPr>
          </a:p>
        </p:txBody>
      </p:sp>
      <p:sp>
        <p:nvSpPr>
          <p:cNvPr id="337" name="Google Shape;337;p48"/>
          <p:cNvSpPr txBox="1">
            <a:spLocks noGrp="1"/>
          </p:cNvSpPr>
          <p:nvPr>
            <p:ph type="body" idx="4294967295"/>
          </p:nvPr>
        </p:nvSpPr>
        <p:spPr>
          <a:xfrm>
            <a:off x="6324599" y="1716880"/>
            <a:ext cx="5285667" cy="4753770"/>
          </a:xfrm>
          <a:prstGeom prst="rect">
            <a:avLst/>
          </a:prstGeom>
          <a:ln w="57150">
            <a:solidFill>
              <a:srgbClr val="A43035"/>
            </a:solidFill>
          </a:ln>
        </p:spPr>
        <p:txBody>
          <a:bodyPr spcFirstLastPara="1" vert="horz" wrap="square" lIns="121900" tIns="121900" rIns="121900" bIns="121900" numCol="1" anchor="t" anchorCtr="0" compatLnSpc="1">
            <a:prstTxWarp prst="textNoShape">
              <a:avLst/>
            </a:prstTxWarp>
            <a:noAutofit/>
          </a:bodyPr>
          <a:lstStyle/>
          <a:p>
            <a:pPr marL="365760" indent="-365760">
              <a:spcBef>
                <a:spcPts val="800"/>
              </a:spcBef>
              <a:buFont typeface="Wingdings" panose="05000000000000000000" pitchFamily="2" charset="2"/>
              <a:buChar char="v"/>
            </a:pPr>
            <a:r>
              <a:rPr lang="en" sz="2400" b="1" u="sng" dirty="0">
                <a:solidFill>
                  <a:srgbClr val="434343"/>
                </a:solidFill>
              </a:rPr>
              <a:t>Other Leveraged Sources of Funding </a:t>
            </a:r>
            <a:endParaRPr sz="2400" b="1" u="sng" dirty="0">
              <a:solidFill>
                <a:srgbClr val="434343"/>
              </a:solidFill>
            </a:endParaRPr>
          </a:p>
          <a:p>
            <a:pPr marL="365760" indent="-365760">
              <a:spcBef>
                <a:spcPts val="800"/>
              </a:spcBef>
              <a:buClr>
                <a:srgbClr val="434343"/>
              </a:buClr>
              <a:buSzPts val="1500"/>
              <a:buFont typeface="Wingdings" panose="05000000000000000000" pitchFamily="2" charset="2"/>
              <a:buChar char="v"/>
            </a:pPr>
            <a:r>
              <a:rPr lang="en" sz="2400" dirty="0">
                <a:solidFill>
                  <a:srgbClr val="434343"/>
                </a:solidFill>
              </a:rPr>
              <a:t>HUD Section 184 Mortgage Loan Guarantee Program</a:t>
            </a:r>
            <a:endParaRPr sz="2400" dirty="0">
              <a:solidFill>
                <a:srgbClr val="434343"/>
              </a:solidFill>
            </a:endParaRPr>
          </a:p>
          <a:p>
            <a:pPr marL="365760" indent="-365760">
              <a:buClr>
                <a:srgbClr val="434343"/>
              </a:buClr>
              <a:buSzPts val="1500"/>
              <a:buFont typeface="Wingdings" panose="05000000000000000000" pitchFamily="2" charset="2"/>
              <a:buChar char="v"/>
            </a:pPr>
            <a:r>
              <a:rPr lang="en" sz="2400" dirty="0">
                <a:solidFill>
                  <a:srgbClr val="434343"/>
                </a:solidFill>
              </a:rPr>
              <a:t>U.S. Treasury IRS - Low Income Housing Tax Credit Program</a:t>
            </a:r>
            <a:endParaRPr sz="2400" dirty="0">
              <a:solidFill>
                <a:srgbClr val="434343"/>
              </a:solidFill>
            </a:endParaRPr>
          </a:p>
          <a:p>
            <a:pPr marL="365760" indent="-365760">
              <a:buClr>
                <a:srgbClr val="434343"/>
              </a:buClr>
              <a:buSzPts val="1500"/>
              <a:buFont typeface="Wingdings" panose="05000000000000000000" pitchFamily="2" charset="2"/>
              <a:buChar char="v"/>
            </a:pPr>
            <a:r>
              <a:rPr lang="en" sz="2400" dirty="0">
                <a:solidFill>
                  <a:srgbClr val="434343"/>
                </a:solidFill>
              </a:rPr>
              <a:t>USDA Rural Development</a:t>
            </a:r>
          </a:p>
          <a:p>
            <a:pPr marL="365760" indent="-365760">
              <a:buClr>
                <a:srgbClr val="434343"/>
              </a:buClr>
              <a:buSzPts val="1500"/>
              <a:buFont typeface="Wingdings" panose="05000000000000000000" pitchFamily="2" charset="2"/>
              <a:buChar char="v"/>
            </a:pPr>
            <a:r>
              <a:rPr lang="en" sz="2400" dirty="0">
                <a:solidFill>
                  <a:srgbClr val="434343"/>
                </a:solidFill>
              </a:rPr>
              <a:t>State Infrastructure Agencies</a:t>
            </a:r>
            <a:endParaRPr sz="2400" dirty="0">
              <a:solidFill>
                <a:srgbClr val="434343"/>
              </a:solidFill>
            </a:endParaRPr>
          </a:p>
          <a:p>
            <a:pPr marL="365760" indent="-365760">
              <a:buClr>
                <a:srgbClr val="434343"/>
              </a:buClr>
              <a:buSzPts val="1500"/>
              <a:buFont typeface="Wingdings" panose="05000000000000000000" pitchFamily="2" charset="2"/>
              <a:buChar char="v"/>
            </a:pPr>
            <a:r>
              <a:rPr lang="en" sz="2400" dirty="0">
                <a:solidFill>
                  <a:srgbClr val="434343"/>
                </a:solidFill>
              </a:rPr>
              <a:t>Indian Health Service (Water &amp; Sewer)</a:t>
            </a:r>
            <a:endParaRPr sz="2400" dirty="0">
              <a:solidFill>
                <a:srgbClr val="434343"/>
              </a:solidFill>
            </a:endParaRPr>
          </a:p>
          <a:p>
            <a:pPr marL="365760" indent="-365760">
              <a:buClr>
                <a:srgbClr val="434343"/>
              </a:buClr>
              <a:buSzPts val="1500"/>
              <a:buFont typeface="Wingdings" panose="05000000000000000000" pitchFamily="2" charset="2"/>
              <a:buChar char="v"/>
            </a:pPr>
            <a:r>
              <a:rPr lang="en" sz="2400" dirty="0">
                <a:solidFill>
                  <a:srgbClr val="434343"/>
                </a:solidFill>
              </a:rPr>
              <a:t>Other/Private: (FHLB, bond financing, etc.)</a:t>
            </a:r>
            <a:endParaRPr sz="2400" dirty="0">
              <a:solidFill>
                <a:srgbClr val="434343"/>
              </a:solidFill>
            </a:endParaRPr>
          </a:p>
          <a:p>
            <a:pPr marL="365760" indent="-365760">
              <a:spcBef>
                <a:spcPts val="800"/>
              </a:spcBef>
              <a:buFont typeface="Wingdings" panose="05000000000000000000" pitchFamily="2" charset="2"/>
              <a:buChar char="v"/>
            </a:pPr>
            <a:endParaRPr sz="2400" dirty="0">
              <a:solidFill>
                <a:srgbClr val="434343"/>
              </a:solidFill>
            </a:endParaRPr>
          </a:p>
          <a:p>
            <a:pPr marL="365760" indent="-365760">
              <a:spcBef>
                <a:spcPts val="667"/>
              </a:spcBef>
              <a:buFont typeface="Wingdings" panose="05000000000000000000" pitchFamily="2" charset="2"/>
              <a:buChar char="v"/>
            </a:pPr>
            <a:endParaRPr sz="2400" dirty="0">
              <a:solidFill>
                <a:srgbClr val="434343"/>
              </a:solidFill>
            </a:endParaRPr>
          </a:p>
          <a:p>
            <a:pPr marL="365760" indent="-365760">
              <a:spcBef>
                <a:spcPts val="800"/>
              </a:spcBef>
              <a:buFont typeface="Wingdings" panose="05000000000000000000" pitchFamily="2" charset="2"/>
              <a:buChar char="v"/>
            </a:pPr>
            <a:endParaRPr sz="2400" dirty="0">
              <a:solidFill>
                <a:srgbClr val="434343"/>
              </a:solidFill>
            </a:endParaRPr>
          </a:p>
          <a:p>
            <a:pPr marL="365760" indent="-365760">
              <a:spcBef>
                <a:spcPts val="800"/>
              </a:spcBef>
              <a:buFont typeface="Wingdings" panose="05000000000000000000" pitchFamily="2" charset="2"/>
              <a:buChar char="v"/>
            </a:pPr>
            <a:endParaRPr sz="2400" dirty="0">
              <a:solidFill>
                <a:srgbClr val="434343"/>
              </a:solidFill>
            </a:endParaRPr>
          </a:p>
          <a:p>
            <a:pPr marL="365760" indent="-365760">
              <a:spcAft>
                <a:spcPts val="2133"/>
              </a:spcAft>
              <a:buFont typeface="Wingdings" panose="05000000000000000000" pitchFamily="2" charset="2"/>
              <a:buChar char="v"/>
            </a:pPr>
            <a:endParaRPr sz="2400" dirty="0">
              <a:solidFill>
                <a:srgbClr val="434343"/>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EA1FD7-96DC-6E2F-967A-445625D2C1AF}"/>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a:stretch/>
        </p:blipFill>
        <p:spPr>
          <a:xfrm>
            <a:off x="-3484" y="3160"/>
            <a:ext cx="12195484" cy="6854840"/>
          </a:xfrm>
          <a:prstGeom prst="rect">
            <a:avLst/>
          </a:prstGeom>
        </p:spPr>
      </p:pic>
      <p:sp>
        <p:nvSpPr>
          <p:cNvPr id="2" name="Title 1">
            <a:extLst>
              <a:ext uri="{FF2B5EF4-FFF2-40B4-BE49-F238E27FC236}">
                <a16:creationId xmlns:a16="http://schemas.microsoft.com/office/drawing/2014/main" id="{96792ABA-BDE5-4F35-84A8-D82E0D3EAE31}"/>
              </a:ext>
            </a:extLst>
          </p:cNvPr>
          <p:cNvSpPr>
            <a:spLocks noGrp="1"/>
          </p:cNvSpPr>
          <p:nvPr>
            <p:ph type="ctrTitle"/>
          </p:nvPr>
        </p:nvSpPr>
        <p:spPr>
          <a:xfrm>
            <a:off x="775546" y="672073"/>
            <a:ext cx="10640907" cy="2218233"/>
          </a:xfrm>
        </p:spPr>
        <p:txBody>
          <a:bodyPr anchor="t">
            <a:noAutofit/>
          </a:bodyPr>
          <a:lstStyle/>
          <a:p>
            <a:r>
              <a:rPr lang="en-US" sz="3200" dirty="0">
                <a:latin typeface="Playfair Display" pitchFamily="2" charset="0"/>
              </a:rPr>
              <a:t>This training was made possible through a cooperative funding agreement between the </a:t>
            </a:r>
            <a:r>
              <a:rPr kumimoji="0" lang="en-US" sz="3200" b="0" i="0" u="none" strike="noStrike" kern="1200" cap="none" spc="0" normalizeH="0" baseline="0" noProof="0" dirty="0">
                <a:ln>
                  <a:noFill/>
                </a:ln>
                <a:effectLst/>
                <a:uLnTx/>
                <a:uFillTx/>
                <a:latin typeface="Playfair Display" pitchFamily="2" charset="0"/>
              </a:rPr>
              <a:t>National American Indian Housing Council and the U.S. Department of Housing &amp; Urban Development, </a:t>
            </a:r>
            <a:br>
              <a:rPr kumimoji="0" lang="en-US" sz="3200" b="0" i="0" u="none" strike="noStrike" kern="1200" cap="none" spc="0" normalizeH="0" baseline="0" noProof="0" dirty="0">
                <a:ln>
                  <a:noFill/>
                </a:ln>
                <a:effectLst/>
                <a:uLnTx/>
                <a:uFillTx/>
                <a:latin typeface="Playfair Display" pitchFamily="2" charset="0"/>
              </a:rPr>
            </a:br>
            <a:r>
              <a:rPr kumimoji="0" lang="en-US" sz="3200" b="0" i="0" u="none" strike="noStrike" kern="1200" cap="none" spc="0" normalizeH="0" baseline="0" noProof="0" dirty="0">
                <a:ln>
                  <a:noFill/>
                </a:ln>
                <a:effectLst/>
                <a:uLnTx/>
                <a:uFillTx/>
                <a:latin typeface="Playfair Display" pitchFamily="2" charset="0"/>
              </a:rPr>
              <a:t>Washington, DC</a:t>
            </a:r>
            <a:br>
              <a:rPr kumimoji="0" lang="en-US" sz="4000" b="0" i="0" u="none" strike="noStrike" kern="1200" cap="none" spc="0" normalizeH="0" baseline="0" noProof="0" dirty="0">
                <a:ln>
                  <a:noFill/>
                </a:ln>
                <a:effectLst/>
                <a:uLnTx/>
                <a:uFillTx/>
                <a:latin typeface="Playfair Display" pitchFamily="2" charset="0"/>
              </a:rPr>
            </a:br>
            <a:endParaRPr lang="en-US" dirty="0">
              <a:latin typeface="Playfair Display" pitchFamily="2" charset="0"/>
            </a:endParaRPr>
          </a:p>
        </p:txBody>
      </p:sp>
      <p:pic>
        <p:nvPicPr>
          <p:cNvPr id="7" name="Picture Placeholder 11">
            <a:extLst>
              <a:ext uri="{FF2B5EF4-FFF2-40B4-BE49-F238E27FC236}">
                <a16:creationId xmlns:a16="http://schemas.microsoft.com/office/drawing/2014/main" id="{96851B90-D73D-4738-A622-816EFEFDA8F8}"/>
              </a:ext>
            </a:extLst>
          </p:cNvPr>
          <p:cNvPicPr>
            <a:picLocks noGrp="1"/>
          </p:cNvPicPr>
          <p:nvPr>
            <p:ph type="pic" sz="quarter" idx="4294967295"/>
          </p:nvPr>
        </p:nvPicPr>
        <p:blipFill>
          <a:blip r:embed="rId3">
            <a:extLst>
              <a:ext uri="{28A0092B-C50C-407E-A947-70E740481C1C}">
                <a14:useLocalDpi xmlns:a14="http://schemas.microsoft.com/office/drawing/2010/main" val="0"/>
              </a:ext>
            </a:extLst>
          </a:blip>
          <a:srcRect/>
          <a:stretch/>
        </p:blipFill>
        <p:spPr bwMode="auto">
          <a:xfrm>
            <a:off x="293399" y="4370770"/>
            <a:ext cx="2597150" cy="2392363"/>
          </a:xfrm>
          <a:prstGeom prst="rect">
            <a:avLst/>
          </a:prstGeom>
          <a:noFill/>
          <a:extLst>
            <a:ext uri="{91240B29-F687-4F45-9708-019B960494DF}">
              <a14:hiddenLine xmlns:a14="http://schemas.microsoft.com/office/drawing/2010/main" w="9525">
                <a:solidFill>
                  <a:srgbClr val="000000"/>
                </a:solidFill>
                <a:miter lim="800000"/>
                <a:headEnd/>
                <a:tailEnd/>
              </a14:hiddenLine>
            </a:ext>
          </a:extLst>
        </p:spPr>
      </p:pic>
      <p:pic>
        <p:nvPicPr>
          <p:cNvPr id="11" name="Picture 10" descr="A logo of a u. s. department of housing and urban development">
            <a:extLst>
              <a:ext uri="{FF2B5EF4-FFF2-40B4-BE49-F238E27FC236}">
                <a16:creationId xmlns:a16="http://schemas.microsoft.com/office/drawing/2014/main" id="{42698E66-2CED-07CC-A4E9-D9C387F5E6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7756" y="4577865"/>
            <a:ext cx="2031423" cy="2031423"/>
          </a:xfrm>
          <a:prstGeom prst="rect">
            <a:avLst/>
          </a:prstGeom>
        </p:spPr>
      </p:pic>
    </p:spTree>
    <p:extLst>
      <p:ext uri="{BB962C8B-B14F-4D97-AF65-F5344CB8AC3E}">
        <p14:creationId xmlns:p14="http://schemas.microsoft.com/office/powerpoint/2010/main" val="27483839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49"/>
          <p:cNvSpPr txBox="1">
            <a:spLocks noGrp="1"/>
          </p:cNvSpPr>
          <p:nvPr>
            <p:ph type="title" idx="4294967295"/>
          </p:nvPr>
        </p:nvSpPr>
        <p:spPr>
          <a:xfrm>
            <a:off x="3473450" y="206375"/>
            <a:ext cx="8718551" cy="1325563"/>
          </a:xfrm>
          <a:prstGeom prst="rect">
            <a:avLst/>
          </a:prstGeom>
        </p:spPr>
        <p:txBody>
          <a:bodyPr spcFirstLastPara="1" vert="horz" wrap="square" lIns="121900" tIns="121900" rIns="121900" bIns="121900" numCol="1" anchor="t" anchorCtr="0" compatLnSpc="1">
            <a:prstTxWarp prst="textNoShape">
              <a:avLst/>
            </a:prstTxWarp>
            <a:noAutofit/>
          </a:bodyPr>
          <a:lstStyle/>
          <a:p>
            <a:r>
              <a:rPr lang="en" b="1" dirty="0">
                <a:ea typeface="Calibri" panose="020F0502020204030204" pitchFamily="34" charset="0"/>
                <a:cs typeface="Calibri" panose="020F0502020204030204" pitchFamily="34" charset="0"/>
              </a:rPr>
              <a:t>Other </a:t>
            </a:r>
            <a:r>
              <a:rPr lang="en" b="1" dirty="0">
                <a:latin typeface="Calibri" panose="020F0502020204030204" pitchFamily="34" charset="0"/>
                <a:ea typeface="Calibri" panose="020F0502020204030204" pitchFamily="34" charset="0"/>
                <a:cs typeface="Calibri" panose="020F0502020204030204" pitchFamily="34" charset="0"/>
              </a:rPr>
              <a:t>Applicable Federal Laws</a:t>
            </a:r>
            <a:endParaRPr b="1" dirty="0">
              <a:latin typeface="Calibri" panose="020F0502020204030204" pitchFamily="34" charset="0"/>
              <a:ea typeface="Calibri" panose="020F0502020204030204" pitchFamily="34" charset="0"/>
              <a:cs typeface="Calibri" panose="020F0502020204030204" pitchFamily="34" charset="0"/>
            </a:endParaRPr>
          </a:p>
        </p:txBody>
      </p:sp>
      <p:sp>
        <p:nvSpPr>
          <p:cNvPr id="344" name="Google Shape;344;p49"/>
          <p:cNvSpPr txBox="1">
            <a:spLocks noGrp="1"/>
          </p:cNvSpPr>
          <p:nvPr>
            <p:ph sz="quarter" idx="4294967295"/>
          </p:nvPr>
        </p:nvSpPr>
        <p:spPr>
          <a:xfrm>
            <a:off x="3667431" y="1042219"/>
            <a:ext cx="8226119" cy="5388077"/>
          </a:xfrm>
          <a:prstGeom prst="rect">
            <a:avLst/>
          </a:prstGeom>
          <a:noFill/>
        </p:spPr>
        <p:txBody>
          <a:bodyPr spcFirstLastPara="1" vert="horz" wrap="square" lIns="762000" tIns="121900" rIns="121900" bIns="121900" numCol="1" anchor="t" anchorCtr="0" compatLnSpc="1">
            <a:prstTxWarp prst="textNoShape">
              <a:avLst/>
            </a:prstTxWarp>
            <a:noAutofit/>
          </a:bodyPr>
          <a:lstStyle/>
          <a:p>
            <a:pPr marL="251460" indent="-342900">
              <a:spcBef>
                <a:spcPts val="800"/>
              </a:spcBef>
              <a:buClr>
                <a:srgbClr val="434343"/>
              </a:buClr>
              <a:buSzPts val="2000"/>
              <a:buFont typeface="Wingdings" panose="05000000000000000000" pitchFamily="2" charset="2"/>
              <a:buChar char="v"/>
            </a:pPr>
            <a:r>
              <a:rPr lang="en" sz="2400" b="1" dirty="0">
                <a:solidFill>
                  <a:srgbClr val="434343"/>
                </a:solidFill>
              </a:rPr>
              <a:t>Non-Discrimination Laws:</a:t>
            </a:r>
            <a:endParaRPr sz="2400" b="1" dirty="0">
              <a:solidFill>
                <a:srgbClr val="434343"/>
              </a:solidFill>
            </a:endParaRPr>
          </a:p>
          <a:p>
            <a:pPr marL="708660" lvl="2" indent="-342900">
              <a:spcBef>
                <a:spcPts val="800"/>
              </a:spcBef>
              <a:buFont typeface="Wingdings" panose="05000000000000000000" pitchFamily="2" charset="2"/>
              <a:buChar char="Ø"/>
            </a:pPr>
            <a:r>
              <a:rPr lang="en" sz="2400" dirty="0">
                <a:solidFill>
                  <a:srgbClr val="434343"/>
                </a:solidFill>
              </a:rPr>
              <a:t>Age Discrimination Act of 1975</a:t>
            </a:r>
            <a:endParaRPr sz="2400" dirty="0">
              <a:solidFill>
                <a:srgbClr val="434343"/>
              </a:solidFill>
            </a:endParaRPr>
          </a:p>
          <a:p>
            <a:pPr marL="708660" lvl="2" indent="-342900">
              <a:spcBef>
                <a:spcPts val="800"/>
              </a:spcBef>
              <a:buFont typeface="Wingdings" panose="05000000000000000000" pitchFamily="2" charset="2"/>
              <a:buChar char="Ø"/>
            </a:pPr>
            <a:r>
              <a:rPr lang="en" sz="2400" dirty="0">
                <a:solidFill>
                  <a:srgbClr val="434343"/>
                </a:solidFill>
              </a:rPr>
              <a:t>Section 504 of the Rehabilitation Act of 1973 (option for use of American with Disabilities Act of 1990)</a:t>
            </a:r>
            <a:endParaRPr sz="2400" dirty="0">
              <a:solidFill>
                <a:srgbClr val="434343"/>
              </a:solidFill>
            </a:endParaRPr>
          </a:p>
          <a:p>
            <a:pPr marL="708660" lvl="2" indent="-342900">
              <a:spcBef>
                <a:spcPts val="800"/>
              </a:spcBef>
              <a:buFont typeface="Wingdings" panose="05000000000000000000" pitchFamily="2" charset="2"/>
              <a:buChar char="Ø"/>
            </a:pPr>
            <a:r>
              <a:rPr lang="en" sz="2400" dirty="0">
                <a:solidFill>
                  <a:srgbClr val="434343"/>
                </a:solidFill>
              </a:rPr>
              <a:t>Indian Civil Rights Act of 1968</a:t>
            </a:r>
            <a:endParaRPr sz="2400" dirty="0">
              <a:solidFill>
                <a:srgbClr val="434343"/>
              </a:solidFill>
            </a:endParaRPr>
          </a:p>
          <a:p>
            <a:pPr marL="708660" lvl="2" indent="-342900">
              <a:spcBef>
                <a:spcPts val="800"/>
              </a:spcBef>
              <a:buFont typeface="Wingdings" panose="05000000000000000000" pitchFamily="2" charset="2"/>
              <a:buChar char="Ø"/>
            </a:pPr>
            <a:r>
              <a:rPr lang="en" sz="2400" dirty="0">
                <a:solidFill>
                  <a:srgbClr val="434343"/>
                </a:solidFill>
              </a:rPr>
              <a:t>Title VI &amp; VIII of the Civil Rights Act of 1968</a:t>
            </a:r>
          </a:p>
          <a:p>
            <a:pPr marL="251460" indent="-342900">
              <a:spcBef>
                <a:spcPts val="800"/>
              </a:spcBef>
              <a:buFont typeface="Wingdings" panose="05000000000000000000" pitchFamily="2" charset="2"/>
              <a:buChar char="v"/>
            </a:pPr>
            <a:r>
              <a:rPr lang="en" sz="2400" b="1" dirty="0">
                <a:solidFill>
                  <a:srgbClr val="434343"/>
                </a:solidFill>
              </a:rPr>
              <a:t>Section 7(b) of Indian Self Determination Act</a:t>
            </a:r>
          </a:p>
          <a:p>
            <a:pPr marL="708660" lvl="1" indent="-342900">
              <a:spcBef>
                <a:spcPts val="800"/>
              </a:spcBef>
              <a:buFont typeface="Wingdings" panose="05000000000000000000" pitchFamily="2" charset="2"/>
              <a:buChar char="Ø"/>
            </a:pPr>
            <a:r>
              <a:rPr lang="en" dirty="0">
                <a:solidFill>
                  <a:srgbClr val="434343"/>
                </a:solidFill>
              </a:rPr>
              <a:t>Indian Preference in hiring, selection &amp; contract awards </a:t>
            </a:r>
          </a:p>
          <a:p>
            <a:pPr marL="251460" indent="-342900">
              <a:spcBef>
                <a:spcPts val="800"/>
              </a:spcBef>
              <a:buFont typeface="Wingdings" panose="05000000000000000000" pitchFamily="2" charset="2"/>
              <a:buChar char="v"/>
            </a:pPr>
            <a:r>
              <a:rPr lang="en" sz="2400" b="1" dirty="0">
                <a:solidFill>
                  <a:srgbClr val="434343"/>
                </a:solidFill>
              </a:rPr>
              <a:t>Uniform Relocation Assistance &amp; Real Property Acquisition Act of 1970</a:t>
            </a:r>
            <a:r>
              <a:rPr lang="en" sz="2400" dirty="0">
                <a:solidFill>
                  <a:srgbClr val="434343"/>
                </a:solidFill>
              </a:rPr>
              <a:t> - assures fair compensation for displacement of families affected by IHBG projects and provides requirements for purchase of real property.</a:t>
            </a:r>
            <a:endParaRPr sz="2400" dirty="0">
              <a:solidFill>
                <a:srgbClr val="434343"/>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50"/>
          <p:cNvSpPr txBox="1">
            <a:spLocks noGrp="1"/>
          </p:cNvSpPr>
          <p:nvPr>
            <p:ph type="title" idx="4294967295"/>
          </p:nvPr>
        </p:nvSpPr>
        <p:spPr>
          <a:xfrm>
            <a:off x="1671725" y="188524"/>
            <a:ext cx="8121650" cy="1385888"/>
          </a:xfrm>
          <a:prstGeom prst="rect">
            <a:avLst/>
          </a:prstGeom>
        </p:spPr>
        <p:txBody>
          <a:bodyPr spcFirstLastPara="1" vert="horz" wrap="square" lIns="121900" tIns="121900" rIns="121900" bIns="121900" numCol="1" anchor="ctr" anchorCtr="0" compatLnSpc="1">
            <a:prstTxWarp prst="textNoShape">
              <a:avLst/>
            </a:prstTxWarp>
            <a:noAutofit/>
          </a:bodyPr>
          <a:lstStyle/>
          <a:p>
            <a:r>
              <a:rPr lang="en" b="1" dirty="0"/>
              <a:t>Other Applicable Laws (cont’d)</a:t>
            </a:r>
            <a:endParaRPr b="1" dirty="0"/>
          </a:p>
        </p:txBody>
      </p:sp>
      <p:sp>
        <p:nvSpPr>
          <p:cNvPr id="351" name="Google Shape;351;p50"/>
          <p:cNvSpPr txBox="1">
            <a:spLocks noGrp="1"/>
          </p:cNvSpPr>
          <p:nvPr>
            <p:ph type="body" idx="4294967295"/>
          </p:nvPr>
        </p:nvSpPr>
        <p:spPr>
          <a:xfrm>
            <a:off x="230002" y="1806247"/>
            <a:ext cx="11202802" cy="5251450"/>
          </a:xfrm>
          <a:prstGeom prst="rect">
            <a:avLst/>
          </a:prstGeom>
          <a:noFill/>
        </p:spPr>
        <p:txBody>
          <a:bodyPr spcFirstLastPara="1" vert="horz" wrap="square" lIns="762000" tIns="121900" rIns="121900" bIns="121900" numCol="1" anchor="t" anchorCtr="0" compatLnSpc="1">
            <a:prstTxWarp prst="textNoShape">
              <a:avLst/>
            </a:prstTxWarp>
            <a:noAutofit/>
          </a:bodyPr>
          <a:lstStyle/>
          <a:p>
            <a:pPr marL="457200" indent="-457200">
              <a:spcBef>
                <a:spcPts val="800"/>
              </a:spcBef>
              <a:buClr>
                <a:srgbClr val="434343"/>
              </a:buClr>
              <a:buSzPts val="2000"/>
              <a:buFont typeface="Wingdings" panose="05000000000000000000" pitchFamily="2" charset="2"/>
              <a:buChar char="v"/>
            </a:pPr>
            <a:r>
              <a:rPr lang="en" sz="2600" b="1" dirty="0">
                <a:solidFill>
                  <a:srgbClr val="434343"/>
                </a:solidFill>
              </a:rPr>
              <a:t>Davis-Bacon Act of 1931 - </a:t>
            </a:r>
            <a:r>
              <a:rPr lang="en" sz="2600" dirty="0">
                <a:solidFill>
                  <a:srgbClr val="434343"/>
                </a:solidFill>
              </a:rPr>
              <a:t>Prevailing wages (Tribal prevailing wages can preempt Davis-Bacon if adopted by Tribe)</a:t>
            </a:r>
            <a:endParaRPr sz="2600" dirty="0">
              <a:solidFill>
                <a:srgbClr val="434343"/>
              </a:solidFill>
            </a:endParaRPr>
          </a:p>
          <a:p>
            <a:pPr marL="457200" indent="-457200">
              <a:buClr>
                <a:srgbClr val="434343"/>
              </a:buClr>
              <a:buSzPts val="2000"/>
              <a:buFont typeface="Wingdings" panose="05000000000000000000" pitchFamily="2" charset="2"/>
              <a:buChar char="v"/>
            </a:pPr>
            <a:r>
              <a:rPr lang="en" sz="2600" b="1" dirty="0">
                <a:solidFill>
                  <a:srgbClr val="434343"/>
                </a:solidFill>
              </a:rPr>
              <a:t>National Environmental Policy Act (NEPA</a:t>
            </a:r>
            <a:r>
              <a:rPr lang="en" sz="2600" dirty="0">
                <a:solidFill>
                  <a:srgbClr val="434343"/>
                </a:solidFill>
              </a:rPr>
              <a:t>) </a:t>
            </a:r>
            <a:r>
              <a:rPr lang="en" sz="2600" b="1" dirty="0">
                <a:solidFill>
                  <a:srgbClr val="434343"/>
                </a:solidFill>
              </a:rPr>
              <a:t>of 1969 </a:t>
            </a:r>
            <a:r>
              <a:rPr lang="en" sz="2600" dirty="0">
                <a:solidFill>
                  <a:srgbClr val="434343"/>
                </a:solidFill>
              </a:rPr>
              <a:t>– requires environmental reviews before any federal funds are obligated and spent.</a:t>
            </a:r>
            <a:endParaRPr sz="2600" b="1" dirty="0">
              <a:solidFill>
                <a:srgbClr val="434343"/>
              </a:solidFill>
            </a:endParaRPr>
          </a:p>
          <a:p>
            <a:pPr marL="457200" indent="-457200">
              <a:buClr>
                <a:srgbClr val="434343"/>
              </a:buClr>
              <a:buSzPts val="2000"/>
              <a:buFont typeface="Wingdings" panose="05000000000000000000" pitchFamily="2" charset="2"/>
              <a:buChar char="v"/>
            </a:pPr>
            <a:r>
              <a:rPr lang="en" sz="2600" b="1" dirty="0">
                <a:solidFill>
                  <a:srgbClr val="434343"/>
                </a:solidFill>
              </a:rPr>
              <a:t>Flood Disaster Protection Act of 1973 </a:t>
            </a:r>
            <a:r>
              <a:rPr lang="en" sz="2600" dirty="0">
                <a:solidFill>
                  <a:srgbClr val="434343"/>
                </a:solidFill>
              </a:rPr>
              <a:t> prohibits development in in FEMA designated flood zones or any other flood zones</a:t>
            </a:r>
            <a:endParaRPr sz="2600" b="1" dirty="0">
              <a:solidFill>
                <a:srgbClr val="434343"/>
              </a:solidFill>
            </a:endParaRPr>
          </a:p>
          <a:p>
            <a:pPr marL="457200" indent="-457200">
              <a:buClr>
                <a:srgbClr val="434343"/>
              </a:buClr>
              <a:buSzPts val="2000"/>
              <a:buFont typeface="Wingdings" panose="05000000000000000000" pitchFamily="2" charset="2"/>
              <a:buChar char="v"/>
            </a:pPr>
            <a:r>
              <a:rPr lang="en" sz="2600" b="1" dirty="0">
                <a:solidFill>
                  <a:srgbClr val="434343"/>
                </a:solidFill>
              </a:rPr>
              <a:t>Lead-based Paint Poisoning Prevention Act of 1973 </a:t>
            </a:r>
            <a:r>
              <a:rPr lang="en" sz="2600" dirty="0">
                <a:solidFill>
                  <a:srgbClr val="434343"/>
                </a:solidFill>
              </a:rPr>
              <a:t>– prohibits any use of lead-based paint in federally funded projects.</a:t>
            </a:r>
            <a:r>
              <a:rPr lang="en" sz="2600" b="1" dirty="0">
                <a:solidFill>
                  <a:srgbClr val="434343"/>
                </a:solidFill>
              </a:rPr>
              <a:t> </a:t>
            </a:r>
            <a:endParaRPr sz="2600" b="1" dirty="0">
              <a:solidFill>
                <a:srgbClr val="434343"/>
              </a:solidFill>
            </a:endParaRPr>
          </a:p>
          <a:p>
            <a:pPr marL="457200" indent="-457200">
              <a:buClr>
                <a:srgbClr val="434343"/>
              </a:buClr>
              <a:buSzPts val="2000"/>
              <a:buFont typeface="Wingdings" panose="05000000000000000000" pitchFamily="2" charset="2"/>
              <a:buChar char="v"/>
            </a:pPr>
            <a:r>
              <a:rPr lang="en" sz="2600" b="1" dirty="0">
                <a:solidFill>
                  <a:srgbClr val="434343"/>
                </a:solidFill>
              </a:rPr>
              <a:t>Uniform Administrative Requirements (2 CFR Part 200) </a:t>
            </a:r>
            <a:r>
              <a:rPr lang="en" sz="2600" dirty="0">
                <a:solidFill>
                  <a:srgbClr val="434343"/>
                </a:solidFill>
              </a:rPr>
              <a:t>— Consolidation of all former OMB Guidance for Uniform Administrative requirements, Cost Principles, and Audit Requirements for Federal Awards</a:t>
            </a:r>
            <a:endParaRPr sz="2600" b="1" dirty="0">
              <a:solidFill>
                <a:srgbClr val="434343"/>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F6500-F193-66FC-6DA4-9612574F0F4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EB6B3B2-C96A-ACA4-F4D2-B0907025C0E6}"/>
              </a:ext>
            </a:extLst>
          </p:cNvPr>
          <p:cNvSpPr>
            <a:spLocks noGrp="1"/>
          </p:cNvSpPr>
          <p:nvPr>
            <p:ph type="title"/>
          </p:nvPr>
        </p:nvSpPr>
        <p:spPr>
          <a:xfrm>
            <a:off x="1140542" y="2467897"/>
            <a:ext cx="10371319" cy="2143432"/>
          </a:xfrm>
        </p:spPr>
        <p:txBody>
          <a:bodyPr>
            <a:normAutofit/>
          </a:bodyPr>
          <a:lstStyle/>
          <a:p>
            <a:pPr algn="ctr"/>
            <a:r>
              <a:rPr lang="en-US" sz="6000" b="1" dirty="0">
                <a:latin typeface="Felix Titling" panose="04060505060202020A04" pitchFamily="82" charset="0"/>
              </a:rPr>
              <a:t>KEY  Ihbg  REGULATORY REQUIREMENTS </a:t>
            </a:r>
          </a:p>
        </p:txBody>
      </p:sp>
    </p:spTree>
    <p:extLst>
      <p:ext uri="{BB962C8B-B14F-4D97-AF65-F5344CB8AC3E}">
        <p14:creationId xmlns:p14="http://schemas.microsoft.com/office/powerpoint/2010/main" val="7924778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5"/>
          <p:cNvSpPr txBox="1">
            <a:spLocks noGrp="1"/>
          </p:cNvSpPr>
          <p:nvPr>
            <p:ph type="title"/>
          </p:nvPr>
        </p:nvSpPr>
        <p:spPr>
          <a:xfrm>
            <a:off x="765890" y="68167"/>
            <a:ext cx="10867953" cy="1014800"/>
          </a:xfrm>
          <a:prstGeom prst="rect">
            <a:avLst/>
          </a:prstGeom>
        </p:spPr>
        <p:txBody>
          <a:bodyPr spcFirstLastPara="1" vert="horz" wrap="square" lIns="121900" tIns="121900" rIns="121900" bIns="121900" numCol="1" anchor="ctr" anchorCtr="0" compatLnSpc="1">
            <a:prstTxWarp prst="textNoShape">
              <a:avLst/>
            </a:prstTxWarp>
            <a:noAutofit/>
          </a:bodyPr>
          <a:lstStyle/>
          <a:p>
            <a:endParaRPr sz="5200" b="1" dirty="0">
              <a:solidFill>
                <a:srgbClr val="E69138"/>
              </a:solidFill>
            </a:endParaRPr>
          </a:p>
          <a:p>
            <a:pPr algn="l"/>
            <a:r>
              <a:rPr lang="en" sz="4000" b="1" dirty="0">
                <a:solidFill>
                  <a:srgbClr val="434343"/>
                </a:solidFill>
              </a:rPr>
              <a:t>Key Requirements of IHBG (24 CFR 1000) &amp; Uniform Administrative Requirements (2 CFR 200)</a:t>
            </a:r>
            <a:r>
              <a:rPr lang="en" sz="4400" b="1" dirty="0">
                <a:solidFill>
                  <a:srgbClr val="434343"/>
                </a:solidFill>
              </a:rPr>
              <a:t>  </a:t>
            </a:r>
            <a:endParaRPr sz="4400" b="1" dirty="0">
              <a:solidFill>
                <a:srgbClr val="434343"/>
              </a:solidFill>
            </a:endParaRPr>
          </a:p>
        </p:txBody>
      </p:sp>
      <p:sp>
        <p:nvSpPr>
          <p:cNvPr id="107" name="Google Shape;107;p15"/>
          <p:cNvSpPr txBox="1"/>
          <p:nvPr/>
        </p:nvSpPr>
        <p:spPr>
          <a:xfrm>
            <a:off x="1119900" y="4810633"/>
            <a:ext cx="3110400" cy="7140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r>
              <a:rPr lang="en" sz="21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IHBG Regulations and Required Policies</a:t>
            </a:r>
            <a:endParaRPr sz="21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08" name="Google Shape;108;p15"/>
          <p:cNvSpPr txBox="1"/>
          <p:nvPr/>
        </p:nvSpPr>
        <p:spPr>
          <a:xfrm>
            <a:off x="4587984" y="4760233"/>
            <a:ext cx="2233200" cy="8148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21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Indian Housing Plan Explained</a:t>
            </a:r>
            <a:endParaRPr sz="21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09" name="Google Shape;109;p15"/>
          <p:cNvSpPr txBox="1"/>
          <p:nvPr/>
        </p:nvSpPr>
        <p:spPr>
          <a:xfrm>
            <a:off x="7993267" y="4760233"/>
            <a:ext cx="3215600" cy="10148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r>
              <a:rPr lang="en" sz="21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2 CFR 200 </a:t>
            </a:r>
            <a:endParaRPr sz="21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defTabSz="1219170">
              <a:buClr>
                <a:srgbClr val="000000"/>
              </a:buClr>
              <a:defRPr/>
            </a:pPr>
            <a:r>
              <a:rPr lang="en" sz="21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Uniform Administrative  Requirements</a:t>
            </a:r>
            <a:endParaRPr sz="21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111" name="Google Shape;111;p15"/>
          <p:cNvPicPr preferRelativeResize="0"/>
          <p:nvPr/>
        </p:nvPicPr>
        <p:blipFill rotWithShape="1">
          <a:blip r:embed="rId3">
            <a:alphaModFix/>
          </a:blip>
          <a:srcRect l="4287" r="4287"/>
          <a:stretch/>
        </p:blipFill>
        <p:spPr>
          <a:xfrm>
            <a:off x="1737767" y="2832933"/>
            <a:ext cx="1537999" cy="1538000"/>
          </a:xfrm>
          <a:prstGeom prst="rect">
            <a:avLst/>
          </a:prstGeom>
          <a:noFill/>
          <a:ln>
            <a:noFill/>
          </a:ln>
        </p:spPr>
      </p:pic>
      <p:sp>
        <p:nvSpPr>
          <p:cNvPr id="112" name="Google Shape;112;p15"/>
          <p:cNvSpPr txBox="1"/>
          <p:nvPr/>
        </p:nvSpPr>
        <p:spPr>
          <a:xfrm>
            <a:off x="5322467" y="2978733"/>
            <a:ext cx="1754800" cy="13924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113" name="Google Shape;113;p15"/>
          <p:cNvPicPr preferRelativeResize="0"/>
          <p:nvPr/>
        </p:nvPicPr>
        <p:blipFill rotWithShape="1">
          <a:blip r:embed="rId4">
            <a:alphaModFix/>
          </a:blip>
          <a:srcRect l="6499" r="6499"/>
          <a:stretch/>
        </p:blipFill>
        <p:spPr>
          <a:xfrm>
            <a:off x="5002834" y="2807151"/>
            <a:ext cx="1589565" cy="1589565"/>
          </a:xfrm>
          <a:prstGeom prst="rect">
            <a:avLst/>
          </a:prstGeom>
          <a:noFill/>
          <a:ln>
            <a:noFill/>
          </a:ln>
        </p:spPr>
      </p:pic>
      <p:pic>
        <p:nvPicPr>
          <p:cNvPr id="114" name="Google Shape;114;p15"/>
          <p:cNvPicPr preferRelativeResize="0"/>
          <p:nvPr/>
        </p:nvPicPr>
        <p:blipFill>
          <a:blip r:embed="rId5">
            <a:alphaModFix/>
          </a:blip>
          <a:stretch>
            <a:fillRect/>
          </a:stretch>
        </p:blipFill>
        <p:spPr>
          <a:xfrm>
            <a:off x="8319467" y="2765835"/>
            <a:ext cx="1672197" cy="1672203"/>
          </a:xfrm>
          <a:prstGeom prst="rect">
            <a:avLst/>
          </a:prstGeom>
          <a:noFill/>
          <a:ln>
            <a:noFill/>
          </a:ln>
        </p:spPr>
      </p:pic>
    </p:spTree>
    <p:extLst>
      <p:ext uri="{BB962C8B-B14F-4D97-AF65-F5344CB8AC3E}">
        <p14:creationId xmlns:p14="http://schemas.microsoft.com/office/powerpoint/2010/main" val="4256865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20" name="Google Shape;120;p16"/>
          <p:cNvSpPr txBox="1"/>
          <p:nvPr/>
        </p:nvSpPr>
        <p:spPr>
          <a:xfrm>
            <a:off x="344367" y="2026900"/>
            <a:ext cx="11423600" cy="4614800"/>
          </a:xfrm>
          <a:prstGeom prst="rect">
            <a:avLst/>
          </a:prstGeom>
          <a:noFill/>
          <a:ln>
            <a:noFill/>
          </a:ln>
        </p:spPr>
        <p:txBody>
          <a:bodyPr spcFirstLastPara="1" wrap="square" lIns="121900" tIns="121900" rIns="121900" bIns="121900" anchor="t" anchorCtr="0">
            <a:noAutofit/>
          </a:bodyPr>
          <a:lstStyle/>
          <a:p>
            <a:pPr marL="1066785" indent="-457200" defTabSz="1219170">
              <a:lnSpc>
                <a:spcPct val="115000"/>
              </a:lnSpc>
              <a:spcBef>
                <a:spcPts val="800"/>
              </a:spcBef>
              <a:buClr>
                <a:srgbClr val="000000"/>
              </a:buClr>
              <a:buFont typeface="Wingdings" panose="05000000000000000000" pitchFamily="2" charset="2"/>
              <a:buChar char="v"/>
              <a:defRPr/>
            </a:pPr>
            <a:r>
              <a:rPr lang="en" sz="2667" kern="0" dirty="0">
                <a:latin typeface="Calibri" panose="020F0502020204030204" pitchFamily="34" charset="0"/>
                <a:ea typeface="Calibri" panose="020F0502020204030204" pitchFamily="34" charset="0"/>
                <a:cs typeface="Calibri" panose="020F0502020204030204" pitchFamily="34" charset="0"/>
                <a:sym typeface="Roboto"/>
              </a:rPr>
              <a:t>Subpart A: General</a:t>
            </a:r>
            <a:endParaRPr sz="2667" kern="0" dirty="0">
              <a:latin typeface="Calibri" panose="020F0502020204030204" pitchFamily="34" charset="0"/>
              <a:ea typeface="Calibri" panose="020F0502020204030204" pitchFamily="34" charset="0"/>
              <a:cs typeface="Calibri" panose="020F0502020204030204" pitchFamily="34" charset="0"/>
              <a:sym typeface="Roboto"/>
            </a:endParaRPr>
          </a:p>
          <a:p>
            <a:pPr marL="1066785" indent="-457200" defTabSz="1219170">
              <a:lnSpc>
                <a:spcPct val="115000"/>
              </a:lnSpc>
              <a:spcBef>
                <a:spcPts val="800"/>
              </a:spcBef>
              <a:buClr>
                <a:srgbClr val="000000"/>
              </a:buClr>
              <a:buFont typeface="Wingdings" panose="05000000000000000000" pitchFamily="2" charset="2"/>
              <a:buChar char="v"/>
              <a:defRPr/>
            </a:pPr>
            <a:r>
              <a:rPr lang="en" sz="2667" kern="0" dirty="0">
                <a:latin typeface="Calibri" panose="020F0502020204030204" pitchFamily="34" charset="0"/>
                <a:ea typeface="Calibri" panose="020F0502020204030204" pitchFamily="34" charset="0"/>
                <a:cs typeface="Calibri" panose="020F0502020204030204" pitchFamily="34" charset="0"/>
                <a:sym typeface="Roboto"/>
              </a:rPr>
              <a:t>Subpart B: Affordable Housing Activities</a:t>
            </a:r>
            <a:endParaRPr sz="2667" kern="0" dirty="0">
              <a:latin typeface="Calibri" panose="020F0502020204030204" pitchFamily="34" charset="0"/>
              <a:ea typeface="Calibri" panose="020F0502020204030204" pitchFamily="34" charset="0"/>
              <a:cs typeface="Calibri" panose="020F0502020204030204" pitchFamily="34" charset="0"/>
              <a:sym typeface="Roboto"/>
            </a:endParaRPr>
          </a:p>
          <a:p>
            <a:pPr marL="1066785" indent="-457200" defTabSz="1219170">
              <a:lnSpc>
                <a:spcPct val="115000"/>
              </a:lnSpc>
              <a:spcBef>
                <a:spcPts val="800"/>
              </a:spcBef>
              <a:buClr>
                <a:srgbClr val="000000"/>
              </a:buClr>
              <a:buFont typeface="Wingdings" panose="05000000000000000000" pitchFamily="2" charset="2"/>
              <a:buChar char="v"/>
              <a:defRPr/>
            </a:pPr>
            <a:r>
              <a:rPr lang="en" sz="2667" kern="0" dirty="0">
                <a:latin typeface="Calibri" panose="020F0502020204030204" pitchFamily="34" charset="0"/>
                <a:ea typeface="Calibri" panose="020F0502020204030204" pitchFamily="34" charset="0"/>
                <a:cs typeface="Calibri" panose="020F0502020204030204" pitchFamily="34" charset="0"/>
                <a:sym typeface="Roboto"/>
              </a:rPr>
              <a:t>Subpart C: Indian Housing Plan</a:t>
            </a:r>
            <a:endParaRPr sz="2667" kern="0" dirty="0">
              <a:latin typeface="Calibri" panose="020F0502020204030204" pitchFamily="34" charset="0"/>
              <a:ea typeface="Calibri" panose="020F0502020204030204" pitchFamily="34" charset="0"/>
              <a:cs typeface="Calibri" panose="020F0502020204030204" pitchFamily="34" charset="0"/>
              <a:sym typeface="Roboto"/>
            </a:endParaRPr>
          </a:p>
          <a:p>
            <a:pPr marL="1066785" indent="-457200" defTabSz="1219170">
              <a:lnSpc>
                <a:spcPct val="115000"/>
              </a:lnSpc>
              <a:spcBef>
                <a:spcPts val="800"/>
              </a:spcBef>
              <a:buClr>
                <a:srgbClr val="000000"/>
              </a:buClr>
              <a:buFont typeface="Wingdings" panose="05000000000000000000" pitchFamily="2" charset="2"/>
              <a:buChar char="v"/>
              <a:defRPr/>
            </a:pPr>
            <a:r>
              <a:rPr lang="en" sz="2667" kern="0" dirty="0">
                <a:latin typeface="Calibri" panose="020F0502020204030204" pitchFamily="34" charset="0"/>
                <a:ea typeface="Calibri" panose="020F0502020204030204" pitchFamily="34" charset="0"/>
                <a:cs typeface="Calibri" panose="020F0502020204030204" pitchFamily="34" charset="0"/>
                <a:sym typeface="Roboto"/>
              </a:rPr>
              <a:t>Subpart D: Allocation Formula</a:t>
            </a:r>
            <a:endParaRPr sz="2667" kern="0" dirty="0">
              <a:latin typeface="Calibri" panose="020F0502020204030204" pitchFamily="34" charset="0"/>
              <a:ea typeface="Calibri" panose="020F0502020204030204" pitchFamily="34" charset="0"/>
              <a:cs typeface="Calibri" panose="020F0502020204030204" pitchFamily="34" charset="0"/>
              <a:sym typeface="Roboto"/>
            </a:endParaRPr>
          </a:p>
          <a:p>
            <a:pPr marL="1066785" indent="-457200" defTabSz="1219170">
              <a:lnSpc>
                <a:spcPct val="115000"/>
              </a:lnSpc>
              <a:spcBef>
                <a:spcPts val="800"/>
              </a:spcBef>
              <a:buClr>
                <a:srgbClr val="000000"/>
              </a:buClr>
              <a:buFont typeface="Wingdings" panose="05000000000000000000" pitchFamily="2" charset="2"/>
              <a:buChar char="v"/>
              <a:defRPr/>
            </a:pPr>
            <a:r>
              <a:rPr lang="en" sz="2667" kern="0" dirty="0">
                <a:latin typeface="Calibri" panose="020F0502020204030204" pitchFamily="34" charset="0"/>
                <a:ea typeface="Calibri" panose="020F0502020204030204" pitchFamily="34" charset="0"/>
                <a:cs typeface="Calibri" panose="020F0502020204030204" pitchFamily="34" charset="0"/>
                <a:sym typeface="Roboto"/>
              </a:rPr>
              <a:t>Subpart E: Federal Guarantees for Financing Activities</a:t>
            </a:r>
            <a:endParaRPr sz="2667" kern="0" dirty="0">
              <a:latin typeface="Calibri" panose="020F0502020204030204" pitchFamily="34" charset="0"/>
              <a:ea typeface="Calibri" panose="020F0502020204030204" pitchFamily="34" charset="0"/>
              <a:cs typeface="Calibri" panose="020F0502020204030204" pitchFamily="34" charset="0"/>
              <a:sym typeface="Roboto"/>
            </a:endParaRPr>
          </a:p>
          <a:p>
            <a:pPr marL="1066785" indent="-457200" defTabSz="1219170">
              <a:lnSpc>
                <a:spcPct val="115000"/>
              </a:lnSpc>
              <a:spcBef>
                <a:spcPts val="800"/>
              </a:spcBef>
              <a:buClr>
                <a:srgbClr val="000000"/>
              </a:buClr>
              <a:buFont typeface="Wingdings" panose="05000000000000000000" pitchFamily="2" charset="2"/>
              <a:buChar char="v"/>
              <a:defRPr/>
            </a:pPr>
            <a:r>
              <a:rPr lang="en" sz="2667" kern="0" dirty="0">
                <a:latin typeface="Calibri" panose="020F0502020204030204" pitchFamily="34" charset="0"/>
                <a:ea typeface="Calibri" panose="020F0502020204030204" pitchFamily="34" charset="0"/>
                <a:cs typeface="Calibri" panose="020F0502020204030204" pitchFamily="34" charset="0"/>
                <a:sym typeface="Roboto"/>
              </a:rPr>
              <a:t>Subpart F: Monitoring, Oversight &amp; Accountability</a:t>
            </a:r>
            <a:endParaRPr sz="2667" kern="0" dirty="0">
              <a:latin typeface="Calibri" panose="020F0502020204030204" pitchFamily="34" charset="0"/>
              <a:ea typeface="Calibri" panose="020F0502020204030204" pitchFamily="34" charset="0"/>
              <a:cs typeface="Calibri" panose="020F0502020204030204" pitchFamily="34" charset="0"/>
              <a:sym typeface="Roboto"/>
            </a:endParaRPr>
          </a:p>
          <a:p>
            <a:pPr marL="609585" defTabSz="1219170">
              <a:lnSpc>
                <a:spcPct val="115000"/>
              </a:lnSpc>
              <a:spcBef>
                <a:spcPts val="933"/>
              </a:spcBef>
              <a:buClr>
                <a:srgbClr val="000000"/>
              </a:buClr>
              <a:defRPr/>
            </a:pPr>
            <a:r>
              <a:rPr lang="en" sz="2133" kern="0" dirty="0">
                <a:latin typeface="Calibri" panose="020F0502020204030204" pitchFamily="34" charset="0"/>
                <a:ea typeface="Calibri" panose="020F0502020204030204" pitchFamily="34" charset="0"/>
                <a:cs typeface="Calibri" panose="020F0502020204030204" pitchFamily="34" charset="0"/>
                <a:sym typeface="Roboto"/>
              </a:rPr>
              <a:t>Note: Regulatory amendments conducted through Negotiated Rulemaking between HUD &amp; Tribes. </a:t>
            </a:r>
            <a:endParaRPr sz="800" kern="0" dirty="0">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 name="TextBox 2">
            <a:extLst>
              <a:ext uri="{FF2B5EF4-FFF2-40B4-BE49-F238E27FC236}">
                <a16:creationId xmlns:a16="http://schemas.microsoft.com/office/drawing/2014/main" id="{4E8437D7-E45E-B2E6-1820-24BC663ED0A6}"/>
              </a:ext>
            </a:extLst>
          </p:cNvPr>
          <p:cNvSpPr txBox="1"/>
          <p:nvPr/>
        </p:nvSpPr>
        <p:spPr>
          <a:xfrm>
            <a:off x="826576" y="216300"/>
            <a:ext cx="10668000" cy="1446550"/>
          </a:xfrm>
          <a:prstGeom prst="rect">
            <a:avLst/>
          </a:prstGeom>
          <a:noFill/>
        </p:spPr>
        <p:txBody>
          <a:bodyPr wrap="square">
            <a:spAutoFit/>
          </a:bodyPr>
          <a:lstStyle/>
          <a:p>
            <a:pPr defTabSz="1219170">
              <a:buClr>
                <a:srgbClr val="000000"/>
              </a:buClr>
              <a:defRPr/>
            </a:pPr>
            <a:r>
              <a:rPr lang="en-US" sz="4400" b="1" kern="0" dirty="0">
                <a:latin typeface="Calibri" panose="020F0502020204030204" pitchFamily="34" charset="0"/>
                <a:ea typeface="Calibri" panose="020F0502020204030204" pitchFamily="34" charset="0"/>
                <a:cs typeface="Calibri" panose="020F0502020204030204" pitchFamily="34" charset="0"/>
                <a:sym typeface="Roboto"/>
              </a:rPr>
              <a:t>24 CFR Part 1000 Implementing Regulations  Under NAHASDA</a:t>
            </a:r>
          </a:p>
        </p:txBody>
      </p:sp>
    </p:spTree>
    <p:extLst>
      <p:ext uri="{BB962C8B-B14F-4D97-AF65-F5344CB8AC3E}">
        <p14:creationId xmlns:p14="http://schemas.microsoft.com/office/powerpoint/2010/main" val="396334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4">
            <a:extLst>
              <a:ext uri="{FF2B5EF4-FFF2-40B4-BE49-F238E27FC236}">
                <a16:creationId xmlns:a16="http://schemas.microsoft.com/office/drawing/2014/main" id="{455180E0-82E9-EE10-5E21-48902FEA62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088" y="894408"/>
            <a:ext cx="9552121" cy="606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Slide Number Placeholder 5">
            <a:extLst>
              <a:ext uri="{FF2B5EF4-FFF2-40B4-BE49-F238E27FC236}">
                <a16:creationId xmlns:a16="http://schemas.microsoft.com/office/drawing/2014/main" id="{2CEAFB81-0AEA-C282-3FAA-7B47E4A75FB3}"/>
              </a:ext>
            </a:extLst>
          </p:cNvPr>
          <p:cNvSpPr>
            <a:spLocks noGrp="1" noChangeArrowheads="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r" rtl="0" eaLnBrk="1" fontAlgn="auto" hangingPunct="1">
              <a:spcBef>
                <a:spcPts val="0"/>
              </a:spcBef>
              <a:spcAft>
                <a:spcPts val="0"/>
              </a:spcAft>
              <a:defRPr sz="120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5pPr>
            <a:lvl6pPr marL="2286000" algn="l" defTabSz="914400" rtl="0" eaLnBrk="1" latinLnBrk="0" hangingPunct="1">
              <a:defRPr kern="1200">
                <a:solidFill>
                  <a:schemeClr val="tx1"/>
                </a:solidFill>
                <a:latin typeface="Trebuchet MS" panose="020B0603020202020204" pitchFamily="34" charset="0"/>
                <a:ea typeface="+mn-ea"/>
                <a:cs typeface="+mn-cs"/>
              </a:defRPr>
            </a:lvl6pPr>
            <a:lvl7pPr marL="2743200" algn="l" defTabSz="914400" rtl="0" eaLnBrk="1" latinLnBrk="0" hangingPunct="1">
              <a:defRPr kern="1200">
                <a:solidFill>
                  <a:schemeClr val="tx1"/>
                </a:solidFill>
                <a:latin typeface="Trebuchet MS" panose="020B0603020202020204" pitchFamily="34" charset="0"/>
                <a:ea typeface="+mn-ea"/>
                <a:cs typeface="+mn-cs"/>
              </a:defRPr>
            </a:lvl7pPr>
            <a:lvl8pPr marL="3200400" algn="l" defTabSz="914400" rtl="0" eaLnBrk="1" latinLnBrk="0" hangingPunct="1">
              <a:defRPr kern="1200">
                <a:solidFill>
                  <a:schemeClr val="tx1"/>
                </a:solidFill>
                <a:latin typeface="Trebuchet MS" panose="020B0603020202020204" pitchFamily="34" charset="0"/>
                <a:ea typeface="+mn-ea"/>
                <a:cs typeface="+mn-cs"/>
              </a:defRPr>
            </a:lvl8pPr>
            <a:lvl9pPr marL="3657600" algn="l" defTabSz="914400" rtl="0" eaLnBrk="1" latinLnBrk="0" hangingPunct="1">
              <a:defRPr kern="1200">
                <a:solidFill>
                  <a:schemeClr val="tx1"/>
                </a:solidFill>
                <a:latin typeface="Trebuchet MS" panose="020B0603020202020204" pitchFamily="34" charset="0"/>
                <a:ea typeface="+mn-ea"/>
                <a:cs typeface="+mn-cs"/>
              </a:defRPr>
            </a:lvl9pPr>
          </a:lstStyle>
          <a:p>
            <a:pPr fontAlgn="base">
              <a:spcBef>
                <a:spcPct val="0"/>
              </a:spcBef>
              <a:spcAft>
                <a:spcPct val="0"/>
              </a:spcAft>
              <a:defRPr/>
            </a:pPr>
            <a:fld id="{461B0BFA-6922-4D28-ABF3-1DF0B9DC7E71}" type="slidenum">
              <a:rPr lang="en-US" smtClean="0"/>
              <a:pPr fontAlgn="base">
                <a:spcBef>
                  <a:spcPct val="0"/>
                </a:spcBef>
                <a:spcAft>
                  <a:spcPct val="0"/>
                </a:spcAft>
                <a:defRPr/>
              </a:pPr>
              <a:t>35</a:t>
            </a:fld>
            <a:endParaRPr lang="en-US" altLang="en-US" dirty="0">
              <a:solidFill>
                <a:schemeClr val="bg1"/>
              </a:solidFill>
            </a:endParaRPr>
          </a:p>
        </p:txBody>
      </p:sp>
      <p:sp>
        <p:nvSpPr>
          <p:cNvPr id="2" name="Google Shape;127;p17">
            <a:extLst>
              <a:ext uri="{FF2B5EF4-FFF2-40B4-BE49-F238E27FC236}">
                <a16:creationId xmlns:a16="http://schemas.microsoft.com/office/drawing/2014/main" id="{050794FE-1B1F-7CFB-C923-929C10B78279}"/>
              </a:ext>
            </a:extLst>
          </p:cNvPr>
          <p:cNvSpPr txBox="1"/>
          <p:nvPr/>
        </p:nvSpPr>
        <p:spPr>
          <a:xfrm>
            <a:off x="-1035700" y="-37272"/>
            <a:ext cx="11170300" cy="80702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5067" b="1" kern="0" dirty="0">
                <a:latin typeface="Calibri" panose="020F0502020204030204" pitchFamily="34" charset="0"/>
                <a:ea typeface="Calibri" panose="020F0502020204030204" pitchFamily="34" charset="0"/>
                <a:cs typeface="Calibri" panose="020F0502020204030204" pitchFamily="34" charset="0"/>
                <a:sym typeface="Roboto"/>
              </a:rPr>
              <a:t>IHBG Program Required Policies</a:t>
            </a:r>
            <a:endParaRPr sz="5067" b="1" kern="0" dirty="0">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21531495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0A590-A0A1-58E8-E822-E43302087D15}"/>
            </a:ext>
          </a:extLst>
        </p:cNvPr>
        <p:cNvGrpSpPr/>
        <p:nvPr/>
      </p:nvGrpSpPr>
      <p:grpSpPr>
        <a:xfrm>
          <a:off x="0" y="0"/>
          <a:ext cx="0" cy="0"/>
          <a:chOff x="0" y="0"/>
          <a:chExt cx="0" cy="0"/>
        </a:xfrm>
      </p:grpSpPr>
      <p:sp>
        <p:nvSpPr>
          <p:cNvPr id="245764" name="Slide Number Placeholder 3">
            <a:extLst>
              <a:ext uri="{FF2B5EF4-FFF2-40B4-BE49-F238E27FC236}">
                <a16:creationId xmlns:a16="http://schemas.microsoft.com/office/drawing/2014/main" id="{46D03B96-6484-B9FF-5E21-44E3D4C2C78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32" indent="-285744">
              <a:defRPr>
                <a:solidFill>
                  <a:schemeClr val="tx1"/>
                </a:solidFill>
                <a:latin typeface="Trebuchet MS" panose="020B0603020202020204" pitchFamily="34" charset="0"/>
              </a:defRPr>
            </a:lvl2pPr>
            <a:lvl3pPr marL="1142971" indent="-228594">
              <a:defRPr>
                <a:solidFill>
                  <a:schemeClr val="tx1"/>
                </a:solidFill>
                <a:latin typeface="Trebuchet MS" panose="020B0603020202020204" pitchFamily="34" charset="0"/>
              </a:defRPr>
            </a:lvl3pPr>
            <a:lvl4pPr marL="1600160" indent="-228594">
              <a:defRPr>
                <a:solidFill>
                  <a:schemeClr val="tx1"/>
                </a:solidFill>
                <a:latin typeface="Trebuchet MS" panose="020B0603020202020204" pitchFamily="34" charset="0"/>
              </a:defRPr>
            </a:lvl4pPr>
            <a:lvl5pPr marL="2057349" indent="-228594">
              <a:defRPr>
                <a:solidFill>
                  <a:schemeClr val="tx1"/>
                </a:solidFill>
                <a:latin typeface="Trebuchet MS" panose="020B0603020202020204" pitchFamily="34" charset="0"/>
              </a:defRPr>
            </a:lvl5pPr>
            <a:lvl6pPr marL="2514537" indent="-228594" fontAlgn="base">
              <a:spcBef>
                <a:spcPct val="0"/>
              </a:spcBef>
              <a:spcAft>
                <a:spcPct val="0"/>
              </a:spcAft>
              <a:defRPr>
                <a:solidFill>
                  <a:schemeClr val="tx1"/>
                </a:solidFill>
                <a:latin typeface="Trebuchet MS" panose="020B0603020202020204" pitchFamily="34" charset="0"/>
              </a:defRPr>
            </a:lvl6pPr>
            <a:lvl7pPr marL="2971726" indent="-228594" fontAlgn="base">
              <a:spcBef>
                <a:spcPct val="0"/>
              </a:spcBef>
              <a:spcAft>
                <a:spcPct val="0"/>
              </a:spcAft>
              <a:defRPr>
                <a:solidFill>
                  <a:schemeClr val="tx1"/>
                </a:solidFill>
                <a:latin typeface="Trebuchet MS" panose="020B0603020202020204" pitchFamily="34" charset="0"/>
              </a:defRPr>
            </a:lvl7pPr>
            <a:lvl8pPr marL="3428914" indent="-228594" fontAlgn="base">
              <a:spcBef>
                <a:spcPct val="0"/>
              </a:spcBef>
              <a:spcAft>
                <a:spcPct val="0"/>
              </a:spcAft>
              <a:defRPr>
                <a:solidFill>
                  <a:schemeClr val="tx1"/>
                </a:solidFill>
                <a:latin typeface="Trebuchet MS" panose="020B0603020202020204" pitchFamily="34" charset="0"/>
              </a:defRPr>
            </a:lvl8pPr>
            <a:lvl9pPr marL="3886103" indent="-228594" fontAlgn="base">
              <a:spcBef>
                <a:spcPct val="0"/>
              </a:spcBef>
              <a:spcAft>
                <a:spcPct val="0"/>
              </a:spcAft>
              <a:defRPr>
                <a:solidFill>
                  <a:schemeClr val="tx1"/>
                </a:solidFill>
                <a:latin typeface="Trebuchet MS" panose="020B0603020202020204" pitchFamily="34" charset="0"/>
              </a:defRPr>
            </a:lvl9pPr>
          </a:lstStyle>
          <a:p>
            <a:pPr defTabSz="914377" fontAlgn="base">
              <a:spcBef>
                <a:spcPct val="0"/>
              </a:spcBef>
              <a:spcAft>
                <a:spcPct val="0"/>
              </a:spcAft>
            </a:pPr>
            <a:fld id="{2ECDDBEA-AF2B-4123-A185-246F19D8CAFB}" type="slidenum">
              <a:rPr lang="en-US" altLang="en-US" kern="1200">
                <a:solidFill>
                  <a:srgbClr val="FFFFFF"/>
                </a:solidFill>
                <a:ea typeface="+mn-ea"/>
                <a:cs typeface="+mn-cs"/>
              </a:rPr>
              <a:pPr defTabSz="914377" fontAlgn="base">
                <a:spcBef>
                  <a:spcPct val="0"/>
                </a:spcBef>
                <a:spcAft>
                  <a:spcPct val="0"/>
                </a:spcAft>
              </a:pPr>
              <a:t>36</a:t>
            </a:fld>
            <a:endParaRPr lang="en-US" altLang="en-US" kern="1200" dirty="0">
              <a:solidFill>
                <a:srgbClr val="FFFFFF"/>
              </a:solidFill>
              <a:ea typeface="+mn-ea"/>
              <a:cs typeface="+mn-cs"/>
            </a:endParaRPr>
          </a:p>
        </p:txBody>
      </p:sp>
      <p:sp>
        <p:nvSpPr>
          <p:cNvPr id="245762" name="Title 1">
            <a:extLst>
              <a:ext uri="{FF2B5EF4-FFF2-40B4-BE49-F238E27FC236}">
                <a16:creationId xmlns:a16="http://schemas.microsoft.com/office/drawing/2014/main" id="{8D60C6E1-D749-8CC8-22BD-F0AF8C0381AE}"/>
              </a:ext>
            </a:extLst>
          </p:cNvPr>
          <p:cNvSpPr>
            <a:spLocks noGrp="1" noChangeArrowheads="1"/>
          </p:cNvSpPr>
          <p:nvPr>
            <p:ph type="title" idx="4294967295"/>
          </p:nvPr>
        </p:nvSpPr>
        <p:spPr>
          <a:xfrm>
            <a:off x="324255" y="339490"/>
            <a:ext cx="9980580" cy="1143000"/>
          </a:xfrm>
        </p:spPr>
        <p:txBody>
          <a:bodyPr>
            <a:normAutofit fontScale="90000"/>
          </a:bodyPr>
          <a:lstStyle/>
          <a:p>
            <a:r>
              <a:rPr lang="en-US" altLang="en-US" dirty="0"/>
              <a:t>PIH Notice 2023-24: Housing Opportunity Through Modernization Act (HOTMA) of 2016</a:t>
            </a:r>
          </a:p>
        </p:txBody>
      </p:sp>
      <p:sp>
        <p:nvSpPr>
          <p:cNvPr id="245763" name="Content Placeholder 2">
            <a:extLst>
              <a:ext uri="{FF2B5EF4-FFF2-40B4-BE49-F238E27FC236}">
                <a16:creationId xmlns:a16="http://schemas.microsoft.com/office/drawing/2014/main" id="{EA23A0FC-AFF3-07A3-9EF9-2889F5287DE8}"/>
              </a:ext>
            </a:extLst>
          </p:cNvPr>
          <p:cNvSpPr>
            <a:spLocks noGrp="1" noChangeArrowheads="1"/>
          </p:cNvSpPr>
          <p:nvPr>
            <p:ph idx="4294967295"/>
          </p:nvPr>
        </p:nvSpPr>
        <p:spPr>
          <a:xfrm>
            <a:off x="457199" y="2079625"/>
            <a:ext cx="10515600" cy="4276725"/>
          </a:xfrm>
        </p:spPr>
        <p:txBody>
          <a:bodyPr/>
          <a:lstStyle/>
          <a:p>
            <a:pPr marL="365760" indent="-365760">
              <a:buFont typeface="Wingdings" panose="05000000000000000000" pitchFamily="2" charset="2"/>
              <a:buChar char="v"/>
            </a:pPr>
            <a:r>
              <a:rPr lang="en-US" sz="2400" dirty="0"/>
              <a:t>HOTMA was signed into law on July 29, 2016 (Public Law 114–201, 130 Stat. 782). While HOTMA made significant changes to various HUD programs, its impact on the IHBG program was limited. </a:t>
            </a:r>
            <a:r>
              <a:rPr lang="en-US" sz="2400" b="1" dirty="0"/>
              <a:t>HOTMA primarily impacts the IHBG program by revising the commonly used Part 5 definition of “annual income” codified at 24 CFR 5.609.</a:t>
            </a:r>
          </a:p>
          <a:p>
            <a:pPr marL="365760" indent="-365760">
              <a:buFont typeface="Wingdings" panose="05000000000000000000" pitchFamily="2" charset="2"/>
              <a:buChar char="v"/>
            </a:pPr>
            <a:r>
              <a:rPr lang="en-US" sz="2400" dirty="0"/>
              <a:t>Accordingly, Tribes/TDHEs that choose to adopt the Part 5 definition of annual income will have until </a:t>
            </a:r>
            <a:r>
              <a:rPr lang="en-US" sz="2400" b="1" dirty="0"/>
              <a:t>January 1, 2025</a:t>
            </a:r>
            <a:r>
              <a:rPr lang="en-US" sz="2400" dirty="0"/>
              <a:t>, to implement and come </a:t>
            </a:r>
            <a:r>
              <a:rPr lang="en-US" sz="2400" b="1" dirty="0"/>
              <a:t>into compliance with the new Part 5 definition of annual income. </a:t>
            </a:r>
            <a:r>
              <a:rPr lang="en-US" sz="2400" dirty="0"/>
              <a:t>This additional flexibility will allow time to update processes, procedures, and policies for Indian tribes and TDHEs that need it</a:t>
            </a:r>
            <a:endParaRPr lang="en-US" altLang="en-US" sz="2400" dirty="0"/>
          </a:p>
        </p:txBody>
      </p:sp>
    </p:spTree>
    <p:extLst>
      <p:ext uri="{BB962C8B-B14F-4D97-AF65-F5344CB8AC3E}">
        <p14:creationId xmlns:p14="http://schemas.microsoft.com/office/powerpoint/2010/main" val="17672229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4" name="Slide Number Placeholder 3">
            <a:extLst>
              <a:ext uri="{FF2B5EF4-FFF2-40B4-BE49-F238E27FC236}">
                <a16:creationId xmlns:a16="http://schemas.microsoft.com/office/drawing/2014/main" id="{0A4834E2-C815-AD01-AA11-254D81DDC52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32" indent="-285744">
              <a:defRPr>
                <a:solidFill>
                  <a:schemeClr val="tx1"/>
                </a:solidFill>
                <a:latin typeface="Trebuchet MS" panose="020B0603020202020204" pitchFamily="34" charset="0"/>
              </a:defRPr>
            </a:lvl2pPr>
            <a:lvl3pPr marL="1142971" indent="-228594">
              <a:defRPr>
                <a:solidFill>
                  <a:schemeClr val="tx1"/>
                </a:solidFill>
                <a:latin typeface="Trebuchet MS" panose="020B0603020202020204" pitchFamily="34" charset="0"/>
              </a:defRPr>
            </a:lvl3pPr>
            <a:lvl4pPr marL="1600160" indent="-228594">
              <a:defRPr>
                <a:solidFill>
                  <a:schemeClr val="tx1"/>
                </a:solidFill>
                <a:latin typeface="Trebuchet MS" panose="020B0603020202020204" pitchFamily="34" charset="0"/>
              </a:defRPr>
            </a:lvl4pPr>
            <a:lvl5pPr marL="2057349" indent="-228594">
              <a:defRPr>
                <a:solidFill>
                  <a:schemeClr val="tx1"/>
                </a:solidFill>
                <a:latin typeface="Trebuchet MS" panose="020B0603020202020204" pitchFamily="34" charset="0"/>
              </a:defRPr>
            </a:lvl5pPr>
            <a:lvl6pPr marL="2514537" indent="-228594" fontAlgn="base">
              <a:spcBef>
                <a:spcPct val="0"/>
              </a:spcBef>
              <a:spcAft>
                <a:spcPct val="0"/>
              </a:spcAft>
              <a:defRPr>
                <a:solidFill>
                  <a:schemeClr val="tx1"/>
                </a:solidFill>
                <a:latin typeface="Trebuchet MS" panose="020B0603020202020204" pitchFamily="34" charset="0"/>
              </a:defRPr>
            </a:lvl6pPr>
            <a:lvl7pPr marL="2971726" indent="-228594" fontAlgn="base">
              <a:spcBef>
                <a:spcPct val="0"/>
              </a:spcBef>
              <a:spcAft>
                <a:spcPct val="0"/>
              </a:spcAft>
              <a:defRPr>
                <a:solidFill>
                  <a:schemeClr val="tx1"/>
                </a:solidFill>
                <a:latin typeface="Trebuchet MS" panose="020B0603020202020204" pitchFamily="34" charset="0"/>
              </a:defRPr>
            </a:lvl7pPr>
            <a:lvl8pPr marL="3428914" indent="-228594" fontAlgn="base">
              <a:spcBef>
                <a:spcPct val="0"/>
              </a:spcBef>
              <a:spcAft>
                <a:spcPct val="0"/>
              </a:spcAft>
              <a:defRPr>
                <a:solidFill>
                  <a:schemeClr val="tx1"/>
                </a:solidFill>
                <a:latin typeface="Trebuchet MS" panose="020B0603020202020204" pitchFamily="34" charset="0"/>
              </a:defRPr>
            </a:lvl8pPr>
            <a:lvl9pPr marL="3886103" indent="-228594" fontAlgn="base">
              <a:spcBef>
                <a:spcPct val="0"/>
              </a:spcBef>
              <a:spcAft>
                <a:spcPct val="0"/>
              </a:spcAft>
              <a:defRPr>
                <a:solidFill>
                  <a:schemeClr val="tx1"/>
                </a:solidFill>
                <a:latin typeface="Trebuchet MS" panose="020B0603020202020204" pitchFamily="34" charset="0"/>
              </a:defRPr>
            </a:lvl9pPr>
          </a:lstStyle>
          <a:p>
            <a:pPr defTabSz="914377" fontAlgn="base">
              <a:spcBef>
                <a:spcPct val="0"/>
              </a:spcBef>
              <a:spcAft>
                <a:spcPct val="0"/>
              </a:spcAft>
            </a:pPr>
            <a:fld id="{2ECDDBEA-AF2B-4123-A185-246F19D8CAFB}" type="slidenum">
              <a:rPr lang="en-US" altLang="en-US" kern="1200">
                <a:solidFill>
                  <a:srgbClr val="FFFFFF"/>
                </a:solidFill>
                <a:ea typeface="+mn-ea"/>
                <a:cs typeface="+mn-cs"/>
              </a:rPr>
              <a:pPr defTabSz="914377" fontAlgn="base">
                <a:spcBef>
                  <a:spcPct val="0"/>
                </a:spcBef>
                <a:spcAft>
                  <a:spcPct val="0"/>
                </a:spcAft>
              </a:pPr>
              <a:t>37</a:t>
            </a:fld>
            <a:endParaRPr lang="en-US" altLang="en-US" kern="1200" dirty="0">
              <a:solidFill>
                <a:srgbClr val="FFFFFF"/>
              </a:solidFill>
              <a:ea typeface="+mn-ea"/>
              <a:cs typeface="+mn-cs"/>
            </a:endParaRPr>
          </a:p>
        </p:txBody>
      </p:sp>
      <p:sp>
        <p:nvSpPr>
          <p:cNvPr id="245762" name="Title 1">
            <a:extLst>
              <a:ext uri="{FF2B5EF4-FFF2-40B4-BE49-F238E27FC236}">
                <a16:creationId xmlns:a16="http://schemas.microsoft.com/office/drawing/2014/main" id="{481DF96B-D774-3D27-D0D7-3B132AEE07C7}"/>
              </a:ext>
            </a:extLst>
          </p:cNvPr>
          <p:cNvSpPr>
            <a:spLocks noGrp="1" noChangeArrowheads="1"/>
          </p:cNvSpPr>
          <p:nvPr>
            <p:ph type="title" idx="4294967295"/>
          </p:nvPr>
        </p:nvSpPr>
        <p:spPr>
          <a:xfrm>
            <a:off x="220493" y="319088"/>
            <a:ext cx="10227013" cy="1143000"/>
          </a:xfrm>
        </p:spPr>
        <p:txBody>
          <a:bodyPr>
            <a:normAutofit fontScale="90000"/>
          </a:bodyPr>
          <a:lstStyle/>
          <a:p>
            <a:r>
              <a:rPr lang="en-US" altLang="en-US" dirty="0"/>
              <a:t>PIH Notice 2024-07: Calculating Annual Income for NAHASDA Eligibility</a:t>
            </a:r>
          </a:p>
        </p:txBody>
      </p:sp>
      <p:sp>
        <p:nvSpPr>
          <p:cNvPr id="245763" name="Content Placeholder 2">
            <a:extLst>
              <a:ext uri="{FF2B5EF4-FFF2-40B4-BE49-F238E27FC236}">
                <a16:creationId xmlns:a16="http://schemas.microsoft.com/office/drawing/2014/main" id="{BB92A2A0-C676-0C9D-6212-E3A996CC7149}"/>
              </a:ext>
            </a:extLst>
          </p:cNvPr>
          <p:cNvSpPr>
            <a:spLocks noGrp="1" noChangeArrowheads="1"/>
          </p:cNvSpPr>
          <p:nvPr>
            <p:ph idx="4294967295"/>
          </p:nvPr>
        </p:nvSpPr>
        <p:spPr>
          <a:xfrm>
            <a:off x="518808" y="2012949"/>
            <a:ext cx="10972800" cy="4525963"/>
          </a:xfrm>
        </p:spPr>
        <p:txBody>
          <a:bodyPr>
            <a:normAutofit/>
          </a:bodyPr>
          <a:lstStyle/>
          <a:p>
            <a:pPr marL="365760" indent="-365760">
              <a:buFont typeface="Wingdings" panose="05000000000000000000" pitchFamily="2" charset="2"/>
              <a:buChar char="v"/>
            </a:pPr>
            <a:r>
              <a:rPr lang="en-US" altLang="en-US" dirty="0"/>
              <a:t>Provides updated instructions to IHBG Recipients on how to calculate annual income for the purpose of program eligibility and references the transition and </a:t>
            </a:r>
            <a:r>
              <a:rPr lang="en-US" altLang="en-US" b="1" dirty="0"/>
              <a:t>implementation of the Housing Opportunity Through Modernization Act (HOTMA) of 2016 </a:t>
            </a:r>
            <a:r>
              <a:rPr lang="en-US" altLang="en-US" dirty="0"/>
              <a:t>issued to Tribes in PIH Notice 2023-24 that calls for </a:t>
            </a:r>
            <a:r>
              <a:rPr lang="en-US" altLang="en-US" b="1" dirty="0"/>
              <a:t>regulatory revisions to 24 CFR Part 5 for those Tribes that chose the Section 8 definition for Income</a:t>
            </a:r>
            <a:r>
              <a:rPr lang="en-US" altLang="en-US" dirty="0"/>
              <a:t>. </a:t>
            </a:r>
          </a:p>
          <a:p>
            <a:pPr marL="365760" indent="-365760">
              <a:buFont typeface="Wingdings" panose="05000000000000000000" pitchFamily="2" charset="2"/>
              <a:buChar char="v"/>
            </a:pPr>
            <a:r>
              <a:rPr lang="en-US" altLang="en-US" dirty="0"/>
              <a:t>Includes NAHASDA’s statutory Income Exclusions.</a:t>
            </a:r>
          </a:p>
          <a:p>
            <a:pPr marL="365760" indent="-365760">
              <a:buFont typeface="Wingdings" panose="05000000000000000000" pitchFamily="2" charset="2"/>
              <a:buChar char="v"/>
            </a:pPr>
            <a:r>
              <a:rPr lang="en-US" dirty="0"/>
              <a:t>Includes updated Federally Mandated Income Exclusions.</a:t>
            </a:r>
          </a:p>
          <a:p>
            <a:pPr marL="365760" indent="-365760">
              <a:buFont typeface="Wingdings" panose="05000000000000000000" pitchFamily="2" charset="2"/>
              <a:buChar char="v"/>
            </a:pPr>
            <a:r>
              <a:rPr lang="en-US" b="1" dirty="0"/>
              <a:t>This Notice also replaces Program Guidance 2013-05</a:t>
            </a:r>
            <a:r>
              <a:rPr lang="en-US" dirty="0"/>
              <a:t>.</a:t>
            </a:r>
          </a:p>
          <a:p>
            <a:pPr marL="365760" indent="-365760">
              <a:buFont typeface="Wingdings" panose="05000000000000000000" pitchFamily="2" charset="2"/>
              <a:buChar char="v"/>
            </a:pPr>
            <a:endParaRPr lang="en-US" alt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6" name="Slide Number Placeholder 3">
            <a:extLst>
              <a:ext uri="{FF2B5EF4-FFF2-40B4-BE49-F238E27FC236}">
                <a16:creationId xmlns:a16="http://schemas.microsoft.com/office/drawing/2014/main" id="{50A5BC6C-5970-68B3-2136-63764A19D12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32" indent="-285744">
              <a:defRPr>
                <a:solidFill>
                  <a:schemeClr val="tx1"/>
                </a:solidFill>
                <a:latin typeface="Trebuchet MS" panose="020B0603020202020204" pitchFamily="34" charset="0"/>
              </a:defRPr>
            </a:lvl2pPr>
            <a:lvl3pPr marL="1142971" indent="-228594">
              <a:defRPr>
                <a:solidFill>
                  <a:schemeClr val="tx1"/>
                </a:solidFill>
                <a:latin typeface="Trebuchet MS" panose="020B0603020202020204" pitchFamily="34" charset="0"/>
              </a:defRPr>
            </a:lvl3pPr>
            <a:lvl4pPr marL="1600160" indent="-228594">
              <a:defRPr>
                <a:solidFill>
                  <a:schemeClr val="tx1"/>
                </a:solidFill>
                <a:latin typeface="Trebuchet MS" panose="020B0603020202020204" pitchFamily="34" charset="0"/>
              </a:defRPr>
            </a:lvl4pPr>
            <a:lvl5pPr marL="2057349" indent="-228594">
              <a:defRPr>
                <a:solidFill>
                  <a:schemeClr val="tx1"/>
                </a:solidFill>
                <a:latin typeface="Trebuchet MS" panose="020B0603020202020204" pitchFamily="34" charset="0"/>
              </a:defRPr>
            </a:lvl5pPr>
            <a:lvl6pPr marL="2514537" indent="-228594" fontAlgn="base">
              <a:spcBef>
                <a:spcPct val="0"/>
              </a:spcBef>
              <a:spcAft>
                <a:spcPct val="0"/>
              </a:spcAft>
              <a:defRPr>
                <a:solidFill>
                  <a:schemeClr val="tx1"/>
                </a:solidFill>
                <a:latin typeface="Trebuchet MS" panose="020B0603020202020204" pitchFamily="34" charset="0"/>
              </a:defRPr>
            </a:lvl6pPr>
            <a:lvl7pPr marL="2971726" indent="-228594" fontAlgn="base">
              <a:spcBef>
                <a:spcPct val="0"/>
              </a:spcBef>
              <a:spcAft>
                <a:spcPct val="0"/>
              </a:spcAft>
              <a:defRPr>
                <a:solidFill>
                  <a:schemeClr val="tx1"/>
                </a:solidFill>
                <a:latin typeface="Trebuchet MS" panose="020B0603020202020204" pitchFamily="34" charset="0"/>
              </a:defRPr>
            </a:lvl7pPr>
            <a:lvl8pPr marL="3428914" indent="-228594" fontAlgn="base">
              <a:spcBef>
                <a:spcPct val="0"/>
              </a:spcBef>
              <a:spcAft>
                <a:spcPct val="0"/>
              </a:spcAft>
              <a:defRPr>
                <a:solidFill>
                  <a:schemeClr val="tx1"/>
                </a:solidFill>
                <a:latin typeface="Trebuchet MS" panose="020B0603020202020204" pitchFamily="34" charset="0"/>
              </a:defRPr>
            </a:lvl8pPr>
            <a:lvl9pPr marL="3886103" indent="-228594" fontAlgn="base">
              <a:spcBef>
                <a:spcPct val="0"/>
              </a:spcBef>
              <a:spcAft>
                <a:spcPct val="0"/>
              </a:spcAft>
              <a:defRPr>
                <a:solidFill>
                  <a:schemeClr val="tx1"/>
                </a:solidFill>
                <a:latin typeface="Trebuchet MS" panose="020B0603020202020204" pitchFamily="34" charset="0"/>
              </a:defRPr>
            </a:lvl9pPr>
          </a:lstStyle>
          <a:p>
            <a:pPr defTabSz="914377" fontAlgn="base">
              <a:spcBef>
                <a:spcPct val="0"/>
              </a:spcBef>
              <a:spcAft>
                <a:spcPct val="0"/>
              </a:spcAft>
            </a:pPr>
            <a:fld id="{F4F0F4B0-2BFF-4628-8EE0-2B986A5BFD67}" type="slidenum">
              <a:rPr lang="en-US" altLang="en-US" kern="1200">
                <a:solidFill>
                  <a:srgbClr val="FFFFFF"/>
                </a:solidFill>
                <a:ea typeface="+mn-ea"/>
                <a:cs typeface="+mn-cs"/>
              </a:rPr>
              <a:pPr defTabSz="914377" fontAlgn="base">
                <a:spcBef>
                  <a:spcPct val="0"/>
                </a:spcBef>
                <a:spcAft>
                  <a:spcPct val="0"/>
                </a:spcAft>
              </a:pPr>
              <a:t>38</a:t>
            </a:fld>
            <a:endParaRPr lang="en-US" altLang="en-US" kern="1200" dirty="0">
              <a:solidFill>
                <a:srgbClr val="FFFFFF"/>
              </a:solidFill>
              <a:ea typeface="+mn-ea"/>
              <a:cs typeface="+mn-cs"/>
            </a:endParaRPr>
          </a:p>
        </p:txBody>
      </p:sp>
      <p:sp>
        <p:nvSpPr>
          <p:cNvPr id="248834" name="Title 1">
            <a:extLst>
              <a:ext uri="{FF2B5EF4-FFF2-40B4-BE49-F238E27FC236}">
                <a16:creationId xmlns:a16="http://schemas.microsoft.com/office/drawing/2014/main" id="{AC7EC16F-2093-7679-EE5D-62204DEF3F54}"/>
              </a:ext>
            </a:extLst>
          </p:cNvPr>
          <p:cNvSpPr>
            <a:spLocks noGrp="1" noChangeArrowheads="1"/>
          </p:cNvSpPr>
          <p:nvPr>
            <p:ph type="title" idx="4294967295"/>
          </p:nvPr>
        </p:nvSpPr>
        <p:spPr>
          <a:xfrm>
            <a:off x="564204" y="160337"/>
            <a:ext cx="10972800" cy="1143000"/>
          </a:xfrm>
        </p:spPr>
        <p:txBody>
          <a:bodyPr/>
          <a:lstStyle/>
          <a:p>
            <a:r>
              <a:rPr lang="en-US" altLang="en-US" dirty="0"/>
              <a:t>PIH Notice 2024-07 / Continued</a:t>
            </a:r>
          </a:p>
        </p:txBody>
      </p:sp>
      <p:sp>
        <p:nvSpPr>
          <p:cNvPr id="3" name="Content Placeholder 2">
            <a:extLst>
              <a:ext uri="{FF2B5EF4-FFF2-40B4-BE49-F238E27FC236}">
                <a16:creationId xmlns:a16="http://schemas.microsoft.com/office/drawing/2014/main" id="{8BB92892-5C3A-DAE5-4E44-FC07076D7726}"/>
              </a:ext>
            </a:extLst>
          </p:cNvPr>
          <p:cNvSpPr>
            <a:spLocks noGrp="1"/>
          </p:cNvSpPr>
          <p:nvPr>
            <p:ph idx="4294967295"/>
          </p:nvPr>
        </p:nvSpPr>
        <p:spPr>
          <a:xfrm>
            <a:off x="654996" y="1652080"/>
            <a:ext cx="10972800" cy="4525963"/>
          </a:xfrm>
        </p:spPr>
        <p:txBody>
          <a:bodyPr rtlCol="0">
            <a:normAutofit/>
          </a:bodyPr>
          <a:lstStyle/>
          <a:p>
            <a:pPr marL="457200" indent="-457200" fontAlgn="auto">
              <a:spcAft>
                <a:spcPts val="0"/>
              </a:spcAft>
              <a:buFont typeface="Wingdings" panose="05000000000000000000" pitchFamily="2" charset="2"/>
              <a:buChar char="v"/>
              <a:defRPr/>
            </a:pPr>
            <a:r>
              <a:rPr lang="en-US" dirty="0"/>
              <a:t>Reaffirms Income Verification requirements</a:t>
            </a:r>
          </a:p>
          <a:p>
            <a:pPr marL="457200" indent="-457200">
              <a:buFont typeface="Wingdings" panose="05000000000000000000" pitchFamily="2" charset="2"/>
              <a:buChar char="v"/>
            </a:pPr>
            <a:r>
              <a:rPr lang="en-US" altLang="en-US" dirty="0"/>
              <a:t>Reaffirms  NAHASDA statutory deductions from gross income for the purpose of determining the adjusted monthly rent payments</a:t>
            </a:r>
          </a:p>
          <a:p>
            <a:pPr marL="457200" indent="-457200">
              <a:buFont typeface="Wingdings" panose="05000000000000000000" pitchFamily="2" charset="2"/>
              <a:buChar char="v"/>
            </a:pPr>
            <a:r>
              <a:rPr lang="en-US" altLang="en-US" dirty="0"/>
              <a:t>Reiterates requirement to develop written policies governing rents and homebuyer payments that may not exceed 30% of monthly adjusted income of any low-income family residing in IHBG assisted unit pursuant to Section 203(a) of NAHASDA.</a:t>
            </a:r>
          </a:p>
          <a:p>
            <a:pPr marL="457200" indent="-457200" fontAlgn="auto">
              <a:spcAft>
                <a:spcPts val="0"/>
              </a:spcAft>
              <a:buFont typeface="Wingdings" panose="05000000000000000000" pitchFamily="2" charset="2"/>
              <a:buChar char="v"/>
              <a:defRPr/>
            </a:pPr>
            <a:endParaRPr lang="en-US" dirty="0"/>
          </a:p>
          <a:p>
            <a:pPr marL="457200" indent="-457200" fontAlgn="auto">
              <a:spcAft>
                <a:spcPts val="0"/>
              </a:spcAft>
              <a:buFont typeface="Wingdings" panose="05000000000000000000" pitchFamily="2" charset="2"/>
              <a:buChar char="v"/>
              <a:defRPr/>
            </a:pP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CA6ED-5ACC-0384-2A07-4B866AF5D7D8}"/>
            </a:ext>
          </a:extLst>
        </p:cNvPr>
        <p:cNvGrpSpPr/>
        <p:nvPr/>
      </p:nvGrpSpPr>
      <p:grpSpPr>
        <a:xfrm>
          <a:off x="0" y="0"/>
          <a:ext cx="0" cy="0"/>
          <a:chOff x="0" y="0"/>
          <a:chExt cx="0" cy="0"/>
        </a:xfrm>
      </p:grpSpPr>
      <p:sp>
        <p:nvSpPr>
          <p:cNvPr id="245764" name="Slide Number Placeholder 3">
            <a:extLst>
              <a:ext uri="{FF2B5EF4-FFF2-40B4-BE49-F238E27FC236}">
                <a16:creationId xmlns:a16="http://schemas.microsoft.com/office/drawing/2014/main" id="{FBDAB164-A58A-35EE-C231-97D9E43AA5D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32" indent="-285744">
              <a:defRPr>
                <a:solidFill>
                  <a:schemeClr val="tx1"/>
                </a:solidFill>
                <a:latin typeface="Trebuchet MS" panose="020B0603020202020204" pitchFamily="34" charset="0"/>
              </a:defRPr>
            </a:lvl2pPr>
            <a:lvl3pPr marL="1142971" indent="-228594">
              <a:defRPr>
                <a:solidFill>
                  <a:schemeClr val="tx1"/>
                </a:solidFill>
                <a:latin typeface="Trebuchet MS" panose="020B0603020202020204" pitchFamily="34" charset="0"/>
              </a:defRPr>
            </a:lvl3pPr>
            <a:lvl4pPr marL="1600160" indent="-228594">
              <a:defRPr>
                <a:solidFill>
                  <a:schemeClr val="tx1"/>
                </a:solidFill>
                <a:latin typeface="Trebuchet MS" panose="020B0603020202020204" pitchFamily="34" charset="0"/>
              </a:defRPr>
            </a:lvl4pPr>
            <a:lvl5pPr marL="2057349" indent="-228594">
              <a:defRPr>
                <a:solidFill>
                  <a:schemeClr val="tx1"/>
                </a:solidFill>
                <a:latin typeface="Trebuchet MS" panose="020B0603020202020204" pitchFamily="34" charset="0"/>
              </a:defRPr>
            </a:lvl5pPr>
            <a:lvl6pPr marL="2514537" indent="-228594" fontAlgn="base">
              <a:spcBef>
                <a:spcPct val="0"/>
              </a:spcBef>
              <a:spcAft>
                <a:spcPct val="0"/>
              </a:spcAft>
              <a:defRPr>
                <a:solidFill>
                  <a:schemeClr val="tx1"/>
                </a:solidFill>
                <a:latin typeface="Trebuchet MS" panose="020B0603020202020204" pitchFamily="34" charset="0"/>
              </a:defRPr>
            </a:lvl6pPr>
            <a:lvl7pPr marL="2971726" indent="-228594" fontAlgn="base">
              <a:spcBef>
                <a:spcPct val="0"/>
              </a:spcBef>
              <a:spcAft>
                <a:spcPct val="0"/>
              </a:spcAft>
              <a:defRPr>
                <a:solidFill>
                  <a:schemeClr val="tx1"/>
                </a:solidFill>
                <a:latin typeface="Trebuchet MS" panose="020B0603020202020204" pitchFamily="34" charset="0"/>
              </a:defRPr>
            </a:lvl7pPr>
            <a:lvl8pPr marL="3428914" indent="-228594" fontAlgn="base">
              <a:spcBef>
                <a:spcPct val="0"/>
              </a:spcBef>
              <a:spcAft>
                <a:spcPct val="0"/>
              </a:spcAft>
              <a:defRPr>
                <a:solidFill>
                  <a:schemeClr val="tx1"/>
                </a:solidFill>
                <a:latin typeface="Trebuchet MS" panose="020B0603020202020204" pitchFamily="34" charset="0"/>
              </a:defRPr>
            </a:lvl8pPr>
            <a:lvl9pPr marL="3886103" indent="-228594" fontAlgn="base">
              <a:spcBef>
                <a:spcPct val="0"/>
              </a:spcBef>
              <a:spcAft>
                <a:spcPct val="0"/>
              </a:spcAft>
              <a:defRPr>
                <a:solidFill>
                  <a:schemeClr val="tx1"/>
                </a:solidFill>
                <a:latin typeface="Trebuchet MS" panose="020B0603020202020204" pitchFamily="34" charset="0"/>
              </a:defRPr>
            </a:lvl9pPr>
          </a:lstStyle>
          <a:p>
            <a:pPr defTabSz="914377" fontAlgn="base">
              <a:spcBef>
                <a:spcPct val="0"/>
              </a:spcBef>
              <a:spcAft>
                <a:spcPct val="0"/>
              </a:spcAft>
            </a:pPr>
            <a:fld id="{2ECDDBEA-AF2B-4123-A185-246F19D8CAFB}" type="slidenum">
              <a:rPr lang="en-US" altLang="en-US" kern="1200">
                <a:solidFill>
                  <a:srgbClr val="FFFFFF"/>
                </a:solidFill>
                <a:ea typeface="+mn-ea"/>
                <a:cs typeface="+mn-cs"/>
              </a:rPr>
              <a:pPr defTabSz="914377" fontAlgn="base">
                <a:spcBef>
                  <a:spcPct val="0"/>
                </a:spcBef>
                <a:spcAft>
                  <a:spcPct val="0"/>
                </a:spcAft>
              </a:pPr>
              <a:t>39</a:t>
            </a:fld>
            <a:endParaRPr lang="en-US" altLang="en-US" kern="1200" dirty="0">
              <a:solidFill>
                <a:srgbClr val="FFFFFF"/>
              </a:solidFill>
              <a:ea typeface="+mn-ea"/>
              <a:cs typeface="+mn-cs"/>
            </a:endParaRPr>
          </a:p>
        </p:txBody>
      </p:sp>
      <p:sp>
        <p:nvSpPr>
          <p:cNvPr id="245762" name="Title 1">
            <a:extLst>
              <a:ext uri="{FF2B5EF4-FFF2-40B4-BE49-F238E27FC236}">
                <a16:creationId xmlns:a16="http://schemas.microsoft.com/office/drawing/2014/main" id="{017B09F2-7245-4D1D-6877-A4729FA2B000}"/>
              </a:ext>
            </a:extLst>
          </p:cNvPr>
          <p:cNvSpPr>
            <a:spLocks noGrp="1" noChangeArrowheads="1"/>
          </p:cNvSpPr>
          <p:nvPr>
            <p:ph type="title" idx="4294967295"/>
          </p:nvPr>
        </p:nvSpPr>
        <p:spPr>
          <a:xfrm>
            <a:off x="739302" y="501616"/>
            <a:ext cx="9623898" cy="1143000"/>
          </a:xfrm>
        </p:spPr>
        <p:txBody>
          <a:bodyPr>
            <a:normAutofit fontScale="90000"/>
          </a:bodyPr>
          <a:lstStyle/>
          <a:p>
            <a:r>
              <a:rPr lang="en-US" altLang="en-US" dirty="0"/>
              <a:t>PIH Notice 2024-37: Extension to Comply with HOTMA for Tribes/TDHEs</a:t>
            </a:r>
          </a:p>
        </p:txBody>
      </p:sp>
      <p:sp>
        <p:nvSpPr>
          <p:cNvPr id="245763" name="Content Placeholder 2">
            <a:extLst>
              <a:ext uri="{FF2B5EF4-FFF2-40B4-BE49-F238E27FC236}">
                <a16:creationId xmlns:a16="http://schemas.microsoft.com/office/drawing/2014/main" id="{CDE07908-565F-4B34-43BF-C31BCC493875}"/>
              </a:ext>
            </a:extLst>
          </p:cNvPr>
          <p:cNvSpPr>
            <a:spLocks noGrp="1" noChangeArrowheads="1"/>
          </p:cNvSpPr>
          <p:nvPr>
            <p:ph idx="4294967295"/>
          </p:nvPr>
        </p:nvSpPr>
        <p:spPr>
          <a:xfrm>
            <a:off x="609600" y="2057399"/>
            <a:ext cx="10972800" cy="4525963"/>
          </a:xfrm>
        </p:spPr>
        <p:txBody>
          <a:bodyPr/>
          <a:lstStyle/>
          <a:p>
            <a:pPr marL="0" indent="0">
              <a:buNone/>
            </a:pPr>
            <a:r>
              <a:rPr lang="en-US" dirty="0"/>
              <a:t>Indian Tribes and TDHEs that apply the 24 CFR part 5 definition of “annual income” for income calculation, will have until </a:t>
            </a:r>
            <a:r>
              <a:rPr lang="en-US" b="1" dirty="0"/>
              <a:t>January 1, 2026</a:t>
            </a:r>
            <a:r>
              <a:rPr lang="en-US" dirty="0"/>
              <a:t>, to implement and come into compliance with the new 24 CFR part 5 definition of annual income. </a:t>
            </a:r>
          </a:p>
          <a:p>
            <a:pPr marL="0" indent="0">
              <a:buNone/>
            </a:pPr>
            <a:r>
              <a:rPr lang="en-US" dirty="0"/>
              <a:t>This additional flexibility will allow time to update Policies, procedures,  and processes.</a:t>
            </a:r>
          </a:p>
          <a:p>
            <a:pPr marL="0" indent="0">
              <a:buNone/>
            </a:pPr>
            <a:r>
              <a:rPr lang="en-US" dirty="0"/>
              <a:t>During the transition and implementation period, Tribes, TDHEs, and DHHL may continue to rely on the definition of annual income contained at 24 CFR 5.609 prior to the HOTMA changes effective on January 1, 2024.</a:t>
            </a:r>
            <a:endParaRPr lang="en-US" altLang="en-US" dirty="0"/>
          </a:p>
        </p:txBody>
      </p:sp>
    </p:spTree>
    <p:extLst>
      <p:ext uri="{BB962C8B-B14F-4D97-AF65-F5344CB8AC3E}">
        <p14:creationId xmlns:p14="http://schemas.microsoft.com/office/powerpoint/2010/main" val="1273285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43C39-50F6-02EA-F60C-276412BB3BF4}"/>
              </a:ext>
            </a:extLst>
          </p:cNvPr>
          <p:cNvSpPr>
            <a:spLocks noGrp="1"/>
          </p:cNvSpPr>
          <p:nvPr>
            <p:ph type="title"/>
          </p:nvPr>
        </p:nvSpPr>
        <p:spPr>
          <a:xfrm>
            <a:off x="717754" y="187478"/>
            <a:ext cx="10972800" cy="1143000"/>
          </a:xfrm>
        </p:spPr>
        <p:txBody>
          <a:bodyPr/>
          <a:lstStyle/>
          <a:p>
            <a:r>
              <a:rPr lang="en-US" sz="4800" dirty="0"/>
              <a:t>BOC Training Overview</a:t>
            </a:r>
          </a:p>
        </p:txBody>
      </p:sp>
      <p:sp>
        <p:nvSpPr>
          <p:cNvPr id="3" name="Slide Number Placeholder 2">
            <a:extLst>
              <a:ext uri="{FF2B5EF4-FFF2-40B4-BE49-F238E27FC236}">
                <a16:creationId xmlns:a16="http://schemas.microsoft.com/office/drawing/2014/main" id="{627F54A4-74E2-F490-FF6E-D5AF9CDE6145}"/>
              </a:ext>
            </a:extLst>
          </p:cNvPr>
          <p:cNvSpPr>
            <a:spLocks noGrp="1"/>
          </p:cNvSpPr>
          <p:nvPr>
            <p:ph type="sldNum" sz="quarter" idx="12"/>
          </p:nvPr>
        </p:nvSpPr>
        <p:spPr/>
        <p:txBody>
          <a:bodyPr/>
          <a:lstStyle/>
          <a:p>
            <a:pPr>
              <a:defRPr/>
            </a:pPr>
            <a:fld id="{C24EE3B7-B273-4791-B146-D2F1CA0CB953}" type="slidenum">
              <a:rPr lang="en-US" smtClean="0"/>
              <a:pPr>
                <a:defRPr/>
              </a:pPr>
              <a:t>4</a:t>
            </a:fld>
            <a:endParaRPr lang="en-US" dirty="0"/>
          </a:p>
        </p:txBody>
      </p:sp>
      <p:sp>
        <p:nvSpPr>
          <p:cNvPr id="5" name="TextBox 4">
            <a:extLst>
              <a:ext uri="{FF2B5EF4-FFF2-40B4-BE49-F238E27FC236}">
                <a16:creationId xmlns:a16="http://schemas.microsoft.com/office/drawing/2014/main" id="{C783613B-E490-763A-90BB-59C3DFE2E017}"/>
              </a:ext>
            </a:extLst>
          </p:cNvPr>
          <p:cNvSpPr txBox="1"/>
          <p:nvPr/>
        </p:nvSpPr>
        <p:spPr>
          <a:xfrm>
            <a:off x="1474839" y="1976284"/>
            <a:ext cx="8957187" cy="3785652"/>
          </a:xfrm>
          <a:prstGeom prst="rect">
            <a:avLst/>
          </a:prstGeom>
          <a:noFill/>
        </p:spPr>
        <p:txBody>
          <a:bodyPr wrap="square" rtlCol="0">
            <a:spAutoFit/>
          </a:bodyPr>
          <a:lstStyle/>
          <a:p>
            <a:pPr marL="285750" indent="-285750">
              <a:buFont typeface="Arial" panose="020B0604020202020204" pitchFamily="34" charset="0"/>
              <a:buChar char="•"/>
            </a:pPr>
            <a:r>
              <a:rPr lang="en-US" sz="4000" dirty="0"/>
              <a:t>Understanding of NAHASDA &amp; Other Related Federal Laws</a:t>
            </a:r>
          </a:p>
          <a:p>
            <a:pPr marL="285750" indent="-285750">
              <a:buFont typeface="Arial" panose="020B0604020202020204" pitchFamily="34" charset="0"/>
              <a:buChar char="•"/>
            </a:pPr>
            <a:r>
              <a:rPr lang="en-US" sz="4000" dirty="0"/>
              <a:t>Knowledge of key IHBG Program &amp; </a:t>
            </a:r>
          </a:p>
          <a:p>
            <a:r>
              <a:rPr lang="en-US" sz="4000" dirty="0"/>
              <a:t>       2 CFR 200 regulations</a:t>
            </a:r>
          </a:p>
          <a:p>
            <a:pPr marL="285750" indent="-285750">
              <a:buFont typeface="Arial" panose="020B0604020202020204" pitchFamily="34" charset="0"/>
              <a:buChar char="•"/>
            </a:pPr>
            <a:r>
              <a:rPr lang="en-US" sz="4000" dirty="0"/>
              <a:t>Role of the BOC</a:t>
            </a:r>
          </a:p>
          <a:p>
            <a:pPr marL="285750" indent="-285750">
              <a:buFont typeface="Arial" panose="020B0604020202020204" pitchFamily="34" charset="0"/>
              <a:buChar char="•"/>
            </a:pPr>
            <a:r>
              <a:rPr lang="en-US" sz="4000" dirty="0"/>
              <a:t>Role of HUD and NAHASDA Compliance</a:t>
            </a:r>
          </a:p>
        </p:txBody>
      </p:sp>
    </p:spTree>
    <p:extLst>
      <p:ext uri="{BB962C8B-B14F-4D97-AF65-F5344CB8AC3E}">
        <p14:creationId xmlns:p14="http://schemas.microsoft.com/office/powerpoint/2010/main" val="37069811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9"/>
          <p:cNvSpPr txBox="1">
            <a:spLocks noGrp="1"/>
          </p:cNvSpPr>
          <p:nvPr>
            <p:ph type="title" idx="4294967295"/>
          </p:nvPr>
        </p:nvSpPr>
        <p:spPr>
          <a:xfrm>
            <a:off x="257175" y="-157162"/>
            <a:ext cx="10890250" cy="1366530"/>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sz="6000" b="1" dirty="0"/>
              <a:t>Importance of Policies </a:t>
            </a:r>
            <a:endParaRPr sz="6000" b="1" dirty="0"/>
          </a:p>
        </p:txBody>
      </p:sp>
      <p:sp>
        <p:nvSpPr>
          <p:cNvPr id="142" name="Google Shape;142;p19"/>
          <p:cNvSpPr txBox="1">
            <a:spLocks noGrp="1"/>
          </p:cNvSpPr>
          <p:nvPr>
            <p:ph type="body" idx="4294967295"/>
          </p:nvPr>
        </p:nvSpPr>
        <p:spPr>
          <a:xfrm>
            <a:off x="654050" y="1477963"/>
            <a:ext cx="11159998" cy="4298950"/>
          </a:xfrm>
          <a:prstGeom prst="rect">
            <a:avLst/>
          </a:prstGeom>
        </p:spPr>
        <p:txBody>
          <a:bodyPr spcFirstLastPara="1" vert="horz" wrap="square" lIns="121900" tIns="121900" rIns="121900" bIns="121900" numCol="1" anchor="t" anchorCtr="0" compatLnSpc="1">
            <a:prstTxWarp prst="textNoShape">
              <a:avLst/>
            </a:prstTxWarp>
            <a:noAutofit/>
          </a:bodyPr>
          <a:lstStyle/>
          <a:p>
            <a:pPr marL="457200" indent="-457200">
              <a:buClr>
                <a:srgbClr val="434343"/>
              </a:buClr>
              <a:buFont typeface="Wingdings" panose="05000000000000000000" pitchFamily="2" charset="2"/>
              <a:buChar char="v"/>
            </a:pPr>
            <a:r>
              <a:rPr lang="en" dirty="0">
                <a:solidFill>
                  <a:srgbClr val="434343"/>
                </a:solidFill>
              </a:rPr>
              <a:t>Policies </a:t>
            </a:r>
            <a:r>
              <a:rPr lang="en" u="sng" dirty="0">
                <a:solidFill>
                  <a:srgbClr val="434343"/>
                </a:solidFill>
              </a:rPr>
              <a:t>are approved</a:t>
            </a:r>
            <a:r>
              <a:rPr lang="en" dirty="0">
                <a:solidFill>
                  <a:srgbClr val="434343"/>
                </a:solidFill>
              </a:rPr>
              <a:t> by governing oversight body(s) (e.g., Tribal Council, Housing Committee and/or Housing Board of Commissioners)</a:t>
            </a:r>
            <a:endParaRPr dirty="0">
              <a:solidFill>
                <a:srgbClr val="434343"/>
              </a:solidFill>
            </a:endParaRPr>
          </a:p>
          <a:p>
            <a:pPr marL="457200" indent="-457200">
              <a:buClr>
                <a:srgbClr val="434343"/>
              </a:buClr>
              <a:buFont typeface="Wingdings" panose="05000000000000000000" pitchFamily="2" charset="2"/>
              <a:buChar char="v"/>
            </a:pPr>
            <a:r>
              <a:rPr lang="en" dirty="0">
                <a:solidFill>
                  <a:srgbClr val="434343"/>
                </a:solidFill>
              </a:rPr>
              <a:t>Policies </a:t>
            </a:r>
            <a:r>
              <a:rPr lang="en" u="sng" dirty="0">
                <a:solidFill>
                  <a:srgbClr val="434343"/>
                </a:solidFill>
              </a:rPr>
              <a:t>outline courses of action to comply</a:t>
            </a:r>
            <a:r>
              <a:rPr lang="en" dirty="0">
                <a:solidFill>
                  <a:srgbClr val="434343"/>
                </a:solidFill>
              </a:rPr>
              <a:t> with complex laws and rules</a:t>
            </a:r>
            <a:endParaRPr dirty="0">
              <a:solidFill>
                <a:srgbClr val="434343"/>
              </a:solidFill>
            </a:endParaRPr>
          </a:p>
          <a:p>
            <a:pPr marL="457200" indent="-457200">
              <a:buClr>
                <a:srgbClr val="434343"/>
              </a:buClr>
              <a:buFont typeface="Wingdings" panose="05000000000000000000" pitchFamily="2" charset="2"/>
              <a:buChar char="v"/>
            </a:pPr>
            <a:r>
              <a:rPr lang="en" dirty="0">
                <a:solidFill>
                  <a:srgbClr val="434343"/>
                </a:solidFill>
              </a:rPr>
              <a:t>Policies are useful to </a:t>
            </a:r>
            <a:r>
              <a:rPr lang="en" u="sng" dirty="0">
                <a:solidFill>
                  <a:srgbClr val="434343"/>
                </a:solidFill>
              </a:rPr>
              <a:t>guide in decision-making</a:t>
            </a:r>
            <a:r>
              <a:rPr lang="en" dirty="0">
                <a:solidFill>
                  <a:srgbClr val="434343"/>
                </a:solidFill>
              </a:rPr>
              <a:t> process</a:t>
            </a:r>
            <a:endParaRPr dirty="0">
              <a:solidFill>
                <a:srgbClr val="434343"/>
              </a:solidFill>
            </a:endParaRPr>
          </a:p>
          <a:p>
            <a:pPr marL="457200" indent="-457200">
              <a:buClr>
                <a:srgbClr val="434343"/>
              </a:buClr>
              <a:buFont typeface="Wingdings" panose="05000000000000000000" pitchFamily="2" charset="2"/>
              <a:buChar char="v"/>
            </a:pPr>
            <a:r>
              <a:rPr lang="en" dirty="0">
                <a:solidFill>
                  <a:srgbClr val="434343"/>
                </a:solidFill>
              </a:rPr>
              <a:t>Policies ensure consistent and </a:t>
            </a:r>
            <a:r>
              <a:rPr lang="en" u="sng" dirty="0">
                <a:solidFill>
                  <a:srgbClr val="434343"/>
                </a:solidFill>
              </a:rPr>
              <a:t>uniform application of standard procedures and processes</a:t>
            </a:r>
            <a:r>
              <a:rPr lang="en" dirty="0">
                <a:solidFill>
                  <a:srgbClr val="434343"/>
                </a:solidFill>
              </a:rPr>
              <a:t> by organizational staff</a:t>
            </a:r>
            <a:endParaRPr dirty="0">
              <a:solidFill>
                <a:srgbClr val="434343"/>
              </a:solidFill>
            </a:endParaRPr>
          </a:p>
          <a:p>
            <a:pPr marL="457200" indent="-457200">
              <a:buClr>
                <a:srgbClr val="434343"/>
              </a:buClr>
              <a:buFont typeface="Wingdings" panose="05000000000000000000" pitchFamily="2" charset="2"/>
              <a:buChar char="v"/>
            </a:pPr>
            <a:r>
              <a:rPr lang="en" dirty="0">
                <a:solidFill>
                  <a:srgbClr val="434343"/>
                </a:solidFill>
              </a:rPr>
              <a:t>Policies can be </a:t>
            </a:r>
            <a:r>
              <a:rPr lang="en" u="sng" dirty="0">
                <a:solidFill>
                  <a:srgbClr val="434343"/>
                </a:solidFill>
              </a:rPr>
              <a:t>amended to reflect changes in applicable statutes, regulations or tribal ordinances</a:t>
            </a:r>
            <a:r>
              <a:rPr lang="en" dirty="0">
                <a:solidFill>
                  <a:srgbClr val="434343"/>
                </a:solidFill>
              </a:rPr>
              <a:t> as applicable</a:t>
            </a:r>
            <a:endParaRPr dirty="0">
              <a:solidFill>
                <a:srgbClr val="434343"/>
              </a:solidFill>
            </a:endParaRPr>
          </a:p>
          <a:p>
            <a:pPr marL="457200" indent="-457200">
              <a:buClr>
                <a:srgbClr val="434343"/>
              </a:buClr>
              <a:buFont typeface="Wingdings" panose="05000000000000000000" pitchFamily="2" charset="2"/>
              <a:buChar char="v"/>
            </a:pPr>
            <a:r>
              <a:rPr lang="en" dirty="0">
                <a:solidFill>
                  <a:srgbClr val="434343"/>
                </a:solidFill>
              </a:rPr>
              <a:t>Formal </a:t>
            </a:r>
            <a:r>
              <a:rPr lang="en" u="sng" dirty="0">
                <a:solidFill>
                  <a:srgbClr val="434343"/>
                </a:solidFill>
              </a:rPr>
              <a:t>record of approved policies</a:t>
            </a:r>
            <a:r>
              <a:rPr lang="en" dirty="0">
                <a:solidFill>
                  <a:srgbClr val="434343"/>
                </a:solidFill>
              </a:rPr>
              <a:t> should be maintained orderly in a respository (both hard copy and digitally)</a:t>
            </a:r>
            <a:endParaRPr dirty="0">
              <a:solidFill>
                <a:srgbClr val="434343"/>
              </a:solidFill>
            </a:endParaRPr>
          </a:p>
          <a:p>
            <a:pPr marL="457200" indent="-457200">
              <a:buClr>
                <a:srgbClr val="434343"/>
              </a:buClr>
              <a:buFont typeface="Wingdings" panose="05000000000000000000" pitchFamily="2" charset="2"/>
              <a:buChar char="v"/>
            </a:pPr>
            <a:r>
              <a:rPr lang="en" dirty="0">
                <a:solidFill>
                  <a:srgbClr val="434343"/>
                </a:solidFill>
              </a:rPr>
              <a:t>All policies should be </a:t>
            </a:r>
            <a:r>
              <a:rPr lang="en" u="sng" dirty="0">
                <a:solidFill>
                  <a:srgbClr val="434343"/>
                </a:solidFill>
              </a:rPr>
              <a:t>made public </a:t>
            </a:r>
            <a:r>
              <a:rPr lang="en" dirty="0">
                <a:solidFill>
                  <a:srgbClr val="434343"/>
                </a:solidFill>
              </a:rPr>
              <a:t>and copies provided upon request.</a:t>
            </a:r>
            <a:endParaRPr dirty="0">
              <a:solidFill>
                <a:srgbClr val="434343"/>
              </a:solidFill>
            </a:endParaRPr>
          </a:p>
          <a:p>
            <a:pPr marL="457200" indent="-457200">
              <a:spcBef>
                <a:spcPts val="2133"/>
              </a:spcBef>
              <a:buFont typeface="Wingdings" panose="05000000000000000000" pitchFamily="2" charset="2"/>
              <a:buChar char="v"/>
            </a:pPr>
            <a:endParaRPr dirty="0">
              <a:solidFill>
                <a:srgbClr val="434343"/>
              </a:solidFill>
            </a:endParaRPr>
          </a:p>
          <a:p>
            <a:pPr marL="457200" indent="-457200">
              <a:spcBef>
                <a:spcPts val="2133"/>
              </a:spcBef>
              <a:buFont typeface="Wingdings" panose="05000000000000000000" pitchFamily="2" charset="2"/>
              <a:buChar char="v"/>
            </a:pPr>
            <a:endParaRPr dirty="0">
              <a:solidFill>
                <a:srgbClr val="434343"/>
              </a:solidFill>
            </a:endParaRPr>
          </a:p>
          <a:p>
            <a:pPr marL="457200" indent="-457200">
              <a:spcBef>
                <a:spcPts val="2133"/>
              </a:spcBef>
              <a:buFont typeface="Wingdings" panose="05000000000000000000" pitchFamily="2" charset="2"/>
              <a:buChar char="v"/>
            </a:pPr>
            <a:r>
              <a:rPr lang="en" dirty="0">
                <a:solidFill>
                  <a:srgbClr val="434343"/>
                </a:solidFill>
              </a:rPr>
              <a:t>	</a:t>
            </a:r>
            <a:endParaRPr dirty="0">
              <a:solidFill>
                <a:srgbClr val="434343"/>
              </a:solidFill>
            </a:endParaRPr>
          </a:p>
          <a:p>
            <a:pPr marL="457200" indent="-457200">
              <a:spcBef>
                <a:spcPts val="2133"/>
              </a:spcBef>
              <a:spcAft>
                <a:spcPts val="2133"/>
              </a:spcAft>
              <a:buFont typeface="Wingdings" panose="05000000000000000000" pitchFamily="2" charset="2"/>
              <a:buChar char="v"/>
            </a:pPr>
            <a:endParaRPr dirty="0">
              <a:solidFill>
                <a:srgbClr val="434343"/>
              </a:solidFill>
            </a:endParaRPr>
          </a:p>
        </p:txBody>
      </p:sp>
      <p:sp>
        <p:nvSpPr>
          <p:cNvPr id="143" name="Google Shape;143;p19"/>
          <p:cNvSpPr txBox="1"/>
          <p:nvPr/>
        </p:nvSpPr>
        <p:spPr>
          <a:xfrm>
            <a:off x="10941300" y="5696700"/>
            <a:ext cx="983200" cy="21256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44" name="Google Shape;144;p19"/>
          <p:cNvSpPr txBox="1"/>
          <p:nvPr/>
        </p:nvSpPr>
        <p:spPr>
          <a:xfrm>
            <a:off x="8343733" y="6336500"/>
            <a:ext cx="5667600" cy="6612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3118566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0"/>
          <p:cNvSpPr txBox="1">
            <a:spLocks noGrp="1"/>
          </p:cNvSpPr>
          <p:nvPr>
            <p:ph type="title" idx="4294967295"/>
          </p:nvPr>
        </p:nvSpPr>
        <p:spPr>
          <a:xfrm>
            <a:off x="350838" y="164288"/>
            <a:ext cx="10895012" cy="1714500"/>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sz="6267" b="1" dirty="0">
                <a:latin typeface="Calibri" panose="020F0502020204030204" pitchFamily="34" charset="0"/>
                <a:ea typeface="Calibri" panose="020F0502020204030204" pitchFamily="34" charset="0"/>
                <a:cs typeface="Calibri" panose="020F0502020204030204" pitchFamily="34" charset="0"/>
              </a:rPr>
              <a:t>Conflict of Interest </a:t>
            </a:r>
            <a:endParaRPr sz="6267" b="1" dirty="0">
              <a:latin typeface="Calibri" panose="020F0502020204030204" pitchFamily="34" charset="0"/>
              <a:ea typeface="Calibri" panose="020F0502020204030204" pitchFamily="34" charset="0"/>
              <a:cs typeface="Calibri" panose="020F0502020204030204" pitchFamily="34" charset="0"/>
            </a:endParaRPr>
          </a:p>
          <a:p>
            <a:r>
              <a:rPr lang="en" dirty="0">
                <a:latin typeface="Calibri" panose="020F0502020204030204" pitchFamily="34" charset="0"/>
                <a:ea typeface="Calibri" panose="020F0502020204030204" pitchFamily="34" charset="0"/>
                <a:cs typeface="Calibri" panose="020F0502020204030204" pitchFamily="34" charset="0"/>
              </a:rPr>
              <a:t>(1000.30-36; 200.112)</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50" name="Google Shape;150;p20"/>
          <p:cNvSpPr txBox="1">
            <a:spLocks noGrp="1"/>
          </p:cNvSpPr>
          <p:nvPr>
            <p:ph type="body" idx="4294967295"/>
          </p:nvPr>
        </p:nvSpPr>
        <p:spPr>
          <a:xfrm>
            <a:off x="596900" y="1578429"/>
            <a:ext cx="11201400" cy="4843009"/>
          </a:xfrm>
          <a:prstGeom prst="rect">
            <a:avLst/>
          </a:prstGeom>
        </p:spPr>
        <p:txBody>
          <a:bodyPr spcFirstLastPara="1" vert="horz" wrap="square" lIns="121900" tIns="121900" rIns="121900" bIns="121900" numCol="1" anchor="t" anchorCtr="0" compatLnSpc="1">
            <a:prstTxWarp prst="textNoShape">
              <a:avLst/>
            </a:prstTxWarp>
            <a:noAutofit/>
          </a:bodyPr>
          <a:lstStyle/>
          <a:p>
            <a:pPr marL="430213" indent="-315913">
              <a:buClr>
                <a:srgbClr val="434343"/>
              </a:buClr>
              <a:buSzPts val="1500"/>
              <a:buFont typeface="Wingdings" panose="05000000000000000000" pitchFamily="2" charset="2"/>
              <a:buChar char="v"/>
            </a:pPr>
            <a:r>
              <a:rPr lang="en" sz="2400" u="sng" dirty="0">
                <a:solidFill>
                  <a:srgbClr val="434343"/>
                </a:solidFill>
              </a:rPr>
              <a:t>In  2001, HUD Office of Inspector General (OIG) conducted nationwide NAHASDA audit</a:t>
            </a:r>
            <a:r>
              <a:rPr lang="en" sz="2400" dirty="0">
                <a:solidFill>
                  <a:srgbClr val="434343"/>
                </a:solidFill>
              </a:rPr>
              <a:t> and found </a:t>
            </a:r>
            <a:r>
              <a:rPr lang="en" sz="2400" u="sng" dirty="0">
                <a:solidFill>
                  <a:srgbClr val="434343"/>
                </a:solidFill>
              </a:rPr>
              <a:t>undisclosed conflicts of interest and preferential treatment</a:t>
            </a:r>
            <a:r>
              <a:rPr lang="en" sz="2400" dirty="0">
                <a:solidFill>
                  <a:srgbClr val="434343"/>
                </a:solidFill>
              </a:rPr>
              <a:t> in Admissions for housing assistance. Over half of TDHEs had </a:t>
            </a:r>
            <a:r>
              <a:rPr lang="en" sz="2400" i="1" u="sng" dirty="0">
                <a:solidFill>
                  <a:srgbClr val="434343"/>
                </a:solidFill>
              </a:rPr>
              <a:t>no process</a:t>
            </a:r>
            <a:r>
              <a:rPr lang="en" sz="2400" dirty="0">
                <a:solidFill>
                  <a:srgbClr val="434343"/>
                </a:solidFill>
              </a:rPr>
              <a:t> to ensure adherence to this required provision. </a:t>
            </a:r>
            <a:r>
              <a:rPr lang="en" sz="2400" i="1" dirty="0">
                <a:solidFill>
                  <a:srgbClr val="434343"/>
                </a:solidFill>
              </a:rPr>
              <a:t>ONAP Program Guidance 2002-13 was issued to assist Tribes/TDHEs.    </a:t>
            </a:r>
            <a:endParaRPr sz="2400" i="1" dirty="0">
              <a:solidFill>
                <a:srgbClr val="434343"/>
              </a:solidFill>
            </a:endParaRPr>
          </a:p>
          <a:p>
            <a:pPr marL="430213" indent="-315913">
              <a:buClr>
                <a:srgbClr val="434343"/>
              </a:buClr>
              <a:buSzPts val="1500"/>
              <a:buFont typeface="Wingdings" panose="05000000000000000000" pitchFamily="2" charset="2"/>
              <a:buChar char="v"/>
            </a:pPr>
            <a:r>
              <a:rPr lang="en" sz="2400" u="sng" dirty="0">
                <a:solidFill>
                  <a:srgbClr val="434343"/>
                </a:solidFill>
              </a:rPr>
              <a:t>Applies to anyone who participates in IHBG decision-making or who gains inside IHBG information</a:t>
            </a:r>
            <a:r>
              <a:rPr lang="en" sz="2400" dirty="0">
                <a:solidFill>
                  <a:srgbClr val="434343"/>
                </a:solidFill>
              </a:rPr>
              <a:t> which includes housing staff, tribal officials and board members &amp; immediate family members including business associates in cases of housing assistance, employment or procurement.</a:t>
            </a:r>
            <a:endParaRPr sz="2400" dirty="0">
              <a:solidFill>
                <a:srgbClr val="434343"/>
              </a:solidFill>
            </a:endParaRPr>
          </a:p>
          <a:p>
            <a:pPr marL="430213" indent="-315913">
              <a:buClr>
                <a:srgbClr val="434343"/>
              </a:buClr>
              <a:buSzPts val="1500"/>
              <a:buFont typeface="Wingdings" panose="05000000000000000000" pitchFamily="2" charset="2"/>
              <a:buChar char="v"/>
            </a:pPr>
            <a:r>
              <a:rPr lang="en" sz="2400" b="1" dirty="0">
                <a:solidFill>
                  <a:srgbClr val="434343"/>
                </a:solidFill>
              </a:rPr>
              <a:t>Recipients should have a Conflict of Interest policy or procedures for determining when a conflict exists and for reporting it to HUD and disclosing to the public as required per NAHASDA.  </a:t>
            </a:r>
            <a:r>
              <a:rPr lang="en" sz="2400" u="sng" dirty="0">
                <a:solidFill>
                  <a:srgbClr val="434343"/>
                </a:solidFill>
              </a:rPr>
              <a:t>Public disclosure of the conflict must be made</a:t>
            </a:r>
            <a:r>
              <a:rPr lang="en" sz="2400" dirty="0">
                <a:solidFill>
                  <a:srgbClr val="434343"/>
                </a:solidFill>
              </a:rPr>
              <a:t> with a determination that exception considerations would not violate tribal or federal law and </a:t>
            </a:r>
            <a:r>
              <a:rPr lang="en" sz="2400" u="sng" dirty="0">
                <a:solidFill>
                  <a:srgbClr val="434343"/>
                </a:solidFill>
              </a:rPr>
              <a:t>copy of disclosure sent to local ONAP </a:t>
            </a:r>
            <a:r>
              <a:rPr lang="en" sz="2400" b="1" i="1" u="sng" dirty="0">
                <a:solidFill>
                  <a:srgbClr val="434343"/>
                </a:solidFill>
              </a:rPr>
              <a:t>before </a:t>
            </a:r>
            <a:r>
              <a:rPr lang="en" sz="2400" u="sng" dirty="0">
                <a:solidFill>
                  <a:srgbClr val="434343"/>
                </a:solidFill>
              </a:rPr>
              <a:t>the assistance is provided. </a:t>
            </a:r>
            <a:endParaRPr sz="2400" u="sng" dirty="0">
              <a:solidFill>
                <a:srgbClr val="434343"/>
              </a:solidFill>
            </a:endParaRPr>
          </a:p>
          <a:p>
            <a:pPr marL="430213" indent="-315913">
              <a:spcBef>
                <a:spcPts val="2133"/>
              </a:spcBef>
              <a:buNone/>
            </a:pPr>
            <a:endParaRPr sz="2400" dirty="0">
              <a:solidFill>
                <a:srgbClr val="434343"/>
              </a:solidFill>
            </a:endParaRPr>
          </a:p>
          <a:p>
            <a:pPr indent="0">
              <a:spcBef>
                <a:spcPts val="2133"/>
              </a:spcBef>
              <a:buNone/>
            </a:pPr>
            <a:endParaRPr dirty="0">
              <a:solidFill>
                <a:srgbClr val="434343"/>
              </a:solidFill>
            </a:endParaRPr>
          </a:p>
          <a:p>
            <a:pPr indent="0">
              <a:spcBef>
                <a:spcPts val="2133"/>
              </a:spcBef>
              <a:buNone/>
            </a:pPr>
            <a:r>
              <a:rPr lang="en" dirty="0">
                <a:solidFill>
                  <a:srgbClr val="434343"/>
                </a:solidFill>
              </a:rPr>
              <a:t>	</a:t>
            </a:r>
            <a:endParaRPr dirty="0">
              <a:solidFill>
                <a:srgbClr val="434343"/>
              </a:solidFill>
            </a:endParaRPr>
          </a:p>
          <a:p>
            <a:pPr indent="0">
              <a:spcBef>
                <a:spcPts val="2133"/>
              </a:spcBef>
              <a:spcAft>
                <a:spcPts val="2133"/>
              </a:spcAft>
              <a:buNone/>
            </a:pPr>
            <a:endParaRPr dirty="0">
              <a:solidFill>
                <a:srgbClr val="434343"/>
              </a:solidFill>
            </a:endParaRPr>
          </a:p>
        </p:txBody>
      </p:sp>
      <p:sp>
        <p:nvSpPr>
          <p:cNvPr id="151" name="Google Shape;151;p20"/>
          <p:cNvSpPr txBox="1"/>
          <p:nvPr/>
        </p:nvSpPr>
        <p:spPr>
          <a:xfrm>
            <a:off x="10941300" y="5696700"/>
            <a:ext cx="983200" cy="21256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52" name="Google Shape;152;p20"/>
          <p:cNvSpPr txBox="1"/>
          <p:nvPr/>
        </p:nvSpPr>
        <p:spPr>
          <a:xfrm>
            <a:off x="8343733" y="6336500"/>
            <a:ext cx="5667600" cy="6612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19692098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1"/>
          <p:cNvSpPr txBox="1">
            <a:spLocks noGrp="1"/>
          </p:cNvSpPr>
          <p:nvPr>
            <p:ph type="title" idx="4294967295"/>
          </p:nvPr>
        </p:nvSpPr>
        <p:spPr>
          <a:xfrm>
            <a:off x="284108" y="68262"/>
            <a:ext cx="10893425" cy="1673225"/>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sz="6000" b="1" dirty="0"/>
              <a:t>Tribal and Indian Preference </a:t>
            </a:r>
            <a:r>
              <a:rPr lang="en" sz="3867" dirty="0"/>
              <a:t>(1000.48-52; 1000.120)</a:t>
            </a:r>
            <a:endParaRPr sz="3867" dirty="0"/>
          </a:p>
        </p:txBody>
      </p:sp>
      <p:sp>
        <p:nvSpPr>
          <p:cNvPr id="158" name="Google Shape;158;p21"/>
          <p:cNvSpPr txBox="1">
            <a:spLocks noGrp="1"/>
          </p:cNvSpPr>
          <p:nvPr>
            <p:ph type="body" idx="4294967295"/>
          </p:nvPr>
        </p:nvSpPr>
        <p:spPr>
          <a:xfrm>
            <a:off x="2395538" y="2411413"/>
            <a:ext cx="9796462" cy="4378325"/>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buNone/>
            </a:pPr>
            <a:r>
              <a:rPr lang="en" b="1" dirty="0">
                <a:solidFill>
                  <a:srgbClr val="434343"/>
                </a:solidFill>
              </a:rPr>
              <a:t>Tribal Preference</a:t>
            </a:r>
            <a:r>
              <a:rPr lang="en" dirty="0">
                <a:solidFill>
                  <a:srgbClr val="434343"/>
                </a:solidFill>
              </a:rPr>
              <a:t> – Section 101(k) of NAHASDA </a:t>
            </a:r>
            <a:r>
              <a:rPr lang="en" sz="2133" dirty="0">
                <a:solidFill>
                  <a:srgbClr val="434343"/>
                </a:solidFill>
              </a:rPr>
              <a:t>When a </a:t>
            </a:r>
            <a:r>
              <a:rPr lang="en" sz="2133" u="sng" dirty="0">
                <a:solidFill>
                  <a:srgbClr val="434343"/>
                </a:solidFill>
              </a:rPr>
              <a:t>Tribe adopts a tribal preference law</a:t>
            </a:r>
            <a:r>
              <a:rPr lang="en" sz="2133" dirty="0">
                <a:solidFill>
                  <a:srgbClr val="434343"/>
                </a:solidFill>
              </a:rPr>
              <a:t> in housing assistance, employment and contracting, that tribal preference will allow preferential treatment of tribal members over other Indians not members of the tribe. Tribal preference laws may also specify any preferences in workforce reductions or layoffs. </a:t>
            </a:r>
            <a:r>
              <a:rPr lang="en" sz="2133" b="1" i="1" dirty="0">
                <a:solidFill>
                  <a:srgbClr val="434343"/>
                </a:solidFill>
              </a:rPr>
              <a:t>See ONAP Program Guidance 2013-07.</a:t>
            </a:r>
            <a:endParaRPr sz="2133" b="1" i="1" dirty="0">
              <a:solidFill>
                <a:srgbClr val="434343"/>
              </a:solidFill>
            </a:endParaRPr>
          </a:p>
          <a:p>
            <a:pPr marL="0" indent="0">
              <a:spcBef>
                <a:spcPts val="2133"/>
              </a:spcBef>
              <a:buNone/>
            </a:pPr>
            <a:r>
              <a:rPr lang="en" b="1" dirty="0">
                <a:solidFill>
                  <a:srgbClr val="434343"/>
                </a:solidFill>
              </a:rPr>
              <a:t>Indian Preference</a:t>
            </a:r>
            <a:r>
              <a:rPr lang="en" dirty="0">
                <a:solidFill>
                  <a:srgbClr val="434343"/>
                </a:solidFill>
              </a:rPr>
              <a:t> - </a:t>
            </a:r>
            <a:r>
              <a:rPr lang="en" sz="2133" dirty="0">
                <a:solidFill>
                  <a:srgbClr val="434343"/>
                </a:solidFill>
              </a:rPr>
              <a:t>Section 7(b) of the Indian Self-Determination and Education Assistance Act </a:t>
            </a:r>
            <a:r>
              <a:rPr lang="en" sz="2133" u="sng" dirty="0">
                <a:solidFill>
                  <a:srgbClr val="434343"/>
                </a:solidFill>
              </a:rPr>
              <a:t>allows preference to Indians for housing assistance</a:t>
            </a:r>
            <a:r>
              <a:rPr lang="en" sz="2133" dirty="0">
                <a:solidFill>
                  <a:srgbClr val="434343"/>
                </a:solidFill>
              </a:rPr>
              <a:t>, employment and training and to Indian organizations and Indian-owned economic enterprises in the award of contracts and subcontracts under the IHBG program.</a:t>
            </a:r>
            <a:endParaRPr sz="2133" dirty="0">
              <a:solidFill>
                <a:srgbClr val="434343"/>
              </a:solidFill>
            </a:endParaRPr>
          </a:p>
          <a:p>
            <a:pPr indent="0">
              <a:spcBef>
                <a:spcPts val="2133"/>
              </a:spcBef>
              <a:buNone/>
            </a:pPr>
            <a:endParaRPr dirty="0">
              <a:solidFill>
                <a:srgbClr val="434343"/>
              </a:solidFill>
            </a:endParaRPr>
          </a:p>
          <a:p>
            <a:pPr>
              <a:spcBef>
                <a:spcPts val="2133"/>
              </a:spcBef>
              <a:buClr>
                <a:srgbClr val="434343"/>
              </a:buClr>
            </a:pPr>
            <a:endParaRPr dirty="0">
              <a:solidFill>
                <a:srgbClr val="434343"/>
              </a:solidFill>
            </a:endParaRPr>
          </a:p>
          <a:p>
            <a:pPr indent="0">
              <a:spcBef>
                <a:spcPts val="2133"/>
              </a:spcBef>
              <a:buNone/>
            </a:pPr>
            <a:endParaRPr dirty="0">
              <a:solidFill>
                <a:srgbClr val="434343"/>
              </a:solidFill>
            </a:endParaRPr>
          </a:p>
          <a:p>
            <a:pPr indent="0">
              <a:spcBef>
                <a:spcPts val="2133"/>
              </a:spcBef>
              <a:buNone/>
            </a:pPr>
            <a:endParaRPr dirty="0">
              <a:solidFill>
                <a:srgbClr val="434343"/>
              </a:solidFill>
            </a:endParaRPr>
          </a:p>
          <a:p>
            <a:pPr indent="0">
              <a:spcBef>
                <a:spcPts val="2133"/>
              </a:spcBef>
              <a:buNone/>
            </a:pPr>
            <a:r>
              <a:rPr lang="en" dirty="0">
                <a:solidFill>
                  <a:srgbClr val="434343"/>
                </a:solidFill>
              </a:rPr>
              <a:t>	</a:t>
            </a:r>
            <a:endParaRPr dirty="0">
              <a:solidFill>
                <a:srgbClr val="434343"/>
              </a:solidFill>
            </a:endParaRPr>
          </a:p>
          <a:p>
            <a:pPr indent="0">
              <a:spcBef>
                <a:spcPts val="2133"/>
              </a:spcBef>
              <a:spcAft>
                <a:spcPts val="2133"/>
              </a:spcAft>
              <a:buNone/>
            </a:pPr>
            <a:endParaRPr dirty="0">
              <a:solidFill>
                <a:srgbClr val="434343"/>
              </a:solidFill>
            </a:endParaRPr>
          </a:p>
        </p:txBody>
      </p:sp>
      <p:sp>
        <p:nvSpPr>
          <p:cNvPr id="159" name="Google Shape;159;p21"/>
          <p:cNvSpPr txBox="1"/>
          <p:nvPr/>
        </p:nvSpPr>
        <p:spPr>
          <a:xfrm>
            <a:off x="10941300" y="5696700"/>
            <a:ext cx="983200" cy="21256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60" name="Google Shape;160;p21"/>
          <p:cNvSpPr txBox="1"/>
          <p:nvPr/>
        </p:nvSpPr>
        <p:spPr>
          <a:xfrm>
            <a:off x="8343733" y="6336500"/>
            <a:ext cx="5667600" cy="6612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161" name="Google Shape;161;p21"/>
          <p:cNvPicPr preferRelativeResize="0"/>
          <p:nvPr/>
        </p:nvPicPr>
        <p:blipFill>
          <a:blip r:embed="rId3">
            <a:alphaModFix/>
            <a:biLevel thresh="75000"/>
          </a:blip>
          <a:stretch>
            <a:fillRect/>
          </a:stretch>
        </p:blipFill>
        <p:spPr>
          <a:xfrm>
            <a:off x="351567" y="2410633"/>
            <a:ext cx="1276667" cy="127666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62" name="Google Shape;162;p21"/>
          <p:cNvPicPr preferRelativeResize="0"/>
          <p:nvPr/>
        </p:nvPicPr>
        <p:blipFill>
          <a:blip r:embed="rId3">
            <a:alphaModFix/>
            <a:biLevel thresh="75000"/>
          </a:blip>
          <a:stretch>
            <a:fillRect/>
          </a:stretch>
        </p:blipFill>
        <p:spPr>
          <a:xfrm>
            <a:off x="351567" y="4484200"/>
            <a:ext cx="1276667" cy="127666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479025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22"/>
          <p:cNvSpPr txBox="1"/>
          <p:nvPr/>
        </p:nvSpPr>
        <p:spPr>
          <a:xfrm>
            <a:off x="273803" y="1380100"/>
            <a:ext cx="11039960" cy="1270800"/>
          </a:xfrm>
          <a:prstGeom prst="rect">
            <a:avLst/>
          </a:prstGeom>
          <a:noFill/>
          <a:ln>
            <a:noFill/>
          </a:ln>
        </p:spPr>
        <p:txBody>
          <a:bodyPr spcFirstLastPara="1" wrap="square" lIns="121900" tIns="121900" rIns="121900" bIns="121900" anchor="t" anchorCtr="0">
            <a:noAutofit/>
          </a:bodyPr>
          <a:lstStyle/>
          <a:p>
            <a:pPr marL="342900" indent="-342900" defTabSz="1219170">
              <a:buClr>
                <a:srgbClr val="000000"/>
              </a:buClr>
              <a:buFont typeface="Wingdings" panose="05000000000000000000" pitchFamily="2" charset="2"/>
              <a:buChar char="v"/>
              <a:defRPr/>
            </a:pPr>
            <a:r>
              <a:rPr lang="en"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The IHP is a </a:t>
            </a:r>
            <a:r>
              <a:rPr lang="en" sz="2000"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One-Year-Plan of planned, affordable housing activities</a:t>
            </a:r>
            <a:r>
              <a:rPr lang="en"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 with related IHBG expenditures to be accomplished within 12-months of the performance period.</a:t>
            </a:r>
            <a:endParaRP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a:p>
            <a:pPr marL="342900" indent="-342900" defTabSz="1219170">
              <a:buClr>
                <a:srgbClr val="000000"/>
              </a:buClr>
              <a:buFont typeface="Wingdings" panose="05000000000000000000" pitchFamily="2" charset="2"/>
              <a:buChar char="v"/>
              <a:defRPr/>
            </a:pPr>
            <a:r>
              <a:rPr lang="en"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The Grant Recipient must prepare the annual IHP and submit to HUD each year in order to receive IHBG funding:</a:t>
            </a:r>
            <a:endParaRP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a:p>
            <a:pPr defTabSz="1219170">
              <a:buClr>
                <a:srgbClr val="000000"/>
              </a:buClr>
              <a:defRPr/>
            </a:pPr>
            <a:endParaRP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169" name="Google Shape;169;p22"/>
          <p:cNvPicPr preferRelativeResize="0"/>
          <p:nvPr/>
        </p:nvPicPr>
        <p:blipFill>
          <a:blip r:embed="rId3">
            <a:alphaModFix/>
          </a:blip>
          <a:stretch>
            <a:fillRect/>
          </a:stretch>
        </p:blipFill>
        <p:spPr>
          <a:xfrm>
            <a:off x="1086567" y="2863567"/>
            <a:ext cx="993156" cy="1130867"/>
          </a:xfrm>
          <a:prstGeom prst="rect">
            <a:avLst/>
          </a:prstGeom>
          <a:noFill/>
          <a:ln>
            <a:noFill/>
          </a:ln>
        </p:spPr>
      </p:pic>
      <p:sp>
        <p:nvSpPr>
          <p:cNvPr id="170" name="Google Shape;170;p22"/>
          <p:cNvSpPr txBox="1"/>
          <p:nvPr/>
        </p:nvSpPr>
        <p:spPr>
          <a:xfrm>
            <a:off x="146067" y="4081500"/>
            <a:ext cx="2419600" cy="26844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Recipients use </a:t>
            </a:r>
            <a:r>
              <a:rPr lang="en" sz="1733"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the combined IHP/Annual Performance        Report (APR) form   HUD-52737</a:t>
            </a:r>
            <a:r>
              <a:rPr lang="en"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 using online submittal (GEMS) </a:t>
            </a:r>
            <a:endParaRPr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a:p>
            <a:pPr algn="ctr" defTabSz="1219170">
              <a:buClr>
                <a:srgbClr val="000000"/>
              </a:buClr>
              <a:defRPr/>
            </a:pPr>
            <a:endParaRPr sz="1333" kern="0" dirty="0">
              <a:solidFill>
                <a:srgbClr val="6AA84F"/>
              </a:solidFill>
              <a:latin typeface="Calibri" panose="020F0502020204030204" pitchFamily="34" charset="0"/>
              <a:ea typeface="Calibri" panose="020F0502020204030204" pitchFamily="34" charset="0"/>
              <a:cs typeface="Calibri" panose="020F0502020204030204" pitchFamily="34" charset="0"/>
              <a:sym typeface="Roboto"/>
            </a:endParaRPr>
          </a:p>
          <a:p>
            <a:pPr algn="ctr" defTabSz="1219170">
              <a:buClr>
                <a:srgbClr val="000000"/>
              </a:buClr>
              <a:defRPr/>
            </a:pPr>
            <a:r>
              <a:rPr lang="en" sz="1333" kern="0" dirty="0">
                <a:solidFill>
                  <a:srgbClr val="6AA84F"/>
                </a:solidFill>
                <a:latin typeface="Calibri" panose="020F0502020204030204" pitchFamily="34" charset="0"/>
                <a:ea typeface="Calibri" panose="020F0502020204030204" pitchFamily="34" charset="0"/>
                <a:cs typeface="Calibri" panose="020F0502020204030204" pitchFamily="34" charset="0"/>
                <a:sym typeface="Roboto"/>
              </a:rPr>
              <a:t>* Link:  https://hud.gov/pih/codetalk</a:t>
            </a:r>
            <a:endParaRPr sz="1333" kern="0" dirty="0">
              <a:solidFill>
                <a:srgbClr val="6AA84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71" name="Google Shape;171;p22"/>
          <p:cNvSpPr/>
          <p:nvPr/>
        </p:nvSpPr>
        <p:spPr>
          <a:xfrm>
            <a:off x="2736567" y="4973833"/>
            <a:ext cx="390400" cy="192800"/>
          </a:xfrm>
          <a:prstGeom prst="rightArrow">
            <a:avLst>
              <a:gd name="adj1" fmla="val 50000"/>
              <a:gd name="adj2" fmla="val 50000"/>
            </a:avLst>
          </a:prstGeom>
          <a:solidFill>
            <a:srgbClr val="000000"/>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72" name="Google Shape;172;p22"/>
          <p:cNvPicPr preferRelativeResize="0"/>
          <p:nvPr/>
        </p:nvPicPr>
        <p:blipFill>
          <a:blip r:embed="rId4">
            <a:alphaModFix/>
          </a:blip>
          <a:stretch>
            <a:fillRect/>
          </a:stretch>
        </p:blipFill>
        <p:spPr>
          <a:xfrm>
            <a:off x="3823400" y="2853233"/>
            <a:ext cx="1130867" cy="1130867"/>
          </a:xfrm>
          <a:prstGeom prst="rect">
            <a:avLst/>
          </a:prstGeom>
          <a:noFill/>
          <a:ln>
            <a:noFill/>
          </a:ln>
        </p:spPr>
      </p:pic>
      <p:sp>
        <p:nvSpPr>
          <p:cNvPr id="173" name="Google Shape;173;p22"/>
          <p:cNvSpPr txBox="1"/>
          <p:nvPr/>
        </p:nvSpPr>
        <p:spPr>
          <a:xfrm>
            <a:off x="3297833" y="4186433"/>
            <a:ext cx="2182000" cy="1767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IHP is </a:t>
            </a:r>
            <a:r>
              <a:rPr lang="en" sz="1733"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due to HUD</a:t>
            </a:r>
            <a:r>
              <a:rPr lang="en"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 </a:t>
            </a:r>
            <a:r>
              <a:rPr lang="en" sz="1733"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within 75 days</a:t>
            </a:r>
            <a:r>
              <a:rPr lang="en"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 of the fiscal year beginning date for </a:t>
            </a:r>
            <a:r>
              <a:rPr lang="en-US"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Recipient</a:t>
            </a:r>
            <a:endParaRPr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a:p>
            <a:pPr defTabSz="1219170">
              <a:buClr>
                <a:srgbClr val="000000"/>
              </a:buClr>
              <a:defRPr/>
            </a:pPr>
            <a:endParaRPr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74" name="Google Shape;174;p22"/>
          <p:cNvSpPr/>
          <p:nvPr/>
        </p:nvSpPr>
        <p:spPr>
          <a:xfrm>
            <a:off x="5650717" y="4973833"/>
            <a:ext cx="390400" cy="192800"/>
          </a:xfrm>
          <a:prstGeom prst="rightArrow">
            <a:avLst>
              <a:gd name="adj1" fmla="val 50000"/>
              <a:gd name="adj2" fmla="val 50000"/>
            </a:avLst>
          </a:prstGeom>
          <a:solidFill>
            <a:srgbClr val="000000"/>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75" name="Google Shape;175;p22"/>
          <p:cNvPicPr preferRelativeResize="0"/>
          <p:nvPr/>
        </p:nvPicPr>
        <p:blipFill>
          <a:blip r:embed="rId5">
            <a:alphaModFix/>
          </a:blip>
          <a:stretch>
            <a:fillRect/>
          </a:stretch>
        </p:blipFill>
        <p:spPr>
          <a:xfrm>
            <a:off x="6626733" y="2863583"/>
            <a:ext cx="1130867" cy="1130867"/>
          </a:xfrm>
          <a:prstGeom prst="rect">
            <a:avLst/>
          </a:prstGeom>
          <a:noFill/>
          <a:ln>
            <a:noFill/>
          </a:ln>
        </p:spPr>
      </p:pic>
      <p:sp>
        <p:nvSpPr>
          <p:cNvPr id="176" name="Google Shape;176;p22"/>
          <p:cNvSpPr txBox="1"/>
          <p:nvPr/>
        </p:nvSpPr>
        <p:spPr>
          <a:xfrm>
            <a:off x="6234567" y="4207100"/>
            <a:ext cx="1870400" cy="1767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733"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HUD has</a:t>
            </a:r>
            <a:r>
              <a:rPr lang="en"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 </a:t>
            </a:r>
            <a:r>
              <a:rPr lang="en" sz="1733"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60-day review period</a:t>
            </a:r>
            <a:r>
              <a:rPr lang="en"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 of IHP to determine compliance</a:t>
            </a:r>
            <a:endParaRPr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77" name="Google Shape;177;p22"/>
          <p:cNvSpPr/>
          <p:nvPr/>
        </p:nvSpPr>
        <p:spPr>
          <a:xfrm>
            <a:off x="8298433" y="4994500"/>
            <a:ext cx="390400" cy="192800"/>
          </a:xfrm>
          <a:prstGeom prst="rightArrow">
            <a:avLst>
              <a:gd name="adj1" fmla="val 50000"/>
              <a:gd name="adj2" fmla="val 50000"/>
            </a:avLst>
          </a:prstGeom>
          <a:solidFill>
            <a:srgbClr val="000000"/>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178" name="Google Shape;178;p22"/>
          <p:cNvSpPr txBox="1"/>
          <p:nvPr/>
        </p:nvSpPr>
        <p:spPr>
          <a:xfrm>
            <a:off x="8882300" y="4186433"/>
            <a:ext cx="3013600" cy="20188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U.S. Treasury electronic Line of Credit Control System (eLOCCS) is used to draw down funds to pay for IHP planned expenditures. Recipient </a:t>
            </a:r>
            <a:r>
              <a:rPr lang="en" sz="1733"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must disburse payments within 3 days</a:t>
            </a:r>
            <a:r>
              <a:rPr lang="en"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rPr>
              <a:t> of receipt of IHBG funds into bank account.</a:t>
            </a:r>
            <a:endParaRPr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a:p>
            <a:pPr algn="ctr" defTabSz="1219170">
              <a:buClr>
                <a:srgbClr val="000000"/>
              </a:buClr>
              <a:defRPr/>
            </a:pPr>
            <a:endParaRPr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179" name="Google Shape;179;p22"/>
          <p:cNvPicPr preferRelativeResize="0"/>
          <p:nvPr/>
        </p:nvPicPr>
        <p:blipFill>
          <a:blip r:embed="rId6">
            <a:alphaModFix/>
          </a:blip>
          <a:stretch>
            <a:fillRect/>
          </a:stretch>
        </p:blipFill>
        <p:spPr>
          <a:xfrm>
            <a:off x="9543149" y="2950633"/>
            <a:ext cx="1454369" cy="1130867"/>
          </a:xfrm>
          <a:prstGeom prst="rect">
            <a:avLst/>
          </a:prstGeom>
          <a:noFill/>
          <a:ln>
            <a:noFill/>
          </a:ln>
        </p:spPr>
      </p:pic>
      <p:sp>
        <p:nvSpPr>
          <p:cNvPr id="3" name="TextBox 2">
            <a:extLst>
              <a:ext uri="{FF2B5EF4-FFF2-40B4-BE49-F238E27FC236}">
                <a16:creationId xmlns:a16="http://schemas.microsoft.com/office/drawing/2014/main" id="{AB5F597D-87E2-731D-AAE6-F3C7FDE40EDF}"/>
              </a:ext>
            </a:extLst>
          </p:cNvPr>
          <p:cNvSpPr txBox="1"/>
          <p:nvPr/>
        </p:nvSpPr>
        <p:spPr>
          <a:xfrm>
            <a:off x="232475" y="65508"/>
            <a:ext cx="9970576" cy="1323439"/>
          </a:xfrm>
          <a:prstGeom prst="rect">
            <a:avLst/>
          </a:prstGeom>
          <a:noFill/>
        </p:spPr>
        <p:txBody>
          <a:bodyPr wrap="square">
            <a:spAutoFit/>
          </a:bodyPr>
          <a:lstStyle/>
          <a:p>
            <a:pPr defTabSz="1219170">
              <a:spcBef>
                <a:spcPts val="1333"/>
              </a:spcBef>
              <a:spcAft>
                <a:spcPts val="1333"/>
              </a:spcAft>
              <a:buClr>
                <a:srgbClr val="000000"/>
              </a:buClr>
              <a:defRPr/>
            </a:pPr>
            <a:r>
              <a:rPr lang="en-US" sz="4000" b="1" kern="0" dirty="0">
                <a:latin typeface="Calibri" panose="020F0502020204030204" pitchFamily="34" charset="0"/>
                <a:ea typeface="Calibri" panose="020F0502020204030204" pitchFamily="34" charset="0"/>
                <a:cs typeface="Calibri" panose="020F0502020204030204" pitchFamily="34" charset="0"/>
                <a:sym typeface="Roboto"/>
              </a:rPr>
              <a:t>24 CFR Part 1000 Subpart C:                              	The Indian Housing Plan (IHP)</a:t>
            </a:r>
          </a:p>
        </p:txBody>
      </p:sp>
    </p:spTree>
    <p:extLst>
      <p:ext uri="{BB962C8B-B14F-4D97-AF65-F5344CB8AC3E}">
        <p14:creationId xmlns:p14="http://schemas.microsoft.com/office/powerpoint/2010/main" val="20569227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5" name="Google Shape;185;p23"/>
          <p:cNvSpPr txBox="1"/>
          <p:nvPr/>
        </p:nvSpPr>
        <p:spPr>
          <a:xfrm>
            <a:off x="2882900" y="1327150"/>
            <a:ext cx="9309100" cy="5481650"/>
          </a:xfrm>
          <a:prstGeom prst="rect">
            <a:avLst/>
          </a:prstGeom>
          <a:noFill/>
          <a:ln>
            <a:noFill/>
          </a:ln>
        </p:spPr>
        <p:txBody>
          <a:bodyPr spcFirstLastPara="1" wrap="square" lIns="121900" tIns="121900" rIns="121900" bIns="121900" anchor="t" anchorCtr="0">
            <a:noAutofit/>
          </a:bodyPr>
          <a:lstStyle/>
          <a:p>
            <a:pPr marL="609585" indent="-457189" defTabSz="1219170">
              <a:lnSpc>
                <a:spcPct val="115000"/>
              </a:lnSpc>
              <a:spcBef>
                <a:spcPts val="667"/>
              </a:spcBef>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Cover page</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Housing Needs Description</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Program Activity Descriptions</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Maintaining 1937 Act Units, Demolition and Disposition (if any)</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Budgets (Sources and Uses)</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Other Submission Items</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IHP Certification of Compliance</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IHP Tribal Certifications</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Self-Monitoring (APR)</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Inspections (APR)</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Audits (APR)</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Public Availability</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Jobs Supported by NAHASDA</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IHP Waiver Requests</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57189" defTabSz="1219170">
              <a:lnSpc>
                <a:spcPct val="115000"/>
              </a:lnSpc>
              <a:buClr>
                <a:srgbClr val="434343"/>
              </a:buClr>
              <a:buSzPts val="1800"/>
              <a:buFont typeface="Roboto"/>
              <a:buAutoNum type="arabicPeriod"/>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IHP Amendments</a:t>
            </a:r>
            <a:endParaRPr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 name="Rectangle 1">
            <a:extLst>
              <a:ext uri="{FF2B5EF4-FFF2-40B4-BE49-F238E27FC236}">
                <a16:creationId xmlns:a16="http://schemas.microsoft.com/office/drawing/2014/main" id="{9397DB29-55A7-924F-BF46-975B9005CE11}"/>
              </a:ext>
            </a:extLst>
          </p:cNvPr>
          <p:cNvSpPr/>
          <p:nvPr/>
        </p:nvSpPr>
        <p:spPr>
          <a:xfrm>
            <a:off x="2774950" y="-6350"/>
            <a:ext cx="9417050" cy="1244600"/>
          </a:xfrm>
          <a:prstGeom prst="rect">
            <a:avLst/>
          </a:prstGeom>
          <a:solidFill>
            <a:srgbClr val="B829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dirty="0">
                <a:latin typeface="Calibri" panose="020F0502020204030204" pitchFamily="34" charset="0"/>
                <a:ea typeface="Calibri" panose="020F0502020204030204" pitchFamily="34" charset="0"/>
                <a:cs typeface="Calibri" panose="020F0502020204030204" pitchFamily="34" charset="0"/>
              </a:rPr>
              <a:t>  Contents of the Indian Housing Plan</a:t>
            </a:r>
          </a:p>
        </p:txBody>
      </p:sp>
    </p:spTree>
    <p:extLst>
      <p:ext uri="{BB962C8B-B14F-4D97-AF65-F5344CB8AC3E}">
        <p14:creationId xmlns:p14="http://schemas.microsoft.com/office/powerpoint/2010/main" val="21976591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4"/>
          <p:cNvSpPr txBox="1">
            <a:spLocks noGrp="1"/>
          </p:cNvSpPr>
          <p:nvPr>
            <p:ph type="title" idx="4294967295"/>
          </p:nvPr>
        </p:nvSpPr>
        <p:spPr>
          <a:xfrm>
            <a:off x="1670050" y="239713"/>
            <a:ext cx="10006013" cy="842962"/>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sz="4667" b="1" dirty="0"/>
              <a:t>IHP: Housing Needs Description </a:t>
            </a:r>
            <a:endParaRPr sz="4667" b="1" dirty="0"/>
          </a:p>
        </p:txBody>
      </p:sp>
      <p:sp>
        <p:nvSpPr>
          <p:cNvPr id="193" name="Google Shape;193;p24"/>
          <p:cNvSpPr txBox="1">
            <a:spLocks noGrp="1"/>
          </p:cNvSpPr>
          <p:nvPr>
            <p:ph type="body" idx="4294967295"/>
          </p:nvPr>
        </p:nvSpPr>
        <p:spPr>
          <a:xfrm>
            <a:off x="831850" y="1200150"/>
            <a:ext cx="10528300" cy="3917950"/>
          </a:xfrm>
          <a:prstGeom prst="rect">
            <a:avLst/>
          </a:prstGeom>
          <a:solidFill>
            <a:srgbClr val="FFFFFF"/>
          </a:solidFill>
        </p:spPr>
        <p:txBody>
          <a:bodyPr spcFirstLastPara="1" vert="horz" wrap="square" lIns="304800" tIns="121900" rIns="121900" bIns="121900" numCol="1" anchor="t" anchorCtr="0" compatLnSpc="1">
            <a:prstTxWarp prst="textNoShape">
              <a:avLst/>
            </a:prstTxWarp>
            <a:noAutofit/>
          </a:bodyPr>
          <a:lstStyle/>
          <a:p>
            <a:pPr marL="365760" indent="-365760">
              <a:lnSpc>
                <a:spcPct val="115000"/>
              </a:lnSpc>
              <a:spcBef>
                <a:spcPts val="800"/>
              </a:spcBef>
              <a:buClr>
                <a:srgbClr val="434343"/>
              </a:buClr>
              <a:buFont typeface="Wingdings" panose="05000000000000000000" pitchFamily="2" charset="2"/>
              <a:buChar char="v"/>
            </a:pP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rPr>
              <a:t>Tribes/TDHEs need to describe their housing needs for their tribal members</a:t>
            </a:r>
            <a:endParaRPr sz="2400" dirty="0">
              <a:solidFill>
                <a:srgbClr val="434343"/>
              </a:solidFill>
              <a:latin typeface="Calibri" panose="020F0502020204030204" pitchFamily="34" charset="0"/>
              <a:ea typeface="Calibri" panose="020F0502020204030204" pitchFamily="34" charset="0"/>
              <a:cs typeface="Calibri" panose="020F0502020204030204" pitchFamily="34" charset="0"/>
            </a:endParaRPr>
          </a:p>
          <a:p>
            <a:pPr marL="365760" indent="-365760">
              <a:lnSpc>
                <a:spcPct val="115000"/>
              </a:lnSpc>
              <a:buClr>
                <a:srgbClr val="434343"/>
              </a:buClr>
              <a:buFont typeface="Wingdings" panose="05000000000000000000" pitchFamily="2" charset="2"/>
              <a:buChar char="v"/>
            </a:pP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rPr>
              <a:t>Typically, a </a:t>
            </a:r>
            <a:r>
              <a:rPr lang="en" sz="2400" u="sng" dirty="0">
                <a:solidFill>
                  <a:srgbClr val="434343"/>
                </a:solidFill>
                <a:latin typeface="Calibri" panose="020F0502020204030204" pitchFamily="34" charset="0"/>
                <a:ea typeface="Calibri" panose="020F0502020204030204" pitchFamily="34" charset="0"/>
                <a:cs typeface="Calibri" panose="020F0502020204030204" pitchFamily="34" charset="0"/>
              </a:rPr>
              <a:t>housing needs assessment</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rPr>
              <a:t> is required in order for Tribes to know:</a:t>
            </a:r>
            <a:endParaRPr sz="2400" dirty="0">
              <a:solidFill>
                <a:srgbClr val="434343"/>
              </a:solidFill>
              <a:latin typeface="Calibri" panose="020F0502020204030204" pitchFamily="34" charset="0"/>
              <a:ea typeface="Calibri" panose="020F0502020204030204" pitchFamily="34" charset="0"/>
              <a:cs typeface="Calibri" panose="020F0502020204030204" pitchFamily="34" charset="0"/>
            </a:endParaRPr>
          </a:p>
          <a:p>
            <a:pPr lvl="1" indent="-341313">
              <a:lnSpc>
                <a:spcPct val="115000"/>
              </a:lnSpc>
              <a:spcBef>
                <a:spcPts val="0"/>
              </a:spcBef>
              <a:buClr>
                <a:srgbClr val="434343"/>
              </a:buClr>
              <a:buFont typeface="Wingdings" panose="05000000000000000000" pitchFamily="2" charset="2"/>
              <a:buChar char="Ø"/>
            </a:pPr>
            <a:r>
              <a:rPr lang="en" sz="2000" b="1" dirty="0">
                <a:solidFill>
                  <a:srgbClr val="434343"/>
                </a:solidFill>
                <a:latin typeface="Calibri" panose="020F0502020204030204" pitchFamily="34" charset="0"/>
                <a:ea typeface="Calibri" panose="020F0502020204030204" pitchFamily="34" charset="0"/>
                <a:cs typeface="Calibri" panose="020F0502020204030204" pitchFamily="34" charset="0"/>
              </a:rPr>
              <a:t>#</a:t>
            </a:r>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rPr>
              <a:t> of new housing needed and </a:t>
            </a:r>
            <a:r>
              <a:rPr lang="en" sz="2000" b="1" dirty="0">
                <a:solidFill>
                  <a:srgbClr val="434343"/>
                </a:solidFill>
                <a:latin typeface="Calibri" panose="020F0502020204030204" pitchFamily="34" charset="0"/>
                <a:ea typeface="Calibri" panose="020F0502020204030204" pitchFamily="34" charset="0"/>
                <a:cs typeface="Calibri" panose="020F0502020204030204" pitchFamily="34" charset="0"/>
              </a:rPr>
              <a:t>#</a:t>
            </a:r>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rPr>
              <a:t> of major/minor repair of existing housing</a:t>
            </a: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endParaRPr>
          </a:p>
          <a:p>
            <a:pPr lvl="1" indent="-341313">
              <a:lnSpc>
                <a:spcPct val="115000"/>
              </a:lnSpc>
              <a:spcBef>
                <a:spcPts val="0"/>
              </a:spcBef>
              <a:buClr>
                <a:srgbClr val="434343"/>
              </a:buClr>
              <a:buFont typeface="Wingdings" panose="05000000000000000000" pitchFamily="2" charset="2"/>
              <a:buChar char="Ø"/>
            </a:pPr>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rPr>
              <a:t>Perspective of the type of families that need assistance (e.g., elderly, veteran, disabled, college students, etc.)</a:t>
            </a: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endParaRPr>
          </a:p>
          <a:p>
            <a:pPr lvl="1" indent="-341313">
              <a:lnSpc>
                <a:spcPct val="115000"/>
              </a:lnSpc>
              <a:spcBef>
                <a:spcPts val="0"/>
              </a:spcBef>
              <a:buClr>
                <a:srgbClr val="434343"/>
              </a:buClr>
              <a:buFont typeface="Wingdings" panose="05000000000000000000" pitchFamily="2" charset="2"/>
              <a:buChar char="Ø"/>
            </a:pPr>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rPr>
              <a:t>Type of housing (e.g., elderly multiplex, independent living centers, single family, apartments, etc.)</a:t>
            </a: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endParaRPr>
          </a:p>
          <a:p>
            <a:pPr lvl="1" indent="-341313">
              <a:lnSpc>
                <a:spcPct val="115000"/>
              </a:lnSpc>
              <a:spcBef>
                <a:spcPts val="0"/>
              </a:spcBef>
              <a:buClr>
                <a:srgbClr val="434343"/>
              </a:buClr>
              <a:buFont typeface="Wingdings" panose="05000000000000000000" pitchFamily="2" charset="2"/>
              <a:buChar char="Ø"/>
            </a:pPr>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rPr>
              <a:t>Other data such as annual income, number household members (overcrowded), whether existing homes have adequate plumbing, electricity or other state of utility needed, etc.</a:t>
            </a:r>
            <a:endParaRPr sz="2000" dirty="0">
              <a:solidFill>
                <a:srgbClr val="434343"/>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buClr>
                <a:srgbClr val="434343"/>
              </a:buClr>
              <a:buFont typeface="Wingdings" panose="05000000000000000000" pitchFamily="2" charset="2"/>
              <a:buChar char="v"/>
            </a:pP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rPr>
              <a:t>Such assessment can then guide the </a:t>
            </a: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Recipient</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rPr>
              <a:t> to develop short- and long-range </a:t>
            </a:r>
            <a:r>
              <a:rPr lang="en" sz="2400" u="sng" dirty="0">
                <a:solidFill>
                  <a:srgbClr val="434343"/>
                </a:solidFill>
                <a:latin typeface="Calibri" panose="020F0502020204030204" pitchFamily="34" charset="0"/>
                <a:ea typeface="Calibri" panose="020F0502020204030204" pitchFamily="34" charset="0"/>
                <a:cs typeface="Calibri" panose="020F0502020204030204" pitchFamily="34" charset="0"/>
              </a:rPr>
              <a:t>strategy plans</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rPr>
              <a:t>, adopt </a:t>
            </a:r>
            <a:r>
              <a:rPr lang="en" sz="2400" u="sng" dirty="0">
                <a:solidFill>
                  <a:srgbClr val="434343"/>
                </a:solidFill>
                <a:latin typeface="Calibri" panose="020F0502020204030204" pitchFamily="34" charset="0"/>
                <a:ea typeface="Calibri" panose="020F0502020204030204" pitchFamily="34" charset="0"/>
                <a:cs typeface="Calibri" panose="020F0502020204030204" pitchFamily="34" charset="0"/>
              </a:rPr>
              <a:t>new/revised housing policies, </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rPr>
              <a:t>and tactical plans that systematically address needs in prioritized manner. </a:t>
            </a:r>
            <a:endParaRPr sz="2400" dirty="0">
              <a:solidFill>
                <a:srgbClr val="434343"/>
              </a:solidFill>
              <a:latin typeface="Calibri" panose="020F0502020204030204" pitchFamily="34" charset="0"/>
              <a:ea typeface="Calibri" panose="020F0502020204030204" pitchFamily="34" charset="0"/>
              <a:cs typeface="Calibri" panose="020F0502020204030204" pitchFamily="34" charset="0"/>
            </a:endParaRPr>
          </a:p>
          <a:p>
            <a:pPr marL="685800" indent="-457200">
              <a:lnSpc>
                <a:spcPct val="115000"/>
              </a:lnSpc>
              <a:spcBef>
                <a:spcPts val="800"/>
              </a:spcBef>
              <a:buFont typeface="Wingdings" panose="05000000000000000000" pitchFamily="2" charset="2"/>
              <a:buChar char="v"/>
            </a:pPr>
            <a:endParaRPr dirty="0">
              <a:solidFill>
                <a:srgbClr val="434343"/>
              </a:solidFill>
            </a:endParaRPr>
          </a:p>
          <a:p>
            <a:pPr marL="685800" indent="-457200">
              <a:lnSpc>
                <a:spcPct val="115000"/>
              </a:lnSpc>
              <a:spcBef>
                <a:spcPts val="800"/>
              </a:spcBef>
              <a:buFont typeface="Wingdings" panose="05000000000000000000" pitchFamily="2" charset="2"/>
              <a:buChar char="v"/>
            </a:pPr>
            <a:endParaRPr dirty="0">
              <a:solidFill>
                <a:srgbClr val="434343"/>
              </a:solidFill>
            </a:endParaRPr>
          </a:p>
          <a:p>
            <a:pPr>
              <a:lnSpc>
                <a:spcPct val="115000"/>
              </a:lnSpc>
              <a:spcBef>
                <a:spcPts val="800"/>
              </a:spcBef>
              <a:buFont typeface="Wingdings" panose="05000000000000000000" pitchFamily="2" charset="2"/>
              <a:buChar char="v"/>
            </a:pPr>
            <a:endParaRPr sz="1600" dirty="0">
              <a:solidFill>
                <a:srgbClr val="434343"/>
              </a:solidFill>
            </a:endParaRPr>
          </a:p>
        </p:txBody>
      </p:sp>
    </p:spTree>
    <p:extLst>
      <p:ext uri="{BB962C8B-B14F-4D97-AF65-F5344CB8AC3E}">
        <p14:creationId xmlns:p14="http://schemas.microsoft.com/office/powerpoint/2010/main" val="10737440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5"/>
          <p:cNvSpPr txBox="1">
            <a:spLocks noGrp="1"/>
          </p:cNvSpPr>
          <p:nvPr>
            <p:ph type="title" idx="4294967295"/>
          </p:nvPr>
        </p:nvSpPr>
        <p:spPr>
          <a:xfrm>
            <a:off x="355600" y="188913"/>
            <a:ext cx="9072563" cy="1023937"/>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sz="4667" b="1" dirty="0"/>
              <a:t>IHP: Program Activity Descriptions   </a:t>
            </a:r>
            <a:endParaRPr sz="4667" b="1" i="1" dirty="0"/>
          </a:p>
        </p:txBody>
      </p:sp>
      <p:sp>
        <p:nvSpPr>
          <p:cNvPr id="199" name="Google Shape;199;p25"/>
          <p:cNvSpPr txBox="1">
            <a:spLocks noGrp="1"/>
          </p:cNvSpPr>
          <p:nvPr>
            <p:ph type="body" idx="4294967295"/>
          </p:nvPr>
        </p:nvSpPr>
        <p:spPr>
          <a:xfrm>
            <a:off x="441325" y="1565275"/>
            <a:ext cx="5654675" cy="4970463"/>
          </a:xfrm>
          <a:prstGeom prst="rect">
            <a:avLst/>
          </a:prstGeom>
          <a:solidFill>
            <a:srgbClr val="FFFFFF"/>
          </a:solidFill>
        </p:spPr>
        <p:txBody>
          <a:bodyPr spcFirstLastPara="1" vert="horz" wrap="square" lIns="121900" tIns="121900" rIns="121900" bIns="121900" numCol="1" anchor="t" anchorCtr="0" compatLnSpc="1">
            <a:prstTxWarp prst="textNoShape">
              <a:avLst/>
            </a:prstTxWarp>
            <a:noAutofit/>
          </a:bodyPr>
          <a:lstStyle/>
          <a:p>
            <a:pPr indent="-448722">
              <a:spcBef>
                <a:spcPts val="800"/>
              </a:spcBef>
              <a:buClr>
                <a:srgbClr val="434343"/>
              </a:buClr>
              <a:buSzPts val="1700"/>
              <a:buFont typeface="Wingdings" panose="05000000000000000000" pitchFamily="2" charset="2"/>
              <a:buChar char="v"/>
            </a:pPr>
            <a:r>
              <a:rPr lang="en" sz="2267" dirty="0">
                <a:solidFill>
                  <a:srgbClr val="434343"/>
                </a:solidFill>
              </a:rPr>
              <a:t>Modernization of 1937 Act Units</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Operation of 1937 Act Units</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Acquisition of Existing Housing</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Construction of New Housing</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Rehabilitation of Rental Housing</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Acquisition of Land for Housing </a:t>
            </a:r>
            <a:r>
              <a:rPr lang="en" sz="2000" dirty="0">
                <a:solidFill>
                  <a:srgbClr val="434343"/>
                </a:solidFill>
              </a:rPr>
              <a:t>(acres)</a:t>
            </a:r>
            <a:endParaRPr sz="1733"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Development of Emergency </a:t>
            </a:r>
            <a:r>
              <a:rPr lang="en" sz="2000" dirty="0">
                <a:solidFill>
                  <a:srgbClr val="434343"/>
                </a:solidFill>
              </a:rPr>
              <a:t>Shelters (HH)</a:t>
            </a:r>
            <a:endParaRPr sz="2000"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Conversion of Structures to </a:t>
            </a:r>
            <a:r>
              <a:rPr lang="en" sz="2000" dirty="0">
                <a:solidFill>
                  <a:srgbClr val="434343"/>
                </a:solidFill>
              </a:rPr>
              <a:t>Housing</a:t>
            </a:r>
            <a:endParaRPr sz="2000"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Down Payment/Closing Cost Assist </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Lending Subsidy for homebuyers</a:t>
            </a:r>
            <a:endParaRPr sz="2267" dirty="0">
              <a:solidFill>
                <a:srgbClr val="434343"/>
              </a:solidFill>
            </a:endParaRPr>
          </a:p>
          <a:p>
            <a:pPr marL="685800" indent="-457200">
              <a:buFont typeface="Wingdings" panose="05000000000000000000" pitchFamily="2" charset="2"/>
              <a:buChar char="v"/>
            </a:pPr>
            <a:endParaRPr dirty="0">
              <a:solidFill>
                <a:srgbClr val="434343"/>
              </a:solidFill>
            </a:endParaRPr>
          </a:p>
          <a:p>
            <a:pPr>
              <a:spcBef>
                <a:spcPts val="2133"/>
              </a:spcBef>
              <a:buFont typeface="Wingdings" panose="05000000000000000000" pitchFamily="2" charset="2"/>
              <a:buChar char="v"/>
            </a:pPr>
            <a:endParaRPr dirty="0">
              <a:solidFill>
                <a:srgbClr val="434343"/>
              </a:solidFill>
            </a:endParaRPr>
          </a:p>
          <a:p>
            <a:pPr>
              <a:spcBef>
                <a:spcPts val="2133"/>
              </a:spcBef>
              <a:spcAft>
                <a:spcPts val="2133"/>
              </a:spcAft>
              <a:buFont typeface="Wingdings" panose="05000000000000000000" pitchFamily="2" charset="2"/>
              <a:buChar char="v"/>
            </a:pPr>
            <a:endParaRPr dirty="0">
              <a:solidFill>
                <a:srgbClr val="434343"/>
              </a:solidFill>
            </a:endParaRPr>
          </a:p>
        </p:txBody>
      </p:sp>
      <p:sp>
        <p:nvSpPr>
          <p:cNvPr id="200" name="Google Shape;200;p25"/>
          <p:cNvSpPr txBox="1">
            <a:spLocks noGrp="1"/>
          </p:cNvSpPr>
          <p:nvPr>
            <p:ph type="body" idx="4294967295"/>
          </p:nvPr>
        </p:nvSpPr>
        <p:spPr>
          <a:xfrm>
            <a:off x="6034088" y="1565275"/>
            <a:ext cx="5249862" cy="4986338"/>
          </a:xfrm>
          <a:prstGeom prst="rect">
            <a:avLst/>
          </a:prstGeom>
          <a:solidFill>
            <a:srgbClr val="FFFFFF"/>
          </a:solidFill>
        </p:spPr>
        <p:txBody>
          <a:bodyPr spcFirstLastPara="1" vert="horz" wrap="square" lIns="121900" tIns="121900" rIns="121900" bIns="121900" numCol="1" anchor="t" anchorCtr="0" compatLnSpc="1">
            <a:prstTxWarp prst="textNoShape">
              <a:avLst/>
            </a:prstTxWarp>
            <a:noAutofit/>
          </a:bodyPr>
          <a:lstStyle/>
          <a:p>
            <a:pPr indent="-448722">
              <a:spcBef>
                <a:spcPts val="800"/>
              </a:spcBef>
              <a:buClr>
                <a:srgbClr val="434343"/>
              </a:buClr>
              <a:buSzPts val="1700"/>
              <a:buFont typeface="Wingdings" panose="05000000000000000000" pitchFamily="2" charset="2"/>
              <a:buChar char="v"/>
            </a:pPr>
            <a:r>
              <a:rPr lang="en" sz="2267" dirty="0">
                <a:solidFill>
                  <a:srgbClr val="434343"/>
                </a:solidFill>
              </a:rPr>
              <a:t>Other Homebuyer Assistance</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Rehab Assistance to Existing Homes </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Tenant-based Rental Assistance</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Housing Management Services</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Other Housing Services</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O&amp;M of NAHASDA-Assisted Units</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Crime prevention &amp; safety ($)</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Model Activities ($)</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Infrastructure to support housing ($)</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Reserve Accounts</a:t>
            </a:r>
            <a:endParaRPr sz="2267" dirty="0">
              <a:solidFill>
                <a:srgbClr val="434343"/>
              </a:solidFill>
            </a:endParaRPr>
          </a:p>
          <a:p>
            <a:pPr indent="-448722">
              <a:buClr>
                <a:srgbClr val="434343"/>
              </a:buClr>
              <a:buSzPts val="1700"/>
              <a:buFont typeface="Wingdings" panose="05000000000000000000" pitchFamily="2" charset="2"/>
              <a:buChar char="v"/>
            </a:pPr>
            <a:r>
              <a:rPr lang="en" sz="2267" dirty="0">
                <a:solidFill>
                  <a:srgbClr val="434343"/>
                </a:solidFill>
              </a:rPr>
              <a:t>Planning &amp; Administration</a:t>
            </a:r>
            <a:endParaRPr sz="2267" dirty="0">
              <a:solidFill>
                <a:srgbClr val="434343"/>
              </a:solidFill>
            </a:endParaRPr>
          </a:p>
        </p:txBody>
      </p:sp>
    </p:spTree>
    <p:extLst>
      <p:ext uri="{BB962C8B-B14F-4D97-AF65-F5344CB8AC3E}">
        <p14:creationId xmlns:p14="http://schemas.microsoft.com/office/powerpoint/2010/main" val="3609735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6"/>
          <p:cNvSpPr txBox="1">
            <a:spLocks noGrp="1"/>
          </p:cNvSpPr>
          <p:nvPr>
            <p:ph type="title" idx="4294967295"/>
          </p:nvPr>
        </p:nvSpPr>
        <p:spPr>
          <a:xfrm>
            <a:off x="3549650" y="-314325"/>
            <a:ext cx="8842375" cy="1385888"/>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sz="4800" b="1" dirty="0"/>
              <a:t>Other IHP Submission Items</a:t>
            </a:r>
            <a:endParaRPr sz="4800" b="1" dirty="0"/>
          </a:p>
        </p:txBody>
      </p:sp>
      <p:sp>
        <p:nvSpPr>
          <p:cNvPr id="207" name="Google Shape;207;p26"/>
          <p:cNvSpPr txBox="1">
            <a:spLocks noGrp="1"/>
          </p:cNvSpPr>
          <p:nvPr>
            <p:ph type="body" idx="4294967295"/>
          </p:nvPr>
        </p:nvSpPr>
        <p:spPr>
          <a:xfrm>
            <a:off x="3724532" y="851196"/>
            <a:ext cx="8296017" cy="4741862"/>
          </a:xfrm>
          <a:prstGeom prst="rect">
            <a:avLst/>
          </a:prstGeom>
          <a:noFill/>
        </p:spPr>
        <p:txBody>
          <a:bodyPr spcFirstLastPara="1" vert="horz" wrap="square" lIns="762000" tIns="121900" rIns="121900" bIns="121900" numCol="1" anchor="t" anchorCtr="0" compatLnSpc="1">
            <a:prstTxWarp prst="textNoShape">
              <a:avLst/>
            </a:prstTxWarp>
            <a:noAutofit/>
          </a:bodyPr>
          <a:lstStyle/>
          <a:p>
            <a:pPr marL="0" indent="0">
              <a:lnSpc>
                <a:spcPct val="80000"/>
              </a:lnSpc>
              <a:spcBef>
                <a:spcPts val="800"/>
              </a:spcBef>
              <a:buClr>
                <a:srgbClr val="434343"/>
              </a:buClr>
              <a:buSzPts val="1600"/>
              <a:buNone/>
            </a:pPr>
            <a:r>
              <a:rPr lang="en" sz="2133" b="1" dirty="0">
                <a:solidFill>
                  <a:srgbClr val="434343"/>
                </a:solidFill>
              </a:rPr>
              <a:t>Useful Life/Affordability Periods -</a:t>
            </a:r>
            <a:r>
              <a:rPr lang="en" sz="2133" dirty="0">
                <a:solidFill>
                  <a:srgbClr val="434343"/>
                </a:solidFill>
              </a:rPr>
              <a:t> Recipient must describe “useful life” of housing units assisted with IHBG funds which must remain “affordable” to low-income families/persons. The “affordability period” is the remaining useful life of the unit/property as approved by HUD. For example:</a:t>
            </a:r>
            <a:endParaRPr sz="2267" dirty="0">
              <a:solidFill>
                <a:srgbClr val="434343"/>
              </a:solidFill>
            </a:endParaRPr>
          </a:p>
          <a:p>
            <a:pPr indent="0">
              <a:lnSpc>
                <a:spcPct val="80000"/>
              </a:lnSpc>
              <a:spcBef>
                <a:spcPts val="800"/>
              </a:spcBef>
              <a:buNone/>
            </a:pPr>
            <a:endParaRPr sz="2267" dirty="0">
              <a:solidFill>
                <a:srgbClr val="434343"/>
              </a:solidFill>
            </a:endParaRPr>
          </a:p>
          <a:p>
            <a:pPr marL="0" indent="0">
              <a:spcBef>
                <a:spcPts val="800"/>
              </a:spcBef>
              <a:buNone/>
            </a:pPr>
            <a:endParaRPr sz="1467" dirty="0">
              <a:solidFill>
                <a:srgbClr val="434343"/>
              </a:solidFill>
            </a:endParaRPr>
          </a:p>
        </p:txBody>
      </p:sp>
      <p:graphicFrame>
        <p:nvGraphicFramePr>
          <p:cNvPr id="210" name="Google Shape;210;p26"/>
          <p:cNvGraphicFramePr/>
          <p:nvPr>
            <p:extLst>
              <p:ext uri="{D42A27DB-BD31-4B8C-83A1-F6EECF244321}">
                <p14:modId xmlns:p14="http://schemas.microsoft.com/office/powerpoint/2010/main" val="2668334092"/>
              </p:ext>
            </p:extLst>
          </p:nvPr>
        </p:nvGraphicFramePr>
        <p:xfrm>
          <a:off x="4491049" y="2730972"/>
          <a:ext cx="7473950" cy="3657360"/>
        </p:xfrm>
        <a:graphic>
          <a:graphicData uri="http://schemas.openxmlformats.org/drawingml/2006/table">
            <a:tbl>
              <a:tblPr>
                <a:noFill/>
              </a:tblPr>
              <a:tblGrid>
                <a:gridCol w="3863957">
                  <a:extLst>
                    <a:ext uri="{9D8B030D-6E8A-4147-A177-3AD203B41FA5}">
                      <a16:colId xmlns:a16="http://schemas.microsoft.com/office/drawing/2014/main" val="20000"/>
                    </a:ext>
                  </a:extLst>
                </a:gridCol>
                <a:gridCol w="3609993">
                  <a:extLst>
                    <a:ext uri="{9D8B030D-6E8A-4147-A177-3AD203B41FA5}">
                      <a16:colId xmlns:a16="http://schemas.microsoft.com/office/drawing/2014/main" val="20001"/>
                    </a:ext>
                  </a:extLst>
                </a:gridCol>
              </a:tblGrid>
              <a:tr h="376431">
                <a:tc>
                  <a:txBody>
                    <a:bodyPr/>
                    <a:lstStyle/>
                    <a:p>
                      <a:pPr marL="0" lvl="0" indent="0" algn="l" rtl="0">
                        <a:spcBef>
                          <a:spcPts val="0"/>
                        </a:spcBef>
                        <a:spcAft>
                          <a:spcPts val="0"/>
                        </a:spcAft>
                        <a:buNone/>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IHBG RESOURCES INVESTED:</a:t>
                      </a:r>
                    </a:p>
                  </a:txBody>
                  <a:tcPr marL="121900" marR="121900" marT="121900" marB="121900">
                    <a:solidFill>
                      <a:srgbClr val="A43035"/>
                    </a:solidFill>
                  </a:tcPr>
                </a:tc>
                <a:tc>
                  <a:txBody>
                    <a:bodyPr/>
                    <a:lstStyle/>
                    <a:p>
                      <a:pPr marL="0" lvl="0" indent="0" algn="l" rtl="0">
                        <a:spcBef>
                          <a:spcPts val="0"/>
                        </a:spcBef>
                        <a:spcAft>
                          <a:spcPts val="0"/>
                        </a:spcAft>
                        <a:buNone/>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AFFORDABILITY PERIOD</a:t>
                      </a:r>
                    </a:p>
                  </a:txBody>
                  <a:tcPr marL="121900" marR="121900" marT="121900" marB="121900">
                    <a:solidFill>
                      <a:srgbClr val="A43035"/>
                    </a:solidFill>
                  </a:tcPr>
                </a:tc>
                <a:extLst>
                  <a:ext uri="{0D108BD9-81ED-4DB2-BD59-A6C34878D82A}">
                    <a16:rowId xmlns:a16="http://schemas.microsoft.com/office/drawing/2014/main" val="10000"/>
                  </a:ext>
                </a:extLst>
              </a:tr>
              <a:tr h="376431">
                <a:tc>
                  <a:txBody>
                    <a:bodyPr/>
                    <a:lstStyle/>
                    <a:p>
                      <a:pPr marL="0" lvl="0" indent="0" algn="l" rtl="0">
                        <a:spcBef>
                          <a:spcPts val="0"/>
                        </a:spcBef>
                        <a:spcAft>
                          <a:spcPts val="0"/>
                        </a:spcAft>
                        <a:buNone/>
                      </a:pPr>
                      <a:r>
                        <a:rPr lang="en"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Under $5,000</a:t>
                      </a:r>
                      <a:endParaRPr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solidFill>
                      <a:srgbClr val="A43035"/>
                    </a:solidFill>
                  </a:tcPr>
                </a:tc>
                <a:tc>
                  <a:txBody>
                    <a:bodyPr/>
                    <a:lstStyle/>
                    <a:p>
                      <a:pPr marL="0" lvl="0" indent="0" algn="l" rtl="0">
                        <a:spcBef>
                          <a:spcPts val="0"/>
                        </a:spcBef>
                        <a:spcAft>
                          <a:spcPts val="0"/>
                        </a:spcAft>
                        <a:buNone/>
                      </a:pPr>
                      <a:r>
                        <a:rPr lang="en"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6 months</a:t>
                      </a:r>
                      <a:endParaRPr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solidFill>
                      <a:srgbClr val="A43035"/>
                    </a:solidFill>
                  </a:tcPr>
                </a:tc>
                <a:extLst>
                  <a:ext uri="{0D108BD9-81ED-4DB2-BD59-A6C34878D82A}">
                    <a16:rowId xmlns:a16="http://schemas.microsoft.com/office/drawing/2014/main" val="10001"/>
                  </a:ext>
                </a:extLst>
              </a:tr>
              <a:tr h="376431">
                <a:tc>
                  <a:txBody>
                    <a:bodyPr/>
                    <a:lstStyle/>
                    <a:p>
                      <a:pPr marL="0" lvl="0" indent="0" algn="l" rtl="0">
                        <a:spcBef>
                          <a:spcPts val="0"/>
                        </a:spcBef>
                        <a:spcAft>
                          <a:spcPts val="0"/>
                        </a:spcAft>
                        <a:buNone/>
                      </a:pPr>
                      <a:r>
                        <a:rPr lang="en"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$5,000 to $15,000</a:t>
                      </a:r>
                      <a:endParaRPr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solidFill>
                      <a:srgbClr val="A43035"/>
                    </a:solidFill>
                  </a:tcPr>
                </a:tc>
                <a:tc>
                  <a:txBody>
                    <a:bodyPr/>
                    <a:lstStyle/>
                    <a:p>
                      <a:pPr marL="0" lvl="0" indent="0" algn="l" rtl="0">
                        <a:spcBef>
                          <a:spcPts val="0"/>
                        </a:spcBef>
                        <a:spcAft>
                          <a:spcPts val="0"/>
                        </a:spcAft>
                        <a:buNone/>
                      </a:pPr>
                      <a:r>
                        <a:rPr lang="en"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5 years</a:t>
                      </a:r>
                      <a:endParaRPr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solidFill>
                      <a:srgbClr val="A43035"/>
                    </a:solidFill>
                  </a:tcPr>
                </a:tc>
                <a:extLst>
                  <a:ext uri="{0D108BD9-81ED-4DB2-BD59-A6C34878D82A}">
                    <a16:rowId xmlns:a16="http://schemas.microsoft.com/office/drawing/2014/main" val="10002"/>
                  </a:ext>
                </a:extLst>
              </a:tr>
              <a:tr h="376431">
                <a:tc>
                  <a:txBody>
                    <a:bodyPr/>
                    <a:lstStyle/>
                    <a:p>
                      <a:pPr marL="0" lvl="0" indent="0" algn="l" rtl="0">
                        <a:spcBef>
                          <a:spcPts val="0"/>
                        </a:spcBef>
                        <a:spcAft>
                          <a:spcPts val="0"/>
                        </a:spcAft>
                        <a:buNone/>
                      </a:pPr>
                      <a:r>
                        <a:rPr lang="en"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$15,001 to $40,000</a:t>
                      </a:r>
                      <a:endParaRPr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solidFill>
                      <a:srgbClr val="A43035"/>
                    </a:solidFill>
                  </a:tcPr>
                </a:tc>
                <a:tc>
                  <a:txBody>
                    <a:bodyPr/>
                    <a:lstStyle/>
                    <a:p>
                      <a:pPr marL="0" lvl="0" indent="0" algn="l" rtl="0">
                        <a:spcBef>
                          <a:spcPts val="0"/>
                        </a:spcBef>
                        <a:spcAft>
                          <a:spcPts val="0"/>
                        </a:spcAft>
                        <a:buNone/>
                      </a:pPr>
                      <a:r>
                        <a:rPr lang="en"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10 years</a:t>
                      </a:r>
                      <a:endParaRPr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solidFill>
                      <a:srgbClr val="A43035"/>
                    </a:solidFill>
                  </a:tcPr>
                </a:tc>
                <a:extLst>
                  <a:ext uri="{0D108BD9-81ED-4DB2-BD59-A6C34878D82A}">
                    <a16:rowId xmlns:a16="http://schemas.microsoft.com/office/drawing/2014/main" val="10003"/>
                  </a:ext>
                </a:extLst>
              </a:tr>
              <a:tr h="376431">
                <a:tc>
                  <a:txBody>
                    <a:bodyPr/>
                    <a:lstStyle/>
                    <a:p>
                      <a:pPr marL="0" lvl="0" indent="0" algn="l" rtl="0">
                        <a:spcBef>
                          <a:spcPts val="0"/>
                        </a:spcBef>
                        <a:spcAft>
                          <a:spcPts val="0"/>
                        </a:spcAft>
                        <a:buNone/>
                      </a:pPr>
                      <a:r>
                        <a:rPr lang="en"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Over $40,000</a:t>
                      </a:r>
                      <a:endParaRPr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solidFill>
                      <a:srgbClr val="A43035"/>
                    </a:solidFill>
                  </a:tcPr>
                </a:tc>
                <a:tc>
                  <a:txBody>
                    <a:bodyPr/>
                    <a:lstStyle/>
                    <a:p>
                      <a:pPr marL="0" lvl="0" indent="0" algn="l" rtl="0">
                        <a:spcBef>
                          <a:spcPts val="0"/>
                        </a:spcBef>
                        <a:spcAft>
                          <a:spcPts val="0"/>
                        </a:spcAft>
                        <a:buNone/>
                      </a:pPr>
                      <a:r>
                        <a:rPr lang="en"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15 years</a:t>
                      </a:r>
                      <a:endParaRPr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solidFill>
                      <a:srgbClr val="A43035"/>
                    </a:solidFill>
                  </a:tcPr>
                </a:tc>
                <a:extLst>
                  <a:ext uri="{0D108BD9-81ED-4DB2-BD59-A6C34878D82A}">
                    <a16:rowId xmlns:a16="http://schemas.microsoft.com/office/drawing/2014/main" val="10004"/>
                  </a:ext>
                </a:extLst>
              </a:tr>
              <a:tr h="470115">
                <a:tc>
                  <a:txBody>
                    <a:bodyPr/>
                    <a:lstStyle/>
                    <a:p>
                      <a:pPr marL="0" lvl="0" indent="0" algn="l" rtl="0">
                        <a:spcBef>
                          <a:spcPts val="0"/>
                        </a:spcBef>
                        <a:spcAft>
                          <a:spcPts val="0"/>
                        </a:spcAft>
                        <a:buNone/>
                      </a:pPr>
                      <a:r>
                        <a:rPr lang="en"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New construction or acquisition of new housing units</a:t>
                      </a:r>
                      <a:endParaRPr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solidFill>
                      <a:srgbClr val="A43035"/>
                    </a:solidFill>
                  </a:tcPr>
                </a:tc>
                <a:tc>
                  <a:txBody>
                    <a:bodyPr/>
                    <a:lstStyle/>
                    <a:p>
                      <a:pPr marL="0" lvl="0" indent="0" algn="l" rtl="0">
                        <a:spcBef>
                          <a:spcPts val="0"/>
                        </a:spcBef>
                        <a:spcAft>
                          <a:spcPts val="0"/>
                        </a:spcAft>
                        <a:buNone/>
                      </a:pPr>
                      <a:r>
                        <a:rPr lang="en"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20 years</a:t>
                      </a:r>
                      <a:endParaRPr sz="20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solidFill>
                      <a:srgbClr val="A43035"/>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278264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7" name="Google Shape;217;p27"/>
          <p:cNvSpPr txBox="1">
            <a:spLocks noGrp="1"/>
          </p:cNvSpPr>
          <p:nvPr>
            <p:ph type="title"/>
          </p:nvPr>
        </p:nvSpPr>
        <p:spPr>
          <a:xfrm>
            <a:off x="857250" y="279804"/>
            <a:ext cx="10244380" cy="1143000"/>
          </a:xfrm>
          <a:prstGeom prst="rect">
            <a:avLst/>
          </a:prstGeom>
        </p:spPr>
        <p:txBody>
          <a:bodyPr spcFirstLastPara="1" vert="horz" wrap="square" lIns="121900" tIns="121900" rIns="121900" bIns="121900" numCol="1" anchor="b" anchorCtr="0" compatLnSpc="1">
            <a:prstTxWarp prst="textNoShape">
              <a:avLst/>
            </a:prstTxWarp>
            <a:noAutofit/>
          </a:bodyPr>
          <a:lstStyle/>
          <a:p>
            <a:pPr algn="l"/>
            <a:r>
              <a:rPr lang="en" sz="4667" b="1" dirty="0"/>
              <a:t> Other IHP Submission Items (cont’d</a:t>
            </a:r>
            <a:r>
              <a:rPr lang="en" b="1" dirty="0">
                <a:latin typeface="Calibri" panose="020F0502020204030204" pitchFamily="34" charset="0"/>
                <a:ea typeface="Calibri" panose="020F0502020204030204" pitchFamily="34" charset="0"/>
                <a:cs typeface="Calibri" panose="020F0502020204030204" pitchFamily="34" charset="0"/>
              </a:rPr>
              <a:t>.)</a:t>
            </a:r>
            <a:r>
              <a:rPr lang="en" sz="4667" b="1" dirty="0"/>
              <a:t>   </a:t>
            </a:r>
            <a:endParaRPr sz="4667" b="1" i="1" dirty="0"/>
          </a:p>
        </p:txBody>
      </p:sp>
      <p:sp>
        <p:nvSpPr>
          <p:cNvPr id="218" name="Google Shape;218;p27"/>
          <p:cNvSpPr txBox="1">
            <a:spLocks noGrp="1"/>
          </p:cNvSpPr>
          <p:nvPr>
            <p:ph sz="half" idx="1"/>
          </p:nvPr>
        </p:nvSpPr>
        <p:spPr>
          <a:xfrm>
            <a:off x="857250" y="1600201"/>
            <a:ext cx="5384800" cy="4525963"/>
          </a:xfrm>
          <a:prstGeom prst="rect">
            <a:avLst/>
          </a:prstGeom>
        </p:spPr>
        <p:txBody>
          <a:bodyPr spcFirstLastPara="1" vert="horz" wrap="square" lIns="121900" tIns="121900" rIns="121900" bIns="121900" numCol="1" anchor="t" anchorCtr="0" compatLnSpc="1">
            <a:prstTxWarp prst="textNoShape">
              <a:avLst/>
            </a:prstTxWarp>
            <a:noAutofit/>
          </a:bodyPr>
          <a:lstStyle/>
          <a:p>
            <a:pPr marL="380990" indent="-380990">
              <a:spcBef>
                <a:spcPts val="800"/>
              </a:spcBef>
              <a:buFont typeface="Wingdings" panose="05000000000000000000" pitchFamily="2" charset="2"/>
              <a:buChar char="q"/>
            </a:pPr>
            <a:r>
              <a:rPr lang="en" sz="2400" b="1" u="sng" dirty="0">
                <a:solidFill>
                  <a:srgbClr val="434343"/>
                </a:solidFill>
                <a:ea typeface="Calibri" panose="020F0502020204030204" pitchFamily="34" charset="0"/>
                <a:cs typeface="Calibri" panose="020F0502020204030204" pitchFamily="34" charset="0"/>
                <a:sym typeface="Arial"/>
              </a:rPr>
              <a:t>Tribal and Indian Preference</a:t>
            </a:r>
            <a:r>
              <a:rPr lang="en" sz="2400" b="1" dirty="0">
                <a:solidFill>
                  <a:srgbClr val="434343"/>
                </a:solidFill>
                <a:ea typeface="Calibri" panose="020F0502020204030204" pitchFamily="34" charset="0"/>
                <a:cs typeface="Calibri" panose="020F0502020204030204" pitchFamily="34" charset="0"/>
                <a:sym typeface="Arial"/>
              </a:rPr>
              <a:t>:</a:t>
            </a:r>
            <a:endParaRPr sz="2400" b="1" dirty="0">
              <a:solidFill>
                <a:srgbClr val="434343"/>
              </a:solidFill>
              <a:ea typeface="Calibri" panose="020F0502020204030204" pitchFamily="34" charset="0"/>
              <a:cs typeface="Calibri" panose="020F0502020204030204" pitchFamily="34" charset="0"/>
              <a:sym typeface="Arial"/>
            </a:endParaRPr>
          </a:p>
          <a:p>
            <a:pPr marL="0" indent="0">
              <a:spcBef>
                <a:spcPts val="800"/>
              </a:spcBef>
              <a:buNone/>
            </a:pPr>
            <a:r>
              <a:rPr lang="en" sz="2400" dirty="0">
                <a:solidFill>
                  <a:srgbClr val="000000"/>
                </a:solidFill>
                <a:ea typeface="Calibri" panose="020F0502020204030204" pitchFamily="34" charset="0"/>
                <a:cs typeface="Calibri" panose="020F0502020204030204" pitchFamily="34" charset="0"/>
                <a:sym typeface="Arial"/>
              </a:rPr>
              <a:t>Recipients must describe its Preference policy given to tribal members and/or other Indian families for housing assistance, employment and contracting to Indian organizations or Indian-owned enterprises.</a:t>
            </a:r>
            <a:endParaRPr sz="2400" dirty="0">
              <a:solidFill>
                <a:srgbClr val="000000"/>
              </a:solidFill>
              <a:ea typeface="Calibri" panose="020F0502020204030204" pitchFamily="34" charset="0"/>
              <a:cs typeface="Calibri" panose="020F0502020204030204" pitchFamily="34" charset="0"/>
              <a:sym typeface="Arial"/>
            </a:endParaRPr>
          </a:p>
          <a:p>
            <a:pPr indent="0">
              <a:spcBef>
                <a:spcPts val="800"/>
              </a:spcBef>
              <a:buNone/>
            </a:pPr>
            <a:endParaRPr sz="2400" dirty="0">
              <a:solidFill>
                <a:srgbClr val="000000"/>
              </a:solidFill>
              <a:ea typeface="Calibri" panose="020F0502020204030204" pitchFamily="34" charset="0"/>
              <a:cs typeface="Calibri" panose="020F0502020204030204" pitchFamily="34" charset="0"/>
              <a:sym typeface="Arial"/>
            </a:endParaRPr>
          </a:p>
          <a:p>
            <a:pPr indent="0">
              <a:buNone/>
            </a:pPr>
            <a:endParaRPr sz="2000" dirty="0">
              <a:solidFill>
                <a:schemeClr val="dk2"/>
              </a:solidFill>
            </a:endParaRPr>
          </a:p>
          <a:p>
            <a:pPr marL="0" indent="0">
              <a:spcBef>
                <a:spcPts val="2133"/>
              </a:spcBef>
              <a:buNone/>
            </a:pPr>
            <a:endParaRPr sz="2000" dirty="0"/>
          </a:p>
          <a:p>
            <a:pPr marL="0" indent="0">
              <a:spcBef>
                <a:spcPts val="2133"/>
              </a:spcBef>
              <a:spcAft>
                <a:spcPts val="2133"/>
              </a:spcAft>
              <a:buNone/>
            </a:pPr>
            <a:endParaRPr sz="2000" dirty="0"/>
          </a:p>
        </p:txBody>
      </p:sp>
      <p:sp>
        <p:nvSpPr>
          <p:cNvPr id="219" name="Google Shape;219;p27"/>
          <p:cNvSpPr txBox="1">
            <a:spLocks noGrp="1"/>
          </p:cNvSpPr>
          <p:nvPr>
            <p:ph sz="half" idx="2"/>
          </p:nvPr>
        </p:nvSpPr>
        <p:spPr>
          <a:xfrm>
            <a:off x="6197600" y="1600201"/>
            <a:ext cx="5137150" cy="4525963"/>
          </a:xfrm>
          <a:prstGeom prst="rect">
            <a:avLst/>
          </a:prstGeom>
        </p:spPr>
        <p:txBody>
          <a:bodyPr spcFirstLastPara="1" vert="horz" wrap="square" lIns="121900" tIns="121900" rIns="121900" bIns="121900" numCol="1" anchor="t" anchorCtr="0" compatLnSpc="1">
            <a:prstTxWarp prst="textNoShape">
              <a:avLst/>
            </a:prstTxWarp>
            <a:noAutofit/>
          </a:bodyPr>
          <a:lstStyle/>
          <a:p>
            <a:pPr marL="274320" indent="-274320">
              <a:spcBef>
                <a:spcPts val="800"/>
              </a:spcBef>
              <a:buFont typeface="Wingdings" panose="05000000000000000000" pitchFamily="2" charset="2"/>
              <a:buChar char="q"/>
            </a:pPr>
            <a:r>
              <a:rPr lang="en" sz="2400" b="1" u="sng" dirty="0">
                <a:solidFill>
                  <a:srgbClr val="434343"/>
                </a:solidFill>
              </a:rPr>
              <a:t>Model &amp; Over-Income Activities:</a:t>
            </a:r>
            <a:endParaRPr sz="2400" b="1" u="sng" dirty="0">
              <a:solidFill>
                <a:srgbClr val="434343"/>
              </a:solidFill>
            </a:endParaRPr>
          </a:p>
          <a:p>
            <a:pPr marL="274320" indent="-274320">
              <a:spcBef>
                <a:spcPts val="800"/>
              </a:spcBef>
              <a:buFont typeface="Wingdings" panose="05000000000000000000" pitchFamily="2" charset="2"/>
              <a:buChar char="v"/>
            </a:pPr>
            <a:r>
              <a:rPr lang="en" sz="2400" dirty="0">
                <a:solidFill>
                  <a:srgbClr val="000000"/>
                </a:solidFill>
              </a:rPr>
              <a:t>If a model activity is proposed for funding, the Recipient must describe the undertaking and type households to be served.</a:t>
            </a:r>
            <a:endParaRPr sz="2400" dirty="0">
              <a:solidFill>
                <a:srgbClr val="000000"/>
              </a:solidFill>
            </a:endParaRPr>
          </a:p>
          <a:p>
            <a:pPr marL="274320" indent="-274320">
              <a:spcBef>
                <a:spcPts val="800"/>
              </a:spcBef>
              <a:buFont typeface="Wingdings" panose="05000000000000000000" pitchFamily="2" charset="2"/>
              <a:buChar char="v"/>
            </a:pPr>
            <a:r>
              <a:rPr lang="en" sz="2400" dirty="0">
                <a:solidFill>
                  <a:srgbClr val="000000"/>
                </a:solidFill>
              </a:rPr>
              <a:t>If non-low income households (over-income)  are to be served, describe the number for 80-100 % of income or over 100% income limit for HUD approval.</a:t>
            </a:r>
            <a:endParaRPr sz="2400" dirty="0">
              <a:solidFill>
                <a:srgbClr val="000000"/>
              </a:solidFill>
            </a:endParaRPr>
          </a:p>
        </p:txBody>
      </p:sp>
    </p:spTree>
    <p:extLst>
      <p:ext uri="{BB962C8B-B14F-4D97-AF65-F5344CB8AC3E}">
        <p14:creationId xmlns:p14="http://schemas.microsoft.com/office/powerpoint/2010/main" val="4295447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8"/>
          <p:cNvSpPr txBox="1">
            <a:spLocks noGrp="1"/>
          </p:cNvSpPr>
          <p:nvPr>
            <p:ph type="title" idx="4294967295"/>
          </p:nvPr>
        </p:nvSpPr>
        <p:spPr>
          <a:xfrm>
            <a:off x="477837" y="265113"/>
            <a:ext cx="11236325" cy="1385887"/>
          </a:xfrm>
          <a:prstGeom prst="rect">
            <a:avLst/>
          </a:prstGeom>
        </p:spPr>
        <p:txBody>
          <a:bodyPr spcFirstLastPara="1" vert="horz" wrap="square" lIns="121900" tIns="121900" rIns="121900" bIns="121900" numCol="1" anchor="ctr" anchorCtr="0" compatLnSpc="1">
            <a:prstTxWarp prst="textNoShape">
              <a:avLst/>
            </a:prstTxWarp>
            <a:noAutofit/>
          </a:bodyPr>
          <a:lstStyle/>
          <a:p>
            <a:r>
              <a:rPr lang="en" b="1" dirty="0"/>
              <a:t>IHP Tribal Certifications</a:t>
            </a:r>
            <a:endParaRPr b="1" dirty="0"/>
          </a:p>
        </p:txBody>
      </p:sp>
      <p:sp>
        <p:nvSpPr>
          <p:cNvPr id="225" name="Google Shape;225;p28"/>
          <p:cNvSpPr txBox="1">
            <a:spLocks noGrp="1"/>
          </p:cNvSpPr>
          <p:nvPr>
            <p:ph type="body" idx="4294967295"/>
          </p:nvPr>
        </p:nvSpPr>
        <p:spPr>
          <a:xfrm>
            <a:off x="422273" y="1651001"/>
            <a:ext cx="11347451" cy="5041900"/>
          </a:xfrm>
          <a:prstGeom prst="rect">
            <a:avLst/>
          </a:prstGeom>
          <a:noFill/>
        </p:spPr>
        <p:txBody>
          <a:bodyPr spcFirstLastPara="1" vert="horz" wrap="square" lIns="762000" tIns="121900" rIns="121900" bIns="121900" numCol="1" anchor="t" anchorCtr="0" compatLnSpc="1">
            <a:prstTxWarp prst="textNoShape">
              <a:avLst/>
            </a:prstTxWarp>
            <a:noAutofit/>
          </a:bodyPr>
          <a:lstStyle/>
          <a:p>
            <a:pPr indent="0">
              <a:lnSpc>
                <a:spcPct val="80000"/>
              </a:lnSpc>
              <a:spcBef>
                <a:spcPts val="800"/>
              </a:spcBef>
              <a:buNone/>
            </a:pPr>
            <a:r>
              <a:rPr lang="en" b="1" dirty="0">
                <a:solidFill>
                  <a:srgbClr val="434343"/>
                </a:solidFill>
              </a:rPr>
              <a:t>Recipient Certification of Compliance</a:t>
            </a:r>
            <a:endParaRPr b="1" dirty="0">
              <a:solidFill>
                <a:srgbClr val="434343"/>
              </a:solidFill>
            </a:endParaRPr>
          </a:p>
          <a:p>
            <a:pPr lvl="1" indent="-414856">
              <a:lnSpc>
                <a:spcPct val="80000"/>
              </a:lnSpc>
              <a:spcBef>
                <a:spcPts val="800"/>
              </a:spcBef>
              <a:buClr>
                <a:srgbClr val="434343"/>
              </a:buClr>
              <a:buSzPts val="1300"/>
              <a:buFont typeface="Wingdings" panose="05000000000000000000" pitchFamily="2" charset="2"/>
              <a:buChar char="v"/>
            </a:pPr>
            <a:r>
              <a:rPr lang="en" sz="1733" dirty="0">
                <a:solidFill>
                  <a:srgbClr val="434343"/>
                </a:solidFill>
              </a:rPr>
              <a:t>Comply with Title II of the Civil Rights Act, Section 504 of Rehab Act of 1973, Age Discrimination Act of 1975 and other federal laws as applicable to </a:t>
            </a:r>
            <a:r>
              <a:rPr lang="en-US" sz="1733" dirty="0">
                <a:solidFill>
                  <a:srgbClr val="434343"/>
                </a:solidFill>
              </a:rPr>
              <a:t>Recipient</a:t>
            </a:r>
            <a:endParaRPr sz="1733" dirty="0">
              <a:solidFill>
                <a:srgbClr val="434343"/>
              </a:solidFill>
            </a:endParaRPr>
          </a:p>
          <a:p>
            <a:pPr lvl="1" indent="-414856">
              <a:lnSpc>
                <a:spcPct val="80000"/>
              </a:lnSpc>
              <a:spcBef>
                <a:spcPts val="0"/>
              </a:spcBef>
              <a:buClr>
                <a:srgbClr val="434343"/>
              </a:buClr>
              <a:buSzPts val="1300"/>
              <a:buFont typeface="Wingdings" panose="05000000000000000000" pitchFamily="2" charset="2"/>
              <a:buChar char="v"/>
            </a:pPr>
            <a:r>
              <a:rPr lang="en" sz="1733" dirty="0">
                <a:solidFill>
                  <a:srgbClr val="434343"/>
                </a:solidFill>
              </a:rPr>
              <a:t>If Recipient receives less than $200,000 under FCAS, certifies that there are 80% or below AMI households</a:t>
            </a:r>
            <a:endParaRPr sz="1733" dirty="0">
              <a:solidFill>
                <a:srgbClr val="434343"/>
              </a:solidFill>
            </a:endParaRPr>
          </a:p>
          <a:p>
            <a:pPr lvl="1" indent="-414856">
              <a:lnSpc>
                <a:spcPct val="80000"/>
              </a:lnSpc>
              <a:spcBef>
                <a:spcPts val="0"/>
              </a:spcBef>
              <a:buClr>
                <a:srgbClr val="434343"/>
              </a:buClr>
              <a:buSzPts val="1300"/>
              <a:buFont typeface="Wingdings" panose="05000000000000000000" pitchFamily="2" charset="2"/>
              <a:buChar char="v"/>
            </a:pPr>
            <a:r>
              <a:rPr lang="en" sz="1733" dirty="0">
                <a:solidFill>
                  <a:srgbClr val="434343"/>
                </a:solidFill>
              </a:rPr>
              <a:t>Recipient maintains adequate Insurance coverage for housing units owned/operated by Recipient</a:t>
            </a:r>
            <a:endParaRPr sz="1733" dirty="0">
              <a:solidFill>
                <a:srgbClr val="434343"/>
              </a:solidFill>
            </a:endParaRPr>
          </a:p>
          <a:p>
            <a:pPr lvl="1" indent="-414856">
              <a:lnSpc>
                <a:spcPct val="80000"/>
              </a:lnSpc>
              <a:spcBef>
                <a:spcPts val="0"/>
              </a:spcBef>
              <a:buClr>
                <a:srgbClr val="434343"/>
              </a:buClr>
              <a:buSzPts val="1300"/>
              <a:buFont typeface="Wingdings" panose="05000000000000000000" pitchFamily="2" charset="2"/>
              <a:buChar char="v"/>
            </a:pPr>
            <a:r>
              <a:rPr lang="en" sz="1733" dirty="0">
                <a:solidFill>
                  <a:srgbClr val="434343"/>
                </a:solidFill>
              </a:rPr>
              <a:t>Recipient has Eligibility,Admission and Occupancy policies in place</a:t>
            </a:r>
            <a:endParaRPr sz="1733" dirty="0">
              <a:solidFill>
                <a:srgbClr val="434343"/>
              </a:solidFill>
            </a:endParaRPr>
          </a:p>
          <a:p>
            <a:pPr lvl="1" indent="-414856">
              <a:lnSpc>
                <a:spcPct val="80000"/>
              </a:lnSpc>
              <a:spcBef>
                <a:spcPts val="0"/>
              </a:spcBef>
              <a:buClr>
                <a:srgbClr val="434343"/>
              </a:buClr>
              <a:buSzPts val="1300"/>
              <a:buFont typeface="Wingdings" panose="05000000000000000000" pitchFamily="2" charset="2"/>
              <a:buChar char="v"/>
            </a:pPr>
            <a:r>
              <a:rPr lang="en" sz="1733" dirty="0">
                <a:solidFill>
                  <a:srgbClr val="434343"/>
                </a:solidFill>
              </a:rPr>
              <a:t>Recipient has Rents and Homebuyers payments policies in place</a:t>
            </a:r>
            <a:endParaRPr sz="1733" dirty="0">
              <a:solidFill>
                <a:srgbClr val="434343"/>
              </a:solidFill>
            </a:endParaRPr>
          </a:p>
          <a:p>
            <a:pPr indent="0">
              <a:lnSpc>
                <a:spcPct val="80000"/>
              </a:lnSpc>
              <a:spcBef>
                <a:spcPts val="800"/>
              </a:spcBef>
              <a:buNone/>
            </a:pPr>
            <a:endParaRPr lang="en" b="1" dirty="0">
              <a:solidFill>
                <a:srgbClr val="434343"/>
              </a:solidFill>
            </a:endParaRPr>
          </a:p>
          <a:p>
            <a:pPr indent="0">
              <a:lnSpc>
                <a:spcPct val="80000"/>
              </a:lnSpc>
              <a:spcBef>
                <a:spcPts val="800"/>
              </a:spcBef>
              <a:buNone/>
            </a:pPr>
            <a:r>
              <a:rPr lang="en" b="1" dirty="0">
                <a:solidFill>
                  <a:srgbClr val="434343"/>
                </a:solidFill>
              </a:rPr>
              <a:t>Tribal Wage Rate Certification </a:t>
            </a:r>
            <a:r>
              <a:rPr lang="en" sz="2267" dirty="0">
                <a:solidFill>
                  <a:srgbClr val="434343"/>
                </a:solidFill>
              </a:rPr>
              <a:t>- </a:t>
            </a:r>
            <a:r>
              <a:rPr lang="en" sz="1733" dirty="0">
                <a:solidFill>
                  <a:srgbClr val="434343"/>
                </a:solidFill>
              </a:rPr>
              <a:t>Recipient ertify use of Davis-Bacon or Tribal Wage rates for IHBG-assisted construction or maintenance activities</a:t>
            </a:r>
            <a:endParaRPr sz="1733" dirty="0">
              <a:solidFill>
                <a:srgbClr val="434343"/>
              </a:solidFill>
            </a:endParaRPr>
          </a:p>
          <a:p>
            <a:pPr indent="0">
              <a:lnSpc>
                <a:spcPct val="80000"/>
              </a:lnSpc>
              <a:spcBef>
                <a:spcPts val="800"/>
              </a:spcBef>
              <a:buNone/>
            </a:pPr>
            <a:endParaRPr lang="en" b="1" dirty="0">
              <a:solidFill>
                <a:srgbClr val="434343"/>
              </a:solidFill>
            </a:endParaRPr>
          </a:p>
          <a:p>
            <a:pPr indent="0">
              <a:lnSpc>
                <a:spcPct val="80000"/>
              </a:lnSpc>
              <a:spcBef>
                <a:spcPts val="800"/>
              </a:spcBef>
              <a:buNone/>
            </a:pPr>
            <a:r>
              <a:rPr lang="en" b="1" dirty="0">
                <a:solidFill>
                  <a:srgbClr val="434343"/>
                </a:solidFill>
              </a:rPr>
              <a:t>Tribal IHP Certification</a:t>
            </a:r>
            <a:r>
              <a:rPr lang="en" dirty="0">
                <a:solidFill>
                  <a:srgbClr val="434343"/>
                </a:solidFill>
              </a:rPr>
              <a:t> - </a:t>
            </a:r>
            <a:r>
              <a:rPr lang="en" sz="1733" dirty="0">
                <a:solidFill>
                  <a:srgbClr val="434343"/>
                </a:solidFill>
              </a:rPr>
              <a:t>Tribal Official signs the IHP and certifies:</a:t>
            </a:r>
            <a:endParaRPr sz="1733" dirty="0">
              <a:solidFill>
                <a:srgbClr val="434343"/>
              </a:solidFill>
            </a:endParaRPr>
          </a:p>
          <a:p>
            <a:pPr lvl="1" indent="-414856">
              <a:lnSpc>
                <a:spcPct val="80000"/>
              </a:lnSpc>
              <a:spcBef>
                <a:spcPts val="800"/>
              </a:spcBef>
              <a:buClr>
                <a:srgbClr val="434343"/>
              </a:buClr>
              <a:buSzPts val="1300"/>
              <a:buFont typeface="Wingdings" panose="05000000000000000000" pitchFamily="2" charset="2"/>
              <a:buChar char="v"/>
            </a:pPr>
            <a:r>
              <a:rPr lang="en" sz="1733" dirty="0">
                <a:solidFill>
                  <a:srgbClr val="434343"/>
                </a:solidFill>
              </a:rPr>
              <a:t>It had an opportunity to review the IHP/Amendment &amp; authorized its submittal </a:t>
            </a:r>
            <a:r>
              <a:rPr lang="en" sz="1733" b="1" u="sng" dirty="0">
                <a:solidFill>
                  <a:srgbClr val="434343"/>
                </a:solidFill>
              </a:rPr>
              <a:t>OR</a:t>
            </a:r>
            <a:endParaRPr sz="1733" b="1" u="sng" dirty="0">
              <a:solidFill>
                <a:srgbClr val="434343"/>
              </a:solidFill>
            </a:endParaRPr>
          </a:p>
          <a:p>
            <a:pPr lvl="1" indent="-414856">
              <a:lnSpc>
                <a:spcPct val="80000"/>
              </a:lnSpc>
              <a:spcBef>
                <a:spcPts val="0"/>
              </a:spcBef>
              <a:buClr>
                <a:srgbClr val="434343"/>
              </a:buClr>
              <a:buSzPts val="1300"/>
              <a:buFont typeface="Wingdings" panose="05000000000000000000" pitchFamily="2" charset="2"/>
              <a:buChar char="v"/>
            </a:pPr>
            <a:r>
              <a:rPr lang="en" sz="1733" dirty="0">
                <a:solidFill>
                  <a:srgbClr val="434343"/>
                </a:solidFill>
              </a:rPr>
              <a:t>It allows the TDHE to submit the IHP/Amendment without prior review by Tribe.</a:t>
            </a:r>
            <a:endParaRPr sz="1733" dirty="0">
              <a:solidFill>
                <a:srgbClr val="434343"/>
              </a:solidFill>
            </a:endParaRPr>
          </a:p>
          <a:p>
            <a:pPr indent="0">
              <a:lnSpc>
                <a:spcPct val="80000"/>
              </a:lnSpc>
              <a:spcBef>
                <a:spcPts val="800"/>
              </a:spcBef>
              <a:buNone/>
            </a:pPr>
            <a:endParaRPr sz="2267" dirty="0">
              <a:solidFill>
                <a:srgbClr val="434343"/>
              </a:solidFill>
            </a:endParaRPr>
          </a:p>
          <a:p>
            <a:pPr indent="0">
              <a:lnSpc>
                <a:spcPct val="80000"/>
              </a:lnSpc>
              <a:spcBef>
                <a:spcPts val="800"/>
              </a:spcBef>
              <a:buNone/>
            </a:pPr>
            <a:endParaRPr dirty="0">
              <a:solidFill>
                <a:srgbClr val="434343"/>
              </a:solidFill>
            </a:endParaRPr>
          </a:p>
          <a:p>
            <a:pPr marL="0" indent="0">
              <a:spcBef>
                <a:spcPts val="800"/>
              </a:spcBef>
              <a:buNone/>
            </a:pPr>
            <a:endParaRPr sz="1600" dirty="0">
              <a:solidFill>
                <a:srgbClr val="434343"/>
              </a:solidFill>
            </a:endParaRPr>
          </a:p>
        </p:txBody>
      </p:sp>
      <p:pic>
        <p:nvPicPr>
          <p:cNvPr id="227" name="Google Shape;227;p28"/>
          <p:cNvPicPr preferRelativeResize="0"/>
          <p:nvPr/>
        </p:nvPicPr>
        <p:blipFill>
          <a:blip r:embed="rId3">
            <a:alphaModFix/>
          </a:blip>
          <a:stretch>
            <a:fillRect/>
          </a:stretch>
        </p:blipFill>
        <p:spPr>
          <a:xfrm>
            <a:off x="354017" y="1756949"/>
            <a:ext cx="806767" cy="806767"/>
          </a:xfrm>
          <a:prstGeom prst="rect">
            <a:avLst/>
          </a:prstGeom>
          <a:noFill/>
          <a:ln>
            <a:noFill/>
          </a:ln>
        </p:spPr>
      </p:pic>
      <p:pic>
        <p:nvPicPr>
          <p:cNvPr id="228" name="Google Shape;228;p28"/>
          <p:cNvPicPr preferRelativeResize="0"/>
          <p:nvPr/>
        </p:nvPicPr>
        <p:blipFill>
          <a:blip r:embed="rId3">
            <a:alphaModFix/>
          </a:blip>
          <a:stretch>
            <a:fillRect/>
          </a:stretch>
        </p:blipFill>
        <p:spPr>
          <a:xfrm>
            <a:off x="303217" y="3890901"/>
            <a:ext cx="806767" cy="806767"/>
          </a:xfrm>
          <a:prstGeom prst="rect">
            <a:avLst/>
          </a:prstGeom>
          <a:noFill/>
          <a:ln>
            <a:noFill/>
          </a:ln>
        </p:spPr>
      </p:pic>
      <p:pic>
        <p:nvPicPr>
          <p:cNvPr id="229" name="Google Shape;229;p28"/>
          <p:cNvPicPr preferRelativeResize="0"/>
          <p:nvPr/>
        </p:nvPicPr>
        <p:blipFill>
          <a:blip r:embed="rId3">
            <a:alphaModFix/>
          </a:blip>
          <a:stretch>
            <a:fillRect/>
          </a:stretch>
        </p:blipFill>
        <p:spPr>
          <a:xfrm>
            <a:off x="354017" y="5076151"/>
            <a:ext cx="806767" cy="806767"/>
          </a:xfrm>
          <a:prstGeom prst="rect">
            <a:avLst/>
          </a:prstGeom>
          <a:noFill/>
          <a:ln>
            <a:noFill/>
          </a:ln>
        </p:spPr>
      </p:pic>
    </p:spTree>
    <p:extLst>
      <p:ext uri="{BB962C8B-B14F-4D97-AF65-F5344CB8AC3E}">
        <p14:creationId xmlns:p14="http://schemas.microsoft.com/office/powerpoint/2010/main" val="33434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B9449-51C6-FB58-1036-AFB04ACC092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822220D-AA43-33AB-BB96-92DF39AB64C6}"/>
              </a:ext>
            </a:extLst>
          </p:cNvPr>
          <p:cNvSpPr>
            <a:spLocks noGrp="1"/>
          </p:cNvSpPr>
          <p:nvPr>
            <p:ph type="title"/>
          </p:nvPr>
        </p:nvSpPr>
        <p:spPr>
          <a:xfrm>
            <a:off x="1140542" y="2467897"/>
            <a:ext cx="10371319" cy="2143432"/>
          </a:xfrm>
        </p:spPr>
        <p:txBody>
          <a:bodyPr>
            <a:normAutofit/>
          </a:bodyPr>
          <a:lstStyle/>
          <a:p>
            <a:pPr algn="ctr"/>
            <a:r>
              <a:rPr lang="en-US" sz="6000" b="1" dirty="0">
                <a:latin typeface="Felix Titling" panose="04060505060202020A04" pitchFamily="82" charset="0"/>
              </a:rPr>
              <a:t>NAHASDA  &amp; OTHER FEDERAL LAWS  </a:t>
            </a:r>
          </a:p>
        </p:txBody>
      </p:sp>
    </p:spTree>
    <p:extLst>
      <p:ext uri="{BB962C8B-B14F-4D97-AF65-F5344CB8AC3E}">
        <p14:creationId xmlns:p14="http://schemas.microsoft.com/office/powerpoint/2010/main" val="39263530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p29"/>
          <p:cNvSpPr txBox="1"/>
          <p:nvPr/>
        </p:nvSpPr>
        <p:spPr>
          <a:xfrm>
            <a:off x="350032" y="294850"/>
            <a:ext cx="9721067" cy="102595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r>
              <a:rPr lang="en" sz="4400" b="1" kern="0" dirty="0">
                <a:latin typeface="Calibri" panose="020F0502020204030204" pitchFamily="34" charset="0"/>
                <a:ea typeface="Calibri" panose="020F0502020204030204" pitchFamily="34" charset="0"/>
                <a:cs typeface="Calibri" panose="020F0502020204030204" pitchFamily="34" charset="0"/>
                <a:sym typeface="Roboto"/>
              </a:rPr>
              <a:t>IHP Planning &amp; Administration Costs </a:t>
            </a:r>
            <a:endParaRPr sz="4400" b="1" kern="0" dirty="0">
              <a:latin typeface="Calibri" panose="020F0502020204030204" pitchFamily="34" charset="0"/>
              <a:ea typeface="Calibri" panose="020F0502020204030204" pitchFamily="34" charset="0"/>
              <a:cs typeface="Calibri" panose="020F0502020204030204" pitchFamily="34" charset="0"/>
              <a:sym typeface="Roboto"/>
            </a:endParaRPr>
          </a:p>
        </p:txBody>
      </p:sp>
      <p:graphicFrame>
        <p:nvGraphicFramePr>
          <p:cNvPr id="237" name="Google Shape;237;p29"/>
          <p:cNvGraphicFramePr/>
          <p:nvPr>
            <p:extLst>
              <p:ext uri="{D42A27DB-BD31-4B8C-83A1-F6EECF244321}">
                <p14:modId xmlns:p14="http://schemas.microsoft.com/office/powerpoint/2010/main" val="1979000020"/>
              </p:ext>
            </p:extLst>
          </p:nvPr>
        </p:nvGraphicFramePr>
        <p:xfrm>
          <a:off x="2426285" y="2697997"/>
          <a:ext cx="7174915" cy="2258664"/>
        </p:xfrm>
        <a:graphic>
          <a:graphicData uri="http://schemas.openxmlformats.org/drawingml/2006/table">
            <a:tbl>
              <a:tblPr>
                <a:noFill/>
              </a:tblPr>
              <a:tblGrid>
                <a:gridCol w="3358759">
                  <a:extLst>
                    <a:ext uri="{9D8B030D-6E8A-4147-A177-3AD203B41FA5}">
                      <a16:colId xmlns:a16="http://schemas.microsoft.com/office/drawing/2014/main" val="20000"/>
                    </a:ext>
                  </a:extLst>
                </a:gridCol>
                <a:gridCol w="3816156">
                  <a:extLst>
                    <a:ext uri="{9D8B030D-6E8A-4147-A177-3AD203B41FA5}">
                      <a16:colId xmlns:a16="http://schemas.microsoft.com/office/drawing/2014/main" val="20001"/>
                    </a:ext>
                  </a:extLst>
                </a:gridCol>
              </a:tblGrid>
              <a:tr h="752888">
                <a:tc>
                  <a:txBody>
                    <a:bodyPr/>
                    <a:lstStyle/>
                    <a:p>
                      <a:pPr marL="0" lvl="0" indent="0" algn="ctr" rtl="0">
                        <a:spcBef>
                          <a:spcPts val="0"/>
                        </a:spcBef>
                        <a:spcAft>
                          <a:spcPts val="0"/>
                        </a:spcAft>
                        <a:buNone/>
                      </a:pPr>
                      <a:r>
                        <a:rPr lang="en" sz="2400"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Annual IHBG Grant</a:t>
                      </a:r>
                      <a:endParaRPr sz="2400"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B8292E"/>
                    </a:solidFill>
                  </a:tcPr>
                </a:tc>
                <a:tc>
                  <a:txBody>
                    <a:bodyPr/>
                    <a:lstStyle/>
                    <a:p>
                      <a:pPr marL="0" lvl="0" indent="0" algn="ctr" rtl="0">
                        <a:spcBef>
                          <a:spcPts val="0"/>
                        </a:spcBef>
                        <a:spcAft>
                          <a:spcPts val="0"/>
                        </a:spcAft>
                        <a:buNone/>
                      </a:pPr>
                      <a:r>
                        <a:rPr lang="en" sz="2400"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P&amp;A Spending Cap</a:t>
                      </a:r>
                      <a:endParaRPr sz="2400"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B8292E"/>
                    </a:solidFill>
                  </a:tcPr>
                </a:tc>
                <a:extLst>
                  <a:ext uri="{0D108BD9-81ED-4DB2-BD59-A6C34878D82A}">
                    <a16:rowId xmlns:a16="http://schemas.microsoft.com/office/drawing/2014/main" val="10000"/>
                  </a:ext>
                </a:extLst>
              </a:tr>
              <a:tr h="752888">
                <a:tc>
                  <a:txBody>
                    <a:bodyPr/>
                    <a:lstStyle/>
                    <a:p>
                      <a:pPr marL="0" lvl="0" indent="0" algn="l" rtl="0">
                        <a:spcBef>
                          <a:spcPts val="0"/>
                        </a:spcBef>
                        <a:spcAft>
                          <a:spcPts val="0"/>
                        </a:spcAft>
                        <a:buNone/>
                      </a:pPr>
                      <a:r>
                        <a:rPr lang="en"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Greater than $500,000</a:t>
                      </a:r>
                      <a:endParaRPr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B8292E"/>
                    </a:solidFill>
                  </a:tcPr>
                </a:tc>
                <a:tc>
                  <a:txBody>
                    <a:bodyPr/>
                    <a:lstStyle/>
                    <a:p>
                      <a:pPr marL="0" lvl="0" indent="0" algn="ctr" rtl="0">
                        <a:spcBef>
                          <a:spcPts val="0"/>
                        </a:spcBef>
                        <a:spcAft>
                          <a:spcPts val="0"/>
                        </a:spcAft>
                        <a:buNone/>
                      </a:pPr>
                      <a:r>
                        <a:rPr lang="en"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20%</a:t>
                      </a:r>
                      <a:endParaRPr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B8292E"/>
                    </a:solidFill>
                  </a:tcPr>
                </a:tc>
                <a:extLst>
                  <a:ext uri="{0D108BD9-81ED-4DB2-BD59-A6C34878D82A}">
                    <a16:rowId xmlns:a16="http://schemas.microsoft.com/office/drawing/2014/main" val="10001"/>
                  </a:ext>
                </a:extLst>
              </a:tr>
              <a:tr h="752888">
                <a:tc>
                  <a:txBody>
                    <a:bodyPr/>
                    <a:lstStyle/>
                    <a:p>
                      <a:pPr marL="0" lvl="0" indent="0" algn="l" rtl="0">
                        <a:spcBef>
                          <a:spcPts val="0"/>
                        </a:spcBef>
                        <a:spcAft>
                          <a:spcPts val="0"/>
                        </a:spcAft>
                        <a:buNone/>
                      </a:pPr>
                      <a:r>
                        <a:rPr lang="en"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Less than $500,000</a:t>
                      </a:r>
                      <a:endParaRPr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B8292E"/>
                    </a:solidFill>
                  </a:tcPr>
                </a:tc>
                <a:tc>
                  <a:txBody>
                    <a:bodyPr/>
                    <a:lstStyle/>
                    <a:p>
                      <a:pPr marL="0" lvl="0" indent="0" algn="ctr" rtl="0">
                        <a:spcBef>
                          <a:spcPts val="0"/>
                        </a:spcBef>
                        <a:spcAft>
                          <a:spcPts val="0"/>
                        </a:spcAft>
                        <a:buNone/>
                      </a:pPr>
                      <a:r>
                        <a:rPr lang="en"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30%</a:t>
                      </a:r>
                      <a:endParaRPr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txBody>
                  <a:tcPr marL="121900" marR="121900" marT="121900" marB="121900">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solidFill>
                      <a:srgbClr val="B8292E"/>
                    </a:solidFill>
                  </a:tcPr>
                </a:tc>
                <a:extLst>
                  <a:ext uri="{0D108BD9-81ED-4DB2-BD59-A6C34878D82A}">
                    <a16:rowId xmlns:a16="http://schemas.microsoft.com/office/drawing/2014/main" val="10002"/>
                  </a:ext>
                </a:extLst>
              </a:tr>
            </a:tbl>
          </a:graphicData>
        </a:graphic>
      </p:graphicFrame>
      <p:sp>
        <p:nvSpPr>
          <p:cNvPr id="5" name="TextBox 4">
            <a:extLst>
              <a:ext uri="{FF2B5EF4-FFF2-40B4-BE49-F238E27FC236}">
                <a16:creationId xmlns:a16="http://schemas.microsoft.com/office/drawing/2014/main" id="{6481FABD-7E4C-8796-0EE7-E46C205A94AB}"/>
              </a:ext>
            </a:extLst>
          </p:cNvPr>
          <p:cNvSpPr txBox="1"/>
          <p:nvPr/>
        </p:nvSpPr>
        <p:spPr>
          <a:xfrm>
            <a:off x="586581" y="1320800"/>
            <a:ext cx="11018837" cy="830997"/>
          </a:xfrm>
          <a:prstGeom prst="rect">
            <a:avLst/>
          </a:prstGeom>
          <a:noFill/>
        </p:spPr>
        <p:txBody>
          <a:bodyPr wrap="square">
            <a:spAutoFit/>
          </a:bodyPr>
          <a:lstStyle/>
          <a:p>
            <a:pPr marL="571500" indent="-571500" defTabSz="1219170">
              <a:buClr>
                <a:srgbClr val="000000"/>
              </a:buClr>
              <a:buFont typeface="Wingdings" panose="05000000000000000000" pitchFamily="2" charset="2"/>
              <a:buChar char="v"/>
              <a:defRPr/>
            </a:pPr>
            <a:r>
              <a:rPr lang="en-US" sz="2400" b="1" kern="0" dirty="0">
                <a:latin typeface="Calibri" panose="020F0502020204030204" pitchFamily="34" charset="0"/>
                <a:ea typeface="Calibri" panose="020F0502020204030204" pitchFamily="34" charset="0"/>
                <a:cs typeface="Calibri" panose="020F0502020204030204" pitchFamily="34" charset="0"/>
                <a:sym typeface="Roboto"/>
              </a:rPr>
              <a:t>Administrative &amp; planning costs cannot exceed the following percentages based on the annual IHBG grant:</a:t>
            </a:r>
          </a:p>
        </p:txBody>
      </p:sp>
    </p:spTree>
    <p:extLst>
      <p:ext uri="{BB962C8B-B14F-4D97-AF65-F5344CB8AC3E}">
        <p14:creationId xmlns:p14="http://schemas.microsoft.com/office/powerpoint/2010/main" val="2620944075"/>
      </p:ext>
    </p:extLst>
  </p:cSld>
  <p:clrMapOvr>
    <a:masterClrMapping/>
  </p:clrMapOvr>
  <p:transition>
    <p:random/>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0"/>
          <p:cNvSpPr txBox="1">
            <a:spLocks noGrp="1"/>
          </p:cNvSpPr>
          <p:nvPr>
            <p:ph type="title" idx="4294967295"/>
          </p:nvPr>
        </p:nvSpPr>
        <p:spPr>
          <a:xfrm>
            <a:off x="1862138" y="-25839"/>
            <a:ext cx="9855200" cy="1408112"/>
          </a:xfrm>
          <a:prstGeom prst="rect">
            <a:avLst/>
          </a:prstGeom>
        </p:spPr>
        <p:txBody>
          <a:bodyPr spcFirstLastPara="1" vert="horz" wrap="square" lIns="121900" tIns="121900" rIns="121900" bIns="121900" numCol="1" anchor="b" anchorCtr="0" compatLnSpc="1">
            <a:prstTxWarp prst="textNoShape">
              <a:avLst/>
            </a:prstTxWarp>
            <a:noAutofit/>
          </a:bodyPr>
          <a:lstStyle/>
          <a:p>
            <a:pPr algn="l"/>
            <a:r>
              <a:rPr lang="en" sz="4000" b="1" dirty="0"/>
              <a:t> Grant Recipient Post-IHBG Award Activity: First Step: Environmental Review Record </a:t>
            </a:r>
            <a:r>
              <a:rPr lang="en" sz="3600" b="1" dirty="0"/>
              <a:t> </a:t>
            </a:r>
            <a:r>
              <a:rPr lang="en" sz="4000" b="1" dirty="0"/>
              <a:t>  </a:t>
            </a:r>
            <a:endParaRPr sz="4000" b="1" dirty="0"/>
          </a:p>
        </p:txBody>
      </p:sp>
      <p:sp>
        <p:nvSpPr>
          <p:cNvPr id="243" name="Google Shape;243;p30"/>
          <p:cNvSpPr txBox="1">
            <a:spLocks noGrp="1"/>
          </p:cNvSpPr>
          <p:nvPr>
            <p:ph type="body" idx="4294967295"/>
          </p:nvPr>
        </p:nvSpPr>
        <p:spPr>
          <a:xfrm>
            <a:off x="114300" y="1752600"/>
            <a:ext cx="5530883" cy="1200150"/>
          </a:xfrm>
          <a:prstGeom prst="rect">
            <a:avLst/>
          </a:prstGeom>
          <a:solidFill>
            <a:srgbClr val="A43035"/>
          </a:solidFill>
        </p:spPr>
        <p:txBody>
          <a:bodyPr spcFirstLastPara="1" vert="horz" wrap="square" lIns="121900" tIns="121900" rIns="121900" bIns="121900" numCol="1" anchor="t" anchorCtr="0" compatLnSpc="1">
            <a:prstTxWarp prst="textNoShape">
              <a:avLst/>
            </a:prstTxWarp>
            <a:noAutofit/>
          </a:bodyPr>
          <a:lstStyle/>
          <a:p>
            <a:pPr marL="0" indent="0" algn="ctr">
              <a:buNone/>
            </a:pPr>
            <a:r>
              <a:rPr lang="en-US" sz="2400" b="1" dirty="0">
                <a:solidFill>
                  <a:schemeClr val="bg1"/>
                </a:solidFill>
              </a:rPr>
              <a:t>Recipient</a:t>
            </a:r>
            <a:r>
              <a:rPr lang="en" sz="2400" b="1" dirty="0">
                <a:solidFill>
                  <a:schemeClr val="bg1"/>
                </a:solidFill>
              </a:rPr>
              <a:t> executes IHBG Grant Agreement with HUD</a:t>
            </a:r>
            <a:endParaRPr sz="2400" b="1" dirty="0">
              <a:solidFill>
                <a:schemeClr val="bg1"/>
              </a:solidFill>
            </a:endParaRPr>
          </a:p>
          <a:p>
            <a:pPr marL="0" indent="0">
              <a:spcBef>
                <a:spcPts val="800"/>
              </a:spcBef>
              <a:buNone/>
            </a:pPr>
            <a:endParaRPr sz="2400" b="1" dirty="0">
              <a:solidFill>
                <a:schemeClr val="bg1"/>
              </a:solidFill>
            </a:endParaRPr>
          </a:p>
          <a:p>
            <a:pPr marL="0" indent="0">
              <a:spcBef>
                <a:spcPts val="800"/>
              </a:spcBef>
              <a:buNone/>
            </a:pPr>
            <a:endParaRPr sz="2400" b="1" dirty="0">
              <a:solidFill>
                <a:schemeClr val="bg1"/>
              </a:solidFill>
            </a:endParaRPr>
          </a:p>
        </p:txBody>
      </p:sp>
      <p:sp>
        <p:nvSpPr>
          <p:cNvPr id="244" name="Google Shape;244;p30"/>
          <p:cNvSpPr txBox="1">
            <a:spLocks noGrp="1"/>
          </p:cNvSpPr>
          <p:nvPr>
            <p:ph type="body" idx="4294967295"/>
          </p:nvPr>
        </p:nvSpPr>
        <p:spPr>
          <a:xfrm>
            <a:off x="6407151" y="1708150"/>
            <a:ext cx="5619749" cy="1247775"/>
          </a:xfrm>
          <a:prstGeom prst="rect">
            <a:avLst/>
          </a:prstGeom>
          <a:solidFill>
            <a:srgbClr val="A43035"/>
          </a:solidFill>
        </p:spPr>
        <p:txBody>
          <a:bodyPr spcFirstLastPara="1" vert="horz" wrap="square" lIns="121900" tIns="121900" rIns="121900" bIns="121900" numCol="1" anchor="t" anchorCtr="0" compatLnSpc="1">
            <a:prstTxWarp prst="textNoShape">
              <a:avLst/>
            </a:prstTxWarp>
            <a:noAutofit/>
          </a:bodyPr>
          <a:lstStyle/>
          <a:p>
            <a:pPr marL="0" indent="0" algn="ctr">
              <a:buNone/>
            </a:pPr>
            <a:r>
              <a:rPr lang="en" sz="2400" b="1" dirty="0">
                <a:solidFill>
                  <a:schemeClr val="bg1"/>
                </a:solidFill>
              </a:rPr>
              <a:t>HUD has 15 days to approve request and issues HUD 7015.16, Authority to Use Grant funds (EROF) </a:t>
            </a:r>
            <a:endParaRPr sz="2400" b="1" dirty="0">
              <a:solidFill>
                <a:schemeClr val="bg1"/>
              </a:solidFill>
            </a:endParaRPr>
          </a:p>
          <a:p>
            <a:pPr marL="0" indent="0" algn="ctr">
              <a:buNone/>
            </a:pPr>
            <a:endParaRPr sz="2400" b="1" dirty="0">
              <a:solidFill>
                <a:schemeClr val="bg1"/>
              </a:solidFill>
            </a:endParaRPr>
          </a:p>
          <a:p>
            <a:pPr marL="0" indent="0" algn="ctr">
              <a:buNone/>
            </a:pPr>
            <a:endParaRPr sz="2400" b="1" dirty="0">
              <a:solidFill>
                <a:schemeClr val="bg1"/>
              </a:solidFill>
            </a:endParaRPr>
          </a:p>
          <a:p>
            <a:pPr marL="0" indent="0" algn="ctr">
              <a:buNone/>
            </a:pPr>
            <a:endParaRPr sz="2400" b="1" dirty="0">
              <a:solidFill>
                <a:schemeClr val="bg1"/>
              </a:solidFill>
            </a:endParaRPr>
          </a:p>
        </p:txBody>
      </p:sp>
      <p:sp>
        <p:nvSpPr>
          <p:cNvPr id="245" name="Google Shape;245;p30"/>
          <p:cNvSpPr txBox="1"/>
          <p:nvPr/>
        </p:nvSpPr>
        <p:spPr>
          <a:xfrm>
            <a:off x="654483" y="3271950"/>
            <a:ext cx="4876400" cy="14084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8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Under 24 CFR Part 58:</a:t>
            </a:r>
            <a:r>
              <a:rPr lang="en" sz="1867"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Recipient determines &amp; documents environmental determinations</a:t>
            </a:r>
            <a:r>
              <a:rPr lang="en" sz="18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(exempt, CatEx, EA w/ FONSI) for all IHP planned activities</a:t>
            </a:r>
            <a:endParaRPr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46" name="Google Shape;246;p30"/>
          <p:cNvSpPr txBox="1"/>
          <p:nvPr/>
        </p:nvSpPr>
        <p:spPr>
          <a:xfrm>
            <a:off x="644017" y="5038017"/>
            <a:ext cx="4876400" cy="1541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867"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Recipient advertises </a:t>
            </a:r>
            <a:r>
              <a:rPr lang="en" sz="18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FONSI for 2 weeks and then </a:t>
            </a:r>
            <a:r>
              <a:rPr lang="en" sz="1867"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submits</a:t>
            </a:r>
            <a:r>
              <a:rPr lang="en" sz="18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to form HUD- 7015.15, Request for Release of Funds w/ supporting ER data</a:t>
            </a:r>
            <a:endParaRPr sz="14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defTabSz="1219170">
              <a:buClr>
                <a:srgbClr val="000000"/>
              </a:buClr>
              <a:defRPr/>
            </a:pPr>
            <a:endParaRPr sz="1733"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47" name="Google Shape;247;p30"/>
          <p:cNvSpPr/>
          <p:nvPr/>
        </p:nvSpPr>
        <p:spPr>
          <a:xfrm>
            <a:off x="2516350" y="2999957"/>
            <a:ext cx="493550" cy="377950"/>
          </a:xfrm>
          <a:prstGeom prst="downArrow">
            <a:avLst>
              <a:gd name="adj1" fmla="val 50000"/>
              <a:gd name="adj2" fmla="val 50000"/>
            </a:avLst>
          </a:prstGeom>
          <a:solidFill>
            <a:srgbClr val="A43035"/>
          </a:solidFill>
          <a:ln w="9525" cap="flat" cmpd="sng">
            <a:solidFill>
              <a:srgbClr val="DD7E6B"/>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248" name="Google Shape;248;p30"/>
          <p:cNvSpPr/>
          <p:nvPr/>
        </p:nvSpPr>
        <p:spPr>
          <a:xfrm>
            <a:off x="2516350" y="4766023"/>
            <a:ext cx="493550" cy="377950"/>
          </a:xfrm>
          <a:prstGeom prst="downArrow">
            <a:avLst>
              <a:gd name="adj1" fmla="val 50000"/>
              <a:gd name="adj2" fmla="val 50000"/>
            </a:avLst>
          </a:prstGeom>
          <a:solidFill>
            <a:srgbClr val="A43035"/>
          </a:solidFill>
          <a:ln w="9525" cap="flat" cmpd="sng">
            <a:solidFill>
              <a:srgbClr val="DD7E6B"/>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249" name="Google Shape;249;p30"/>
          <p:cNvSpPr txBox="1"/>
          <p:nvPr/>
        </p:nvSpPr>
        <p:spPr>
          <a:xfrm>
            <a:off x="6516025" y="3243831"/>
            <a:ext cx="5402000" cy="12480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8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Once HUD EROF received, </a:t>
            </a:r>
            <a:r>
              <a:rPr lang="en" sz="1867"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Tribes can commence construction activity</a:t>
            </a:r>
            <a:r>
              <a:rPr lang="en" sz="18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for proposed undertaking</a:t>
            </a: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50" name="Google Shape;250;p30"/>
          <p:cNvSpPr txBox="1"/>
          <p:nvPr/>
        </p:nvSpPr>
        <p:spPr>
          <a:xfrm>
            <a:off x="6506250" y="4321233"/>
            <a:ext cx="5402000" cy="9124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8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Recipient </a:t>
            </a:r>
            <a:r>
              <a:rPr lang="en" sz="1867"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starts work on IHP planned activities and report progress</a:t>
            </a:r>
            <a:r>
              <a:rPr lang="en" sz="18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periodically to BOC or Tribal Council</a:t>
            </a: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51" name="Google Shape;251;p30"/>
          <p:cNvSpPr txBox="1"/>
          <p:nvPr/>
        </p:nvSpPr>
        <p:spPr>
          <a:xfrm>
            <a:off x="6711238" y="5353266"/>
            <a:ext cx="4490162" cy="983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1867"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Recipient submits APR at end of program year</a:t>
            </a:r>
            <a:r>
              <a:rPr lang="en" sz="18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to report outcomes.</a:t>
            </a: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52" name="Google Shape;252;p30"/>
          <p:cNvSpPr/>
          <p:nvPr/>
        </p:nvSpPr>
        <p:spPr>
          <a:xfrm>
            <a:off x="8921750" y="2999958"/>
            <a:ext cx="565150" cy="384530"/>
          </a:xfrm>
          <a:prstGeom prst="downArrow">
            <a:avLst>
              <a:gd name="adj1" fmla="val 50000"/>
              <a:gd name="adj2" fmla="val 50000"/>
            </a:avLst>
          </a:prstGeom>
          <a:solidFill>
            <a:srgbClr val="A43035"/>
          </a:solidFill>
          <a:ln w="9525" cap="flat" cmpd="sng">
            <a:solidFill>
              <a:srgbClr val="DD7E6B"/>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253" name="Google Shape;253;p30"/>
          <p:cNvSpPr/>
          <p:nvPr/>
        </p:nvSpPr>
        <p:spPr>
          <a:xfrm>
            <a:off x="8858250" y="4007937"/>
            <a:ext cx="565150" cy="384530"/>
          </a:xfrm>
          <a:prstGeom prst="downArrow">
            <a:avLst>
              <a:gd name="adj1" fmla="val 50000"/>
              <a:gd name="adj2" fmla="val 50000"/>
            </a:avLst>
          </a:prstGeom>
          <a:solidFill>
            <a:srgbClr val="A43035"/>
          </a:solidFill>
          <a:ln w="9525" cap="flat" cmpd="sng">
            <a:solidFill>
              <a:srgbClr val="DD7E6B"/>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254" name="Google Shape;254;p30"/>
          <p:cNvSpPr/>
          <p:nvPr/>
        </p:nvSpPr>
        <p:spPr>
          <a:xfrm>
            <a:off x="8858250" y="5108221"/>
            <a:ext cx="565150" cy="384530"/>
          </a:xfrm>
          <a:prstGeom prst="downArrow">
            <a:avLst>
              <a:gd name="adj1" fmla="val 50000"/>
              <a:gd name="adj2" fmla="val 50000"/>
            </a:avLst>
          </a:prstGeom>
          <a:solidFill>
            <a:srgbClr val="A43035"/>
          </a:solidFill>
          <a:ln w="9525" cap="flat" cmpd="sng">
            <a:solidFill>
              <a:srgbClr val="DD7E6B"/>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defRPr/>
            </a:pP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5107077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2" name="Google Shape;262;p31"/>
          <p:cNvSpPr txBox="1"/>
          <p:nvPr/>
        </p:nvSpPr>
        <p:spPr>
          <a:xfrm>
            <a:off x="4100083" y="157564"/>
            <a:ext cx="8832850" cy="14791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r>
              <a:rPr lang="en" sz="4400" b="1" kern="0" dirty="0">
                <a:latin typeface="Calibri" panose="020F0502020204030204" pitchFamily="34" charset="0"/>
                <a:ea typeface="Calibri" panose="020F0502020204030204" pitchFamily="34" charset="0"/>
                <a:cs typeface="Calibri" panose="020F0502020204030204" pitchFamily="34" charset="0"/>
                <a:sym typeface="Roboto"/>
              </a:rPr>
              <a:t>2 CFR 200 - </a:t>
            </a:r>
            <a:r>
              <a:rPr lang="en" sz="3600" b="1" kern="0" dirty="0">
                <a:latin typeface="Calibri" panose="020F0502020204030204" pitchFamily="34" charset="0"/>
                <a:ea typeface="Calibri" panose="020F0502020204030204" pitchFamily="34" charset="0"/>
                <a:cs typeface="Calibri" panose="020F0502020204030204" pitchFamily="34" charset="0"/>
                <a:sym typeface="Roboto"/>
              </a:rPr>
              <a:t>Uniform</a:t>
            </a:r>
            <a:r>
              <a:rPr lang="en" sz="4400" b="1" kern="0" dirty="0">
                <a:latin typeface="Calibri" panose="020F0502020204030204" pitchFamily="34" charset="0"/>
                <a:ea typeface="Calibri" panose="020F0502020204030204" pitchFamily="34" charset="0"/>
                <a:cs typeface="Calibri" panose="020F0502020204030204" pitchFamily="34" charset="0"/>
                <a:sym typeface="Roboto"/>
              </a:rPr>
              <a:t> </a:t>
            </a:r>
            <a:r>
              <a:rPr lang="en" sz="3600" b="1" kern="0" dirty="0">
                <a:latin typeface="Calibri" panose="020F0502020204030204" pitchFamily="34" charset="0"/>
                <a:ea typeface="Calibri" panose="020F0502020204030204" pitchFamily="34" charset="0"/>
                <a:cs typeface="Calibri" panose="020F0502020204030204" pitchFamily="34" charset="0"/>
                <a:sym typeface="Roboto"/>
              </a:rPr>
              <a:t>Administrative Requirements For Federal Awards</a:t>
            </a:r>
            <a:endParaRPr sz="3600" b="1" kern="0" dirty="0">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63" name="Google Shape;263;p31"/>
          <p:cNvPicPr preferRelativeResize="0"/>
          <p:nvPr/>
        </p:nvPicPr>
        <p:blipFill>
          <a:blip r:embed="rId3">
            <a:alphaModFix/>
          </a:blip>
          <a:stretch>
            <a:fillRect/>
          </a:stretch>
        </p:blipFill>
        <p:spPr>
          <a:xfrm>
            <a:off x="11561333" y="6247967"/>
            <a:ext cx="452464" cy="452469"/>
          </a:xfrm>
          <a:prstGeom prst="rect">
            <a:avLst/>
          </a:prstGeom>
          <a:noFill/>
          <a:ln>
            <a:noFill/>
          </a:ln>
        </p:spPr>
      </p:pic>
      <p:sp>
        <p:nvSpPr>
          <p:cNvPr id="3" name="TextBox 2">
            <a:extLst>
              <a:ext uri="{FF2B5EF4-FFF2-40B4-BE49-F238E27FC236}">
                <a16:creationId xmlns:a16="http://schemas.microsoft.com/office/drawing/2014/main" id="{25C7CFD5-0F70-FE14-3470-FCF710FDD37D}"/>
              </a:ext>
            </a:extLst>
          </p:cNvPr>
          <p:cNvSpPr txBox="1"/>
          <p:nvPr/>
        </p:nvSpPr>
        <p:spPr>
          <a:xfrm>
            <a:off x="4811282" y="2281764"/>
            <a:ext cx="6625067" cy="3357036"/>
          </a:xfrm>
          <a:prstGeom prst="rect">
            <a:avLst/>
          </a:prstGeom>
          <a:noFill/>
        </p:spPr>
        <p:txBody>
          <a:bodyPr wrap="square">
            <a:spAutoFit/>
          </a:bodyPr>
          <a:lstStyle/>
          <a:p>
            <a:pPr defTabSz="1219170">
              <a:lnSpc>
                <a:spcPct val="115000"/>
              </a:lnSpc>
              <a:spcBef>
                <a:spcPts val="2000"/>
              </a:spcBef>
              <a:buClr>
                <a:srgbClr val="000000"/>
              </a:buClr>
              <a:defRPr/>
            </a:pPr>
            <a:r>
              <a:rPr lang="en-US" sz="2400"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Subpart A</a:t>
            </a:r>
            <a:r>
              <a:rPr lang="en-US" sz="24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 Acronyms and Definitions</a:t>
            </a:r>
          </a:p>
          <a:p>
            <a:pPr defTabSz="1219170">
              <a:lnSpc>
                <a:spcPct val="115000"/>
              </a:lnSpc>
              <a:spcBef>
                <a:spcPts val="1067"/>
              </a:spcBef>
              <a:buClr>
                <a:srgbClr val="000000"/>
              </a:buClr>
              <a:defRPr/>
            </a:pPr>
            <a:r>
              <a:rPr lang="en-US" sz="2400"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Subpart B</a:t>
            </a:r>
            <a:r>
              <a:rPr lang="en-US" sz="24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 General Provisions</a:t>
            </a:r>
          </a:p>
          <a:p>
            <a:pPr defTabSz="1219170">
              <a:lnSpc>
                <a:spcPct val="115000"/>
              </a:lnSpc>
              <a:spcBef>
                <a:spcPts val="1067"/>
              </a:spcBef>
              <a:buClr>
                <a:srgbClr val="000000"/>
              </a:buClr>
              <a:defRPr/>
            </a:pPr>
            <a:r>
              <a:rPr lang="en-US" sz="2400"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Subpart C</a:t>
            </a:r>
            <a:r>
              <a:rPr lang="en-US" sz="24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 </a:t>
            </a:r>
            <a:r>
              <a:rPr lang="en-US" sz="2400" i="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Pre</a:t>
            </a:r>
            <a:r>
              <a:rPr lang="en-US" sz="24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-Federal Award Requirements  </a:t>
            </a:r>
          </a:p>
          <a:p>
            <a:pPr defTabSz="1219170">
              <a:lnSpc>
                <a:spcPct val="115000"/>
              </a:lnSpc>
              <a:spcBef>
                <a:spcPts val="1067"/>
              </a:spcBef>
              <a:buClr>
                <a:srgbClr val="000000"/>
              </a:buClr>
              <a:defRPr/>
            </a:pPr>
            <a:r>
              <a:rPr lang="en-US" sz="2400"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Subpart D</a:t>
            </a:r>
            <a:r>
              <a:rPr lang="en-US" sz="24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 </a:t>
            </a:r>
            <a:r>
              <a:rPr lang="en-US" sz="2400" i="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Post</a:t>
            </a:r>
            <a:r>
              <a:rPr lang="en-US" sz="24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-Federal Award Requirements</a:t>
            </a:r>
            <a:endParaRPr lang="en-US" sz="2400" i="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defTabSz="1219170">
              <a:lnSpc>
                <a:spcPct val="115000"/>
              </a:lnSpc>
              <a:spcBef>
                <a:spcPts val="1067"/>
              </a:spcBef>
              <a:buClr>
                <a:srgbClr val="000000"/>
              </a:buClr>
              <a:defRPr/>
            </a:pPr>
            <a:r>
              <a:rPr lang="en-US" sz="2400"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Subpart E</a:t>
            </a:r>
            <a:r>
              <a:rPr lang="en-US" sz="24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 Cost Principles</a:t>
            </a:r>
          </a:p>
          <a:p>
            <a:pPr defTabSz="1219170">
              <a:lnSpc>
                <a:spcPct val="115000"/>
              </a:lnSpc>
              <a:spcBef>
                <a:spcPts val="1067"/>
              </a:spcBef>
              <a:buClr>
                <a:srgbClr val="000000"/>
              </a:buClr>
              <a:defRPr/>
            </a:pPr>
            <a:r>
              <a:rPr lang="en-US" sz="2400"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Subpart F</a:t>
            </a:r>
            <a:r>
              <a:rPr lang="en-US" sz="24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 Audit Requirements</a:t>
            </a:r>
          </a:p>
        </p:txBody>
      </p:sp>
    </p:spTree>
    <p:extLst>
      <p:ext uri="{BB962C8B-B14F-4D97-AF65-F5344CB8AC3E}">
        <p14:creationId xmlns:p14="http://schemas.microsoft.com/office/powerpoint/2010/main" val="2417571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2"/>
          <p:cNvSpPr txBox="1">
            <a:spLocks noGrp="1"/>
          </p:cNvSpPr>
          <p:nvPr>
            <p:ph type="title" idx="4294967295"/>
          </p:nvPr>
        </p:nvSpPr>
        <p:spPr>
          <a:xfrm>
            <a:off x="403225" y="317500"/>
            <a:ext cx="11236325" cy="990600"/>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t>2 CFR 200 Subpart B - General Provisions</a:t>
            </a:r>
            <a:endParaRPr b="1" dirty="0"/>
          </a:p>
        </p:txBody>
      </p:sp>
      <p:sp>
        <p:nvSpPr>
          <p:cNvPr id="270" name="Google Shape;270;p32"/>
          <p:cNvSpPr txBox="1">
            <a:spLocks noGrp="1"/>
          </p:cNvSpPr>
          <p:nvPr>
            <p:ph type="body" idx="4294967295"/>
          </p:nvPr>
        </p:nvSpPr>
        <p:spPr>
          <a:xfrm>
            <a:off x="-408397" y="1592263"/>
            <a:ext cx="12047947" cy="4619625"/>
          </a:xfrm>
          <a:prstGeom prst="rect">
            <a:avLst/>
          </a:prstGeom>
          <a:noFill/>
        </p:spPr>
        <p:txBody>
          <a:bodyPr spcFirstLastPara="1" vert="horz" wrap="square" lIns="762000" tIns="121900" rIns="121900" bIns="121900" numCol="1" anchor="t" anchorCtr="0" compatLnSpc="1">
            <a:prstTxWarp prst="textNoShape">
              <a:avLst/>
            </a:prstTxWarp>
            <a:noAutofit/>
          </a:bodyPr>
          <a:lstStyle/>
          <a:p>
            <a:pPr marL="400050" indent="-400050">
              <a:lnSpc>
                <a:spcPct val="80000"/>
              </a:lnSpc>
              <a:spcBef>
                <a:spcPts val="800"/>
              </a:spcBef>
              <a:buClr>
                <a:srgbClr val="434343"/>
              </a:buClr>
              <a:buSzPts val="1700"/>
              <a:buFont typeface="Wingdings" panose="05000000000000000000" pitchFamily="2" charset="2"/>
              <a:buChar char="v"/>
            </a:pPr>
            <a:r>
              <a:rPr lang="en" sz="2267" dirty="0">
                <a:solidFill>
                  <a:srgbClr val="434343"/>
                </a:solidFill>
              </a:rPr>
              <a:t>ONAP Program Guidance 2014-12,</a:t>
            </a:r>
            <a:r>
              <a:rPr lang="en" sz="2267" u="sng" dirty="0">
                <a:solidFill>
                  <a:srgbClr val="434343"/>
                </a:solidFill>
              </a:rPr>
              <a:t> </a:t>
            </a:r>
            <a:r>
              <a:rPr lang="en" sz="2267" i="1" u="sng" dirty="0">
                <a:solidFill>
                  <a:srgbClr val="434343"/>
                </a:solidFill>
              </a:rPr>
              <a:t>Consolidation of OMB Circulars</a:t>
            </a:r>
            <a:r>
              <a:rPr lang="en" sz="2267" dirty="0">
                <a:solidFill>
                  <a:srgbClr val="434343"/>
                </a:solidFill>
              </a:rPr>
              <a:t>. Office of Management &amp; Budget (OMB) previously issued Circular notices for uniform requirements which were then Codified and made effective December 26, 2014. </a:t>
            </a:r>
          </a:p>
          <a:p>
            <a:pPr marL="400050" indent="-400050">
              <a:lnSpc>
                <a:spcPct val="80000"/>
              </a:lnSpc>
              <a:spcBef>
                <a:spcPts val="800"/>
              </a:spcBef>
              <a:buClr>
                <a:srgbClr val="434343"/>
              </a:buClr>
              <a:buSzPts val="1700"/>
              <a:buFont typeface="Wingdings" panose="05000000000000000000" pitchFamily="2" charset="2"/>
              <a:buChar char="v"/>
            </a:pPr>
            <a:endParaRPr sz="2267" dirty="0">
              <a:solidFill>
                <a:srgbClr val="434343"/>
              </a:solidFill>
            </a:endParaRPr>
          </a:p>
          <a:p>
            <a:pPr marL="400050" indent="-400050">
              <a:lnSpc>
                <a:spcPct val="80000"/>
              </a:lnSpc>
              <a:buClr>
                <a:srgbClr val="434343"/>
              </a:buClr>
              <a:buSzPts val="1700"/>
              <a:buFont typeface="Wingdings" panose="05000000000000000000" pitchFamily="2" charset="2"/>
              <a:buChar char="v"/>
            </a:pPr>
            <a:r>
              <a:rPr lang="en" sz="2267" dirty="0">
                <a:solidFill>
                  <a:srgbClr val="434343"/>
                </a:solidFill>
              </a:rPr>
              <a:t>The purpose of this part is to </a:t>
            </a:r>
            <a:r>
              <a:rPr lang="en" sz="2267" u="sng" dirty="0">
                <a:solidFill>
                  <a:srgbClr val="434343"/>
                </a:solidFill>
              </a:rPr>
              <a:t>establish uniform administrative requirements</a:t>
            </a:r>
            <a:r>
              <a:rPr lang="en" sz="2267" dirty="0">
                <a:solidFill>
                  <a:srgbClr val="434343"/>
                </a:solidFill>
              </a:rPr>
              <a:t>, cost principles and audit requirements for Federal awards to non-Federal entities by Federal awarding agencies;</a:t>
            </a:r>
          </a:p>
          <a:p>
            <a:pPr marL="400050" indent="-400050">
              <a:lnSpc>
                <a:spcPct val="80000"/>
              </a:lnSpc>
              <a:buClr>
                <a:srgbClr val="434343"/>
              </a:buClr>
              <a:buSzPts val="1700"/>
              <a:buFont typeface="Wingdings" panose="05000000000000000000" pitchFamily="2" charset="2"/>
              <a:buChar char="v"/>
            </a:pPr>
            <a:endParaRPr sz="2267" dirty="0">
              <a:solidFill>
                <a:srgbClr val="434343"/>
              </a:solidFill>
            </a:endParaRPr>
          </a:p>
          <a:p>
            <a:pPr marL="400050" indent="-400050">
              <a:lnSpc>
                <a:spcPct val="80000"/>
              </a:lnSpc>
              <a:buClr>
                <a:srgbClr val="434343"/>
              </a:buClr>
              <a:buSzPts val="1700"/>
              <a:buFont typeface="Wingdings" panose="05000000000000000000" pitchFamily="2" charset="2"/>
              <a:buChar char="v"/>
            </a:pPr>
            <a:r>
              <a:rPr lang="en" sz="2267" dirty="0">
                <a:solidFill>
                  <a:srgbClr val="434343"/>
                </a:solidFill>
              </a:rPr>
              <a:t>This part provides basis for </a:t>
            </a:r>
            <a:r>
              <a:rPr lang="en" sz="2267" u="sng" dirty="0">
                <a:solidFill>
                  <a:srgbClr val="434343"/>
                </a:solidFill>
              </a:rPr>
              <a:t>systematic and periodic collection and uniform submission by Federal agencies</a:t>
            </a:r>
            <a:r>
              <a:rPr lang="en" sz="2267" dirty="0">
                <a:solidFill>
                  <a:srgbClr val="434343"/>
                </a:solidFill>
              </a:rPr>
              <a:t> of information on all Federal financial assistance programs to OMB.</a:t>
            </a:r>
          </a:p>
          <a:p>
            <a:pPr marL="400050" indent="-400050">
              <a:lnSpc>
                <a:spcPct val="80000"/>
              </a:lnSpc>
              <a:buClr>
                <a:srgbClr val="434343"/>
              </a:buClr>
              <a:buSzPts val="1700"/>
              <a:buFont typeface="Wingdings" panose="05000000000000000000" pitchFamily="2" charset="2"/>
              <a:buChar char="v"/>
            </a:pPr>
            <a:endParaRPr sz="2267" dirty="0">
              <a:solidFill>
                <a:srgbClr val="434343"/>
              </a:solidFill>
            </a:endParaRPr>
          </a:p>
          <a:p>
            <a:pPr marL="400050" indent="-400050">
              <a:lnSpc>
                <a:spcPct val="80000"/>
              </a:lnSpc>
              <a:buClr>
                <a:srgbClr val="434343"/>
              </a:buClr>
              <a:buSzPts val="1700"/>
              <a:buFont typeface="Wingdings" panose="05000000000000000000" pitchFamily="2" charset="2"/>
              <a:buChar char="v"/>
            </a:pPr>
            <a:r>
              <a:rPr lang="en" sz="2267" dirty="0">
                <a:solidFill>
                  <a:srgbClr val="434343"/>
                </a:solidFill>
              </a:rPr>
              <a:t>This part </a:t>
            </a:r>
            <a:r>
              <a:rPr lang="en" sz="2267" u="sng" dirty="0">
                <a:solidFill>
                  <a:srgbClr val="434343"/>
                </a:solidFill>
              </a:rPr>
              <a:t>prescribes the manner in which GSA, OMB and Federal agencies </a:t>
            </a:r>
            <a:r>
              <a:rPr lang="en" sz="2267" dirty="0">
                <a:solidFill>
                  <a:srgbClr val="434343"/>
                </a:solidFill>
              </a:rPr>
              <a:t>that administer Federal financial assistance programs are to </a:t>
            </a:r>
            <a:r>
              <a:rPr lang="en" sz="2267" u="sng" dirty="0">
                <a:solidFill>
                  <a:srgbClr val="434343"/>
                </a:solidFill>
              </a:rPr>
              <a:t>carry out their statutory responsibilities under the Federal Program Information Act</a:t>
            </a:r>
            <a:r>
              <a:rPr lang="en" sz="2267" dirty="0">
                <a:solidFill>
                  <a:srgbClr val="434343"/>
                </a:solidFill>
              </a:rPr>
              <a:t>. </a:t>
            </a:r>
            <a:endParaRPr sz="2267" dirty="0">
              <a:solidFill>
                <a:srgbClr val="434343"/>
              </a:solidFill>
            </a:endParaRPr>
          </a:p>
          <a:p>
            <a:pPr marL="0" indent="0">
              <a:lnSpc>
                <a:spcPct val="80000"/>
              </a:lnSpc>
              <a:spcBef>
                <a:spcPts val="800"/>
              </a:spcBef>
              <a:buNone/>
            </a:pPr>
            <a:endParaRPr dirty="0">
              <a:solidFill>
                <a:srgbClr val="434343"/>
              </a:solidFill>
            </a:endParaRPr>
          </a:p>
          <a:p>
            <a:pPr marL="0" indent="0">
              <a:spcBef>
                <a:spcPts val="800"/>
              </a:spcBef>
              <a:buNone/>
            </a:pPr>
            <a:endParaRPr sz="1600" dirty="0">
              <a:solidFill>
                <a:srgbClr val="434343"/>
              </a:solidFill>
            </a:endParaRPr>
          </a:p>
        </p:txBody>
      </p:sp>
      <p:pic>
        <p:nvPicPr>
          <p:cNvPr id="271" name="Google Shape;271;p32"/>
          <p:cNvPicPr preferRelativeResize="0"/>
          <p:nvPr/>
        </p:nvPicPr>
        <p:blipFill>
          <a:blip r:embed="rId3">
            <a:alphaModFix/>
          </a:blip>
          <a:stretch>
            <a:fillRect/>
          </a:stretch>
        </p:blipFill>
        <p:spPr>
          <a:xfrm>
            <a:off x="11581467" y="6287333"/>
            <a:ext cx="481536" cy="481536"/>
          </a:xfrm>
          <a:prstGeom prst="rect">
            <a:avLst/>
          </a:prstGeom>
          <a:noFill/>
          <a:ln>
            <a:noFill/>
          </a:ln>
        </p:spPr>
      </p:pic>
    </p:spTree>
    <p:extLst>
      <p:ext uri="{BB962C8B-B14F-4D97-AF65-F5344CB8AC3E}">
        <p14:creationId xmlns:p14="http://schemas.microsoft.com/office/powerpoint/2010/main" val="36461384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7" name="Google Shape;277;p33"/>
          <p:cNvSpPr txBox="1"/>
          <p:nvPr/>
        </p:nvSpPr>
        <p:spPr>
          <a:xfrm>
            <a:off x="2723800" y="1517619"/>
            <a:ext cx="9468200" cy="5182817"/>
          </a:xfrm>
          <a:prstGeom prst="rect">
            <a:avLst/>
          </a:prstGeom>
          <a:noFill/>
          <a:ln>
            <a:noFill/>
          </a:ln>
        </p:spPr>
        <p:txBody>
          <a:bodyPr spcFirstLastPara="1" wrap="square" lIns="121900" tIns="121900" rIns="121900" bIns="121900" anchor="t" anchorCtr="0">
            <a:noAutofit/>
          </a:bodyPr>
          <a:lstStyle/>
          <a:p>
            <a:pPr marL="952485" indent="-342900" defTabSz="1219170">
              <a:lnSpc>
                <a:spcPct val="115000"/>
              </a:lnSpc>
              <a:spcBef>
                <a:spcPts val="667"/>
              </a:spcBef>
              <a:buClr>
                <a:srgbClr val="000000"/>
              </a:buClr>
              <a:buFont typeface="Wingdings" panose="05000000000000000000" pitchFamily="2" charset="2"/>
              <a:buChar char="v"/>
              <a:defRPr/>
            </a:pPr>
            <a:r>
              <a:rPr lang="en"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Federal award agencies must identify the appropriate instrument for the federal award to the non-federal entity -</a:t>
            </a:r>
            <a:r>
              <a:rPr lang="en" sz="2000" i="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a:t>
            </a:r>
            <a:r>
              <a:rPr lang="en" sz="2000" b="1" i="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For NAHASDA, HUD uses a </a:t>
            </a:r>
            <a:r>
              <a:rPr lang="en" sz="2000" b="1" i="1" u="sng"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Grant Agreement</a:t>
            </a:r>
            <a:r>
              <a:rPr lang="en" sz="2000" b="1" i="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 to award IHBG funds to Tribes/TDHEs</a:t>
            </a:r>
            <a:r>
              <a:rPr lang="en" sz="2000" i="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a:t>
            </a:r>
            <a:endParaRPr sz="2000" i="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endParaRPr>
          </a:p>
          <a:p>
            <a:pPr marL="952485" indent="-342900">
              <a:lnSpc>
                <a:spcPct val="115000"/>
              </a:lnSpc>
              <a:spcBef>
                <a:spcPts val="667"/>
              </a:spcBef>
              <a:buFont typeface="Wingdings" panose="05000000000000000000" pitchFamily="2" charset="2"/>
              <a:buChar char="v"/>
              <a:defRPr/>
            </a:pPr>
            <a:r>
              <a:rPr lang="en" sz="2000" u="sng"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Conflict of interest and Mandatory disclosures </a:t>
            </a:r>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Recipient must disclose in writing any potential conflict of interest including bribery or gratuity violations. </a:t>
            </a:r>
            <a:r>
              <a:rPr lang="en" sz="2000" i="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Board members </a:t>
            </a:r>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are now added to the regulations. </a:t>
            </a:r>
          </a:p>
          <a:p>
            <a:pPr marL="952485" indent="-342900">
              <a:lnSpc>
                <a:spcPct val="115000"/>
              </a:lnSpc>
              <a:spcBef>
                <a:spcPts val="667"/>
              </a:spcBef>
              <a:buFont typeface="Wingdings" panose="05000000000000000000" pitchFamily="2" charset="2"/>
              <a:buChar char="v"/>
              <a:defRPr/>
            </a:pPr>
            <a:r>
              <a:rPr lang="en" sz="2000" i="1" u="sng"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Suspension and Debarment </a:t>
            </a:r>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Non federal entities are subject to non-procurement debarment and suspension regulations implementing Executive Orders 12549 and 12689 and 2 CFR Part 180.  These regulations </a:t>
            </a:r>
            <a:r>
              <a:rPr lang="en" sz="2000" b="1" i="1" u="sng"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restrict awards, subawards and contracts with certain parties that are  debarred, suspended or otherwise excluded</a:t>
            </a:r>
            <a:r>
              <a:rPr lang="en" sz="2000" b="1"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 </a:t>
            </a:r>
            <a:r>
              <a:rPr lang="en" sz="20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from or ineligible for participation in Federal assistance programs or activities. </a:t>
            </a:r>
          </a:p>
          <a:p>
            <a:pPr marL="609585" defTabSz="1219170">
              <a:lnSpc>
                <a:spcPct val="115000"/>
              </a:lnSpc>
              <a:spcBef>
                <a:spcPts val="667"/>
              </a:spcBef>
              <a:buClr>
                <a:srgbClr val="000000"/>
              </a:buClr>
              <a:defRPr/>
            </a:pPr>
            <a:endParaRPr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78" name="Google Shape;278;p33"/>
          <p:cNvSpPr txBox="1"/>
          <p:nvPr/>
        </p:nvSpPr>
        <p:spPr>
          <a:xfrm>
            <a:off x="3032933" y="170402"/>
            <a:ext cx="8754632" cy="1347217"/>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r>
              <a:rPr lang="en" sz="4400" b="1" kern="0" dirty="0">
                <a:latin typeface="Calibri" panose="020F0502020204030204" pitchFamily="34" charset="0"/>
                <a:ea typeface="Calibri" panose="020F0502020204030204" pitchFamily="34" charset="0"/>
                <a:cs typeface="Calibri" panose="020F0502020204030204" pitchFamily="34" charset="0"/>
                <a:sym typeface="Roboto"/>
              </a:rPr>
              <a:t>2 CFR 200 Subpart C:  </a:t>
            </a:r>
            <a:r>
              <a:rPr lang="en" sz="4400" b="1" u="sng" kern="0" dirty="0">
                <a:latin typeface="Calibri" panose="020F0502020204030204" pitchFamily="34" charset="0"/>
                <a:ea typeface="Calibri" panose="020F0502020204030204" pitchFamily="34" charset="0"/>
                <a:cs typeface="Calibri" panose="020F0502020204030204" pitchFamily="34" charset="0"/>
                <a:sym typeface="Roboto"/>
              </a:rPr>
              <a:t>Pre</a:t>
            </a:r>
            <a:r>
              <a:rPr lang="en" sz="4400" b="1" kern="0" dirty="0">
                <a:latin typeface="Calibri" panose="020F0502020204030204" pitchFamily="34" charset="0"/>
                <a:ea typeface="Calibri" panose="020F0502020204030204" pitchFamily="34" charset="0"/>
                <a:cs typeface="Calibri" panose="020F0502020204030204" pitchFamily="34" charset="0"/>
                <a:sym typeface="Roboto"/>
              </a:rPr>
              <a:t>-Award</a:t>
            </a:r>
            <a:endParaRPr sz="4400" b="1" kern="0" dirty="0">
              <a:latin typeface="Calibri" panose="020F0502020204030204" pitchFamily="34" charset="0"/>
              <a:ea typeface="Calibri" panose="020F0502020204030204" pitchFamily="34" charset="0"/>
              <a:cs typeface="Calibri" panose="020F0502020204030204" pitchFamily="34" charset="0"/>
              <a:sym typeface="Roboto"/>
            </a:endParaRPr>
          </a:p>
          <a:p>
            <a:pPr defTabSz="1219170">
              <a:buClr>
                <a:srgbClr val="000000"/>
              </a:buClr>
              <a:defRPr/>
            </a:pPr>
            <a:r>
              <a:rPr lang="en" sz="4400" b="1" kern="0" dirty="0">
                <a:latin typeface="Calibri" panose="020F0502020204030204" pitchFamily="34" charset="0"/>
                <a:ea typeface="Calibri" panose="020F0502020204030204" pitchFamily="34" charset="0"/>
                <a:cs typeface="Calibri" panose="020F0502020204030204" pitchFamily="34" charset="0"/>
                <a:sym typeface="Roboto"/>
              </a:rPr>
              <a:t>Requirements </a:t>
            </a:r>
            <a:endParaRPr sz="4400" b="1" i="1" kern="0" dirty="0">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10067018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12" name="Google Shape;312;p38"/>
          <p:cNvPicPr preferRelativeResize="0"/>
          <p:nvPr/>
        </p:nvPicPr>
        <p:blipFill>
          <a:blip r:embed="rId3">
            <a:alphaModFix/>
          </a:blip>
          <a:stretch>
            <a:fillRect/>
          </a:stretch>
        </p:blipFill>
        <p:spPr>
          <a:xfrm>
            <a:off x="11561333" y="6247967"/>
            <a:ext cx="452464" cy="452469"/>
          </a:xfrm>
          <a:prstGeom prst="rect">
            <a:avLst/>
          </a:prstGeom>
          <a:noFill/>
          <a:ln>
            <a:noFill/>
          </a:ln>
        </p:spPr>
      </p:pic>
      <p:sp>
        <p:nvSpPr>
          <p:cNvPr id="2" name="Title 1">
            <a:extLst>
              <a:ext uri="{FF2B5EF4-FFF2-40B4-BE49-F238E27FC236}">
                <a16:creationId xmlns:a16="http://schemas.microsoft.com/office/drawing/2014/main" id="{B2CE5845-39C8-A2D6-6A77-09B5E06C271A}"/>
              </a:ext>
            </a:extLst>
          </p:cNvPr>
          <p:cNvSpPr>
            <a:spLocks noGrp="1"/>
          </p:cNvSpPr>
          <p:nvPr>
            <p:ph type="title"/>
          </p:nvPr>
        </p:nvSpPr>
        <p:spPr>
          <a:xfrm>
            <a:off x="814765" y="317500"/>
            <a:ext cx="10972800" cy="998538"/>
          </a:xfrm>
        </p:spPr>
        <p:txBody>
          <a:bodyPr/>
          <a:lstStyle/>
          <a:p>
            <a:pPr algn="l" defTabSz="1219170">
              <a:defRPr/>
            </a:pPr>
            <a:r>
              <a:rPr lang="en-US" b="1" kern="0" dirty="0">
                <a:solidFill>
                  <a:srgbClr val="B8292E"/>
                </a:solidFill>
                <a:ea typeface="Calibri" panose="020F0502020204030204" pitchFamily="34" charset="0"/>
                <a:cs typeface="Calibri" panose="020F0502020204030204" pitchFamily="34" charset="0"/>
                <a:sym typeface="Roboto"/>
              </a:rPr>
              <a:t>2 CFR 200 Subpart D</a:t>
            </a:r>
            <a:r>
              <a:rPr lang="en-US" b="1" kern="0" dirty="0">
                <a:ea typeface="Calibri" panose="020F0502020204030204" pitchFamily="34" charset="0"/>
                <a:cs typeface="Calibri" panose="020F0502020204030204" pitchFamily="34" charset="0"/>
                <a:sym typeface="Roboto"/>
              </a:rPr>
              <a:t>: Post-Award 		 				Requirements </a:t>
            </a:r>
            <a:endParaRPr lang="en-US" dirty="0"/>
          </a:p>
        </p:txBody>
      </p:sp>
      <p:sp>
        <p:nvSpPr>
          <p:cNvPr id="3" name="Content Placeholder 2">
            <a:extLst>
              <a:ext uri="{FF2B5EF4-FFF2-40B4-BE49-F238E27FC236}">
                <a16:creationId xmlns:a16="http://schemas.microsoft.com/office/drawing/2014/main" id="{2B7149F1-657F-807E-F31E-07AB1BB205A1}"/>
              </a:ext>
            </a:extLst>
          </p:cNvPr>
          <p:cNvSpPr>
            <a:spLocks noGrp="1"/>
          </p:cNvSpPr>
          <p:nvPr>
            <p:ph idx="1"/>
          </p:nvPr>
        </p:nvSpPr>
        <p:spPr>
          <a:xfrm>
            <a:off x="1314450" y="1600201"/>
            <a:ext cx="10267950" cy="4525963"/>
          </a:xfrm>
        </p:spPr>
        <p:txBody>
          <a:bodyPr/>
          <a:lstStyle/>
          <a:p>
            <a:pPr marL="609585" indent="-474121" defTabSz="1219170">
              <a:spcBef>
                <a:spcPts val="1333"/>
              </a:spcBef>
              <a:buClr>
                <a:srgbClr val="434343"/>
              </a:buClr>
              <a:buSzPts val="2000"/>
              <a:buFont typeface="Wingdings" panose="05000000000000000000" pitchFamily="2" charset="2"/>
              <a:buChar char="v"/>
              <a:defRPr/>
            </a:pPr>
            <a:r>
              <a:rPr lang="en-US" sz="2667" b="1" kern="0" dirty="0">
                <a:solidFill>
                  <a:srgbClr val="434343"/>
                </a:solidFill>
                <a:ea typeface="Calibri" panose="020F0502020204030204" pitchFamily="34" charset="0"/>
                <a:cs typeface="Calibri" panose="020F0502020204030204" pitchFamily="34" charset="0"/>
                <a:sym typeface="Roboto"/>
              </a:rPr>
              <a:t>Financial Management System (200.300-309)</a:t>
            </a:r>
          </a:p>
          <a:p>
            <a:pPr marL="1219170" lvl="1" indent="-474121" defTabSz="1219170">
              <a:buClr>
                <a:srgbClr val="434343"/>
              </a:buClr>
              <a:buSzPts val="2000"/>
              <a:buFont typeface="Wingdings" panose="05000000000000000000" pitchFamily="2" charset="2"/>
              <a:buChar char="Ø"/>
              <a:defRPr/>
            </a:pPr>
            <a:r>
              <a:rPr lang="en-US" sz="2667" kern="0" dirty="0">
                <a:solidFill>
                  <a:srgbClr val="434343"/>
                </a:solidFill>
                <a:ea typeface="Calibri" panose="020F0502020204030204" pitchFamily="34" charset="0"/>
                <a:cs typeface="Calibri" panose="020F0502020204030204" pitchFamily="34" charset="0"/>
                <a:sym typeface="Roboto"/>
              </a:rPr>
              <a:t>Investment</a:t>
            </a:r>
          </a:p>
          <a:p>
            <a:pPr marL="1219170" lvl="1" indent="-474121" defTabSz="1219170">
              <a:buClr>
                <a:srgbClr val="434343"/>
              </a:buClr>
              <a:buSzPts val="2000"/>
              <a:buFont typeface="Wingdings" panose="05000000000000000000" pitchFamily="2" charset="2"/>
              <a:buChar char="Ø"/>
              <a:defRPr/>
            </a:pPr>
            <a:r>
              <a:rPr lang="en-US" sz="2667" kern="0" dirty="0">
                <a:solidFill>
                  <a:srgbClr val="434343"/>
                </a:solidFill>
                <a:ea typeface="Calibri" panose="020F0502020204030204" pitchFamily="34" charset="0"/>
                <a:cs typeface="Calibri" panose="020F0502020204030204" pitchFamily="34" charset="0"/>
                <a:sym typeface="Roboto"/>
              </a:rPr>
              <a:t>Cash management</a:t>
            </a:r>
          </a:p>
          <a:p>
            <a:pPr marL="1219170" lvl="1" indent="-474121" defTabSz="1219170">
              <a:buClr>
                <a:srgbClr val="434343"/>
              </a:buClr>
              <a:buSzPts val="2000"/>
              <a:buFont typeface="Wingdings" panose="05000000000000000000" pitchFamily="2" charset="2"/>
              <a:buChar char="Ø"/>
              <a:defRPr/>
            </a:pPr>
            <a:r>
              <a:rPr lang="en-US" sz="2667" kern="0" dirty="0">
                <a:solidFill>
                  <a:srgbClr val="434343"/>
                </a:solidFill>
                <a:ea typeface="Calibri" panose="020F0502020204030204" pitchFamily="34" charset="0"/>
                <a:cs typeface="Calibri" panose="020F0502020204030204" pitchFamily="34" charset="0"/>
                <a:sym typeface="Roboto"/>
              </a:rPr>
              <a:t>Accounting system</a:t>
            </a:r>
          </a:p>
          <a:p>
            <a:pPr marL="609585" indent="-474121" defTabSz="1219170">
              <a:buClr>
                <a:srgbClr val="434343"/>
              </a:buClr>
              <a:buSzPts val="2000"/>
              <a:buFont typeface="Wingdings" panose="05000000000000000000" pitchFamily="2" charset="2"/>
              <a:buChar char="v"/>
              <a:defRPr/>
            </a:pPr>
            <a:r>
              <a:rPr lang="en-US" sz="2667" b="1" kern="0" dirty="0">
                <a:solidFill>
                  <a:srgbClr val="434343"/>
                </a:solidFill>
                <a:ea typeface="Calibri" panose="020F0502020204030204" pitchFamily="34" charset="0"/>
                <a:cs typeface="Calibri" panose="020F0502020204030204" pitchFamily="34" charset="0"/>
                <a:sym typeface="Roboto"/>
              </a:rPr>
              <a:t>Internal controls (200.303)</a:t>
            </a:r>
          </a:p>
          <a:p>
            <a:pPr marL="609585" indent="-474121" defTabSz="1219170">
              <a:buClr>
                <a:srgbClr val="434343"/>
              </a:buClr>
              <a:buSzPts val="2000"/>
              <a:buFont typeface="Wingdings" panose="05000000000000000000" pitchFamily="2" charset="2"/>
              <a:buChar char="v"/>
              <a:defRPr/>
            </a:pPr>
            <a:r>
              <a:rPr lang="en-US" sz="2667" b="1" kern="0" dirty="0">
                <a:solidFill>
                  <a:srgbClr val="434343"/>
                </a:solidFill>
                <a:ea typeface="Calibri" panose="020F0502020204030204" pitchFamily="34" charset="0"/>
                <a:cs typeface="Calibri" panose="020F0502020204030204" pitchFamily="34" charset="0"/>
                <a:sym typeface="Roboto"/>
              </a:rPr>
              <a:t>Property Standards (200.310-316)</a:t>
            </a:r>
          </a:p>
          <a:p>
            <a:pPr marL="609585" indent="-474121" defTabSz="1219170">
              <a:buClr>
                <a:srgbClr val="434343"/>
              </a:buClr>
              <a:buSzPts val="2000"/>
              <a:buFont typeface="Wingdings" panose="05000000000000000000" pitchFamily="2" charset="2"/>
              <a:buChar char="v"/>
              <a:defRPr/>
            </a:pPr>
            <a:r>
              <a:rPr lang="en-US" sz="2667" b="1" kern="0" dirty="0">
                <a:solidFill>
                  <a:srgbClr val="434343"/>
                </a:solidFill>
                <a:ea typeface="Calibri" panose="020F0502020204030204" pitchFamily="34" charset="0"/>
                <a:cs typeface="Calibri" panose="020F0502020204030204" pitchFamily="34" charset="0"/>
                <a:sym typeface="Roboto"/>
              </a:rPr>
              <a:t>Procurement Standards (200.318-328)</a:t>
            </a:r>
          </a:p>
          <a:p>
            <a:pPr marL="609585" indent="-474121" defTabSz="1219170">
              <a:buClr>
                <a:srgbClr val="434343"/>
              </a:buClr>
              <a:buSzPts val="2000"/>
              <a:buFont typeface="Wingdings" panose="05000000000000000000" pitchFamily="2" charset="2"/>
              <a:buChar char="v"/>
              <a:defRPr/>
            </a:pPr>
            <a:r>
              <a:rPr lang="en-US" sz="2667" b="1" kern="0" dirty="0">
                <a:solidFill>
                  <a:srgbClr val="434343"/>
                </a:solidFill>
                <a:ea typeface="Calibri" panose="020F0502020204030204" pitchFamily="34" charset="0"/>
                <a:cs typeface="Calibri" panose="020F0502020204030204" pitchFamily="34" charset="0"/>
                <a:sym typeface="Roboto"/>
              </a:rPr>
              <a:t>Records Retention (200.334-338)</a:t>
            </a:r>
          </a:p>
          <a:p>
            <a:pPr marL="609585" indent="-474121" defTabSz="1219170">
              <a:buClr>
                <a:srgbClr val="434343"/>
              </a:buClr>
              <a:buSzPts val="2000"/>
              <a:buFont typeface="Wingdings" panose="05000000000000000000" pitchFamily="2" charset="2"/>
              <a:buChar char="v"/>
              <a:defRPr/>
            </a:pPr>
            <a:r>
              <a:rPr lang="en-US" sz="2667" b="1" dirty="0">
                <a:solidFill>
                  <a:srgbClr val="434343"/>
                </a:solidFill>
                <a:ea typeface="Calibri" panose="020F0502020204030204" pitchFamily="34" charset="0"/>
                <a:cs typeface="Calibri" panose="020F0502020204030204" pitchFamily="34" charset="0"/>
                <a:sym typeface="Roboto"/>
              </a:rPr>
              <a:t>Noncompliance (200.339-343)</a:t>
            </a:r>
            <a:endParaRPr lang="en-US" sz="2667" b="1" kern="0" dirty="0">
              <a:solidFill>
                <a:srgbClr val="434343"/>
              </a:solidFill>
              <a:ea typeface="Calibri" panose="020F0502020204030204" pitchFamily="34" charset="0"/>
              <a:cs typeface="Calibri" panose="020F0502020204030204" pitchFamily="34" charset="0"/>
              <a:sym typeface="Roboto"/>
            </a:endParaRPr>
          </a:p>
          <a:p>
            <a:pPr>
              <a:buFont typeface="Wingdings" panose="05000000000000000000" pitchFamily="2" charset="2"/>
              <a:buChar char="v"/>
            </a:pPr>
            <a:endParaRPr lang="en-US" dirty="0"/>
          </a:p>
        </p:txBody>
      </p:sp>
    </p:spTree>
    <p:extLst>
      <p:ext uri="{BB962C8B-B14F-4D97-AF65-F5344CB8AC3E}">
        <p14:creationId xmlns:p14="http://schemas.microsoft.com/office/powerpoint/2010/main" val="16339512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39"/>
          <p:cNvSpPr txBox="1">
            <a:spLocks noGrp="1"/>
          </p:cNvSpPr>
          <p:nvPr>
            <p:ph type="title" idx="4294967295"/>
          </p:nvPr>
        </p:nvSpPr>
        <p:spPr>
          <a:xfrm>
            <a:off x="3117850" y="30163"/>
            <a:ext cx="8928100" cy="1325562"/>
          </a:xfrm>
          <a:prstGeom prst="rect">
            <a:avLst/>
          </a:prstGeom>
        </p:spPr>
        <p:txBody>
          <a:bodyPr spcFirstLastPara="1" vert="horz" wrap="square" lIns="121900" tIns="121900" rIns="121900" bIns="121900" numCol="1" anchor="t" anchorCtr="0" compatLnSpc="1">
            <a:prstTxWarp prst="textNoShape">
              <a:avLst/>
            </a:prstTxWarp>
            <a:noAutofit/>
          </a:bodyPr>
          <a:lstStyle/>
          <a:p>
            <a:r>
              <a:rPr lang="en" b="1" dirty="0"/>
              <a:t>PROCUREMENT STANDARDS </a:t>
            </a:r>
            <a:r>
              <a:rPr lang="en" b="1" dirty="0">
                <a:solidFill>
                  <a:srgbClr val="B8292E"/>
                </a:solidFill>
              </a:rPr>
              <a:t>(200.317-327)</a:t>
            </a:r>
            <a:endParaRPr b="1" dirty="0">
              <a:solidFill>
                <a:srgbClr val="B8292E"/>
              </a:solidFill>
            </a:endParaRPr>
          </a:p>
        </p:txBody>
      </p:sp>
      <p:sp>
        <p:nvSpPr>
          <p:cNvPr id="3" name="TextBox 2">
            <a:extLst>
              <a:ext uri="{FF2B5EF4-FFF2-40B4-BE49-F238E27FC236}">
                <a16:creationId xmlns:a16="http://schemas.microsoft.com/office/drawing/2014/main" id="{083D8F93-8DF4-C57C-A776-1EAD950744FE}"/>
              </a:ext>
            </a:extLst>
          </p:cNvPr>
          <p:cNvSpPr txBox="1"/>
          <p:nvPr/>
        </p:nvSpPr>
        <p:spPr>
          <a:xfrm>
            <a:off x="3263900" y="1717834"/>
            <a:ext cx="8483600" cy="3680495"/>
          </a:xfrm>
          <a:prstGeom prst="rect">
            <a:avLst/>
          </a:prstGeom>
          <a:noFill/>
        </p:spPr>
        <p:txBody>
          <a:bodyPr wrap="square">
            <a:spAutoFit/>
          </a:bodyPr>
          <a:lstStyle/>
          <a:p>
            <a:pPr>
              <a:spcBef>
                <a:spcPts val="1067"/>
              </a:spcBef>
              <a:buClr>
                <a:srgbClr val="434343"/>
              </a:buClr>
            </a:pPr>
            <a:r>
              <a:rPr lang="en-US" sz="2800" dirty="0">
                <a:solidFill>
                  <a:srgbClr val="434343"/>
                </a:solidFill>
              </a:rPr>
              <a:t>Recipients’ must have written Procurement Policy and procedures that:</a:t>
            </a:r>
          </a:p>
          <a:p>
            <a:pPr marL="914400" lvl="1" indent="-457200">
              <a:spcBef>
                <a:spcPts val="1067"/>
              </a:spcBef>
              <a:buClr>
                <a:srgbClr val="434343"/>
              </a:buClr>
              <a:buFont typeface="Arial" panose="020B0604020202020204" pitchFamily="34" charset="0"/>
              <a:buChar char="•"/>
            </a:pPr>
            <a:r>
              <a:rPr lang="en-US" sz="2800" b="1" dirty="0">
                <a:solidFill>
                  <a:srgbClr val="DD7E6B"/>
                </a:solidFill>
              </a:rPr>
              <a:t>Provide</a:t>
            </a:r>
            <a:r>
              <a:rPr lang="en-US" sz="2800" dirty="0">
                <a:solidFill>
                  <a:srgbClr val="434343"/>
                </a:solidFill>
              </a:rPr>
              <a:t> for open and fair competition</a:t>
            </a:r>
          </a:p>
          <a:p>
            <a:pPr marL="914400" lvl="1" indent="-457200">
              <a:buClr>
                <a:srgbClr val="434343"/>
              </a:buClr>
              <a:buFont typeface="Arial" panose="020B0604020202020204" pitchFamily="34" charset="0"/>
              <a:buChar char="•"/>
            </a:pPr>
            <a:r>
              <a:rPr lang="en-US" sz="2800" b="1" dirty="0">
                <a:solidFill>
                  <a:srgbClr val="DD7E6B"/>
                </a:solidFill>
              </a:rPr>
              <a:t>Use only</a:t>
            </a:r>
            <a:r>
              <a:rPr lang="en-US" sz="2800" dirty="0">
                <a:solidFill>
                  <a:srgbClr val="434343"/>
                </a:solidFill>
              </a:rPr>
              <a:t> responsible contractors</a:t>
            </a:r>
          </a:p>
          <a:p>
            <a:pPr marL="914400" lvl="1" indent="-457200">
              <a:buClr>
                <a:srgbClr val="434343"/>
              </a:buClr>
              <a:buFont typeface="Arial" panose="020B0604020202020204" pitchFamily="34" charset="0"/>
              <a:buChar char="•"/>
            </a:pPr>
            <a:r>
              <a:rPr lang="en-US" sz="2800" b="1" dirty="0">
                <a:solidFill>
                  <a:srgbClr val="DD7E6B"/>
                </a:solidFill>
              </a:rPr>
              <a:t>Maintain</a:t>
            </a:r>
            <a:r>
              <a:rPr lang="en-US" sz="2800" b="1" dirty="0">
                <a:solidFill>
                  <a:srgbClr val="434343"/>
                </a:solidFill>
              </a:rPr>
              <a:t> </a:t>
            </a:r>
            <a:r>
              <a:rPr lang="en-US" sz="2800" dirty="0">
                <a:solidFill>
                  <a:srgbClr val="434343"/>
                </a:solidFill>
              </a:rPr>
              <a:t>records detailing history of all procurements</a:t>
            </a:r>
          </a:p>
          <a:p>
            <a:pPr marL="914400" lvl="1" indent="-457200">
              <a:buClr>
                <a:srgbClr val="434343"/>
              </a:buClr>
              <a:buFont typeface="Arial" panose="020B0604020202020204" pitchFamily="34" charset="0"/>
              <a:buChar char="•"/>
            </a:pPr>
            <a:r>
              <a:rPr lang="en-US" sz="2800" b="1" dirty="0">
                <a:solidFill>
                  <a:srgbClr val="DD7E6B"/>
                </a:solidFill>
              </a:rPr>
              <a:t>Perform</a:t>
            </a:r>
            <a:r>
              <a:rPr lang="en-US" sz="2800" dirty="0">
                <a:solidFill>
                  <a:srgbClr val="434343"/>
                </a:solidFill>
              </a:rPr>
              <a:t> cost or price analysis for every procurement </a:t>
            </a:r>
          </a:p>
        </p:txBody>
      </p:sp>
    </p:spTree>
    <p:extLst>
      <p:ext uri="{BB962C8B-B14F-4D97-AF65-F5344CB8AC3E}">
        <p14:creationId xmlns:p14="http://schemas.microsoft.com/office/powerpoint/2010/main" val="20422890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40C42A-6181-6AEC-8CA5-73AE3DFCEDBE}"/>
              </a:ext>
            </a:extLst>
          </p:cNvPr>
          <p:cNvSpPr txBox="1"/>
          <p:nvPr/>
        </p:nvSpPr>
        <p:spPr>
          <a:xfrm>
            <a:off x="196850" y="933861"/>
            <a:ext cx="8909050" cy="4893647"/>
          </a:xfrm>
          <a:prstGeom prst="rect">
            <a:avLst/>
          </a:prstGeom>
          <a:noFill/>
        </p:spPr>
        <p:txBody>
          <a:bodyPr wrap="square">
            <a:spAutoFit/>
          </a:bodyPr>
          <a:lstStyle/>
          <a:p>
            <a:pPr marL="285750" indent="-285750">
              <a:spcBef>
                <a:spcPts val="933"/>
              </a:spcBef>
              <a:buClr>
                <a:srgbClr val="434343"/>
              </a:buClr>
              <a:buFont typeface="Wingdings" panose="05000000000000000000" pitchFamily="2" charset="2"/>
              <a:buChar char="v"/>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Indian Preference (1000.48-52)</a:t>
            </a:r>
          </a:p>
          <a:p>
            <a:pPr marL="800100" lvl="1" indent="-342900">
              <a:buClr>
                <a:srgbClr val="434343"/>
              </a:buClr>
              <a:buFont typeface="Wingdings" panose="05000000000000000000" pitchFamily="2" charset="2"/>
              <a:buChar char="Ø"/>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Include 7(b) clause in all solicitations &amp; contracts for Indian organizations or Indian-owned enterprises</a:t>
            </a:r>
          </a:p>
          <a:p>
            <a:pPr marL="800100" lvl="1" indent="-342900">
              <a:spcBef>
                <a:spcPts val="0"/>
              </a:spcBef>
              <a:buClr>
                <a:srgbClr val="434343"/>
              </a:buClr>
              <a:buFont typeface="Wingdings" panose="05000000000000000000" pitchFamily="2" charset="2"/>
              <a:buChar char="Ø"/>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Requires preference in training, employment, contract awards</a:t>
            </a:r>
          </a:p>
          <a:p>
            <a:pPr marL="800100" lvl="1" indent="-342900">
              <a:spcBef>
                <a:spcPts val="0"/>
              </a:spcBef>
              <a:buClr>
                <a:srgbClr val="434343"/>
              </a:buClr>
              <a:buFont typeface="Wingdings" panose="05000000000000000000" pitchFamily="2" charset="2"/>
              <a:buChar char="Ø"/>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Limit bids or proposals to Indians or can use two-stage process</a:t>
            </a:r>
          </a:p>
          <a:p>
            <a:pPr marL="285750" indent="-285750">
              <a:buClr>
                <a:srgbClr val="434343"/>
              </a:buClr>
              <a:buFont typeface="Wingdings" panose="05000000000000000000" pitchFamily="2" charset="2"/>
              <a:buChar char="v"/>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Contracting with small and minority businesses, women’s business and labor surplus area firms (200.321)</a:t>
            </a:r>
          </a:p>
          <a:p>
            <a:pPr marL="285750" indent="-285750">
              <a:buClr>
                <a:srgbClr val="434343"/>
              </a:buClr>
              <a:buFont typeface="Wingdings" panose="05000000000000000000" pitchFamily="2" charset="2"/>
              <a:buChar char="v"/>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Contract cost and price analysis (200.324)</a:t>
            </a:r>
          </a:p>
          <a:p>
            <a:pPr marL="285750" indent="-285750">
              <a:buClr>
                <a:srgbClr val="434343"/>
              </a:buClr>
              <a:buFont typeface="Wingdings" panose="05000000000000000000" pitchFamily="2" charset="2"/>
              <a:buChar char="v"/>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Bonding Requirements (200.326)</a:t>
            </a:r>
          </a:p>
          <a:p>
            <a:pPr marL="800100" lvl="1" indent="-342900">
              <a:buClr>
                <a:srgbClr val="434343"/>
              </a:buClr>
              <a:buFont typeface="Wingdings" panose="05000000000000000000" pitchFamily="2" charset="2"/>
              <a:buChar char="Ø"/>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Bid Bond/Guarantee, Performance and Payment Bonds</a:t>
            </a:r>
          </a:p>
          <a:p>
            <a:pPr marL="800100" lvl="1" indent="-342900">
              <a:buClr>
                <a:srgbClr val="434343"/>
              </a:buClr>
              <a:buFont typeface="Wingdings" panose="05000000000000000000" pitchFamily="2" charset="2"/>
              <a:buChar char="Ø"/>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Bonding through Acceptable Surety bonds approved by federal government</a:t>
            </a:r>
          </a:p>
          <a:p>
            <a:pPr marL="285750" indent="-285750">
              <a:buClr>
                <a:srgbClr val="434343"/>
              </a:buClr>
              <a:buFont typeface="Wingdings" panose="05000000000000000000" pitchFamily="2" charset="2"/>
              <a:buChar char="v"/>
            </a:pPr>
            <a:r>
              <a:rPr lang="en-US" sz="2400" dirty="0">
                <a:solidFill>
                  <a:srgbClr val="434343"/>
                </a:solidFill>
                <a:latin typeface="Calibri" panose="020F0502020204030204" pitchFamily="34" charset="0"/>
                <a:ea typeface="Calibri" panose="020F0502020204030204" pitchFamily="34" charset="0"/>
                <a:cs typeface="Calibri" panose="020F0502020204030204" pitchFamily="34" charset="0"/>
              </a:rPr>
              <a:t>Contract provisions (200.327)</a:t>
            </a:r>
          </a:p>
        </p:txBody>
      </p:sp>
      <p:sp>
        <p:nvSpPr>
          <p:cNvPr id="4" name="Google Shape;326;p40">
            <a:extLst>
              <a:ext uri="{FF2B5EF4-FFF2-40B4-BE49-F238E27FC236}">
                <a16:creationId xmlns:a16="http://schemas.microsoft.com/office/drawing/2014/main" id="{8BAFB67C-004D-FA65-B4A2-742F4E2F11F0}"/>
              </a:ext>
            </a:extLst>
          </p:cNvPr>
          <p:cNvSpPr txBox="1">
            <a:spLocks/>
          </p:cNvSpPr>
          <p:nvPr/>
        </p:nvSpPr>
        <p:spPr>
          <a:xfrm>
            <a:off x="393700" y="79786"/>
            <a:ext cx="11404600" cy="854075"/>
          </a:xfrm>
          <a:prstGeom prst="rect">
            <a:avLst/>
          </a:prstGeom>
        </p:spPr>
        <p:txBody>
          <a:bodyPr spcFirstLastPara="1" vert="horz" wrap="square" lIns="121900" tIns="121900" rIns="121900" bIns="121900" numCol="1" rtlCol="0" anchor="b"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r>
              <a:rPr lang="en-US" b="1" dirty="0"/>
              <a:t>PROCUREMENT STANDARDS </a:t>
            </a:r>
            <a:r>
              <a:rPr lang="en-US" b="1" dirty="0">
                <a:solidFill>
                  <a:srgbClr val="B8292E"/>
                </a:solidFill>
              </a:rPr>
              <a:t>(200.317-327)</a:t>
            </a:r>
          </a:p>
        </p:txBody>
      </p:sp>
    </p:spTree>
    <p:extLst>
      <p:ext uri="{BB962C8B-B14F-4D97-AF65-F5344CB8AC3E}">
        <p14:creationId xmlns:p14="http://schemas.microsoft.com/office/powerpoint/2010/main" val="33854729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2">
            <a:extLst>
              <a:ext uri="{FF2B5EF4-FFF2-40B4-BE49-F238E27FC236}">
                <a16:creationId xmlns:a16="http://schemas.microsoft.com/office/drawing/2014/main" id="{3A25F550-1CEF-4151-FE3C-60A4E4DA87D3}"/>
              </a:ext>
            </a:extLst>
          </p:cNvPr>
          <p:cNvGraphicFramePr>
            <a:graphicFrameLocks/>
          </p:cNvGraphicFramePr>
          <p:nvPr>
            <p:extLst>
              <p:ext uri="{D42A27DB-BD31-4B8C-83A1-F6EECF244321}">
                <p14:modId xmlns:p14="http://schemas.microsoft.com/office/powerpoint/2010/main" val="1194560973"/>
              </p:ext>
            </p:extLst>
          </p:nvPr>
        </p:nvGraphicFramePr>
        <p:xfrm>
          <a:off x="1788659" y="1690688"/>
          <a:ext cx="8588829" cy="45937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F7485DF-3334-CBA1-0487-D0E2280E042B}"/>
              </a:ext>
            </a:extLst>
          </p:cNvPr>
          <p:cNvSpPr txBox="1"/>
          <p:nvPr/>
        </p:nvSpPr>
        <p:spPr>
          <a:xfrm>
            <a:off x="3341914" y="674914"/>
            <a:ext cx="9122229" cy="769441"/>
          </a:xfrm>
          <a:prstGeom prst="rect">
            <a:avLst/>
          </a:prstGeom>
          <a:noFill/>
        </p:spPr>
        <p:txBody>
          <a:bodyPr wrap="square" rtlCol="0">
            <a:spAutoFit/>
          </a:bodyPr>
          <a:lstStyle/>
          <a:p>
            <a:r>
              <a:rPr lang="en-US" altLang="en-US" sz="4400" dirty="0"/>
              <a:t>Methods of Procurement</a:t>
            </a:r>
            <a:endParaRPr lang="en-US" sz="4400" dirty="0"/>
          </a:p>
        </p:txBody>
      </p:sp>
    </p:spTree>
    <p:extLst>
      <p:ext uri="{BB962C8B-B14F-4D97-AF65-F5344CB8AC3E}">
        <p14:creationId xmlns:p14="http://schemas.microsoft.com/office/powerpoint/2010/main" val="32035333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8" name="Slide Number Placeholder 6">
            <a:extLst>
              <a:ext uri="{FF2B5EF4-FFF2-40B4-BE49-F238E27FC236}">
                <a16:creationId xmlns:a16="http://schemas.microsoft.com/office/drawing/2014/main" id="{03556F6B-FE89-3DE9-D83F-2C9BBBA7D63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32" indent="-285744">
              <a:defRPr>
                <a:solidFill>
                  <a:schemeClr val="tx1"/>
                </a:solidFill>
                <a:latin typeface="Trebuchet MS" panose="020B0603020202020204" pitchFamily="34" charset="0"/>
              </a:defRPr>
            </a:lvl2pPr>
            <a:lvl3pPr marL="1142971" indent="-228594">
              <a:defRPr>
                <a:solidFill>
                  <a:schemeClr val="tx1"/>
                </a:solidFill>
                <a:latin typeface="Trebuchet MS" panose="020B0603020202020204" pitchFamily="34" charset="0"/>
              </a:defRPr>
            </a:lvl3pPr>
            <a:lvl4pPr marL="1600160" indent="-228594">
              <a:defRPr>
                <a:solidFill>
                  <a:schemeClr val="tx1"/>
                </a:solidFill>
                <a:latin typeface="Trebuchet MS" panose="020B0603020202020204" pitchFamily="34" charset="0"/>
              </a:defRPr>
            </a:lvl4pPr>
            <a:lvl5pPr marL="2057349" indent="-228594">
              <a:defRPr>
                <a:solidFill>
                  <a:schemeClr val="tx1"/>
                </a:solidFill>
                <a:latin typeface="Trebuchet MS" panose="020B0603020202020204" pitchFamily="34" charset="0"/>
              </a:defRPr>
            </a:lvl5pPr>
            <a:lvl6pPr marL="2514537" indent="-228594" fontAlgn="base">
              <a:spcBef>
                <a:spcPct val="0"/>
              </a:spcBef>
              <a:spcAft>
                <a:spcPct val="0"/>
              </a:spcAft>
              <a:defRPr>
                <a:solidFill>
                  <a:schemeClr val="tx1"/>
                </a:solidFill>
                <a:latin typeface="Trebuchet MS" panose="020B0603020202020204" pitchFamily="34" charset="0"/>
              </a:defRPr>
            </a:lvl6pPr>
            <a:lvl7pPr marL="2971726" indent="-228594" fontAlgn="base">
              <a:spcBef>
                <a:spcPct val="0"/>
              </a:spcBef>
              <a:spcAft>
                <a:spcPct val="0"/>
              </a:spcAft>
              <a:defRPr>
                <a:solidFill>
                  <a:schemeClr val="tx1"/>
                </a:solidFill>
                <a:latin typeface="Trebuchet MS" panose="020B0603020202020204" pitchFamily="34" charset="0"/>
              </a:defRPr>
            </a:lvl7pPr>
            <a:lvl8pPr marL="3428914" indent="-228594" fontAlgn="base">
              <a:spcBef>
                <a:spcPct val="0"/>
              </a:spcBef>
              <a:spcAft>
                <a:spcPct val="0"/>
              </a:spcAft>
              <a:defRPr>
                <a:solidFill>
                  <a:schemeClr val="tx1"/>
                </a:solidFill>
                <a:latin typeface="Trebuchet MS" panose="020B0603020202020204" pitchFamily="34" charset="0"/>
              </a:defRPr>
            </a:lvl8pPr>
            <a:lvl9pPr marL="3886103" indent="-228594" fontAlgn="base">
              <a:spcBef>
                <a:spcPct val="0"/>
              </a:spcBef>
              <a:spcAft>
                <a:spcPct val="0"/>
              </a:spcAft>
              <a:defRPr>
                <a:solidFill>
                  <a:schemeClr val="tx1"/>
                </a:solidFill>
                <a:latin typeface="Trebuchet MS" panose="020B0603020202020204" pitchFamily="34" charset="0"/>
              </a:defRPr>
            </a:lvl9pPr>
          </a:lstStyle>
          <a:p>
            <a:pPr defTabSz="914377" fontAlgn="base">
              <a:spcBef>
                <a:spcPct val="0"/>
              </a:spcBef>
              <a:spcAft>
                <a:spcPct val="0"/>
              </a:spcAft>
            </a:pPr>
            <a:fld id="{2E01C11D-BD4C-44A4-B0C7-A9D8FA117683}" type="slidenum">
              <a:rPr lang="en-US" altLang="en-US" kern="1200">
                <a:solidFill>
                  <a:srgbClr val="FFFFFF"/>
                </a:solidFill>
                <a:ea typeface="+mn-ea"/>
                <a:cs typeface="+mn-cs"/>
              </a:rPr>
              <a:pPr defTabSz="914377" fontAlgn="base">
                <a:spcBef>
                  <a:spcPct val="0"/>
                </a:spcBef>
                <a:spcAft>
                  <a:spcPct val="0"/>
                </a:spcAft>
              </a:pPr>
              <a:t>59</a:t>
            </a:fld>
            <a:endParaRPr lang="en-US" altLang="en-US" kern="1200" dirty="0">
              <a:solidFill>
                <a:srgbClr val="FFFFFF"/>
              </a:solidFill>
              <a:ea typeface="+mn-ea"/>
              <a:cs typeface="+mn-cs"/>
            </a:endParaRPr>
          </a:p>
        </p:txBody>
      </p:sp>
      <p:sp>
        <p:nvSpPr>
          <p:cNvPr id="210947" name="Content Placeholder 5">
            <a:extLst>
              <a:ext uri="{FF2B5EF4-FFF2-40B4-BE49-F238E27FC236}">
                <a16:creationId xmlns:a16="http://schemas.microsoft.com/office/drawing/2014/main" id="{0E9B4315-B0AB-F2AE-0583-B4CDF784440C}"/>
              </a:ext>
            </a:extLst>
          </p:cNvPr>
          <p:cNvSpPr>
            <a:spLocks noGrp="1" noChangeArrowheads="1"/>
          </p:cNvSpPr>
          <p:nvPr>
            <p:ph sz="quarter" idx="13"/>
          </p:nvPr>
        </p:nvSpPr>
        <p:spPr>
          <a:xfrm>
            <a:off x="4167094" y="1830387"/>
            <a:ext cx="7415306" cy="3801315"/>
          </a:xfrm>
        </p:spPr>
        <p:txBody>
          <a:bodyPr>
            <a:noAutofit/>
          </a:bodyPr>
          <a:lstStyle/>
          <a:p>
            <a:pPr>
              <a:lnSpc>
                <a:spcPct val="100000"/>
              </a:lnSpc>
              <a:buFont typeface="Wingdings" panose="05000000000000000000" pitchFamily="2" charset="2"/>
              <a:buChar char="v"/>
            </a:pPr>
            <a:r>
              <a:rPr lang="en-US" altLang="en-US" sz="2400" dirty="0"/>
              <a:t>Recipients may establish a threshold higher than the micro-purchase threshold of $10,000 to $50,000 by: </a:t>
            </a:r>
          </a:p>
          <a:p>
            <a:pPr lvl="1">
              <a:lnSpc>
                <a:spcPct val="100000"/>
              </a:lnSpc>
              <a:buFont typeface="Wingdings" panose="05000000000000000000" pitchFamily="2" charset="2"/>
              <a:buChar char="Ø"/>
            </a:pPr>
            <a:r>
              <a:rPr lang="en-US" altLang="en-US" sz="2000" dirty="0"/>
              <a:t>Self-certifying a threshold amount up to $50,000 on an annual basis </a:t>
            </a:r>
          </a:p>
          <a:p>
            <a:pPr lvl="1">
              <a:lnSpc>
                <a:spcPct val="100000"/>
              </a:lnSpc>
              <a:buFont typeface="Wingdings" panose="05000000000000000000" pitchFamily="2" charset="2"/>
              <a:buChar char="Ø"/>
            </a:pPr>
            <a:r>
              <a:rPr lang="en-US" altLang="en-US" sz="2000" dirty="0"/>
              <a:t>Distribute micro-purchases equitably among qualified suppliers.</a:t>
            </a:r>
          </a:p>
          <a:p>
            <a:pPr lvl="1">
              <a:lnSpc>
                <a:spcPct val="100000"/>
              </a:lnSpc>
              <a:buFont typeface="Wingdings" panose="05000000000000000000" pitchFamily="2" charset="2"/>
              <a:buChar char="Ø"/>
            </a:pPr>
            <a:r>
              <a:rPr lang="en-US" altLang="en-US" sz="2000" dirty="0"/>
              <a:t>Maintain documentation of that annual self-certification in accordance with 2 CFR Part §200.334 and 24 CFR §1000.552 that demonstrate organizational and financial capacity including elements of a low-risk auditee and internal control systems.</a:t>
            </a:r>
          </a:p>
          <a:p>
            <a:pPr lvl="1">
              <a:lnSpc>
                <a:spcPct val="100000"/>
              </a:lnSpc>
              <a:buFont typeface="Wingdings" panose="05000000000000000000" pitchFamily="2" charset="2"/>
              <a:buChar char="Ø"/>
            </a:pPr>
            <a:r>
              <a:rPr lang="en-US" altLang="en-US" sz="2000" dirty="0"/>
              <a:t>Must be requested by Recipient to HUD ONAP in a letter and approved in writing by HUD.</a:t>
            </a:r>
          </a:p>
          <a:p>
            <a:pPr>
              <a:lnSpc>
                <a:spcPct val="100000"/>
              </a:lnSpc>
            </a:pPr>
            <a:endParaRPr lang="en-US" altLang="en-US" sz="2400" dirty="0"/>
          </a:p>
        </p:txBody>
      </p:sp>
      <p:sp>
        <p:nvSpPr>
          <p:cNvPr id="210946" name="Title 4">
            <a:extLst>
              <a:ext uri="{FF2B5EF4-FFF2-40B4-BE49-F238E27FC236}">
                <a16:creationId xmlns:a16="http://schemas.microsoft.com/office/drawing/2014/main" id="{A1EB3546-10B9-7A04-6398-631D8F88FDB9}"/>
              </a:ext>
            </a:extLst>
          </p:cNvPr>
          <p:cNvSpPr>
            <a:spLocks noGrp="1" noChangeArrowheads="1"/>
          </p:cNvSpPr>
          <p:nvPr>
            <p:ph type="title"/>
          </p:nvPr>
        </p:nvSpPr>
        <p:spPr>
          <a:xfrm>
            <a:off x="3549650" y="365125"/>
            <a:ext cx="7804150" cy="1325563"/>
          </a:xfrm>
        </p:spPr>
        <p:txBody>
          <a:bodyPr>
            <a:normAutofit fontScale="90000"/>
          </a:bodyPr>
          <a:lstStyle/>
          <a:p>
            <a:r>
              <a:rPr lang="en-US" altLang="en-US" b="1" dirty="0"/>
              <a:t>Federal Micro Purchase Changes</a:t>
            </a:r>
            <a:br>
              <a:rPr lang="en-US" altLang="en-US" b="1" dirty="0"/>
            </a:br>
            <a:r>
              <a:rPr lang="en-US" altLang="en-US" b="1" dirty="0">
                <a:solidFill>
                  <a:srgbClr val="B8292E"/>
                </a:solidFill>
              </a:rPr>
              <a:t>PIH Notice 2023-01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7"/>
          <p:cNvSpPr txBox="1">
            <a:spLocks noGrp="1"/>
          </p:cNvSpPr>
          <p:nvPr>
            <p:ph type="title"/>
          </p:nvPr>
        </p:nvSpPr>
        <p:spPr>
          <a:xfrm>
            <a:off x="797000" y="196767"/>
            <a:ext cx="10702742" cy="1014800"/>
          </a:xfrm>
          <a:prstGeom prst="rect">
            <a:avLst/>
          </a:prstGeom>
        </p:spPr>
        <p:txBody>
          <a:bodyPr spcFirstLastPara="1" vert="horz" wrap="square" lIns="121900" tIns="121900" rIns="121900" bIns="121900" numCol="1" anchor="ctr" anchorCtr="0" compatLnSpc="1">
            <a:prstTxWarp prst="textNoShape">
              <a:avLst/>
            </a:prstTxWarp>
            <a:noAutofit/>
          </a:bodyPr>
          <a:lstStyle/>
          <a:p>
            <a:r>
              <a:rPr lang="en" sz="4000" b="1" dirty="0">
                <a:solidFill>
                  <a:srgbClr val="434343"/>
                </a:solidFill>
              </a:rPr>
              <a:t>Basics of NAHASDA &amp;  </a:t>
            </a:r>
            <a:br>
              <a:rPr lang="en" sz="4000" b="1" dirty="0">
                <a:solidFill>
                  <a:srgbClr val="434343"/>
                </a:solidFill>
              </a:rPr>
            </a:br>
            <a:r>
              <a:rPr lang="en" sz="4000" b="1" dirty="0">
                <a:solidFill>
                  <a:srgbClr val="434343"/>
                </a:solidFill>
              </a:rPr>
              <a:t>Other Applicable Federal Laws</a:t>
            </a:r>
            <a:endParaRPr sz="4000" b="1" dirty="0">
              <a:solidFill>
                <a:srgbClr val="434343"/>
              </a:solidFill>
            </a:endParaRPr>
          </a:p>
        </p:txBody>
      </p:sp>
      <p:sp>
        <p:nvSpPr>
          <p:cNvPr id="165" name="Google Shape;165;p27"/>
          <p:cNvSpPr txBox="1"/>
          <p:nvPr/>
        </p:nvSpPr>
        <p:spPr>
          <a:xfrm>
            <a:off x="1026600" y="4487333"/>
            <a:ext cx="2846800" cy="751600"/>
          </a:xfrm>
          <a:prstGeom prst="rect">
            <a:avLst/>
          </a:prstGeom>
          <a:noFill/>
          <a:ln>
            <a:noFill/>
          </a:ln>
        </p:spPr>
        <p:txBody>
          <a:bodyPr spcFirstLastPara="1" wrap="square" lIns="121900" tIns="121900" rIns="121900" bIns="121900" anchor="t" anchorCtr="0">
            <a:noAutofit/>
          </a:bodyPr>
          <a:lstStyle/>
          <a:p>
            <a:pPr algn="ctr"/>
            <a:r>
              <a:rPr lang="en"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Reflect on Indian Housing past and present</a:t>
            </a:r>
            <a:endParaRPr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66" name="Google Shape;166;p27"/>
          <p:cNvSpPr txBox="1"/>
          <p:nvPr/>
        </p:nvSpPr>
        <p:spPr>
          <a:xfrm>
            <a:off x="4844067" y="4455733"/>
            <a:ext cx="2233200" cy="814800"/>
          </a:xfrm>
          <a:prstGeom prst="rect">
            <a:avLst/>
          </a:prstGeom>
          <a:noFill/>
          <a:ln>
            <a:noFill/>
          </a:ln>
        </p:spPr>
        <p:txBody>
          <a:bodyPr spcFirstLastPara="1" wrap="square" lIns="121900" tIns="121900" rIns="121900" bIns="121900" anchor="t" anchorCtr="0">
            <a:noAutofit/>
          </a:bodyPr>
          <a:lstStyle/>
          <a:p>
            <a:pPr algn="ctr"/>
            <a:r>
              <a:rPr lang="en"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NAHASDA Guiding Principles &amp; Objectives</a:t>
            </a:r>
            <a:endParaRPr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67" name="Google Shape;167;p27"/>
          <p:cNvSpPr txBox="1"/>
          <p:nvPr/>
        </p:nvSpPr>
        <p:spPr>
          <a:xfrm>
            <a:off x="8421233" y="4487333"/>
            <a:ext cx="2529200" cy="1014800"/>
          </a:xfrm>
          <a:prstGeom prst="rect">
            <a:avLst/>
          </a:prstGeom>
          <a:noFill/>
          <a:ln>
            <a:noFill/>
          </a:ln>
        </p:spPr>
        <p:txBody>
          <a:bodyPr spcFirstLastPara="1" wrap="square" lIns="121900" tIns="121900" rIns="121900" bIns="121900" anchor="t" anchorCtr="0">
            <a:noAutofit/>
          </a:bodyPr>
          <a:lstStyle/>
          <a:p>
            <a:pPr algn="ctr"/>
            <a:r>
              <a:rPr lang="en"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Statutory Overview of NAHASDA &amp; Other Federal Laws</a:t>
            </a:r>
            <a:endParaRPr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169" name="Google Shape;169;p27"/>
          <p:cNvPicPr preferRelativeResize="0"/>
          <p:nvPr/>
        </p:nvPicPr>
        <p:blipFill>
          <a:blip r:embed="rId3">
            <a:alphaModFix/>
          </a:blip>
          <a:stretch>
            <a:fillRect/>
          </a:stretch>
        </p:blipFill>
        <p:spPr>
          <a:xfrm>
            <a:off x="1681000" y="2660000"/>
            <a:ext cx="1538000" cy="1538000"/>
          </a:xfrm>
          <a:prstGeom prst="rect">
            <a:avLst/>
          </a:prstGeom>
          <a:noFill/>
          <a:ln>
            <a:noFill/>
          </a:ln>
        </p:spPr>
      </p:pic>
      <p:pic>
        <p:nvPicPr>
          <p:cNvPr id="171" name="Google Shape;171;p27"/>
          <p:cNvPicPr preferRelativeResize="0"/>
          <p:nvPr/>
        </p:nvPicPr>
        <p:blipFill>
          <a:blip r:embed="rId4">
            <a:alphaModFix/>
          </a:blip>
          <a:stretch>
            <a:fillRect/>
          </a:stretch>
        </p:blipFill>
        <p:spPr>
          <a:xfrm>
            <a:off x="4991934" y="2407234"/>
            <a:ext cx="2043533" cy="2043533"/>
          </a:xfrm>
          <a:prstGeom prst="rect">
            <a:avLst/>
          </a:prstGeom>
          <a:noFill/>
          <a:ln>
            <a:noFill/>
          </a:ln>
        </p:spPr>
      </p:pic>
      <p:sp>
        <p:nvSpPr>
          <p:cNvPr id="170" name="Google Shape;170;p27"/>
          <p:cNvSpPr txBox="1"/>
          <p:nvPr/>
        </p:nvSpPr>
        <p:spPr>
          <a:xfrm>
            <a:off x="5322467" y="2978733"/>
            <a:ext cx="1754800" cy="1392400"/>
          </a:xfrm>
          <a:prstGeom prst="rect">
            <a:avLst/>
          </a:prstGeom>
          <a:noFill/>
          <a:ln>
            <a:noFill/>
          </a:ln>
        </p:spPr>
        <p:txBody>
          <a:bodyPr spcFirstLastPara="1" wrap="square" lIns="121900" tIns="121900" rIns="121900" bIns="121900" anchor="t" anchorCtr="0">
            <a:noAutofit/>
          </a:bodyPr>
          <a:lstStyle/>
          <a:p>
            <a:endParaRPr sz="2400" dirty="0">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172" name="Google Shape;172;p27"/>
          <p:cNvPicPr preferRelativeResize="0"/>
          <p:nvPr/>
        </p:nvPicPr>
        <p:blipFill>
          <a:blip r:embed="rId5">
            <a:alphaModFix/>
          </a:blip>
          <a:stretch>
            <a:fillRect/>
          </a:stretch>
        </p:blipFill>
        <p:spPr>
          <a:xfrm>
            <a:off x="8808433" y="2551600"/>
            <a:ext cx="1754800" cy="1754800"/>
          </a:xfrm>
          <a:prstGeom prst="rect">
            <a:avLst/>
          </a:prstGeom>
          <a:noFill/>
          <a:ln>
            <a:noFill/>
          </a:ln>
        </p:spPr>
      </p:pic>
    </p:spTree>
    <p:extLst>
      <p:ext uri="{BB962C8B-B14F-4D97-AF65-F5344CB8AC3E}">
        <p14:creationId xmlns:p14="http://schemas.microsoft.com/office/powerpoint/2010/main" val="13889734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D6BE8A-8BF2-5CF9-BDBE-9313AE616231}"/>
              </a:ext>
            </a:extLst>
          </p:cNvPr>
          <p:cNvSpPr>
            <a:spLocks noGrp="1"/>
          </p:cNvSpPr>
          <p:nvPr>
            <p:ph type="sldNum" sz="quarter" idx="12"/>
          </p:nvPr>
        </p:nvSpPr>
        <p:spPr/>
        <p:txBody>
          <a:bodyPr/>
          <a:lstStyle/>
          <a:p>
            <a:pPr defTabSz="914377"/>
            <a:fld id="{8402A1B0-4691-41D9-84E0-69D594EAA3FE}" type="slidenum">
              <a:rPr lang="en-US" altLang="en-US" kern="1200">
                <a:solidFill>
                  <a:srgbClr val="000000"/>
                </a:solidFill>
                <a:ea typeface="+mn-ea"/>
                <a:cs typeface="+mn-cs"/>
              </a:rPr>
              <a:pPr defTabSz="914377"/>
              <a:t>60</a:t>
            </a:fld>
            <a:endParaRPr lang="en-US" altLang="en-US" kern="1200" dirty="0">
              <a:solidFill>
                <a:srgbClr val="000000"/>
              </a:solidFill>
              <a:ea typeface="+mn-ea"/>
              <a:cs typeface="+mn-cs"/>
            </a:endParaRPr>
          </a:p>
        </p:txBody>
      </p:sp>
      <p:sp>
        <p:nvSpPr>
          <p:cNvPr id="2" name="Title 1">
            <a:extLst>
              <a:ext uri="{FF2B5EF4-FFF2-40B4-BE49-F238E27FC236}">
                <a16:creationId xmlns:a16="http://schemas.microsoft.com/office/drawing/2014/main" id="{30EDF382-D736-3F03-F6CF-D2C6F1F96B97}"/>
              </a:ext>
            </a:extLst>
          </p:cNvPr>
          <p:cNvSpPr>
            <a:spLocks noGrp="1"/>
          </p:cNvSpPr>
          <p:nvPr>
            <p:ph type="title" idx="4294967295"/>
          </p:nvPr>
        </p:nvSpPr>
        <p:spPr>
          <a:xfrm>
            <a:off x="2139950" y="715963"/>
            <a:ext cx="8528050" cy="615950"/>
          </a:xfrm>
        </p:spPr>
        <p:txBody>
          <a:bodyPr>
            <a:normAutofit fontScale="90000"/>
          </a:bodyPr>
          <a:lstStyle/>
          <a:p>
            <a:r>
              <a:rPr lang="en-US" b="1" dirty="0">
                <a:solidFill>
                  <a:srgbClr val="B8292E"/>
                </a:solidFill>
              </a:rPr>
              <a:t>PIH Notice 2024-35</a:t>
            </a:r>
            <a:r>
              <a:rPr lang="en-US" b="1" dirty="0"/>
              <a:t>: Build America, Buy America (BABA)</a:t>
            </a:r>
          </a:p>
        </p:txBody>
      </p:sp>
      <p:sp>
        <p:nvSpPr>
          <p:cNvPr id="3" name="Text Placeholder 2">
            <a:extLst>
              <a:ext uri="{FF2B5EF4-FFF2-40B4-BE49-F238E27FC236}">
                <a16:creationId xmlns:a16="http://schemas.microsoft.com/office/drawing/2014/main" id="{9568EEA6-F325-8ADA-3BD0-3D2812341C05}"/>
              </a:ext>
            </a:extLst>
          </p:cNvPr>
          <p:cNvSpPr>
            <a:spLocks noGrp="1"/>
          </p:cNvSpPr>
          <p:nvPr>
            <p:ph type="body" sz="quarter" idx="4294967295"/>
          </p:nvPr>
        </p:nvSpPr>
        <p:spPr>
          <a:xfrm>
            <a:off x="1130300" y="2011363"/>
            <a:ext cx="9271000" cy="4422775"/>
          </a:xfrm>
        </p:spPr>
        <p:txBody>
          <a:bodyPr>
            <a:normAutofit fontScale="92500"/>
          </a:bodyPr>
          <a:lstStyle/>
          <a:p>
            <a:pPr marL="401638" indent="-401638">
              <a:buFont typeface="Wingdings" panose="05000000000000000000" pitchFamily="2" charset="2"/>
              <a:buChar char="v"/>
            </a:pPr>
            <a:r>
              <a:rPr lang="en-US" sz="2400" dirty="0"/>
              <a:t>Applies to procurement of </a:t>
            </a:r>
            <a:r>
              <a:rPr lang="en-US" sz="2400" b="1" dirty="0"/>
              <a:t>covered materials</a:t>
            </a:r>
            <a:r>
              <a:rPr lang="en-US" sz="2400" dirty="0"/>
              <a:t> use in public infrastructure projects that use: 1) iron and steel, 2) manufactured products and 3) construction materials that applies to public infrastructure housing projects and distinguishes private versus public housing projects </a:t>
            </a:r>
          </a:p>
          <a:p>
            <a:pPr marL="401638" indent="-401638">
              <a:buFont typeface="Wingdings" panose="05000000000000000000" pitchFamily="2" charset="2"/>
              <a:buChar char="v"/>
            </a:pPr>
            <a:r>
              <a:rPr lang="en-US" sz="2400" dirty="0"/>
              <a:t>Must comply with </a:t>
            </a:r>
            <a:r>
              <a:rPr lang="en-US" sz="2400" b="1" dirty="0"/>
              <a:t>Buy American Preference (BAP)</a:t>
            </a:r>
            <a:r>
              <a:rPr lang="en-US" sz="2400" dirty="0"/>
              <a:t> that gives preference to companies that use covered materials that are sourced from producers and workers in the United States. </a:t>
            </a:r>
          </a:p>
          <a:p>
            <a:pPr marL="401638" indent="-401638">
              <a:buFont typeface="Wingdings" panose="05000000000000000000" pitchFamily="2" charset="2"/>
              <a:buChar char="v"/>
            </a:pPr>
            <a:r>
              <a:rPr lang="en-US" sz="2200" b="1" dirty="0"/>
              <a:t>Covered Programs</a:t>
            </a:r>
            <a:r>
              <a:rPr lang="en-US" sz="2200" dirty="0"/>
              <a:t>: The BAP may apply to the ONAP programs with Federal Financial Awards (FFA) obligated on or after OCT 1, 2024:</a:t>
            </a:r>
          </a:p>
          <a:p>
            <a:pPr marL="1428715" lvl="2" indent="-285744"/>
            <a:r>
              <a:rPr lang="en-US" sz="2200" dirty="0"/>
              <a:t>IHBG and IHBG-Competitive Grant Programs 		</a:t>
            </a:r>
          </a:p>
          <a:p>
            <a:pPr marL="1428715" lvl="2" indent="-285744"/>
            <a:r>
              <a:rPr lang="en-US" sz="2200" dirty="0"/>
              <a:t>ICDBG Single Purpose Grant Program</a:t>
            </a:r>
          </a:p>
          <a:p>
            <a:pPr marL="1428715" lvl="2" indent="-285744"/>
            <a:r>
              <a:rPr lang="en-US" sz="2200" dirty="0"/>
              <a:t>Title VI Loan Programs</a:t>
            </a:r>
          </a:p>
          <a:p>
            <a:pPr marL="1428715" lvl="2" indent="-285744"/>
            <a:r>
              <a:rPr lang="en-US" sz="2200" dirty="0"/>
              <a:t>Native Hawaiian Housing Block Grant Program </a:t>
            </a:r>
          </a:p>
          <a:p>
            <a:pPr marL="285744" indent="-285744">
              <a:buFont typeface="Arial" panose="020B0604020202020204" pitchFamily="34" charset="0"/>
              <a:buChar char="•"/>
            </a:pPr>
            <a:endParaRPr lang="en-US" sz="2400" dirty="0"/>
          </a:p>
          <a:p>
            <a:pPr marL="285744" indent="-285744">
              <a:buFont typeface="Arial" panose="020B0604020202020204" pitchFamily="34" charset="0"/>
              <a:buChar char="•"/>
            </a:pPr>
            <a:endParaRPr lang="en-US" sz="2400" dirty="0"/>
          </a:p>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p:txBody>
      </p:sp>
    </p:spTree>
    <p:extLst>
      <p:ext uri="{BB962C8B-B14F-4D97-AF65-F5344CB8AC3E}">
        <p14:creationId xmlns:p14="http://schemas.microsoft.com/office/powerpoint/2010/main" val="16372702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DDB6F-DB4F-D571-2269-B265F467BA3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7D07991-66B9-EEF4-7865-7E07CDB6E9A2}"/>
              </a:ext>
            </a:extLst>
          </p:cNvPr>
          <p:cNvSpPr>
            <a:spLocks noGrp="1"/>
          </p:cNvSpPr>
          <p:nvPr>
            <p:ph type="sldNum" sz="quarter" idx="12"/>
          </p:nvPr>
        </p:nvSpPr>
        <p:spPr/>
        <p:txBody>
          <a:bodyPr/>
          <a:lstStyle/>
          <a:p>
            <a:pPr defTabSz="914377"/>
            <a:fld id="{8402A1B0-4691-41D9-84E0-69D594EAA3FE}" type="slidenum">
              <a:rPr lang="en-US" altLang="en-US" kern="1200">
                <a:solidFill>
                  <a:srgbClr val="000000"/>
                </a:solidFill>
                <a:ea typeface="+mn-ea"/>
                <a:cs typeface="+mn-cs"/>
              </a:rPr>
              <a:pPr defTabSz="914377"/>
              <a:t>61</a:t>
            </a:fld>
            <a:endParaRPr lang="en-US" altLang="en-US" kern="1200" dirty="0">
              <a:solidFill>
                <a:srgbClr val="000000"/>
              </a:solidFill>
              <a:ea typeface="+mn-ea"/>
              <a:cs typeface="+mn-cs"/>
            </a:endParaRPr>
          </a:p>
        </p:txBody>
      </p:sp>
      <p:sp>
        <p:nvSpPr>
          <p:cNvPr id="2" name="Title 1">
            <a:extLst>
              <a:ext uri="{FF2B5EF4-FFF2-40B4-BE49-F238E27FC236}">
                <a16:creationId xmlns:a16="http://schemas.microsoft.com/office/drawing/2014/main" id="{D9573E01-D3E6-C564-AD4C-25DE03269B70}"/>
              </a:ext>
            </a:extLst>
          </p:cNvPr>
          <p:cNvSpPr>
            <a:spLocks noGrp="1"/>
          </p:cNvSpPr>
          <p:nvPr>
            <p:ph type="title" idx="4294967295"/>
          </p:nvPr>
        </p:nvSpPr>
        <p:spPr>
          <a:xfrm>
            <a:off x="2940050" y="468313"/>
            <a:ext cx="9251950" cy="615950"/>
          </a:xfrm>
        </p:spPr>
        <p:txBody>
          <a:bodyPr>
            <a:normAutofit fontScale="90000"/>
          </a:bodyPr>
          <a:lstStyle/>
          <a:p>
            <a:r>
              <a:rPr lang="en-US" b="1" dirty="0"/>
              <a:t>PIH Notice 2024-35: Build America, Buy American (BABA) / </a:t>
            </a:r>
            <a:r>
              <a:rPr lang="en-US" b="1" dirty="0">
                <a:solidFill>
                  <a:srgbClr val="B8292E"/>
                </a:solidFill>
              </a:rPr>
              <a:t>continued</a:t>
            </a:r>
          </a:p>
        </p:txBody>
      </p:sp>
      <p:sp>
        <p:nvSpPr>
          <p:cNvPr id="3" name="Text Placeholder 2">
            <a:extLst>
              <a:ext uri="{FF2B5EF4-FFF2-40B4-BE49-F238E27FC236}">
                <a16:creationId xmlns:a16="http://schemas.microsoft.com/office/drawing/2014/main" id="{B82E9149-BD88-BED8-567D-B870EDC4BFD8}"/>
              </a:ext>
            </a:extLst>
          </p:cNvPr>
          <p:cNvSpPr>
            <a:spLocks noGrp="1"/>
          </p:cNvSpPr>
          <p:nvPr>
            <p:ph type="body" sz="quarter" idx="4294967295"/>
          </p:nvPr>
        </p:nvSpPr>
        <p:spPr>
          <a:xfrm>
            <a:off x="2940050" y="1779588"/>
            <a:ext cx="8680450" cy="4057650"/>
          </a:xfrm>
        </p:spPr>
        <p:txBody>
          <a:bodyPr>
            <a:normAutofit fontScale="92500" lnSpcReduction="20000"/>
          </a:bodyPr>
          <a:lstStyle/>
          <a:p>
            <a:pPr>
              <a:buFont typeface="Wingdings" panose="05000000000000000000" pitchFamily="2" charset="2"/>
              <a:buChar char="v"/>
            </a:pPr>
            <a:r>
              <a:rPr lang="en-US" sz="2600" dirty="0"/>
              <a:t>Private homes are housing projects with 1-4 dwelling units (defined by HUD as Single-Family homes, duplex, triplex and quadplex) </a:t>
            </a:r>
            <a:r>
              <a:rPr lang="en-US" sz="2600" b="1" i="1" dirty="0"/>
              <a:t>that are under one single roof</a:t>
            </a:r>
            <a:r>
              <a:rPr lang="en-US" sz="2600" i="1" dirty="0"/>
              <a:t> </a:t>
            </a:r>
            <a:r>
              <a:rPr lang="en-US" sz="2600" dirty="0"/>
              <a:t>are NOT subject to BAP.</a:t>
            </a:r>
          </a:p>
          <a:p>
            <a:pPr>
              <a:buFont typeface="Wingdings" panose="05000000000000000000" pitchFamily="2" charset="2"/>
              <a:buChar char="v"/>
            </a:pPr>
            <a:r>
              <a:rPr lang="en-US" sz="2600" dirty="0"/>
              <a:t>Housing projects with properties of 5 or more dwelling units </a:t>
            </a:r>
            <a:r>
              <a:rPr lang="en-US" sz="2600" b="1" i="1" u="sng" dirty="0"/>
              <a:t>under one roof</a:t>
            </a:r>
            <a:r>
              <a:rPr lang="en-US" sz="2600" b="1" u="sng" dirty="0"/>
              <a:t> (or multi-family)</a:t>
            </a:r>
            <a:r>
              <a:rPr lang="en-US" sz="2600" dirty="0"/>
              <a:t> are considered public infrastructure and are subject to BAP.</a:t>
            </a:r>
          </a:p>
          <a:p>
            <a:pPr>
              <a:buFont typeface="Wingdings" panose="05000000000000000000" pitchFamily="2" charset="2"/>
              <a:buChar char="v"/>
            </a:pPr>
            <a:r>
              <a:rPr lang="en-US" sz="2600" dirty="0"/>
              <a:t>BABA applies to any housing project that involves the construction, alteration, maintenance or repair of public infrastructure as defined above. Infrastructure includes structures, facilities and equipment for buildings and real property except where a housing project is distinctly “private” in nature for personal use and not classified as public infrastructure under BABA. </a:t>
            </a:r>
          </a:p>
          <a:p>
            <a:pPr marL="1028682" lvl="1" indent="-342900">
              <a:buFont typeface="Wingdings" panose="05000000000000000000" pitchFamily="2" charset="2"/>
              <a:buChar char="v"/>
            </a:pPr>
            <a:endParaRPr lang="en-US" dirty="0"/>
          </a:p>
          <a:p>
            <a:pPr marL="1028682" lvl="1" indent="-342900">
              <a:buFont typeface="Wingdings" panose="05000000000000000000" pitchFamily="2" charset="2"/>
              <a:buChar char="v"/>
            </a:pPr>
            <a:endParaRPr lang="en-US" dirty="0"/>
          </a:p>
          <a:p>
            <a:pPr>
              <a:buFont typeface="Wingdings" panose="05000000000000000000" pitchFamily="2" charset="2"/>
              <a:buChar char="v"/>
            </a:pPr>
            <a:endParaRPr lang="en-US" dirty="0"/>
          </a:p>
          <a:p>
            <a:pPr>
              <a:buFont typeface="Wingdings" panose="05000000000000000000" pitchFamily="2" charset="2"/>
              <a:buChar char="v"/>
            </a:pPr>
            <a:endParaRPr lang="en-US" dirty="0"/>
          </a:p>
        </p:txBody>
      </p:sp>
    </p:spTree>
    <p:extLst>
      <p:ext uri="{BB962C8B-B14F-4D97-AF65-F5344CB8AC3E}">
        <p14:creationId xmlns:p14="http://schemas.microsoft.com/office/powerpoint/2010/main" val="40999677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581EB-081C-FE3D-6D34-170CCE0F41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A35A26-E9E1-0DE5-F1A6-44A1C46DC5F4}"/>
              </a:ext>
            </a:extLst>
          </p:cNvPr>
          <p:cNvSpPr>
            <a:spLocks noGrp="1"/>
          </p:cNvSpPr>
          <p:nvPr>
            <p:ph type="title"/>
          </p:nvPr>
        </p:nvSpPr>
        <p:spPr>
          <a:xfrm>
            <a:off x="629680" y="161925"/>
            <a:ext cx="10515600" cy="1325563"/>
          </a:xfrm>
        </p:spPr>
        <p:txBody>
          <a:bodyPr wrap="square" anchor="ctr">
            <a:normAutofit/>
          </a:bodyPr>
          <a:lstStyle/>
          <a:p>
            <a:pPr>
              <a:lnSpc>
                <a:spcPct val="90000"/>
              </a:lnSpc>
            </a:pPr>
            <a:r>
              <a:rPr lang="en-US" b="1" dirty="0"/>
              <a:t>PIH Notice 2024-35: Build America, Buy American (BABA) / </a:t>
            </a:r>
            <a:r>
              <a:rPr lang="en-US" b="1" dirty="0">
                <a:solidFill>
                  <a:srgbClr val="B8292E"/>
                </a:solidFill>
              </a:rPr>
              <a:t>continued</a:t>
            </a:r>
          </a:p>
        </p:txBody>
      </p:sp>
      <p:sp>
        <p:nvSpPr>
          <p:cNvPr id="5" name="Text Placeholder 4">
            <a:extLst>
              <a:ext uri="{FF2B5EF4-FFF2-40B4-BE49-F238E27FC236}">
                <a16:creationId xmlns:a16="http://schemas.microsoft.com/office/drawing/2014/main" id="{890C16CF-AEE9-3960-8CDF-A4CCC05C39BA}"/>
              </a:ext>
            </a:extLst>
          </p:cNvPr>
          <p:cNvSpPr>
            <a:spLocks noGrp="1"/>
          </p:cNvSpPr>
          <p:nvPr>
            <p:ph sz="quarter" idx="10"/>
          </p:nvPr>
        </p:nvSpPr>
        <p:spPr>
          <a:xfrm>
            <a:off x="1348179" y="1777469"/>
            <a:ext cx="9475763" cy="4530819"/>
          </a:xfrm>
        </p:spPr>
        <p:txBody>
          <a:bodyPr wrap="square" anchor="t">
            <a:normAutofit fontScale="92500" lnSpcReduction="10000"/>
          </a:bodyPr>
          <a:lstStyle/>
          <a:p>
            <a:pPr>
              <a:lnSpc>
                <a:spcPct val="90000"/>
              </a:lnSpc>
              <a:buFont typeface="Wingdings" panose="05000000000000000000" pitchFamily="2" charset="2"/>
              <a:buChar char="v"/>
            </a:pPr>
            <a:r>
              <a:rPr lang="en-US" sz="2400" dirty="0"/>
              <a:t>Effective 01/01/2025, Public interest waivers for Tribes with FFA awards up to $2.5M that are obligated by 09/30/2026 are exempt from BABA and allowed the purchase of non-compliant manufactured products.</a:t>
            </a:r>
          </a:p>
          <a:p>
            <a:pPr>
              <a:lnSpc>
                <a:spcPct val="90000"/>
              </a:lnSpc>
              <a:buFont typeface="Wingdings" panose="05000000000000000000" pitchFamily="2" charset="2"/>
              <a:buChar char="v"/>
            </a:pPr>
            <a:r>
              <a:rPr lang="en-US" sz="2400" dirty="0"/>
              <a:t>Other Waiver types are elaborated in the Notice (e.g., Exigent Circumstances, De Minimis, Small Grants and Minor Components), and General Applicability Public Interest Waiver to Indian Tribes) </a:t>
            </a:r>
          </a:p>
          <a:p>
            <a:pPr>
              <a:lnSpc>
                <a:spcPct val="90000"/>
              </a:lnSpc>
              <a:buFont typeface="Wingdings" panose="05000000000000000000" pitchFamily="2" charset="2"/>
              <a:buChar char="v"/>
            </a:pPr>
            <a:r>
              <a:rPr lang="en-US" sz="2400" dirty="0"/>
              <a:t>The Notice Offers sample contract language for BAP terms and conditions for tribal contracts</a:t>
            </a:r>
          </a:p>
          <a:p>
            <a:pPr marL="0" indent="0">
              <a:lnSpc>
                <a:spcPct val="90000"/>
              </a:lnSpc>
              <a:buNone/>
            </a:pPr>
            <a:endParaRPr lang="en-US" sz="2400" dirty="0"/>
          </a:p>
          <a:p>
            <a:pPr marL="0" indent="0">
              <a:lnSpc>
                <a:spcPct val="90000"/>
              </a:lnSpc>
              <a:buNone/>
            </a:pPr>
            <a:r>
              <a:rPr lang="en-US" sz="2400" dirty="0"/>
              <a:t>Tribes/TDHEs are encouraged to contact their local Area ONAP to discuss issues and concerns on applicability of BABA for their projects or waivers considered.</a:t>
            </a:r>
          </a:p>
          <a:p>
            <a:pPr marL="0" indent="0">
              <a:lnSpc>
                <a:spcPct val="90000"/>
              </a:lnSpc>
              <a:buNone/>
            </a:pPr>
            <a:endParaRPr lang="en-US" sz="2400" dirty="0"/>
          </a:p>
          <a:p>
            <a:pPr marL="0" indent="0">
              <a:lnSpc>
                <a:spcPct val="90000"/>
              </a:lnSpc>
              <a:buNone/>
            </a:pPr>
            <a:r>
              <a:rPr lang="en-US" sz="2400" dirty="0"/>
              <a:t>There is pending legislative action by the U.S. House Chambers to halt any action for BABA compliance for a period of time until a determination is made on the applicability to Tribes and TDHEs.  Stay informed!</a:t>
            </a:r>
          </a:p>
        </p:txBody>
      </p:sp>
      <p:sp>
        <p:nvSpPr>
          <p:cNvPr id="4" name="Slide Number Placeholder 3" hidden="1">
            <a:extLst>
              <a:ext uri="{FF2B5EF4-FFF2-40B4-BE49-F238E27FC236}">
                <a16:creationId xmlns:a16="http://schemas.microsoft.com/office/drawing/2014/main" id="{40A07DE6-A82B-888B-CDD0-DF81D4E8E4C4}"/>
              </a:ext>
            </a:extLst>
          </p:cNvPr>
          <p:cNvSpPr>
            <a:spLocks noGrp="1"/>
          </p:cNvSpPr>
          <p:nvPr>
            <p:ph type="sldNum" sz="quarter" idx="4294967295"/>
          </p:nvPr>
        </p:nvSpPr>
        <p:spPr>
          <a:xfrm>
            <a:off x="11196638" y="6356350"/>
            <a:ext cx="995362" cy="365125"/>
          </a:xfrm>
        </p:spPr>
        <p:txBody>
          <a:bodyPr/>
          <a:lstStyle/>
          <a:p>
            <a:pPr defTabSz="914377">
              <a:spcAft>
                <a:spcPts val="600"/>
              </a:spcAft>
            </a:pPr>
            <a:fld id="{8402A1B0-4691-41D9-84E0-69D594EAA3FE}" type="slidenum">
              <a:rPr lang="en-US" altLang="en-US" kern="1200">
                <a:solidFill>
                  <a:srgbClr val="000000"/>
                </a:solidFill>
                <a:ea typeface="+mn-ea"/>
                <a:cs typeface="+mn-cs"/>
              </a:rPr>
              <a:pPr defTabSz="914377">
                <a:spcAft>
                  <a:spcPts val="600"/>
                </a:spcAft>
              </a:pPr>
              <a:t>62</a:t>
            </a:fld>
            <a:endParaRPr lang="en-US" altLang="en-US" kern="1200" dirty="0">
              <a:solidFill>
                <a:srgbClr val="000000"/>
              </a:solidFill>
              <a:ea typeface="+mn-ea"/>
              <a:cs typeface="+mn-cs"/>
            </a:endParaRPr>
          </a:p>
        </p:txBody>
      </p:sp>
    </p:spTree>
    <p:extLst>
      <p:ext uri="{BB962C8B-B14F-4D97-AF65-F5344CB8AC3E}">
        <p14:creationId xmlns:p14="http://schemas.microsoft.com/office/powerpoint/2010/main" val="18527677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FB73F-B235-75AA-4CD8-F5EE553455C0}"/>
              </a:ext>
            </a:extLst>
          </p:cNvPr>
          <p:cNvSpPr>
            <a:spLocks noGrp="1"/>
          </p:cNvSpPr>
          <p:nvPr>
            <p:ph type="title"/>
          </p:nvPr>
        </p:nvSpPr>
        <p:spPr/>
        <p:txBody>
          <a:bodyPr/>
          <a:lstStyle/>
          <a:p>
            <a:pPr algn="l"/>
            <a:r>
              <a:rPr lang="en-US" sz="3600" b="1" dirty="0">
                <a:solidFill>
                  <a:srgbClr val="B8292E"/>
                </a:solidFill>
              </a:rPr>
              <a:t>PIH Notice 2026-08</a:t>
            </a:r>
            <a:r>
              <a:rPr lang="en-US" sz="3600" b="1" dirty="0"/>
              <a:t>:  Changes to Micro- and Simplified Acquisition Thresholds </a:t>
            </a:r>
          </a:p>
        </p:txBody>
      </p:sp>
      <p:sp>
        <p:nvSpPr>
          <p:cNvPr id="3" name="Content Placeholder 2">
            <a:extLst>
              <a:ext uri="{FF2B5EF4-FFF2-40B4-BE49-F238E27FC236}">
                <a16:creationId xmlns:a16="http://schemas.microsoft.com/office/drawing/2014/main" id="{BA53ECA9-30E9-FFD9-5F3E-CDC3CEADD562}"/>
              </a:ext>
            </a:extLst>
          </p:cNvPr>
          <p:cNvSpPr>
            <a:spLocks noGrp="1"/>
          </p:cNvSpPr>
          <p:nvPr>
            <p:ph sz="half" idx="2"/>
          </p:nvPr>
        </p:nvSpPr>
        <p:spPr>
          <a:xfrm>
            <a:off x="839788" y="1690688"/>
            <a:ext cx="9529387" cy="4498975"/>
          </a:xfrm>
        </p:spPr>
        <p:txBody>
          <a:bodyPr/>
          <a:lstStyle/>
          <a:p>
            <a:pPr>
              <a:lnSpc>
                <a:spcPct val="100000"/>
              </a:lnSpc>
            </a:pPr>
            <a:endParaRPr lang="en-US" sz="2400" dirty="0"/>
          </a:p>
          <a:p>
            <a:r>
              <a:rPr lang="en-US" sz="2400" dirty="0"/>
              <a:t>The FAR inflation adjustment updated key procurement thresholds that directly affect Tribal grantees and recipients of HUD funding through the Office of Native American Programs (ONAP).</a:t>
            </a:r>
          </a:p>
          <a:p>
            <a:pPr>
              <a:lnSpc>
                <a:spcPct val="100000"/>
              </a:lnSpc>
            </a:pPr>
            <a:r>
              <a:rPr lang="en-US" sz="2400" i="1" dirty="0"/>
              <a:t>Effective October 1, 2025</a:t>
            </a:r>
            <a:r>
              <a:rPr lang="en-US" sz="2400" dirty="0"/>
              <a:t>:</a:t>
            </a:r>
          </a:p>
          <a:p>
            <a:pPr lvl="1"/>
            <a:r>
              <a:rPr lang="en-US" sz="2400" dirty="0"/>
              <a:t>The </a:t>
            </a:r>
            <a:r>
              <a:rPr lang="en-US" sz="2400" b="1" dirty="0"/>
              <a:t>Micro-Purchase</a:t>
            </a:r>
            <a:r>
              <a:rPr lang="en-US" sz="2400" dirty="0"/>
              <a:t> Threshold increased from $10,000 to </a:t>
            </a:r>
            <a:r>
              <a:rPr lang="en-US" sz="2400" b="1" dirty="0"/>
              <a:t>$15,000</a:t>
            </a:r>
            <a:r>
              <a:rPr lang="en-US" sz="2400" dirty="0"/>
              <a:t> and </a:t>
            </a:r>
          </a:p>
          <a:p>
            <a:pPr lvl="1"/>
            <a:r>
              <a:rPr lang="en-US" sz="2400" dirty="0"/>
              <a:t>The </a:t>
            </a:r>
            <a:r>
              <a:rPr lang="en-US" sz="2400" b="1" dirty="0"/>
              <a:t>Simplified Acquisition Threshold (or Small Purchases) </a:t>
            </a:r>
            <a:r>
              <a:rPr lang="en-US" sz="2400" dirty="0"/>
              <a:t>increased from $250,000 to </a:t>
            </a:r>
            <a:r>
              <a:rPr lang="en-US" sz="2400" b="1" dirty="0"/>
              <a:t>$350,000</a:t>
            </a:r>
            <a:r>
              <a:rPr lang="en-US" sz="2400" dirty="0"/>
              <a:t>.</a:t>
            </a:r>
          </a:p>
          <a:p>
            <a:pPr marL="514350" indent="-457200"/>
            <a:r>
              <a:rPr lang="en-US" sz="2400" dirty="0"/>
              <a:t>These changes offer greater flexibility for Tribes and TDHEs to streamline purchasing, reduce administrative overhead, and expedite project delivery. </a:t>
            </a:r>
          </a:p>
          <a:p>
            <a:pPr marL="0" indent="0">
              <a:buNone/>
            </a:pPr>
            <a:endParaRPr lang="en-US" dirty="0"/>
          </a:p>
        </p:txBody>
      </p:sp>
    </p:spTree>
    <p:extLst>
      <p:ext uri="{BB962C8B-B14F-4D97-AF65-F5344CB8AC3E}">
        <p14:creationId xmlns:p14="http://schemas.microsoft.com/office/powerpoint/2010/main" val="7892780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1"/>
          <p:cNvSpPr txBox="1">
            <a:spLocks noGrp="1"/>
          </p:cNvSpPr>
          <p:nvPr>
            <p:ph type="title" idx="4294967295"/>
          </p:nvPr>
        </p:nvSpPr>
        <p:spPr>
          <a:xfrm>
            <a:off x="2914650" y="41275"/>
            <a:ext cx="9277350" cy="955675"/>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t>2 CFR 200 Subpart E - </a:t>
            </a:r>
            <a:r>
              <a:rPr lang="en" b="1" dirty="0">
                <a:solidFill>
                  <a:srgbClr val="C9222A"/>
                </a:solidFill>
              </a:rPr>
              <a:t>Cost Principles</a:t>
            </a:r>
            <a:endParaRPr b="1" i="1" dirty="0">
              <a:solidFill>
                <a:srgbClr val="C9222A"/>
              </a:solidFill>
            </a:endParaRPr>
          </a:p>
        </p:txBody>
      </p:sp>
      <p:sp>
        <p:nvSpPr>
          <p:cNvPr id="333" name="Google Shape;333;p41"/>
          <p:cNvSpPr txBox="1">
            <a:spLocks noGrp="1"/>
          </p:cNvSpPr>
          <p:nvPr>
            <p:ph sz="quarter" idx="4294967295"/>
          </p:nvPr>
        </p:nvSpPr>
        <p:spPr>
          <a:xfrm>
            <a:off x="2260600" y="1143000"/>
            <a:ext cx="9467850" cy="4291013"/>
          </a:xfrm>
          <a:prstGeom prst="rect">
            <a:avLst/>
          </a:prstGeom>
          <a:noFill/>
        </p:spPr>
        <p:txBody>
          <a:bodyPr spcFirstLastPara="1" vert="horz" wrap="square" lIns="762000" tIns="121900" rIns="121900" bIns="121900" numCol="1" anchor="t" anchorCtr="0" compatLnSpc="1">
            <a:prstTxWarp prst="textNoShape">
              <a:avLst/>
            </a:prstTxWarp>
            <a:noAutofit/>
          </a:bodyPr>
          <a:lstStyle/>
          <a:p>
            <a:pPr>
              <a:spcBef>
                <a:spcPts val="667"/>
              </a:spcBef>
              <a:buClr>
                <a:srgbClr val="434343"/>
              </a:buClr>
              <a:buFont typeface="Wingdings" panose="05000000000000000000" pitchFamily="2" charset="2"/>
              <a:buChar char="v"/>
            </a:pPr>
            <a:r>
              <a:rPr lang="en" sz="2400" b="1" dirty="0">
                <a:solidFill>
                  <a:srgbClr val="434343"/>
                </a:solidFill>
                <a:ea typeface="Calibri" panose="020F0502020204030204" pitchFamily="34" charset="0"/>
                <a:cs typeface="Calibri" panose="020F0502020204030204" pitchFamily="34" charset="0"/>
                <a:sym typeface="Arial"/>
              </a:rPr>
              <a:t>Reasonable Costs</a:t>
            </a:r>
            <a:r>
              <a:rPr lang="en" sz="2400" dirty="0">
                <a:solidFill>
                  <a:srgbClr val="434343"/>
                </a:solidFill>
                <a:ea typeface="Calibri" panose="020F0502020204030204" pitchFamily="34" charset="0"/>
                <a:cs typeface="Calibri" panose="020F0502020204030204" pitchFamily="34" charset="0"/>
                <a:sym typeface="Arial"/>
              </a:rPr>
              <a:t> - When a cost does not exceed that which would be incurred by a prudent person at time of decision to incur cost. Market prices for comparable good or services in area</a:t>
            </a:r>
            <a:endParaRPr sz="2400" dirty="0">
              <a:solidFill>
                <a:srgbClr val="434343"/>
              </a:solidFill>
              <a:ea typeface="Calibri" panose="020F0502020204030204" pitchFamily="34" charset="0"/>
              <a:cs typeface="Calibri" panose="020F0502020204030204" pitchFamily="34" charset="0"/>
              <a:sym typeface="Arial"/>
            </a:endParaRPr>
          </a:p>
          <a:p>
            <a:pPr>
              <a:buClr>
                <a:srgbClr val="434343"/>
              </a:buClr>
              <a:buFont typeface="Wingdings" panose="05000000000000000000" pitchFamily="2" charset="2"/>
              <a:buChar char="v"/>
            </a:pPr>
            <a:r>
              <a:rPr lang="en" sz="2400" b="1" dirty="0">
                <a:solidFill>
                  <a:srgbClr val="434343"/>
                </a:solidFill>
                <a:ea typeface="Calibri" panose="020F0502020204030204" pitchFamily="34" charset="0"/>
                <a:cs typeface="Calibri" panose="020F0502020204030204" pitchFamily="34" charset="0"/>
                <a:sym typeface="Arial"/>
              </a:rPr>
              <a:t>Allocable Costs</a:t>
            </a:r>
            <a:r>
              <a:rPr lang="en" sz="2400" dirty="0">
                <a:solidFill>
                  <a:srgbClr val="434343"/>
                </a:solidFill>
                <a:ea typeface="Calibri" panose="020F0502020204030204" pitchFamily="34" charset="0"/>
                <a:cs typeface="Calibri" panose="020F0502020204030204" pitchFamily="34" charset="0"/>
                <a:sym typeface="Arial"/>
              </a:rPr>
              <a:t> - When a cost objective for goods and services are chargeable or assignable to that Federal award in accordance with relative benefits received.</a:t>
            </a:r>
            <a:endParaRPr sz="2400" dirty="0">
              <a:solidFill>
                <a:srgbClr val="434343"/>
              </a:solidFill>
              <a:ea typeface="Calibri" panose="020F0502020204030204" pitchFamily="34" charset="0"/>
              <a:cs typeface="Calibri" panose="020F0502020204030204" pitchFamily="34" charset="0"/>
              <a:sym typeface="Arial"/>
            </a:endParaRPr>
          </a:p>
          <a:p>
            <a:pPr>
              <a:buClr>
                <a:srgbClr val="434343"/>
              </a:buClr>
              <a:buFont typeface="Wingdings" panose="05000000000000000000" pitchFamily="2" charset="2"/>
              <a:buChar char="v"/>
            </a:pPr>
            <a:r>
              <a:rPr lang="en" sz="2400" b="1" dirty="0">
                <a:solidFill>
                  <a:srgbClr val="434343"/>
                </a:solidFill>
                <a:ea typeface="Calibri" panose="020F0502020204030204" pitchFamily="34" charset="0"/>
                <a:cs typeface="Calibri" panose="020F0502020204030204" pitchFamily="34" charset="0"/>
                <a:sym typeface="Arial"/>
              </a:rPr>
              <a:t>Allowable Costs</a:t>
            </a:r>
            <a:r>
              <a:rPr lang="en" sz="2400" dirty="0">
                <a:solidFill>
                  <a:srgbClr val="434343"/>
                </a:solidFill>
                <a:ea typeface="Calibri" panose="020F0502020204030204" pitchFamily="34" charset="0"/>
                <a:cs typeface="Calibri" panose="020F0502020204030204" pitchFamily="34" charset="0"/>
                <a:sym typeface="Arial"/>
              </a:rPr>
              <a:t> - Those listed in Select items of Costs deemed allowable. </a:t>
            </a:r>
            <a:endParaRPr sz="2400" dirty="0">
              <a:solidFill>
                <a:srgbClr val="434343"/>
              </a:solidFill>
              <a:ea typeface="Calibri" panose="020F0502020204030204" pitchFamily="34" charset="0"/>
              <a:cs typeface="Calibri" panose="020F0502020204030204" pitchFamily="34" charset="0"/>
              <a:sym typeface="Arial"/>
            </a:endParaRPr>
          </a:p>
          <a:p>
            <a:pPr>
              <a:buClr>
                <a:srgbClr val="434343"/>
              </a:buClr>
              <a:buFont typeface="Wingdings" panose="05000000000000000000" pitchFamily="2" charset="2"/>
              <a:buChar char="v"/>
            </a:pPr>
            <a:r>
              <a:rPr lang="en" sz="2400" b="1" dirty="0">
                <a:solidFill>
                  <a:srgbClr val="434343"/>
                </a:solidFill>
                <a:ea typeface="Calibri" panose="020F0502020204030204" pitchFamily="34" charset="0"/>
                <a:cs typeface="Calibri" panose="020F0502020204030204" pitchFamily="34" charset="0"/>
                <a:sym typeface="Arial"/>
              </a:rPr>
              <a:t>Unallowable Costs</a:t>
            </a:r>
            <a:r>
              <a:rPr lang="en" sz="2400" dirty="0">
                <a:solidFill>
                  <a:srgbClr val="434343"/>
                </a:solidFill>
                <a:ea typeface="Calibri" panose="020F0502020204030204" pitchFamily="34" charset="0"/>
                <a:cs typeface="Calibri" panose="020F0502020204030204" pitchFamily="34" charset="0"/>
                <a:sym typeface="Arial"/>
              </a:rPr>
              <a:t> - Those listed in Select items of Costs deemed unallowable </a:t>
            </a:r>
            <a:endParaRPr sz="2400" dirty="0">
              <a:solidFill>
                <a:srgbClr val="434343"/>
              </a:solidFill>
              <a:ea typeface="Calibri" panose="020F0502020204030204" pitchFamily="34" charset="0"/>
              <a:cs typeface="Calibri" panose="020F0502020204030204" pitchFamily="34" charset="0"/>
              <a:sym typeface="Arial"/>
            </a:endParaRPr>
          </a:p>
          <a:p>
            <a:pPr>
              <a:buClr>
                <a:srgbClr val="434343"/>
              </a:buClr>
              <a:buFont typeface="Wingdings" panose="05000000000000000000" pitchFamily="2" charset="2"/>
              <a:buChar char="v"/>
            </a:pPr>
            <a:r>
              <a:rPr lang="en" sz="2400" b="1" dirty="0">
                <a:solidFill>
                  <a:srgbClr val="434343"/>
                </a:solidFill>
                <a:ea typeface="Calibri" panose="020F0502020204030204" pitchFamily="34" charset="0"/>
                <a:cs typeface="Calibri" panose="020F0502020204030204" pitchFamily="34" charset="0"/>
                <a:sym typeface="Arial"/>
              </a:rPr>
              <a:t>Audit services</a:t>
            </a:r>
            <a:r>
              <a:rPr lang="en" sz="2400" dirty="0">
                <a:solidFill>
                  <a:srgbClr val="434343"/>
                </a:solidFill>
                <a:ea typeface="Calibri" panose="020F0502020204030204" pitchFamily="34" charset="0"/>
                <a:cs typeface="Calibri" panose="020F0502020204030204" pitchFamily="34" charset="0"/>
                <a:sym typeface="Arial"/>
              </a:rPr>
              <a:t> - A reasonably proportionate share of audit costs required by the Single Audit Amendments of 1996, are allowable. </a:t>
            </a:r>
            <a:endParaRPr sz="2400" dirty="0">
              <a:solidFill>
                <a:srgbClr val="434343"/>
              </a:solidFill>
              <a:ea typeface="Calibri" panose="020F0502020204030204" pitchFamily="34" charset="0"/>
              <a:cs typeface="Calibri" panose="020F0502020204030204" pitchFamily="34" charset="0"/>
              <a:sym typeface="Arial"/>
            </a:endParaRPr>
          </a:p>
          <a:p>
            <a:pPr marL="0" indent="0">
              <a:spcBef>
                <a:spcPts val="800"/>
              </a:spcBef>
              <a:buNone/>
            </a:pPr>
            <a:endParaRPr sz="2000" b="1" dirty="0">
              <a:solidFill>
                <a:srgbClr val="434343"/>
              </a:solidFill>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0997958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3"/>
          <p:cNvSpPr txBox="1">
            <a:spLocks noGrp="1"/>
          </p:cNvSpPr>
          <p:nvPr>
            <p:ph type="title" idx="4294967295"/>
          </p:nvPr>
        </p:nvSpPr>
        <p:spPr>
          <a:xfrm>
            <a:off x="1684338" y="125413"/>
            <a:ext cx="9955212" cy="865187"/>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t>2 CFR 200 Subpart F - </a:t>
            </a:r>
            <a:r>
              <a:rPr lang="en" b="1" dirty="0">
                <a:solidFill>
                  <a:srgbClr val="B8292E"/>
                </a:solidFill>
              </a:rPr>
              <a:t>Audit Requirements</a:t>
            </a:r>
            <a:endParaRPr b="1" dirty="0">
              <a:solidFill>
                <a:srgbClr val="B8292E"/>
              </a:solidFill>
            </a:endParaRPr>
          </a:p>
        </p:txBody>
      </p:sp>
      <p:sp>
        <p:nvSpPr>
          <p:cNvPr id="355" name="Google Shape;355;p43"/>
          <p:cNvSpPr txBox="1">
            <a:spLocks noGrp="1"/>
          </p:cNvSpPr>
          <p:nvPr>
            <p:ph type="body" idx="4294967295"/>
          </p:nvPr>
        </p:nvSpPr>
        <p:spPr>
          <a:xfrm>
            <a:off x="69850" y="1638300"/>
            <a:ext cx="11398250" cy="4597400"/>
          </a:xfrm>
          <a:prstGeom prst="rect">
            <a:avLst/>
          </a:prstGeom>
          <a:noFill/>
        </p:spPr>
        <p:txBody>
          <a:bodyPr spcFirstLastPara="1" vert="horz" wrap="square" lIns="762000" tIns="121900" rIns="121900" bIns="121900" numCol="1" anchor="t" anchorCtr="0" compatLnSpc="1">
            <a:prstTxWarp prst="textNoShape">
              <a:avLst/>
            </a:prstTxWarp>
            <a:noAutofit/>
          </a:bodyPr>
          <a:lstStyle/>
          <a:p>
            <a:pPr marL="571500" indent="-342900">
              <a:spcBef>
                <a:spcPts val="667"/>
              </a:spcBef>
              <a:buClr>
                <a:srgbClr val="434343"/>
              </a:buClr>
              <a:buSzPts val="1600"/>
              <a:buFont typeface="Wingdings" panose="05000000000000000000" pitchFamily="2" charset="2"/>
              <a:buChar char="v"/>
            </a:pPr>
            <a:r>
              <a:rPr lang="en" sz="2133" b="1" dirty="0">
                <a:solidFill>
                  <a:srgbClr val="434343"/>
                </a:solidFill>
                <a:ea typeface="Calibri" panose="020F0502020204030204" pitchFamily="34" charset="0"/>
                <a:cs typeface="Calibri" panose="020F0502020204030204" pitchFamily="34" charset="0"/>
                <a:sym typeface="Arial"/>
              </a:rPr>
              <a:t>Audit required </a:t>
            </a:r>
            <a:r>
              <a:rPr lang="en" sz="2133" dirty="0">
                <a:solidFill>
                  <a:srgbClr val="434343"/>
                </a:solidFill>
                <a:ea typeface="Calibri" panose="020F0502020204030204" pitchFamily="34" charset="0"/>
                <a:cs typeface="Calibri" panose="020F0502020204030204" pitchFamily="34" charset="0"/>
                <a:sym typeface="Arial"/>
              </a:rPr>
              <a:t>- A non-federal entity that expends </a:t>
            </a:r>
            <a:r>
              <a:rPr lang="en" sz="2133" u="sng" dirty="0">
                <a:solidFill>
                  <a:srgbClr val="DD7E6B"/>
                </a:solidFill>
                <a:ea typeface="Calibri" panose="020F0502020204030204" pitchFamily="34" charset="0"/>
                <a:cs typeface="Calibri" panose="020F0502020204030204" pitchFamily="34" charset="0"/>
                <a:sym typeface="Arial"/>
              </a:rPr>
              <a:t>$1,000,000 or more</a:t>
            </a:r>
            <a:r>
              <a:rPr lang="en" sz="2133" dirty="0">
                <a:solidFill>
                  <a:srgbClr val="434343"/>
                </a:solidFill>
                <a:ea typeface="Calibri" panose="020F0502020204030204" pitchFamily="34" charset="0"/>
                <a:cs typeface="Calibri" panose="020F0502020204030204" pitchFamily="34" charset="0"/>
                <a:sym typeface="Arial"/>
              </a:rPr>
              <a:t> during the fiscal year in Federal awards must have a single or program-specific audit conducted for that year.</a:t>
            </a:r>
            <a:endParaRPr sz="2133" dirty="0">
              <a:solidFill>
                <a:srgbClr val="434343"/>
              </a:solidFill>
              <a:ea typeface="Calibri" panose="020F0502020204030204" pitchFamily="34" charset="0"/>
              <a:cs typeface="Calibri" panose="020F0502020204030204" pitchFamily="34" charset="0"/>
              <a:sym typeface="Arial"/>
            </a:endParaRPr>
          </a:p>
          <a:p>
            <a:pPr marL="571500" indent="-342900">
              <a:buClr>
                <a:srgbClr val="434343"/>
              </a:buClr>
              <a:buSzPts val="1600"/>
              <a:buFont typeface="Wingdings" panose="05000000000000000000" pitchFamily="2" charset="2"/>
              <a:buChar char="v"/>
            </a:pPr>
            <a:r>
              <a:rPr lang="en" sz="2133" b="1" dirty="0">
                <a:solidFill>
                  <a:srgbClr val="434343"/>
                </a:solidFill>
                <a:ea typeface="Calibri" panose="020F0502020204030204" pitchFamily="34" charset="0"/>
                <a:cs typeface="Calibri" panose="020F0502020204030204" pitchFamily="34" charset="0"/>
                <a:sym typeface="Arial"/>
              </a:rPr>
              <a:t>Exemption when Federal awards expended are less than $1,000,000 </a:t>
            </a:r>
            <a:r>
              <a:rPr lang="en" sz="2133" dirty="0">
                <a:solidFill>
                  <a:srgbClr val="434343"/>
                </a:solidFill>
                <a:ea typeface="Calibri" panose="020F0502020204030204" pitchFamily="34" charset="0"/>
                <a:cs typeface="Calibri" panose="020F0502020204030204" pitchFamily="34" charset="0"/>
                <a:sym typeface="Arial"/>
              </a:rPr>
              <a:t>- A non-federal entity that expends less than $1,000,000 during the fiscal year in Federal awards is </a:t>
            </a:r>
            <a:r>
              <a:rPr lang="en" sz="2133" i="1" u="sng" dirty="0">
                <a:solidFill>
                  <a:srgbClr val="DD7E6B"/>
                </a:solidFill>
                <a:ea typeface="Calibri" panose="020F0502020204030204" pitchFamily="34" charset="0"/>
                <a:cs typeface="Calibri" panose="020F0502020204030204" pitchFamily="34" charset="0"/>
                <a:sym typeface="Arial"/>
              </a:rPr>
              <a:t>exempt</a:t>
            </a:r>
            <a:r>
              <a:rPr lang="en" sz="2133" dirty="0">
                <a:solidFill>
                  <a:srgbClr val="E69138"/>
                </a:solidFill>
                <a:ea typeface="Calibri" panose="020F0502020204030204" pitchFamily="34" charset="0"/>
                <a:cs typeface="Calibri" panose="020F0502020204030204" pitchFamily="34" charset="0"/>
                <a:sym typeface="Arial"/>
              </a:rPr>
              <a:t> </a:t>
            </a:r>
            <a:r>
              <a:rPr lang="en" sz="2133" dirty="0">
                <a:solidFill>
                  <a:srgbClr val="434343"/>
                </a:solidFill>
                <a:ea typeface="Calibri" panose="020F0502020204030204" pitchFamily="34" charset="0"/>
                <a:cs typeface="Calibri" panose="020F0502020204030204" pitchFamily="34" charset="0"/>
                <a:sym typeface="Arial"/>
              </a:rPr>
              <a:t>from Federal audit requirements for that year but records must be available for review or audit by appropriate official so the Federal agency and GAO. </a:t>
            </a:r>
            <a:endParaRPr sz="2133" dirty="0">
              <a:solidFill>
                <a:srgbClr val="434343"/>
              </a:solidFill>
              <a:ea typeface="Calibri" panose="020F0502020204030204" pitchFamily="34" charset="0"/>
              <a:cs typeface="Calibri" panose="020F0502020204030204" pitchFamily="34" charset="0"/>
              <a:sym typeface="Arial"/>
            </a:endParaRPr>
          </a:p>
          <a:p>
            <a:pPr marL="571500" indent="-342900">
              <a:buClr>
                <a:srgbClr val="434343"/>
              </a:buClr>
              <a:buSzPts val="1600"/>
              <a:buFont typeface="Wingdings" panose="05000000000000000000" pitchFamily="2" charset="2"/>
              <a:buChar char="v"/>
            </a:pPr>
            <a:r>
              <a:rPr lang="en" sz="2133" b="1" dirty="0">
                <a:solidFill>
                  <a:srgbClr val="434343"/>
                </a:solidFill>
                <a:ea typeface="Calibri" panose="020F0502020204030204" pitchFamily="34" charset="0"/>
                <a:cs typeface="Calibri" panose="020F0502020204030204" pitchFamily="34" charset="0"/>
                <a:sym typeface="Arial"/>
              </a:rPr>
              <a:t>Financial Statements</a:t>
            </a:r>
            <a:r>
              <a:rPr lang="en" sz="2133" dirty="0">
                <a:solidFill>
                  <a:srgbClr val="434343"/>
                </a:solidFill>
                <a:ea typeface="Calibri" panose="020F0502020204030204" pitchFamily="34" charset="0"/>
                <a:cs typeface="Calibri" panose="020F0502020204030204" pitchFamily="34" charset="0"/>
                <a:sym typeface="Arial"/>
              </a:rPr>
              <a:t> - The auditee must prepare financial statements that reflect its financial position, results of operations or changes in net assets and cash flows for the fiscal year audited.</a:t>
            </a:r>
            <a:endParaRPr sz="2133" dirty="0">
              <a:solidFill>
                <a:srgbClr val="434343"/>
              </a:solidFill>
              <a:ea typeface="Calibri" panose="020F0502020204030204" pitchFamily="34" charset="0"/>
              <a:cs typeface="Calibri" panose="020F0502020204030204" pitchFamily="34" charset="0"/>
              <a:sym typeface="Arial"/>
            </a:endParaRPr>
          </a:p>
          <a:p>
            <a:pPr marL="571500" indent="-342900">
              <a:buClr>
                <a:srgbClr val="434343"/>
              </a:buClr>
              <a:buSzPts val="1700"/>
              <a:buFont typeface="Wingdings" panose="05000000000000000000" pitchFamily="2" charset="2"/>
              <a:buChar char="v"/>
            </a:pPr>
            <a:r>
              <a:rPr lang="en" sz="2133" b="1" dirty="0">
                <a:solidFill>
                  <a:srgbClr val="434343"/>
                </a:solidFill>
                <a:ea typeface="Calibri" panose="020F0502020204030204" pitchFamily="34" charset="0"/>
                <a:cs typeface="Calibri" panose="020F0502020204030204" pitchFamily="34" charset="0"/>
                <a:sym typeface="Arial"/>
              </a:rPr>
              <a:t>Audit Report Submission</a:t>
            </a:r>
            <a:r>
              <a:rPr lang="en" sz="2133" dirty="0">
                <a:solidFill>
                  <a:srgbClr val="434343"/>
                </a:solidFill>
                <a:ea typeface="Calibri" panose="020F0502020204030204" pitchFamily="34" charset="0"/>
                <a:cs typeface="Calibri" panose="020F0502020204030204" pitchFamily="34" charset="0"/>
                <a:sym typeface="Arial"/>
              </a:rPr>
              <a:t>- Auditees must complete and send report to Federal Audit Clearinghouse no later than 9 months after end of fiscal year period.</a:t>
            </a:r>
            <a:r>
              <a:rPr lang="en" sz="2267" dirty="0">
                <a:solidFill>
                  <a:srgbClr val="434343"/>
                </a:solidFill>
                <a:ea typeface="Calibri" panose="020F0502020204030204" pitchFamily="34" charset="0"/>
                <a:cs typeface="Calibri" panose="020F0502020204030204" pitchFamily="34" charset="0"/>
                <a:sym typeface="Arial"/>
              </a:rPr>
              <a:t> </a:t>
            </a:r>
            <a:endParaRPr sz="2267" dirty="0">
              <a:solidFill>
                <a:srgbClr val="434343"/>
              </a:solidFill>
              <a:ea typeface="Calibri" panose="020F0502020204030204" pitchFamily="34" charset="0"/>
              <a:cs typeface="Calibri" panose="020F0502020204030204" pitchFamily="34" charset="0"/>
              <a:sym typeface="Arial"/>
            </a:endParaRPr>
          </a:p>
          <a:p>
            <a:pPr marL="0" indent="0">
              <a:spcBef>
                <a:spcPts val="800"/>
              </a:spcBef>
              <a:buNone/>
            </a:pPr>
            <a:endParaRPr sz="2267" b="1" dirty="0">
              <a:solidFill>
                <a:srgbClr val="434343"/>
              </a:solidFill>
              <a:ea typeface="Calibri" panose="020F0502020204030204" pitchFamily="34" charset="0"/>
              <a:cs typeface="Calibri" panose="020F0502020204030204" pitchFamily="34" charset="0"/>
              <a:sym typeface="Arial"/>
            </a:endParaRPr>
          </a:p>
        </p:txBody>
      </p:sp>
      <p:pic>
        <p:nvPicPr>
          <p:cNvPr id="356" name="Google Shape;356;p43"/>
          <p:cNvPicPr preferRelativeResize="0"/>
          <p:nvPr/>
        </p:nvPicPr>
        <p:blipFill>
          <a:blip r:embed="rId3">
            <a:alphaModFix/>
          </a:blip>
          <a:stretch>
            <a:fillRect/>
          </a:stretch>
        </p:blipFill>
        <p:spPr>
          <a:xfrm>
            <a:off x="11739000" y="6376467"/>
            <a:ext cx="481536" cy="481536"/>
          </a:xfrm>
          <a:prstGeom prst="rect">
            <a:avLst/>
          </a:prstGeom>
          <a:noFill/>
          <a:ln>
            <a:noFill/>
          </a:ln>
        </p:spPr>
      </p:pic>
    </p:spTree>
    <p:extLst>
      <p:ext uri="{BB962C8B-B14F-4D97-AF65-F5344CB8AC3E}">
        <p14:creationId xmlns:p14="http://schemas.microsoft.com/office/powerpoint/2010/main" val="16850175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1A67F7-C87D-32F4-736D-703416325C5F}"/>
              </a:ext>
            </a:extLst>
          </p:cNvPr>
          <p:cNvSpPr>
            <a:spLocks noGrp="1"/>
          </p:cNvSpPr>
          <p:nvPr>
            <p:ph type="title"/>
          </p:nvPr>
        </p:nvSpPr>
        <p:spPr>
          <a:xfrm>
            <a:off x="539061" y="2855343"/>
            <a:ext cx="10972800" cy="1143000"/>
          </a:xfrm>
        </p:spPr>
        <p:txBody>
          <a:bodyPr/>
          <a:lstStyle/>
          <a:p>
            <a:r>
              <a:rPr lang="en-US" sz="6000" b="1" dirty="0">
                <a:latin typeface="Felix Titling" panose="04060505060202020A04" pitchFamily="82" charset="0"/>
              </a:rPr>
              <a:t>ROLE OF BOC</a:t>
            </a:r>
          </a:p>
        </p:txBody>
      </p:sp>
    </p:spTree>
    <p:extLst>
      <p:ext uri="{BB962C8B-B14F-4D97-AF65-F5344CB8AC3E}">
        <p14:creationId xmlns:p14="http://schemas.microsoft.com/office/powerpoint/2010/main" val="27046829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7"/>
          <p:cNvSpPr txBox="1">
            <a:spLocks noGrp="1"/>
          </p:cNvSpPr>
          <p:nvPr>
            <p:ph type="title"/>
          </p:nvPr>
        </p:nvSpPr>
        <p:spPr>
          <a:xfrm>
            <a:off x="836367" y="216467"/>
            <a:ext cx="10693200" cy="1538000"/>
          </a:xfrm>
          <a:prstGeom prst="rect">
            <a:avLst/>
          </a:prstGeom>
        </p:spPr>
        <p:txBody>
          <a:bodyPr spcFirstLastPara="1" vert="horz" wrap="square" lIns="121900" tIns="121900" rIns="121900" bIns="121900" numCol="1" anchor="ctr" anchorCtr="0" compatLnSpc="1">
            <a:prstTxWarp prst="textNoShape">
              <a:avLst/>
            </a:prstTxWarp>
            <a:noAutofit/>
          </a:bodyPr>
          <a:lstStyle/>
          <a:p>
            <a:endParaRPr sz="5200" b="1" dirty="0"/>
          </a:p>
          <a:p>
            <a:endParaRPr b="1" dirty="0">
              <a:solidFill>
                <a:srgbClr val="577A90"/>
              </a:solidFill>
            </a:endParaRPr>
          </a:p>
          <a:p>
            <a:r>
              <a:rPr lang="en" sz="3600" b="1" dirty="0">
                <a:solidFill>
                  <a:srgbClr val="000000"/>
                </a:solidFill>
              </a:rPr>
              <a:t>Role of Board of Commissioners and Relationship to Tribal Council &amp; Executive Director</a:t>
            </a:r>
            <a:r>
              <a:rPr lang="en" sz="3733" b="1" dirty="0">
                <a:solidFill>
                  <a:srgbClr val="434343"/>
                </a:solidFill>
              </a:rPr>
              <a:t>  </a:t>
            </a:r>
            <a:endParaRPr sz="3733" b="1" dirty="0">
              <a:solidFill>
                <a:srgbClr val="434343"/>
              </a:solidFill>
            </a:endParaRPr>
          </a:p>
        </p:txBody>
      </p:sp>
      <p:sp>
        <p:nvSpPr>
          <p:cNvPr id="165" name="Google Shape;165;p27"/>
          <p:cNvSpPr txBox="1"/>
          <p:nvPr/>
        </p:nvSpPr>
        <p:spPr>
          <a:xfrm>
            <a:off x="1119900" y="4810633"/>
            <a:ext cx="3110400" cy="714000"/>
          </a:xfrm>
          <a:prstGeom prst="rect">
            <a:avLst/>
          </a:prstGeom>
          <a:noFill/>
          <a:ln>
            <a:noFill/>
          </a:ln>
        </p:spPr>
        <p:txBody>
          <a:bodyPr spcFirstLastPara="1" wrap="square" lIns="121900" tIns="121900" rIns="121900" bIns="121900" anchor="t" anchorCtr="0">
            <a:noAutofit/>
          </a:bodyPr>
          <a:lstStyle/>
          <a:p>
            <a:pPr algn="ctr"/>
            <a:r>
              <a:rPr lang="en"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Key Roles of Board of Commissioners</a:t>
            </a:r>
            <a:endParaRPr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66" name="Google Shape;166;p27"/>
          <p:cNvSpPr txBox="1"/>
          <p:nvPr/>
        </p:nvSpPr>
        <p:spPr>
          <a:xfrm>
            <a:off x="4966667" y="4741333"/>
            <a:ext cx="2466400" cy="1014800"/>
          </a:xfrm>
          <a:prstGeom prst="rect">
            <a:avLst/>
          </a:prstGeom>
          <a:noFill/>
          <a:ln>
            <a:noFill/>
          </a:ln>
        </p:spPr>
        <p:txBody>
          <a:bodyPr spcFirstLastPara="1" wrap="square" lIns="121900" tIns="121900" rIns="121900" bIns="121900" anchor="t" anchorCtr="0">
            <a:noAutofit/>
          </a:bodyPr>
          <a:lstStyle/>
          <a:p>
            <a:pPr algn="ctr"/>
            <a:r>
              <a:rPr lang="en"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Oversight of Tribal Council</a:t>
            </a:r>
            <a:endParaRPr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67" name="Google Shape;167;p27"/>
          <p:cNvSpPr txBox="1"/>
          <p:nvPr/>
        </p:nvSpPr>
        <p:spPr>
          <a:xfrm>
            <a:off x="7833767" y="4810633"/>
            <a:ext cx="3215600" cy="1014800"/>
          </a:xfrm>
          <a:prstGeom prst="rect">
            <a:avLst/>
          </a:prstGeom>
          <a:noFill/>
          <a:ln>
            <a:noFill/>
          </a:ln>
        </p:spPr>
        <p:txBody>
          <a:bodyPr spcFirstLastPara="1" wrap="square" lIns="121900" tIns="121900" rIns="121900" bIns="121900" anchor="t" anchorCtr="0">
            <a:noAutofit/>
          </a:bodyPr>
          <a:lstStyle/>
          <a:p>
            <a:pPr algn="ctr"/>
            <a:r>
              <a:rPr lang="en"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Relationship to Executive Director</a:t>
            </a:r>
            <a:endParaRPr sz="21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169" name="Google Shape;169;p27"/>
          <p:cNvPicPr preferRelativeResize="0"/>
          <p:nvPr/>
        </p:nvPicPr>
        <p:blipFill rotWithShape="1">
          <a:blip r:embed="rId3">
            <a:alphaModFix/>
          </a:blip>
          <a:srcRect/>
          <a:stretch/>
        </p:blipFill>
        <p:spPr>
          <a:xfrm>
            <a:off x="1737767" y="2832933"/>
            <a:ext cx="1538000" cy="1538000"/>
          </a:xfrm>
          <a:prstGeom prst="rect">
            <a:avLst/>
          </a:prstGeom>
          <a:noFill/>
          <a:ln>
            <a:noFill/>
          </a:ln>
        </p:spPr>
      </p:pic>
      <p:sp>
        <p:nvSpPr>
          <p:cNvPr id="170" name="Google Shape;170;p27"/>
          <p:cNvSpPr txBox="1"/>
          <p:nvPr/>
        </p:nvSpPr>
        <p:spPr>
          <a:xfrm>
            <a:off x="5322467" y="2978733"/>
            <a:ext cx="1754800" cy="1392400"/>
          </a:xfrm>
          <a:prstGeom prst="rect">
            <a:avLst/>
          </a:prstGeom>
          <a:noFill/>
          <a:ln>
            <a:noFill/>
          </a:ln>
        </p:spPr>
        <p:txBody>
          <a:bodyPr spcFirstLastPara="1" wrap="square" lIns="121900" tIns="121900" rIns="121900" bIns="121900" anchor="t" anchorCtr="0">
            <a:noAutofit/>
          </a:bodyPr>
          <a:lstStyle/>
          <a:p>
            <a:endParaRPr sz="2400" dirty="0">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171" name="Google Shape;171;p27"/>
          <p:cNvPicPr preferRelativeResize="0"/>
          <p:nvPr/>
        </p:nvPicPr>
        <p:blipFill rotWithShape="1">
          <a:blip r:embed="rId4">
            <a:alphaModFix/>
            <a:biLevel thresh="25000"/>
          </a:blip>
          <a:srcRect t="2198" b="2198"/>
          <a:stretch/>
        </p:blipFill>
        <p:spPr>
          <a:xfrm>
            <a:off x="5364651" y="2880151"/>
            <a:ext cx="1589567" cy="1589565"/>
          </a:xfrm>
          <a:prstGeom prst="rect">
            <a:avLst/>
          </a:prstGeom>
          <a:noFill/>
          <a:ln>
            <a:noFill/>
          </a:ln>
        </p:spPr>
      </p:pic>
      <p:pic>
        <p:nvPicPr>
          <p:cNvPr id="172" name="Google Shape;172;p27"/>
          <p:cNvPicPr preferRelativeResize="0"/>
          <p:nvPr/>
        </p:nvPicPr>
        <p:blipFill rotWithShape="1">
          <a:blip r:embed="rId5">
            <a:alphaModFix/>
          </a:blip>
          <a:srcRect/>
          <a:stretch/>
        </p:blipFill>
        <p:spPr>
          <a:xfrm>
            <a:off x="8605467" y="2765835"/>
            <a:ext cx="1672197" cy="1672203"/>
          </a:xfrm>
          <a:prstGeom prst="rect">
            <a:avLst/>
          </a:prstGeom>
          <a:noFill/>
          <a:ln>
            <a:noFill/>
          </a:ln>
        </p:spPr>
      </p:pic>
    </p:spTree>
    <p:extLst>
      <p:ext uri="{BB962C8B-B14F-4D97-AF65-F5344CB8AC3E}">
        <p14:creationId xmlns:p14="http://schemas.microsoft.com/office/powerpoint/2010/main" val="41483711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8"/>
          <p:cNvSpPr txBox="1"/>
          <p:nvPr/>
        </p:nvSpPr>
        <p:spPr>
          <a:xfrm>
            <a:off x="232833" y="349267"/>
            <a:ext cx="11610000" cy="920800"/>
          </a:xfrm>
          <a:prstGeom prst="rect">
            <a:avLst/>
          </a:prstGeom>
          <a:noFill/>
          <a:ln>
            <a:noFill/>
          </a:ln>
        </p:spPr>
        <p:txBody>
          <a:bodyPr spcFirstLastPara="1" wrap="square" lIns="121900" tIns="121900" rIns="121900" bIns="121900" anchor="t" anchorCtr="0">
            <a:noAutofit/>
          </a:bodyPr>
          <a:lstStyle/>
          <a:p>
            <a:r>
              <a:rPr lang="en" sz="4000" b="1" dirty="0">
                <a:latin typeface="Calibri" panose="020F0502020204030204" pitchFamily="34" charset="0"/>
                <a:ea typeface="Calibri" panose="020F0502020204030204" pitchFamily="34" charset="0"/>
                <a:cs typeface="Calibri" panose="020F0502020204030204" pitchFamily="34" charset="0"/>
                <a:sym typeface="Roboto"/>
              </a:rPr>
              <a:t>Relationships of </a:t>
            </a:r>
            <a:r>
              <a:rPr lang="en" sz="4000" b="1" u="sng" dirty="0">
                <a:latin typeface="Calibri" panose="020F0502020204030204" pitchFamily="34" charset="0"/>
                <a:ea typeface="Calibri" panose="020F0502020204030204" pitchFamily="34" charset="0"/>
                <a:cs typeface="Calibri" panose="020F0502020204030204" pitchFamily="34" charset="0"/>
                <a:sym typeface="Roboto"/>
              </a:rPr>
              <a:t>Key Responsible Parties </a:t>
            </a:r>
            <a:endParaRPr sz="4000" b="1" u="sng" dirty="0">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78" name="Google Shape;178;p28"/>
          <p:cNvSpPr/>
          <p:nvPr/>
        </p:nvSpPr>
        <p:spPr>
          <a:xfrm>
            <a:off x="4778400" y="1397000"/>
            <a:ext cx="2635200" cy="614000"/>
          </a:xfrm>
          <a:prstGeom prst="rect">
            <a:avLst/>
          </a:prstGeom>
          <a:solidFill>
            <a:schemeClr val="tx1"/>
          </a:solidFill>
          <a:ln w="9525" cap="flat" cmpd="sng">
            <a:solidFill>
              <a:srgbClr val="577A9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lgn="ctr"/>
            <a:r>
              <a:rPr lang="en" sz="2267"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Tribal Council</a:t>
            </a:r>
            <a:endParaRPr sz="2267"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79" name="Google Shape;179;p28"/>
          <p:cNvSpPr/>
          <p:nvPr/>
        </p:nvSpPr>
        <p:spPr>
          <a:xfrm>
            <a:off x="4778400" y="2413000"/>
            <a:ext cx="2635200" cy="614000"/>
          </a:xfrm>
          <a:prstGeom prst="rect">
            <a:avLst/>
          </a:prstGeom>
          <a:solidFill>
            <a:schemeClr val="tx1"/>
          </a:solidFill>
          <a:ln w="9525" cap="flat" cmpd="sng">
            <a:solidFill>
              <a:srgbClr val="577A9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lgn="ctr"/>
            <a:r>
              <a:rPr lang="en"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Board of Commissioners</a:t>
            </a:r>
            <a:endParaRPr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80" name="Google Shape;180;p28"/>
          <p:cNvSpPr/>
          <p:nvPr/>
        </p:nvSpPr>
        <p:spPr>
          <a:xfrm>
            <a:off x="4778400" y="3429000"/>
            <a:ext cx="2635200" cy="614000"/>
          </a:xfrm>
          <a:prstGeom prst="rect">
            <a:avLst/>
          </a:prstGeom>
          <a:solidFill>
            <a:schemeClr val="tx1"/>
          </a:solidFill>
          <a:ln w="9525" cap="flat" cmpd="sng">
            <a:solidFill>
              <a:srgbClr val="577A9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lgn="ctr"/>
            <a:r>
              <a:rPr lang="en" sz="2133"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Executive Director</a:t>
            </a:r>
            <a:endParaRPr sz="2133"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81" name="Google Shape;181;p28"/>
          <p:cNvSpPr/>
          <p:nvPr/>
        </p:nvSpPr>
        <p:spPr>
          <a:xfrm>
            <a:off x="653033" y="4955133"/>
            <a:ext cx="2320800" cy="614000"/>
          </a:xfrm>
          <a:prstGeom prst="rect">
            <a:avLst/>
          </a:prstGeom>
          <a:solidFill>
            <a:schemeClr val="tx1"/>
          </a:solidFill>
          <a:ln w="9525" cap="flat" cmpd="sng">
            <a:solidFill>
              <a:srgbClr val="A6C6DA"/>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lgn="ctr"/>
            <a:r>
              <a:rPr lang="en" sz="1733"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Financial Mgmt. Services</a:t>
            </a:r>
            <a:endParaRPr sz="1733"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82" name="Google Shape;182;p28"/>
          <p:cNvSpPr/>
          <p:nvPr/>
        </p:nvSpPr>
        <p:spPr>
          <a:xfrm>
            <a:off x="3523200" y="4955133"/>
            <a:ext cx="2320800" cy="614000"/>
          </a:xfrm>
          <a:prstGeom prst="rect">
            <a:avLst/>
          </a:prstGeom>
          <a:solidFill>
            <a:schemeClr val="tx1"/>
          </a:solidFill>
          <a:ln w="9525" cap="flat" cmpd="sng">
            <a:solidFill>
              <a:srgbClr val="A6C6DA"/>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lgn="ctr"/>
            <a:r>
              <a:rPr lang="en" sz="1733"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Housing Mgmt. Services</a:t>
            </a:r>
            <a:endParaRPr sz="1733"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83" name="Google Shape;183;p28"/>
          <p:cNvSpPr/>
          <p:nvPr/>
        </p:nvSpPr>
        <p:spPr>
          <a:xfrm>
            <a:off x="6365884" y="4955133"/>
            <a:ext cx="2320800" cy="614000"/>
          </a:xfrm>
          <a:prstGeom prst="rect">
            <a:avLst/>
          </a:prstGeom>
          <a:solidFill>
            <a:schemeClr val="tx1"/>
          </a:solidFill>
          <a:ln w="9525" cap="flat" cmpd="sng">
            <a:solidFill>
              <a:srgbClr val="A6C6DA"/>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lgn="ctr"/>
            <a:r>
              <a:rPr lang="en" sz="1733"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Maintenance</a:t>
            </a:r>
            <a:endParaRPr sz="1733"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84" name="Google Shape;184;p28"/>
          <p:cNvSpPr/>
          <p:nvPr/>
        </p:nvSpPr>
        <p:spPr>
          <a:xfrm>
            <a:off x="9208567" y="4955133"/>
            <a:ext cx="2320800" cy="614000"/>
          </a:xfrm>
          <a:prstGeom prst="rect">
            <a:avLst/>
          </a:prstGeom>
          <a:solidFill>
            <a:schemeClr val="tx1"/>
          </a:solidFill>
          <a:ln w="9525" cap="flat" cmpd="sng">
            <a:solidFill>
              <a:srgbClr val="A6C6DA"/>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lgn="ctr"/>
            <a:r>
              <a:rPr lang="en" sz="1733"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Development</a:t>
            </a:r>
            <a:endParaRPr sz="1733"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cxnSp>
        <p:nvCxnSpPr>
          <p:cNvPr id="185" name="Google Shape;185;p28"/>
          <p:cNvCxnSpPr/>
          <p:nvPr/>
        </p:nvCxnSpPr>
        <p:spPr>
          <a:xfrm>
            <a:off x="6037833" y="2011000"/>
            <a:ext cx="0" cy="402000"/>
          </a:xfrm>
          <a:prstGeom prst="straightConnector1">
            <a:avLst/>
          </a:prstGeom>
          <a:noFill/>
          <a:ln w="28575" cap="flat" cmpd="sng">
            <a:solidFill>
              <a:schemeClr val="dk2"/>
            </a:solidFill>
            <a:prstDash val="solid"/>
            <a:round/>
            <a:headEnd type="none" w="med" len="med"/>
            <a:tailEnd type="none" w="med" len="med"/>
          </a:ln>
        </p:spPr>
      </p:cxnSp>
      <p:cxnSp>
        <p:nvCxnSpPr>
          <p:cNvPr id="186" name="Google Shape;186;p28"/>
          <p:cNvCxnSpPr/>
          <p:nvPr/>
        </p:nvCxnSpPr>
        <p:spPr>
          <a:xfrm>
            <a:off x="6037833" y="3027000"/>
            <a:ext cx="0" cy="402000"/>
          </a:xfrm>
          <a:prstGeom prst="straightConnector1">
            <a:avLst/>
          </a:prstGeom>
          <a:noFill/>
          <a:ln w="28575" cap="flat" cmpd="sng">
            <a:solidFill>
              <a:schemeClr val="dk2"/>
            </a:solidFill>
            <a:prstDash val="solid"/>
            <a:round/>
            <a:headEnd type="none" w="med" len="med"/>
            <a:tailEnd type="none" w="med" len="med"/>
          </a:ln>
        </p:spPr>
      </p:cxnSp>
      <p:cxnSp>
        <p:nvCxnSpPr>
          <p:cNvPr id="187" name="Google Shape;187;p28"/>
          <p:cNvCxnSpPr/>
          <p:nvPr/>
        </p:nvCxnSpPr>
        <p:spPr>
          <a:xfrm>
            <a:off x="6037833" y="3989900"/>
            <a:ext cx="0" cy="360000"/>
          </a:xfrm>
          <a:prstGeom prst="straightConnector1">
            <a:avLst/>
          </a:prstGeom>
          <a:noFill/>
          <a:ln w="28575" cap="flat" cmpd="sng">
            <a:solidFill>
              <a:schemeClr val="dk2"/>
            </a:solidFill>
            <a:prstDash val="solid"/>
            <a:round/>
            <a:headEnd type="none" w="med" len="med"/>
            <a:tailEnd type="none" w="med" len="med"/>
          </a:ln>
        </p:spPr>
      </p:cxnSp>
      <p:cxnSp>
        <p:nvCxnSpPr>
          <p:cNvPr id="188" name="Google Shape;188;p28"/>
          <p:cNvCxnSpPr/>
          <p:nvPr/>
        </p:nvCxnSpPr>
        <p:spPr>
          <a:xfrm rot="10800000" flipH="1">
            <a:off x="1968500" y="4349933"/>
            <a:ext cx="8286800" cy="10400"/>
          </a:xfrm>
          <a:prstGeom prst="straightConnector1">
            <a:avLst/>
          </a:prstGeom>
          <a:noFill/>
          <a:ln w="28575" cap="flat" cmpd="sng">
            <a:solidFill>
              <a:schemeClr val="dk2"/>
            </a:solidFill>
            <a:prstDash val="solid"/>
            <a:round/>
            <a:headEnd type="none" w="med" len="med"/>
            <a:tailEnd type="none" w="med" len="med"/>
          </a:ln>
        </p:spPr>
      </p:cxnSp>
      <p:cxnSp>
        <p:nvCxnSpPr>
          <p:cNvPr id="189" name="Google Shape;189;p28"/>
          <p:cNvCxnSpPr>
            <a:endCxn id="182" idx="0"/>
          </p:cNvCxnSpPr>
          <p:nvPr/>
        </p:nvCxnSpPr>
        <p:spPr>
          <a:xfrm flipH="1">
            <a:off x="4683600" y="4381533"/>
            <a:ext cx="4800" cy="573600"/>
          </a:xfrm>
          <a:prstGeom prst="straightConnector1">
            <a:avLst/>
          </a:prstGeom>
          <a:noFill/>
          <a:ln w="28575" cap="flat" cmpd="sng">
            <a:solidFill>
              <a:schemeClr val="dk2"/>
            </a:solidFill>
            <a:prstDash val="solid"/>
            <a:round/>
            <a:headEnd type="none" w="med" len="med"/>
            <a:tailEnd type="none" w="med" len="med"/>
          </a:ln>
        </p:spPr>
      </p:cxnSp>
      <p:cxnSp>
        <p:nvCxnSpPr>
          <p:cNvPr id="190" name="Google Shape;190;p28"/>
          <p:cNvCxnSpPr/>
          <p:nvPr/>
        </p:nvCxnSpPr>
        <p:spPr>
          <a:xfrm flipH="1">
            <a:off x="7585600" y="4381500"/>
            <a:ext cx="4800" cy="573600"/>
          </a:xfrm>
          <a:prstGeom prst="straightConnector1">
            <a:avLst/>
          </a:prstGeom>
          <a:noFill/>
          <a:ln w="28575" cap="flat" cmpd="sng">
            <a:solidFill>
              <a:schemeClr val="dk2"/>
            </a:solidFill>
            <a:prstDash val="solid"/>
            <a:round/>
            <a:headEnd type="none" w="med" len="med"/>
            <a:tailEnd type="none" w="med" len="med"/>
          </a:ln>
        </p:spPr>
      </p:cxnSp>
      <p:cxnSp>
        <p:nvCxnSpPr>
          <p:cNvPr id="191" name="Google Shape;191;p28"/>
          <p:cNvCxnSpPr>
            <a:endCxn id="184" idx="0"/>
          </p:cNvCxnSpPr>
          <p:nvPr/>
        </p:nvCxnSpPr>
        <p:spPr>
          <a:xfrm>
            <a:off x="10255367" y="4360333"/>
            <a:ext cx="113600" cy="594800"/>
          </a:xfrm>
          <a:prstGeom prst="straightConnector1">
            <a:avLst/>
          </a:prstGeom>
          <a:noFill/>
          <a:ln w="28575" cap="flat" cmpd="sng">
            <a:solidFill>
              <a:schemeClr val="dk2"/>
            </a:solidFill>
            <a:prstDash val="solid"/>
            <a:round/>
            <a:headEnd type="none" w="med" len="med"/>
            <a:tailEnd type="none" w="med" len="med"/>
          </a:ln>
        </p:spPr>
      </p:cxnSp>
      <p:cxnSp>
        <p:nvCxnSpPr>
          <p:cNvPr id="192" name="Google Shape;192;p28"/>
          <p:cNvCxnSpPr>
            <a:endCxn id="181" idx="0"/>
          </p:cNvCxnSpPr>
          <p:nvPr/>
        </p:nvCxnSpPr>
        <p:spPr>
          <a:xfrm flipH="1">
            <a:off x="1813433" y="4370733"/>
            <a:ext cx="155200" cy="58440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40053396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9"/>
          <p:cNvSpPr txBox="1">
            <a:spLocks noGrp="1"/>
          </p:cNvSpPr>
          <p:nvPr>
            <p:ph type="title" idx="4294967295"/>
          </p:nvPr>
        </p:nvSpPr>
        <p:spPr>
          <a:xfrm>
            <a:off x="0" y="209895"/>
            <a:ext cx="12192000" cy="1604963"/>
          </a:xfrm>
          <a:prstGeom prst="rect">
            <a:avLst/>
          </a:prstGeom>
        </p:spPr>
        <p:txBody>
          <a:bodyPr spcFirstLastPara="1" vert="horz" wrap="square" lIns="121900" tIns="121900" rIns="121900" bIns="121900" numCol="1" anchor="b" anchorCtr="0" compatLnSpc="1">
            <a:prstTxWarp prst="textNoShape">
              <a:avLst/>
            </a:prstTxWarp>
            <a:noAutofit/>
          </a:bodyPr>
          <a:lstStyle/>
          <a:p>
            <a:pPr algn="ctr"/>
            <a:r>
              <a:rPr lang="en" b="1" dirty="0"/>
              <a:t> Organizational Oversight</a:t>
            </a:r>
            <a:br>
              <a:rPr lang="en" b="1" dirty="0"/>
            </a:br>
            <a:r>
              <a:rPr lang="en" b="1" dirty="0"/>
              <a:t>Structure Comparison</a:t>
            </a:r>
            <a:endParaRPr b="1" i="1" dirty="0"/>
          </a:p>
        </p:txBody>
      </p:sp>
      <p:sp>
        <p:nvSpPr>
          <p:cNvPr id="198" name="Google Shape;198;p29"/>
          <p:cNvSpPr txBox="1">
            <a:spLocks noGrp="1"/>
          </p:cNvSpPr>
          <p:nvPr>
            <p:ph type="body" idx="4294967295"/>
          </p:nvPr>
        </p:nvSpPr>
        <p:spPr>
          <a:xfrm>
            <a:off x="569539" y="2276475"/>
            <a:ext cx="5510213" cy="4568825"/>
          </a:xfrm>
          <a:prstGeom prst="rect">
            <a:avLst/>
          </a:prstGeom>
        </p:spPr>
        <p:txBody>
          <a:bodyPr spcFirstLastPara="1" vert="horz" wrap="square" lIns="121900" tIns="121900" rIns="121900" bIns="121900" numCol="1" anchor="t" anchorCtr="0" compatLnSpc="1">
            <a:prstTxWarp prst="textNoShape">
              <a:avLst/>
            </a:prstTxWarp>
            <a:noAutofit/>
          </a:bodyPr>
          <a:lstStyle/>
          <a:p>
            <a:pPr marL="457189" indent="0">
              <a:spcBef>
                <a:spcPts val="933"/>
              </a:spcBef>
              <a:buNone/>
            </a:pPr>
            <a:r>
              <a:rPr lang="en" sz="3733" b="1" u="sng" dirty="0">
                <a:solidFill>
                  <a:srgbClr val="434343"/>
                </a:solidFill>
              </a:rPr>
              <a:t>CORPORATION</a:t>
            </a:r>
            <a:endParaRPr sz="3733" b="1" u="sng" dirty="0">
              <a:solidFill>
                <a:srgbClr val="434343"/>
              </a:solidFill>
            </a:endParaRPr>
          </a:p>
          <a:p>
            <a:pPr indent="-507987">
              <a:spcBef>
                <a:spcPts val="800"/>
              </a:spcBef>
              <a:buClr>
                <a:srgbClr val="434343"/>
              </a:buClr>
              <a:buSzPts val="2400"/>
            </a:pPr>
            <a:r>
              <a:rPr lang="en" sz="3200" dirty="0">
                <a:solidFill>
                  <a:srgbClr val="434343"/>
                </a:solidFill>
              </a:rPr>
              <a:t>Founding Fathers</a:t>
            </a:r>
            <a:endParaRPr sz="3200" dirty="0">
              <a:solidFill>
                <a:srgbClr val="434343"/>
              </a:solidFill>
            </a:endParaRPr>
          </a:p>
          <a:p>
            <a:pPr indent="-507987">
              <a:buClr>
                <a:srgbClr val="434343"/>
              </a:buClr>
              <a:buSzPts val="2400"/>
            </a:pPr>
            <a:r>
              <a:rPr lang="en" sz="3200" dirty="0">
                <a:solidFill>
                  <a:srgbClr val="434343"/>
                </a:solidFill>
              </a:rPr>
              <a:t>Board of Directors</a:t>
            </a:r>
            <a:endParaRPr sz="3200" dirty="0">
              <a:solidFill>
                <a:srgbClr val="434343"/>
              </a:solidFill>
            </a:endParaRPr>
          </a:p>
          <a:p>
            <a:pPr indent="-507987">
              <a:buClr>
                <a:srgbClr val="434343"/>
              </a:buClr>
              <a:buSzPts val="2400"/>
            </a:pPr>
            <a:r>
              <a:rPr lang="en" sz="3200" dirty="0">
                <a:solidFill>
                  <a:srgbClr val="434343"/>
                </a:solidFill>
              </a:rPr>
              <a:t>CEO</a:t>
            </a:r>
            <a:endParaRPr sz="3200" dirty="0">
              <a:solidFill>
                <a:srgbClr val="434343"/>
              </a:solidFill>
            </a:endParaRPr>
          </a:p>
          <a:p>
            <a:pPr indent="-507987">
              <a:buClr>
                <a:srgbClr val="434343"/>
              </a:buClr>
              <a:buSzPts val="2400"/>
            </a:pPr>
            <a:r>
              <a:rPr lang="en" sz="3200" dirty="0">
                <a:solidFill>
                  <a:srgbClr val="434343"/>
                </a:solidFill>
              </a:rPr>
              <a:t>Employees</a:t>
            </a:r>
            <a:endParaRPr sz="3200" dirty="0">
              <a:solidFill>
                <a:srgbClr val="434343"/>
              </a:solidFill>
            </a:endParaRPr>
          </a:p>
          <a:p>
            <a:pPr indent="-507987">
              <a:buClr>
                <a:srgbClr val="434343"/>
              </a:buClr>
              <a:buSzPts val="2400"/>
            </a:pPr>
            <a:r>
              <a:rPr lang="en" sz="3200" dirty="0">
                <a:solidFill>
                  <a:srgbClr val="434343"/>
                </a:solidFill>
              </a:rPr>
              <a:t>Customers and consumers</a:t>
            </a:r>
            <a:endParaRPr dirty="0">
              <a:solidFill>
                <a:srgbClr val="434343"/>
              </a:solidFill>
            </a:endParaRPr>
          </a:p>
          <a:p>
            <a:pPr marL="0" indent="0">
              <a:spcBef>
                <a:spcPts val="2133"/>
              </a:spcBef>
              <a:spcAft>
                <a:spcPts val="2133"/>
              </a:spcAft>
              <a:buNone/>
            </a:pPr>
            <a:endParaRPr dirty="0">
              <a:solidFill>
                <a:srgbClr val="434343"/>
              </a:solidFill>
            </a:endParaRPr>
          </a:p>
        </p:txBody>
      </p:sp>
      <p:sp>
        <p:nvSpPr>
          <p:cNvPr id="199" name="Google Shape;199;p29"/>
          <p:cNvSpPr txBox="1">
            <a:spLocks noGrp="1"/>
          </p:cNvSpPr>
          <p:nvPr>
            <p:ph type="body" idx="4294967295"/>
          </p:nvPr>
        </p:nvSpPr>
        <p:spPr>
          <a:xfrm>
            <a:off x="6611938" y="2265363"/>
            <a:ext cx="5580062" cy="4592637"/>
          </a:xfrm>
          <a:prstGeom prst="rect">
            <a:avLst/>
          </a:prstGeom>
        </p:spPr>
        <p:txBody>
          <a:bodyPr spcFirstLastPara="1" vert="horz" wrap="square" lIns="121900" tIns="121900" rIns="121900" bIns="121900" numCol="1" anchor="t" anchorCtr="0" compatLnSpc="1">
            <a:prstTxWarp prst="textNoShape">
              <a:avLst/>
            </a:prstTxWarp>
            <a:noAutofit/>
          </a:bodyPr>
          <a:lstStyle/>
          <a:p>
            <a:pPr marL="457189" indent="0">
              <a:spcBef>
                <a:spcPts val="933"/>
              </a:spcBef>
              <a:buNone/>
            </a:pPr>
            <a:r>
              <a:rPr lang="en" sz="3733" dirty="0">
                <a:solidFill>
                  <a:srgbClr val="434343"/>
                </a:solidFill>
              </a:rPr>
              <a:t>     </a:t>
            </a:r>
            <a:r>
              <a:rPr lang="en" sz="3733" b="1" u="sng" dirty="0">
                <a:solidFill>
                  <a:srgbClr val="434343"/>
                </a:solidFill>
              </a:rPr>
              <a:t>TDHE</a:t>
            </a:r>
            <a:endParaRPr sz="3733" b="1" u="sng" dirty="0">
              <a:solidFill>
                <a:srgbClr val="434343"/>
              </a:solidFill>
            </a:endParaRPr>
          </a:p>
          <a:p>
            <a:pPr indent="-507987">
              <a:spcBef>
                <a:spcPts val="800"/>
              </a:spcBef>
              <a:buClr>
                <a:srgbClr val="434343"/>
              </a:buClr>
              <a:buSzPts val="2400"/>
            </a:pPr>
            <a:r>
              <a:rPr lang="en" sz="3200" b="1" dirty="0">
                <a:solidFill>
                  <a:srgbClr val="434343"/>
                </a:solidFill>
              </a:rPr>
              <a:t>Tribal Council</a:t>
            </a:r>
            <a:endParaRPr sz="3200" b="1" dirty="0">
              <a:solidFill>
                <a:srgbClr val="434343"/>
              </a:solidFill>
            </a:endParaRPr>
          </a:p>
          <a:p>
            <a:pPr indent="-507987">
              <a:buClr>
                <a:srgbClr val="434343"/>
              </a:buClr>
              <a:buSzPts val="2400"/>
            </a:pPr>
            <a:r>
              <a:rPr lang="en" sz="3200" b="1" dirty="0">
                <a:solidFill>
                  <a:srgbClr val="434343"/>
                </a:solidFill>
              </a:rPr>
              <a:t>Board of Commissioners</a:t>
            </a:r>
            <a:endParaRPr sz="3200" b="1" dirty="0">
              <a:solidFill>
                <a:srgbClr val="434343"/>
              </a:solidFill>
            </a:endParaRPr>
          </a:p>
          <a:p>
            <a:pPr indent="-507987">
              <a:buClr>
                <a:srgbClr val="434343"/>
              </a:buClr>
              <a:buSzPts val="2400"/>
            </a:pPr>
            <a:r>
              <a:rPr lang="en" sz="3200" b="1" dirty="0">
                <a:solidFill>
                  <a:srgbClr val="434343"/>
                </a:solidFill>
              </a:rPr>
              <a:t>Executive Director</a:t>
            </a:r>
            <a:endParaRPr sz="3200" b="1" dirty="0">
              <a:solidFill>
                <a:srgbClr val="434343"/>
              </a:solidFill>
            </a:endParaRPr>
          </a:p>
          <a:p>
            <a:pPr indent="-507987">
              <a:buClr>
                <a:srgbClr val="434343"/>
              </a:buClr>
              <a:buSzPts val="2400"/>
            </a:pPr>
            <a:r>
              <a:rPr lang="en" sz="3200" b="1" dirty="0">
                <a:solidFill>
                  <a:srgbClr val="434343"/>
                </a:solidFill>
              </a:rPr>
              <a:t>Employees</a:t>
            </a:r>
            <a:endParaRPr sz="3200" b="1" dirty="0">
              <a:solidFill>
                <a:srgbClr val="434343"/>
              </a:solidFill>
            </a:endParaRPr>
          </a:p>
          <a:p>
            <a:pPr indent="-507987">
              <a:buClr>
                <a:srgbClr val="434343"/>
              </a:buClr>
              <a:buSzPts val="2400"/>
            </a:pPr>
            <a:r>
              <a:rPr lang="en" sz="3200" b="1" dirty="0">
                <a:solidFill>
                  <a:srgbClr val="434343"/>
                </a:solidFill>
              </a:rPr>
              <a:t>Tenants and Homebuyers</a:t>
            </a:r>
            <a:endParaRPr sz="3200" b="1" dirty="0">
              <a:solidFill>
                <a:srgbClr val="434343"/>
              </a:solidFill>
            </a:endParaRPr>
          </a:p>
        </p:txBody>
      </p:sp>
    </p:spTree>
    <p:extLst>
      <p:ext uri="{BB962C8B-B14F-4D97-AF65-F5344CB8AC3E}">
        <p14:creationId xmlns:p14="http://schemas.microsoft.com/office/powerpoint/2010/main" val="1318117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B77E3C04-CF48-E2A9-122D-EAE23AC3395E}"/>
              </a:ext>
            </a:extLst>
          </p:cNvPr>
          <p:cNvGraphicFramePr/>
          <p:nvPr>
            <p:extLst>
              <p:ext uri="{D42A27DB-BD31-4B8C-83A1-F6EECF244321}">
                <p14:modId xmlns:p14="http://schemas.microsoft.com/office/powerpoint/2010/main" val="2281475697"/>
              </p:ext>
            </p:extLst>
          </p:nvPr>
        </p:nvGraphicFramePr>
        <p:xfrm>
          <a:off x="1952777" y="141568"/>
          <a:ext cx="8902700" cy="5647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C75F021F-D8C8-3BF1-AAF3-BEF389CF156A}"/>
              </a:ext>
            </a:extLst>
          </p:cNvPr>
          <p:cNvSpPr txBox="1"/>
          <p:nvPr/>
        </p:nvSpPr>
        <p:spPr>
          <a:xfrm>
            <a:off x="2051389" y="6121189"/>
            <a:ext cx="7803812" cy="707886"/>
          </a:xfrm>
          <a:prstGeom prst="rect">
            <a:avLst/>
          </a:prstGeom>
          <a:solidFill>
            <a:srgbClr val="A43035"/>
          </a:solidFill>
        </p:spPr>
        <p:txBody>
          <a:bodyPr wrap="square" rtlCol="0">
            <a:spAutoFit/>
          </a:bodyPr>
          <a:lstStyle/>
          <a:p>
            <a:r>
              <a:rPr lang="en-US" sz="4000" dirty="0">
                <a:solidFill>
                  <a:schemeClr val="bg1"/>
                </a:solidFill>
              </a:rPr>
              <a:t>1937 HOUSING ACT VS. NAHASDA</a:t>
            </a:r>
          </a:p>
        </p:txBody>
      </p:sp>
    </p:spTree>
    <p:extLst>
      <p:ext uri="{BB962C8B-B14F-4D97-AF65-F5344CB8AC3E}">
        <p14:creationId xmlns:p14="http://schemas.microsoft.com/office/powerpoint/2010/main" val="1073076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1"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2"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Graphic spid="5" grpId="2">
        <p:bldAsOne/>
      </p:bldGraphic>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08;p30">
            <a:extLst>
              <a:ext uri="{FF2B5EF4-FFF2-40B4-BE49-F238E27FC236}">
                <a16:creationId xmlns:a16="http://schemas.microsoft.com/office/drawing/2014/main" id="{D620BC6E-F735-EFE8-42A9-07CA3EC322F1}"/>
              </a:ext>
            </a:extLst>
          </p:cNvPr>
          <p:cNvSpPr txBox="1"/>
          <p:nvPr/>
        </p:nvSpPr>
        <p:spPr>
          <a:xfrm>
            <a:off x="6916388" y="3443363"/>
            <a:ext cx="3356239" cy="518400"/>
          </a:xfrm>
          <a:prstGeom prst="rect">
            <a:avLst/>
          </a:prstGeom>
          <a:noFill/>
          <a:ln>
            <a:noFill/>
          </a:ln>
        </p:spPr>
        <p:txBody>
          <a:bodyPr spcFirstLastPara="1" wrap="square" lIns="121900" tIns="121900" rIns="121900" bIns="121900" anchor="t" anchorCtr="0">
            <a:noAutofit/>
          </a:bodyPr>
          <a:lstStyle/>
          <a:p>
            <a:pPr algn="ctr"/>
            <a:r>
              <a:rPr lang="en" sz="3200" b="1" dirty="0">
                <a:latin typeface="Calibri" panose="020F0502020204030204" pitchFamily="34" charset="0"/>
                <a:ea typeface="Calibri" panose="020F0502020204030204" pitchFamily="34" charset="0"/>
                <a:cs typeface="Calibri" panose="020F0502020204030204" pitchFamily="34" charset="0"/>
                <a:sym typeface="Roboto"/>
              </a:rPr>
              <a:t>POLICY MAKING </a:t>
            </a:r>
            <a:endParaRPr sz="3200" b="1" dirty="0">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 name="Google Shape;212;p30">
            <a:extLst>
              <a:ext uri="{FF2B5EF4-FFF2-40B4-BE49-F238E27FC236}">
                <a16:creationId xmlns:a16="http://schemas.microsoft.com/office/drawing/2014/main" id="{9DDD653B-7176-53A4-A69A-7D393F133597}"/>
              </a:ext>
            </a:extLst>
          </p:cNvPr>
          <p:cNvSpPr txBox="1"/>
          <p:nvPr/>
        </p:nvSpPr>
        <p:spPr>
          <a:xfrm>
            <a:off x="1557093" y="3452163"/>
            <a:ext cx="4357769" cy="744400"/>
          </a:xfrm>
          <a:prstGeom prst="rect">
            <a:avLst/>
          </a:prstGeom>
          <a:noFill/>
          <a:ln>
            <a:noFill/>
          </a:ln>
        </p:spPr>
        <p:txBody>
          <a:bodyPr spcFirstLastPara="1" wrap="square" lIns="121900" tIns="121900" rIns="121900" bIns="121900" anchor="t" anchorCtr="0">
            <a:noAutofit/>
          </a:bodyPr>
          <a:lstStyle/>
          <a:p>
            <a:pPr algn="ctr"/>
            <a:r>
              <a:rPr lang="en" sz="3200" b="1" dirty="0">
                <a:latin typeface="Calibri" panose="020F0502020204030204" pitchFamily="34" charset="0"/>
                <a:ea typeface="Calibri" panose="020F0502020204030204" pitchFamily="34" charset="0"/>
                <a:cs typeface="Calibri" panose="020F0502020204030204" pitchFamily="34" charset="0"/>
                <a:sym typeface="Roboto"/>
              </a:rPr>
              <a:t>MONITOR PROGRESS </a:t>
            </a:r>
            <a:endParaRPr sz="3200" b="1" dirty="0">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4" name="Google Shape;207;p30">
            <a:extLst>
              <a:ext uri="{FF2B5EF4-FFF2-40B4-BE49-F238E27FC236}">
                <a16:creationId xmlns:a16="http://schemas.microsoft.com/office/drawing/2014/main" id="{55797884-2928-183C-AB08-8E43C561FB50}"/>
              </a:ext>
            </a:extLst>
          </p:cNvPr>
          <p:cNvSpPr/>
          <p:nvPr/>
        </p:nvSpPr>
        <p:spPr>
          <a:xfrm rot="5400000">
            <a:off x="7436201" y="2245979"/>
            <a:ext cx="1069496" cy="1625025"/>
          </a:xfrm>
          <a:prstGeom prst="bentArrow">
            <a:avLst>
              <a:gd name="adj1" fmla="val 25000"/>
              <a:gd name="adj2" fmla="val 25880"/>
              <a:gd name="adj3" fmla="val 25000"/>
              <a:gd name="adj4" fmla="val 43750"/>
            </a:avLst>
          </a:prstGeom>
          <a:solidFill>
            <a:srgbClr val="C62127"/>
          </a:solidFill>
          <a:ln w="9525" cap="flat" cmpd="sng">
            <a:solidFill>
              <a:srgbClr val="DD7E6B"/>
            </a:solidFill>
            <a:prstDash val="solid"/>
            <a:round/>
            <a:headEnd type="none" w="sm" len="sm"/>
            <a:tailEnd type="none" w="sm" len="sm"/>
          </a:ln>
        </p:spPr>
        <p:txBody>
          <a:bodyPr spcFirstLastPara="1" wrap="square" lIns="121900" tIns="121900" rIns="121900" bIns="121900" anchor="ctr" anchorCtr="0">
            <a:noAutofit/>
          </a:bodyPr>
          <a:lstStyle/>
          <a:p>
            <a:endParaRPr sz="2400" dirty="0"/>
          </a:p>
        </p:txBody>
      </p:sp>
      <p:sp>
        <p:nvSpPr>
          <p:cNvPr id="5" name="Google Shape;209;p30">
            <a:extLst>
              <a:ext uri="{FF2B5EF4-FFF2-40B4-BE49-F238E27FC236}">
                <a16:creationId xmlns:a16="http://schemas.microsoft.com/office/drawing/2014/main" id="{9BD9ED39-42BD-C900-76C7-B6372F88737A}"/>
              </a:ext>
            </a:extLst>
          </p:cNvPr>
          <p:cNvSpPr/>
          <p:nvPr/>
        </p:nvSpPr>
        <p:spPr>
          <a:xfrm rot="10800000">
            <a:off x="7311346" y="4143537"/>
            <a:ext cx="1363767" cy="1321962"/>
          </a:xfrm>
          <a:prstGeom prst="bentArrow">
            <a:avLst>
              <a:gd name="adj1" fmla="val 22306"/>
              <a:gd name="adj2" fmla="val 25000"/>
              <a:gd name="adj3" fmla="val 25673"/>
              <a:gd name="adj4" fmla="val 55871"/>
            </a:avLst>
          </a:prstGeom>
          <a:solidFill>
            <a:srgbClr val="C62127"/>
          </a:solidFill>
          <a:ln w="9525" cap="flat" cmpd="sng">
            <a:solidFill>
              <a:srgbClr val="DD7E6B"/>
            </a:solidFill>
            <a:prstDash val="solid"/>
            <a:round/>
            <a:headEnd type="none" w="sm" len="sm"/>
            <a:tailEnd type="none" w="sm" len="sm"/>
          </a:ln>
        </p:spPr>
        <p:txBody>
          <a:bodyPr spcFirstLastPara="1" wrap="square" lIns="121900" tIns="121900" rIns="121900" bIns="121900" anchor="ctr" anchorCtr="0">
            <a:noAutofit/>
          </a:bodyPr>
          <a:lstStyle/>
          <a:p>
            <a:endParaRPr sz="2400" dirty="0"/>
          </a:p>
        </p:txBody>
      </p:sp>
      <p:sp>
        <p:nvSpPr>
          <p:cNvPr id="6" name="Google Shape;210;p30">
            <a:extLst>
              <a:ext uri="{FF2B5EF4-FFF2-40B4-BE49-F238E27FC236}">
                <a16:creationId xmlns:a16="http://schemas.microsoft.com/office/drawing/2014/main" id="{16C26C66-4F2A-D0C3-2AC5-2F4DB28E9D44}"/>
              </a:ext>
            </a:extLst>
          </p:cNvPr>
          <p:cNvSpPr txBox="1"/>
          <p:nvPr/>
        </p:nvSpPr>
        <p:spPr>
          <a:xfrm>
            <a:off x="4594475" y="4689763"/>
            <a:ext cx="2844400" cy="518400"/>
          </a:xfrm>
          <a:prstGeom prst="rect">
            <a:avLst/>
          </a:prstGeom>
          <a:noFill/>
          <a:ln>
            <a:noFill/>
          </a:ln>
        </p:spPr>
        <p:txBody>
          <a:bodyPr spcFirstLastPara="1" wrap="square" lIns="121900" tIns="121900" rIns="121900" bIns="121900" anchor="t" anchorCtr="0">
            <a:noAutofit/>
          </a:bodyPr>
          <a:lstStyle/>
          <a:p>
            <a:pPr algn="ctr"/>
            <a:r>
              <a:rPr lang="en" sz="3200" b="1" dirty="0">
                <a:latin typeface="Calibri" panose="020F0502020204030204" pitchFamily="34" charset="0"/>
                <a:ea typeface="Calibri" panose="020F0502020204030204" pitchFamily="34" charset="0"/>
                <a:cs typeface="Calibri" panose="020F0502020204030204" pitchFamily="34" charset="0"/>
                <a:sym typeface="Roboto"/>
              </a:rPr>
              <a:t>OVERSIGHT/ GUIDANCE</a:t>
            </a:r>
            <a:endParaRPr sz="3200" b="1" dirty="0">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7" name="Google Shape;211;p30">
            <a:extLst>
              <a:ext uri="{FF2B5EF4-FFF2-40B4-BE49-F238E27FC236}">
                <a16:creationId xmlns:a16="http://schemas.microsoft.com/office/drawing/2014/main" id="{0C275B65-302D-C8A3-3A2E-0CF1B507A351}"/>
              </a:ext>
            </a:extLst>
          </p:cNvPr>
          <p:cNvSpPr/>
          <p:nvPr/>
        </p:nvSpPr>
        <p:spPr>
          <a:xfrm rot="-5400000">
            <a:off x="3472938" y="3942819"/>
            <a:ext cx="1211209" cy="1440610"/>
          </a:xfrm>
          <a:prstGeom prst="bentArrow">
            <a:avLst>
              <a:gd name="adj1" fmla="val 25000"/>
              <a:gd name="adj2" fmla="val 24059"/>
              <a:gd name="adj3" fmla="val 25000"/>
              <a:gd name="adj4" fmla="val 43750"/>
            </a:avLst>
          </a:prstGeom>
          <a:solidFill>
            <a:srgbClr val="C62127"/>
          </a:solidFill>
          <a:ln w="9525" cap="flat" cmpd="sng">
            <a:solidFill>
              <a:srgbClr val="DD7E6B"/>
            </a:solidFill>
            <a:prstDash val="solid"/>
            <a:round/>
            <a:headEnd type="none" w="sm" len="sm"/>
            <a:tailEnd type="none" w="sm" len="sm"/>
          </a:ln>
        </p:spPr>
        <p:txBody>
          <a:bodyPr spcFirstLastPara="1" wrap="square" lIns="121900" tIns="121900" rIns="121900" bIns="121900" anchor="ctr" anchorCtr="0">
            <a:noAutofit/>
          </a:bodyPr>
          <a:lstStyle/>
          <a:p>
            <a:endParaRPr sz="2400" dirty="0"/>
          </a:p>
        </p:txBody>
      </p:sp>
      <p:sp>
        <p:nvSpPr>
          <p:cNvPr id="8" name="Google Shape;213;p30">
            <a:extLst>
              <a:ext uri="{FF2B5EF4-FFF2-40B4-BE49-F238E27FC236}">
                <a16:creationId xmlns:a16="http://schemas.microsoft.com/office/drawing/2014/main" id="{ED6C80D6-C5E1-2F9A-2F90-4011B5C6E511}"/>
              </a:ext>
            </a:extLst>
          </p:cNvPr>
          <p:cNvSpPr/>
          <p:nvPr/>
        </p:nvSpPr>
        <p:spPr>
          <a:xfrm>
            <a:off x="3547841" y="2422422"/>
            <a:ext cx="1374243" cy="1081086"/>
          </a:xfrm>
          <a:prstGeom prst="bentArrow">
            <a:avLst>
              <a:gd name="adj1" fmla="val 25000"/>
              <a:gd name="adj2" fmla="val 25000"/>
              <a:gd name="adj3" fmla="val 25000"/>
              <a:gd name="adj4" fmla="val 43750"/>
            </a:avLst>
          </a:prstGeom>
          <a:solidFill>
            <a:srgbClr val="C62127"/>
          </a:solidFill>
          <a:ln w="9525" cap="flat" cmpd="sng">
            <a:solidFill>
              <a:srgbClr val="DD7E6B"/>
            </a:solidFill>
            <a:prstDash val="solid"/>
            <a:round/>
            <a:headEnd type="none" w="sm" len="sm"/>
            <a:tailEnd type="none" w="sm" len="sm"/>
          </a:ln>
        </p:spPr>
        <p:txBody>
          <a:bodyPr spcFirstLastPara="1" wrap="square" lIns="121900" tIns="121900" rIns="121900" bIns="121900" anchor="ctr" anchorCtr="0">
            <a:noAutofit/>
          </a:bodyPr>
          <a:lstStyle/>
          <a:p>
            <a:endParaRPr sz="2400" dirty="0"/>
          </a:p>
        </p:txBody>
      </p:sp>
      <p:sp>
        <p:nvSpPr>
          <p:cNvPr id="204" name="Google Shape;204;p30"/>
          <p:cNvSpPr txBox="1">
            <a:spLocks/>
          </p:cNvSpPr>
          <p:nvPr/>
        </p:nvSpPr>
        <p:spPr>
          <a:xfrm>
            <a:off x="1831825" y="152464"/>
            <a:ext cx="11214100" cy="1081087"/>
          </a:xfrm>
          <a:prstGeom prst="rect">
            <a:avLst/>
          </a:prstGeom>
        </p:spPr>
        <p:txBody>
          <a:bodyPr spcFirstLastPara="1" vert="horz" wrap="square" lIns="121900" tIns="121900" rIns="121900" bIns="121900" numCol="1" rtlCol="0" anchor="b"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endParaRPr lang="en-US" b="1" dirty="0"/>
          </a:p>
          <a:p>
            <a:r>
              <a:rPr lang="en-US" b="1" dirty="0"/>
              <a:t>Key Roles of Board of Commissioners </a:t>
            </a:r>
          </a:p>
        </p:txBody>
      </p:sp>
      <p:sp>
        <p:nvSpPr>
          <p:cNvPr id="9" name="TextBox 8">
            <a:extLst>
              <a:ext uri="{FF2B5EF4-FFF2-40B4-BE49-F238E27FC236}">
                <a16:creationId xmlns:a16="http://schemas.microsoft.com/office/drawing/2014/main" id="{9DC8E549-6C1B-7D54-4D48-AE0C4123F21C}"/>
              </a:ext>
            </a:extLst>
          </p:cNvPr>
          <p:cNvSpPr txBox="1"/>
          <p:nvPr/>
        </p:nvSpPr>
        <p:spPr>
          <a:xfrm>
            <a:off x="5410200" y="2198913"/>
            <a:ext cx="1208313" cy="615553"/>
          </a:xfrm>
          <a:prstGeom prst="rect">
            <a:avLst/>
          </a:prstGeom>
          <a:noFill/>
        </p:spPr>
        <p:txBody>
          <a:bodyPr wrap="square" rtlCol="0">
            <a:spAutoFit/>
          </a:bodyPr>
          <a:lstStyle/>
          <a:p>
            <a:pPr algn="ctr"/>
            <a:r>
              <a:rPr lang="en-US" sz="3400" b="1" dirty="0">
                <a:latin typeface="Calibri" panose="020F0502020204030204" pitchFamily="34" charset="0"/>
                <a:ea typeface="Calibri" panose="020F0502020204030204" pitchFamily="34" charset="0"/>
                <a:cs typeface="Calibri" panose="020F0502020204030204" pitchFamily="34" charset="0"/>
              </a:rPr>
              <a:t>BOC</a:t>
            </a:r>
          </a:p>
        </p:txBody>
      </p:sp>
    </p:spTree>
    <p:extLst>
      <p:ext uri="{BB962C8B-B14F-4D97-AF65-F5344CB8AC3E}">
        <p14:creationId xmlns:p14="http://schemas.microsoft.com/office/powerpoint/2010/main" val="10641373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1"/>
          <p:cNvSpPr/>
          <p:nvPr/>
        </p:nvSpPr>
        <p:spPr>
          <a:xfrm>
            <a:off x="7243667" y="-2437433"/>
            <a:ext cx="6165600" cy="5920000"/>
          </a:xfrm>
          <a:prstGeom prst="ellipse">
            <a:avLst/>
          </a:prstGeom>
          <a:solidFill>
            <a:srgbClr val="C9222A"/>
          </a:solidFill>
          <a:ln w="9525" cap="flat" cmpd="sng">
            <a:solidFill>
              <a:srgbClr val="577A9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endParaRPr sz="2400" dirty="0"/>
          </a:p>
        </p:txBody>
      </p:sp>
      <p:sp>
        <p:nvSpPr>
          <p:cNvPr id="219" name="Google Shape;219;p31"/>
          <p:cNvSpPr txBox="1"/>
          <p:nvPr/>
        </p:nvSpPr>
        <p:spPr>
          <a:xfrm>
            <a:off x="7084200" y="658633"/>
            <a:ext cx="5220000" cy="914800"/>
          </a:xfrm>
          <a:prstGeom prst="rect">
            <a:avLst/>
          </a:prstGeom>
          <a:noFill/>
          <a:ln>
            <a:noFill/>
          </a:ln>
        </p:spPr>
        <p:txBody>
          <a:bodyPr spcFirstLastPara="1" wrap="square" lIns="121900" tIns="121900" rIns="121900" bIns="121900" anchor="t" anchorCtr="0">
            <a:noAutofit/>
          </a:bodyPr>
          <a:lstStyle/>
          <a:p>
            <a:pPr algn="ctr"/>
            <a:r>
              <a:rPr lang="en" sz="5467"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Planning</a:t>
            </a:r>
            <a:r>
              <a:rPr lang="en" sz="52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 </a:t>
            </a:r>
            <a:endParaRPr sz="52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20" name="Google Shape;220;p31"/>
          <p:cNvSpPr txBox="1"/>
          <p:nvPr/>
        </p:nvSpPr>
        <p:spPr>
          <a:xfrm>
            <a:off x="100169" y="1004925"/>
            <a:ext cx="7612546" cy="2812845"/>
          </a:xfrm>
          <a:prstGeom prst="rect">
            <a:avLst/>
          </a:prstGeom>
          <a:noFill/>
          <a:ln>
            <a:noFill/>
          </a:ln>
        </p:spPr>
        <p:txBody>
          <a:bodyPr spcFirstLastPara="1" wrap="square" lIns="121900" tIns="121900" rIns="121900" bIns="121900" anchor="t" anchorCtr="0">
            <a:noAutofit/>
          </a:bodyPr>
          <a:lstStyle/>
          <a:p>
            <a:pPr marL="1066785" indent="-457200">
              <a:lnSpc>
                <a:spcPct val="115000"/>
              </a:lnSpc>
              <a:spcBef>
                <a:spcPts val="1067"/>
              </a:spcBef>
              <a:buFont typeface="Arial" panose="020B0604020202020204" pitchFamily="34" charset="0"/>
              <a:buChar char="•"/>
            </a:pPr>
            <a:r>
              <a:rPr lang="en" sz="32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Participate in short- and long-term Strategic Planning </a:t>
            </a:r>
            <a:endParaRPr sz="32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1066785" indent="-457200">
              <a:lnSpc>
                <a:spcPct val="115000"/>
              </a:lnSpc>
              <a:spcBef>
                <a:spcPts val="1333"/>
              </a:spcBef>
              <a:buFont typeface="Arial" panose="020B0604020202020204" pitchFamily="34" charset="0"/>
              <a:buChar char="•"/>
            </a:pPr>
            <a:r>
              <a:rPr lang="en" sz="32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Review and approve Indian Housing Plans (IHP) on annual basis</a:t>
            </a:r>
            <a:endParaRPr sz="32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 name="TextBox 2">
            <a:extLst>
              <a:ext uri="{FF2B5EF4-FFF2-40B4-BE49-F238E27FC236}">
                <a16:creationId xmlns:a16="http://schemas.microsoft.com/office/drawing/2014/main" id="{73EAF7E4-329B-FC02-ED2A-75B3BE8CE335}"/>
              </a:ext>
            </a:extLst>
          </p:cNvPr>
          <p:cNvSpPr txBox="1"/>
          <p:nvPr/>
        </p:nvSpPr>
        <p:spPr>
          <a:xfrm>
            <a:off x="100169" y="3874005"/>
            <a:ext cx="10226298" cy="1924758"/>
          </a:xfrm>
          <a:prstGeom prst="rect">
            <a:avLst/>
          </a:prstGeom>
          <a:noFill/>
        </p:spPr>
        <p:txBody>
          <a:bodyPr wrap="square">
            <a:spAutoFit/>
          </a:bodyPr>
          <a:lstStyle/>
          <a:p>
            <a:pPr marL="1066785" indent="-457200">
              <a:lnSpc>
                <a:spcPct val="115000"/>
              </a:lnSpc>
              <a:spcBef>
                <a:spcPts val="1333"/>
              </a:spcBef>
              <a:buFont typeface="Arial" panose="020B0604020202020204" pitchFamily="34" charset="0"/>
              <a:buChar char="•"/>
            </a:pPr>
            <a:r>
              <a:rPr lang="en-US" sz="32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Ensure IHP plans align with Tribal leadership goals</a:t>
            </a:r>
          </a:p>
          <a:p>
            <a:pPr marL="1066785" indent="-457200">
              <a:lnSpc>
                <a:spcPct val="115000"/>
              </a:lnSpc>
              <a:spcBef>
                <a:spcPts val="1333"/>
              </a:spcBef>
              <a:spcAft>
                <a:spcPts val="1333"/>
              </a:spcAft>
              <a:buFont typeface="Arial" panose="020B0604020202020204" pitchFamily="34" charset="0"/>
              <a:buChar char="•"/>
            </a:pPr>
            <a:r>
              <a:rPr lang="en-US" sz="32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Consider leveraged funding sources in meeting strategic goals</a:t>
            </a:r>
            <a:endParaRPr lang="en-US" sz="3200" dirty="0">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1285694939"/>
      </p:ext>
    </p:extLst>
  </p:cSld>
  <p:clrMapOvr>
    <a:masterClrMapping/>
  </p:clrMapOvr>
  <p:transition>
    <p:random/>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2"/>
          <p:cNvSpPr/>
          <p:nvPr/>
        </p:nvSpPr>
        <p:spPr>
          <a:xfrm>
            <a:off x="7243667" y="-2437433"/>
            <a:ext cx="6165600" cy="5746690"/>
          </a:xfrm>
          <a:prstGeom prst="ellipse">
            <a:avLst/>
          </a:prstGeom>
          <a:solidFill>
            <a:srgbClr val="C9222A"/>
          </a:solidFill>
          <a:ln w="9525" cap="flat" cmpd="sng">
            <a:solidFill>
              <a:srgbClr val="577A9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endParaRPr sz="2400" dirty="0"/>
          </a:p>
        </p:txBody>
      </p:sp>
      <p:sp>
        <p:nvSpPr>
          <p:cNvPr id="230" name="Google Shape;230;p32"/>
          <p:cNvSpPr txBox="1"/>
          <p:nvPr/>
        </p:nvSpPr>
        <p:spPr>
          <a:xfrm>
            <a:off x="7084200" y="658633"/>
            <a:ext cx="5220000" cy="914800"/>
          </a:xfrm>
          <a:prstGeom prst="rect">
            <a:avLst/>
          </a:prstGeom>
          <a:noFill/>
          <a:ln>
            <a:noFill/>
          </a:ln>
        </p:spPr>
        <p:txBody>
          <a:bodyPr spcFirstLastPara="1" wrap="square" lIns="121900" tIns="121900" rIns="121900" bIns="121900" anchor="t" anchorCtr="0">
            <a:noAutofit/>
          </a:bodyPr>
          <a:lstStyle/>
          <a:p>
            <a:pPr algn="ctr"/>
            <a:r>
              <a:rPr lang="en" sz="5467"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Policymaking</a:t>
            </a:r>
            <a:r>
              <a:rPr lang="en" sz="52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 </a:t>
            </a:r>
            <a:endParaRPr sz="52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31" name="Google Shape;231;p32"/>
          <p:cNvSpPr txBox="1"/>
          <p:nvPr/>
        </p:nvSpPr>
        <p:spPr>
          <a:xfrm>
            <a:off x="-114953" y="435429"/>
            <a:ext cx="7718194" cy="6546545"/>
          </a:xfrm>
          <a:prstGeom prst="rect">
            <a:avLst/>
          </a:prstGeom>
          <a:noFill/>
          <a:ln>
            <a:noFill/>
          </a:ln>
        </p:spPr>
        <p:txBody>
          <a:bodyPr spcFirstLastPara="1" wrap="square" lIns="121900" tIns="121900" rIns="121900" bIns="121900" anchor="t" anchorCtr="0">
            <a:noAutofit/>
          </a:bodyPr>
          <a:lstStyle/>
          <a:p>
            <a:pPr marL="1066785" indent="-457200">
              <a:spcBef>
                <a:spcPts val="1067"/>
              </a:spcBef>
              <a:buFont typeface="Wingdings" panose="05000000000000000000" pitchFamily="2" charset="2"/>
              <a:buChar char="v"/>
            </a:pPr>
            <a:r>
              <a:rPr lang="en" sz="3200" b="1" dirty="0">
                <a:solidFill>
                  <a:srgbClr val="434343"/>
                </a:solidFill>
                <a:ea typeface="Calibri" panose="020F0502020204030204" pitchFamily="34" charset="0"/>
                <a:cs typeface="Calibri" panose="020F0502020204030204" pitchFamily="34" charset="0"/>
                <a:sym typeface="Roboto"/>
              </a:rPr>
              <a:t>Review and approve new or revised policies</a:t>
            </a:r>
            <a:endParaRPr sz="3200" dirty="0">
              <a:solidFill>
                <a:srgbClr val="434343"/>
              </a:solidFill>
              <a:ea typeface="Calibri" panose="020F0502020204030204" pitchFamily="34" charset="0"/>
              <a:cs typeface="Calibri" panose="020F0502020204030204" pitchFamily="34" charset="0"/>
              <a:sym typeface="Roboto"/>
            </a:endParaRPr>
          </a:p>
          <a:p>
            <a:pPr marL="1066785" indent="-457200">
              <a:spcBef>
                <a:spcPts val="1333"/>
              </a:spcBef>
              <a:buFont typeface="Wingdings" panose="05000000000000000000" pitchFamily="2" charset="2"/>
              <a:buChar char="v"/>
            </a:pPr>
            <a:r>
              <a:rPr lang="en" sz="3200" b="1" dirty="0">
                <a:solidFill>
                  <a:srgbClr val="434343"/>
                </a:solidFill>
                <a:ea typeface="Calibri" panose="020F0502020204030204" pitchFamily="34" charset="0"/>
                <a:cs typeface="Calibri" panose="020F0502020204030204" pitchFamily="34" charset="0"/>
                <a:sym typeface="Roboto"/>
              </a:rPr>
              <a:t>Keep up-to-date on changes to NAHASDA statute and regulations and other applicable federal laws</a:t>
            </a:r>
            <a:endParaRPr sz="3200" dirty="0">
              <a:solidFill>
                <a:srgbClr val="434343"/>
              </a:solidFill>
              <a:ea typeface="Calibri" panose="020F0502020204030204" pitchFamily="34" charset="0"/>
              <a:cs typeface="Calibri" panose="020F0502020204030204" pitchFamily="34" charset="0"/>
              <a:sym typeface="Roboto"/>
            </a:endParaRPr>
          </a:p>
        </p:txBody>
      </p:sp>
      <p:sp>
        <p:nvSpPr>
          <p:cNvPr id="3" name="TextBox 2">
            <a:extLst>
              <a:ext uri="{FF2B5EF4-FFF2-40B4-BE49-F238E27FC236}">
                <a16:creationId xmlns:a16="http://schemas.microsoft.com/office/drawing/2014/main" id="{E22D55F9-3442-C34A-5C2C-097DB44FCE13}"/>
              </a:ext>
            </a:extLst>
          </p:cNvPr>
          <p:cNvSpPr txBox="1"/>
          <p:nvPr/>
        </p:nvSpPr>
        <p:spPr>
          <a:xfrm>
            <a:off x="0" y="3844099"/>
            <a:ext cx="9582912" cy="1736373"/>
          </a:xfrm>
          <a:prstGeom prst="rect">
            <a:avLst/>
          </a:prstGeom>
          <a:noFill/>
        </p:spPr>
        <p:txBody>
          <a:bodyPr wrap="square">
            <a:spAutoFit/>
          </a:bodyPr>
          <a:lstStyle/>
          <a:p>
            <a:pPr marL="1066785" indent="-457200">
              <a:spcBef>
                <a:spcPts val="1333"/>
              </a:spcBef>
              <a:buFont typeface="Wingdings" panose="05000000000000000000" pitchFamily="2" charset="2"/>
              <a:buChar char="v"/>
            </a:pPr>
            <a:r>
              <a:rPr lang="en-US" sz="3200" b="1" dirty="0">
                <a:solidFill>
                  <a:srgbClr val="434343"/>
                </a:solidFill>
                <a:ea typeface="Calibri" panose="020F0502020204030204" pitchFamily="34" charset="0"/>
                <a:cs typeface="Calibri" panose="020F0502020204030204" pitchFamily="34" charset="0"/>
                <a:sym typeface="Roboto"/>
              </a:rPr>
              <a:t>Support Executive or Housing Director to enforce Board-approved policies</a:t>
            </a:r>
          </a:p>
          <a:p>
            <a:pPr marL="1066785" indent="-457200">
              <a:spcBef>
                <a:spcPts val="1333"/>
              </a:spcBef>
              <a:spcAft>
                <a:spcPts val="1333"/>
              </a:spcAft>
              <a:buFont typeface="Wingdings" panose="05000000000000000000" pitchFamily="2" charset="2"/>
              <a:buChar char="v"/>
            </a:pPr>
            <a:r>
              <a:rPr lang="en-US" sz="3200" b="1" dirty="0">
                <a:solidFill>
                  <a:srgbClr val="434343"/>
                </a:solidFill>
                <a:ea typeface="Calibri" panose="020F0502020204030204" pitchFamily="34" charset="0"/>
                <a:cs typeface="Calibri" panose="020F0502020204030204" pitchFamily="34" charset="0"/>
                <a:sym typeface="Roboto"/>
              </a:rPr>
              <a:t>Full Board participation in all decisions</a:t>
            </a:r>
            <a:endParaRPr lang="en-US" sz="3200" dirty="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3147355340"/>
      </p:ext>
    </p:extLst>
  </p:cSld>
  <p:clrMapOvr>
    <a:masterClrMapping/>
  </p:clrMapOvr>
  <p:transition>
    <p:random/>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3"/>
          <p:cNvSpPr/>
          <p:nvPr/>
        </p:nvSpPr>
        <p:spPr>
          <a:xfrm>
            <a:off x="7603139" y="-2327933"/>
            <a:ext cx="6059200" cy="5920000"/>
          </a:xfrm>
          <a:prstGeom prst="ellipse">
            <a:avLst/>
          </a:prstGeom>
          <a:solidFill>
            <a:srgbClr val="C9222A"/>
          </a:solidFill>
          <a:ln w="9525" cap="flat" cmpd="sng">
            <a:solidFill>
              <a:srgbClr val="577A9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endParaRPr sz="2400" dirty="0"/>
          </a:p>
        </p:txBody>
      </p:sp>
      <p:sp>
        <p:nvSpPr>
          <p:cNvPr id="241" name="Google Shape;241;p33"/>
          <p:cNvSpPr txBox="1"/>
          <p:nvPr/>
        </p:nvSpPr>
        <p:spPr>
          <a:xfrm>
            <a:off x="7779000" y="151620"/>
            <a:ext cx="4458000" cy="850800"/>
          </a:xfrm>
          <a:prstGeom prst="rect">
            <a:avLst/>
          </a:prstGeom>
          <a:noFill/>
          <a:ln>
            <a:noFill/>
          </a:ln>
        </p:spPr>
        <p:txBody>
          <a:bodyPr spcFirstLastPara="1" wrap="square" lIns="121900" tIns="121900" rIns="121900" bIns="121900" anchor="t" anchorCtr="0">
            <a:noAutofit/>
          </a:bodyPr>
          <a:lstStyle/>
          <a:p>
            <a:pPr algn="ctr"/>
            <a:r>
              <a:rPr lang="en" sz="64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Oversight/</a:t>
            </a:r>
          </a:p>
          <a:p>
            <a:pPr algn="ctr"/>
            <a:r>
              <a:rPr lang="en" sz="64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Guidance</a:t>
            </a:r>
            <a:r>
              <a:rPr lang="en" sz="6133"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 </a:t>
            </a:r>
            <a:endParaRPr sz="6133"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42" name="Google Shape;242;p33"/>
          <p:cNvSpPr txBox="1"/>
          <p:nvPr/>
        </p:nvSpPr>
        <p:spPr>
          <a:xfrm>
            <a:off x="-262226" y="2110959"/>
            <a:ext cx="9526404" cy="4241296"/>
          </a:xfrm>
          <a:prstGeom prst="rect">
            <a:avLst/>
          </a:prstGeom>
          <a:noFill/>
          <a:ln>
            <a:noFill/>
          </a:ln>
        </p:spPr>
        <p:txBody>
          <a:bodyPr spcFirstLastPara="1" wrap="square" lIns="121900" tIns="121900" rIns="121900" bIns="121900" anchor="t" anchorCtr="0">
            <a:noAutofit/>
          </a:bodyPr>
          <a:lstStyle/>
          <a:p>
            <a:pPr marL="1066785" indent="-457200">
              <a:lnSpc>
                <a:spcPct val="115000"/>
              </a:lnSpc>
              <a:spcBef>
                <a:spcPts val="1067"/>
              </a:spcBef>
              <a:buFont typeface="Wingdings" panose="05000000000000000000" pitchFamily="2" charset="2"/>
              <a:buChar char="v"/>
            </a:pP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Plan for the future of Tribe in providing affordable housing </a:t>
            </a:r>
            <a:endParaRPr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1066785" indent="-457200">
              <a:lnSpc>
                <a:spcPct val="115000"/>
              </a:lnSpc>
              <a:spcBef>
                <a:spcPts val="1067"/>
              </a:spcBef>
              <a:buFont typeface="Wingdings" panose="05000000000000000000" pitchFamily="2" charset="2"/>
              <a:buChar char="v"/>
            </a:pP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Monitor operations and oversee TDHE performance through monthly Executive Director reports</a:t>
            </a:r>
            <a:endParaRPr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 name="Google Shape;242;p33">
            <a:extLst>
              <a:ext uri="{FF2B5EF4-FFF2-40B4-BE49-F238E27FC236}">
                <a16:creationId xmlns:a16="http://schemas.microsoft.com/office/drawing/2014/main" id="{6C1C91FA-DD57-E214-8CFD-2A96FE618DD3}"/>
              </a:ext>
            </a:extLst>
          </p:cNvPr>
          <p:cNvSpPr txBox="1"/>
          <p:nvPr/>
        </p:nvSpPr>
        <p:spPr>
          <a:xfrm>
            <a:off x="-262226" y="386459"/>
            <a:ext cx="9068559" cy="4927034"/>
          </a:xfrm>
          <a:prstGeom prst="rect">
            <a:avLst/>
          </a:prstGeom>
          <a:noFill/>
          <a:ln>
            <a:noFill/>
          </a:ln>
        </p:spPr>
        <p:txBody>
          <a:bodyPr spcFirstLastPara="1" wrap="square" lIns="121900" tIns="121900" rIns="121900" bIns="121900" anchor="t" anchorCtr="0">
            <a:noAutofit/>
          </a:bodyPr>
          <a:lstStyle/>
          <a:p>
            <a:pPr marL="1066785" indent="-457200">
              <a:lnSpc>
                <a:spcPct val="115000"/>
              </a:lnSpc>
              <a:spcBef>
                <a:spcPts val="1067"/>
              </a:spcBef>
              <a:buFont typeface="Wingdings" panose="05000000000000000000" pitchFamily="2" charset="2"/>
              <a:buChar char="v"/>
            </a:pP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Provide overall guidance to ExecutiveDirector </a:t>
            </a:r>
          </a:p>
          <a:p>
            <a:pPr marL="1066785" indent="-457200">
              <a:lnSpc>
                <a:spcPct val="115000"/>
              </a:lnSpc>
              <a:spcBef>
                <a:spcPts val="1067"/>
              </a:spcBef>
              <a:buFont typeface="Wingdings" panose="05000000000000000000" pitchFamily="2" charset="2"/>
              <a:buChar char="v"/>
            </a:pP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Be available for training and attend board meetings</a:t>
            </a:r>
            <a:endParaRPr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1066785" indent="-457200">
              <a:lnSpc>
                <a:spcPct val="115000"/>
              </a:lnSpc>
              <a:spcBef>
                <a:spcPts val="1067"/>
              </a:spcBef>
              <a:buFont typeface="Wingdings" panose="05000000000000000000" pitchFamily="2" charset="2"/>
              <a:buChar char="v"/>
            </a:pP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Support and enforce all Board-approved policies</a:t>
            </a:r>
            <a:endParaRPr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1682595790"/>
      </p:ext>
    </p:extLst>
  </p:cSld>
  <p:clrMapOvr>
    <a:masterClrMapping/>
  </p:clrMapOvr>
  <p:transition>
    <p:random/>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4"/>
          <p:cNvSpPr/>
          <p:nvPr/>
        </p:nvSpPr>
        <p:spPr>
          <a:xfrm>
            <a:off x="7350000" y="-2437433"/>
            <a:ext cx="6059200" cy="5920000"/>
          </a:xfrm>
          <a:prstGeom prst="ellipse">
            <a:avLst/>
          </a:prstGeom>
          <a:solidFill>
            <a:srgbClr val="C9222A"/>
          </a:solidFill>
          <a:ln w="9525" cap="flat" cmpd="sng">
            <a:solidFill>
              <a:srgbClr val="577A9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endParaRPr sz="2400" dirty="0"/>
          </a:p>
        </p:txBody>
      </p:sp>
      <p:sp>
        <p:nvSpPr>
          <p:cNvPr id="252" name="Google Shape;252;p34"/>
          <p:cNvSpPr txBox="1"/>
          <p:nvPr/>
        </p:nvSpPr>
        <p:spPr>
          <a:xfrm>
            <a:off x="7650267" y="632067"/>
            <a:ext cx="4458000" cy="850800"/>
          </a:xfrm>
          <a:prstGeom prst="rect">
            <a:avLst/>
          </a:prstGeom>
          <a:noFill/>
          <a:ln>
            <a:noFill/>
          </a:ln>
        </p:spPr>
        <p:txBody>
          <a:bodyPr spcFirstLastPara="1" wrap="square" lIns="121900" tIns="121900" rIns="121900" bIns="121900" anchor="t" anchorCtr="0">
            <a:noAutofit/>
          </a:bodyPr>
          <a:lstStyle/>
          <a:p>
            <a:pPr algn="ctr"/>
            <a:r>
              <a:rPr lang="en" sz="64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Monitor Progress</a:t>
            </a:r>
            <a:endParaRPr sz="6133"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53" name="Google Shape;253;p34"/>
          <p:cNvSpPr txBox="1"/>
          <p:nvPr/>
        </p:nvSpPr>
        <p:spPr>
          <a:xfrm>
            <a:off x="201709" y="522567"/>
            <a:ext cx="10556860" cy="6180000"/>
          </a:xfrm>
          <a:prstGeom prst="rect">
            <a:avLst/>
          </a:prstGeom>
          <a:noFill/>
          <a:ln>
            <a:noFill/>
          </a:ln>
        </p:spPr>
        <p:txBody>
          <a:bodyPr spcFirstLastPara="1" wrap="square" lIns="121900" tIns="121900" rIns="121900" bIns="121900" anchor="t" anchorCtr="0">
            <a:noAutofit/>
          </a:bodyPr>
          <a:lstStyle/>
          <a:p>
            <a:pPr marL="341313">
              <a:lnSpc>
                <a:spcPct val="115000"/>
              </a:lnSpc>
              <a:spcBef>
                <a:spcPts val="1067"/>
              </a:spcBef>
            </a:pPr>
            <a:endParaRPr lang="en" sz="2800" b="1" dirty="0">
              <a:solidFill>
                <a:srgbClr val="434343"/>
              </a:solidFill>
              <a:ea typeface="Calibri" panose="020F0502020204030204" pitchFamily="34" charset="0"/>
              <a:cs typeface="Calibri" panose="020F0502020204030204" pitchFamily="34" charset="0"/>
              <a:sym typeface="Roboto"/>
            </a:endParaRPr>
          </a:p>
          <a:p>
            <a:pPr marL="798513" indent="-457200">
              <a:lnSpc>
                <a:spcPct val="115000"/>
              </a:lnSpc>
              <a:spcBef>
                <a:spcPts val="1067"/>
              </a:spcBef>
              <a:buFont typeface="Wingdings" panose="05000000000000000000" pitchFamily="2" charset="2"/>
              <a:buChar char="v"/>
            </a:pPr>
            <a:r>
              <a:rPr lang="en" sz="2800" b="1" dirty="0">
                <a:solidFill>
                  <a:srgbClr val="434343"/>
                </a:solidFill>
                <a:ea typeface="Calibri" panose="020F0502020204030204" pitchFamily="34" charset="0"/>
                <a:cs typeface="Calibri" panose="020F0502020204030204" pitchFamily="34" charset="0"/>
                <a:sym typeface="Roboto"/>
              </a:rPr>
              <a:t>Measure performance of TDHE</a:t>
            </a:r>
            <a:endParaRPr sz="2800" b="1" dirty="0">
              <a:solidFill>
                <a:srgbClr val="434343"/>
              </a:solidFill>
              <a:ea typeface="Calibri" panose="020F0502020204030204" pitchFamily="34" charset="0"/>
              <a:cs typeface="Calibri" panose="020F0502020204030204" pitchFamily="34" charset="0"/>
              <a:sym typeface="Roboto"/>
            </a:endParaRPr>
          </a:p>
          <a:p>
            <a:pPr marL="798513" indent="-457200">
              <a:lnSpc>
                <a:spcPct val="115000"/>
              </a:lnSpc>
              <a:spcBef>
                <a:spcPts val="1067"/>
              </a:spcBef>
              <a:buFont typeface="Wingdings" panose="05000000000000000000" pitchFamily="2" charset="2"/>
              <a:buChar char="v"/>
            </a:pPr>
            <a:r>
              <a:rPr lang="en" sz="2800" b="1" dirty="0">
                <a:solidFill>
                  <a:srgbClr val="434343"/>
                </a:solidFill>
                <a:ea typeface="Calibri" panose="020F0502020204030204" pitchFamily="34" charset="0"/>
                <a:cs typeface="Calibri" panose="020F0502020204030204" pitchFamily="34" charset="0"/>
                <a:sym typeface="Roboto"/>
              </a:rPr>
              <a:t>Evaluate Executive Director annually </a:t>
            </a:r>
          </a:p>
          <a:p>
            <a:pPr marL="798513" indent="-457200">
              <a:lnSpc>
                <a:spcPct val="115000"/>
              </a:lnSpc>
              <a:spcBef>
                <a:spcPts val="1067"/>
              </a:spcBef>
              <a:buFont typeface="Wingdings" panose="05000000000000000000" pitchFamily="2" charset="2"/>
              <a:buChar char="v"/>
            </a:pPr>
            <a:r>
              <a:rPr lang="en" sz="2800" b="1" dirty="0">
                <a:solidFill>
                  <a:srgbClr val="434343"/>
                </a:solidFill>
                <a:ea typeface="Calibri" panose="020F0502020204030204" pitchFamily="34" charset="0"/>
                <a:cs typeface="Calibri" panose="020F0502020204030204" pitchFamily="34" charset="0"/>
                <a:sym typeface="Roboto"/>
              </a:rPr>
              <a:t>Annual performance  Tools: </a:t>
            </a:r>
            <a:endParaRPr sz="2800" b="1" dirty="0">
              <a:solidFill>
                <a:srgbClr val="434343"/>
              </a:solidFill>
              <a:ea typeface="Calibri" panose="020F0502020204030204" pitchFamily="34" charset="0"/>
              <a:cs typeface="Calibri" panose="020F0502020204030204" pitchFamily="34" charset="0"/>
              <a:sym typeface="Roboto"/>
            </a:endParaRPr>
          </a:p>
          <a:p>
            <a:pPr marL="1316038" lvl="1" indent="-515938">
              <a:lnSpc>
                <a:spcPct val="115000"/>
              </a:lnSpc>
              <a:spcBef>
                <a:spcPts val="1067"/>
              </a:spcBef>
              <a:buClr>
                <a:srgbClr val="434343"/>
              </a:buClr>
              <a:buSzPts val="1800"/>
              <a:buFont typeface="Wingdings" panose="05000000000000000000" pitchFamily="2" charset="2"/>
              <a:buChar char="Ø"/>
            </a:pPr>
            <a:r>
              <a:rPr lang="en" sz="2400" b="1" dirty="0">
                <a:solidFill>
                  <a:srgbClr val="434343"/>
                </a:solidFill>
                <a:ea typeface="Calibri" panose="020F0502020204030204" pitchFamily="34" charset="0"/>
                <a:cs typeface="Calibri" panose="020F0502020204030204" pitchFamily="34" charset="0"/>
                <a:sym typeface="Roboto"/>
              </a:rPr>
              <a:t>Annual Performance Report (APR)</a:t>
            </a:r>
            <a:endParaRPr sz="2400" b="1" dirty="0">
              <a:solidFill>
                <a:srgbClr val="434343"/>
              </a:solidFill>
              <a:ea typeface="Calibri" panose="020F0502020204030204" pitchFamily="34" charset="0"/>
              <a:cs typeface="Calibri" panose="020F0502020204030204" pitchFamily="34" charset="0"/>
              <a:sym typeface="Roboto"/>
            </a:endParaRPr>
          </a:p>
          <a:p>
            <a:pPr marL="1316038" lvl="1" indent="-515938">
              <a:lnSpc>
                <a:spcPct val="115000"/>
              </a:lnSpc>
              <a:buClr>
                <a:srgbClr val="434343"/>
              </a:buClr>
              <a:buSzPts val="1800"/>
              <a:buFont typeface="Wingdings" panose="05000000000000000000" pitchFamily="2" charset="2"/>
              <a:buChar char="Ø"/>
            </a:pPr>
            <a:r>
              <a:rPr lang="en" sz="2400" b="1" dirty="0">
                <a:solidFill>
                  <a:srgbClr val="434343"/>
                </a:solidFill>
                <a:ea typeface="Calibri" panose="020F0502020204030204" pitchFamily="34" charset="0"/>
                <a:cs typeface="Calibri" panose="020F0502020204030204" pitchFamily="34" charset="0"/>
                <a:sym typeface="Roboto"/>
              </a:rPr>
              <a:t>Annual Compliance Assessment </a:t>
            </a:r>
          </a:p>
          <a:p>
            <a:pPr marL="1773238" lvl="2" indent="-515938">
              <a:lnSpc>
                <a:spcPct val="115000"/>
              </a:lnSpc>
              <a:buClr>
                <a:srgbClr val="434343"/>
              </a:buClr>
              <a:buSzPts val="1800"/>
              <a:buFont typeface="Wingdings" panose="05000000000000000000" pitchFamily="2" charset="2"/>
              <a:buChar char="Ø"/>
            </a:pPr>
            <a:r>
              <a:rPr lang="en" sz="2400" b="1" dirty="0">
                <a:solidFill>
                  <a:srgbClr val="434343"/>
                </a:solidFill>
                <a:ea typeface="Calibri" panose="020F0502020204030204" pitchFamily="34" charset="0"/>
                <a:cs typeface="Calibri" panose="020F0502020204030204" pitchFamily="34" charset="0"/>
                <a:sym typeface="Roboto"/>
              </a:rPr>
              <a:t>HUD Monitoring reviews</a:t>
            </a:r>
          </a:p>
          <a:p>
            <a:pPr marL="1773238" lvl="2" indent="-515938">
              <a:lnSpc>
                <a:spcPct val="115000"/>
              </a:lnSpc>
              <a:buClr>
                <a:srgbClr val="434343"/>
              </a:buClr>
              <a:buSzPts val="1800"/>
              <a:buFont typeface="Wingdings" panose="05000000000000000000" pitchFamily="2" charset="2"/>
              <a:buChar char="Ø"/>
            </a:pPr>
            <a:r>
              <a:rPr lang="en" sz="2400" b="1" dirty="0">
                <a:solidFill>
                  <a:srgbClr val="434343"/>
                </a:solidFill>
                <a:ea typeface="Calibri" panose="020F0502020204030204" pitchFamily="34" charset="0"/>
                <a:cs typeface="Calibri" panose="020F0502020204030204" pitchFamily="34" charset="0"/>
                <a:sym typeface="Roboto"/>
              </a:rPr>
              <a:t>Self-monitoring reviewsther Federal agency reviews as applicable) </a:t>
            </a:r>
            <a:endParaRPr sz="2400" b="1" dirty="0">
              <a:solidFill>
                <a:srgbClr val="434343"/>
              </a:solidFill>
              <a:ea typeface="Calibri" panose="020F0502020204030204" pitchFamily="34" charset="0"/>
              <a:cs typeface="Calibri" panose="020F0502020204030204" pitchFamily="34" charset="0"/>
              <a:sym typeface="Roboto"/>
            </a:endParaRPr>
          </a:p>
          <a:p>
            <a:pPr marL="1316038" lvl="1" indent="-515938">
              <a:lnSpc>
                <a:spcPct val="115000"/>
              </a:lnSpc>
              <a:buClr>
                <a:srgbClr val="434343"/>
              </a:buClr>
              <a:buSzPts val="1800"/>
              <a:buFont typeface="Wingdings" panose="05000000000000000000" pitchFamily="2" charset="2"/>
              <a:buChar char="Ø"/>
            </a:pPr>
            <a:r>
              <a:rPr lang="en" sz="2400" b="1" dirty="0">
                <a:solidFill>
                  <a:srgbClr val="434343"/>
                </a:solidFill>
                <a:ea typeface="Calibri" panose="020F0502020204030204" pitchFamily="34" charset="0"/>
                <a:cs typeface="Calibri" panose="020F0502020204030204" pitchFamily="34" charset="0"/>
                <a:sym typeface="Roboto"/>
              </a:rPr>
              <a:t>Annual Federal Financial Report (SF 425) via GEMS system</a:t>
            </a:r>
          </a:p>
          <a:p>
            <a:pPr marL="1316038" lvl="1" indent="-515938">
              <a:lnSpc>
                <a:spcPct val="115000"/>
              </a:lnSpc>
              <a:buClr>
                <a:srgbClr val="434343"/>
              </a:buClr>
              <a:buSzPts val="1800"/>
              <a:buFont typeface="Wingdings" panose="05000000000000000000" pitchFamily="2" charset="2"/>
              <a:buChar char="Ø"/>
            </a:pPr>
            <a:r>
              <a:rPr lang="en" sz="2400" b="1" dirty="0">
                <a:solidFill>
                  <a:srgbClr val="434343"/>
                </a:solidFill>
                <a:ea typeface="Calibri" panose="020F0502020204030204" pitchFamily="34" charset="0"/>
                <a:cs typeface="Calibri" panose="020F0502020204030204" pitchFamily="34" charset="0"/>
                <a:sym typeface="Roboto"/>
              </a:rPr>
              <a:t>Annual Single Audit</a:t>
            </a:r>
            <a:endParaRPr sz="2400" b="1" dirty="0">
              <a:solidFill>
                <a:srgbClr val="434343"/>
              </a:solidFill>
              <a:ea typeface="Calibri" panose="020F0502020204030204" pitchFamily="34" charset="0"/>
              <a:cs typeface="Calibri" panose="020F0502020204030204" pitchFamily="34" charset="0"/>
              <a:sym typeface="Roboto"/>
            </a:endParaRPr>
          </a:p>
          <a:p>
            <a:pPr>
              <a:lnSpc>
                <a:spcPct val="115000"/>
              </a:lnSpc>
              <a:spcBef>
                <a:spcPts val="1067"/>
              </a:spcBef>
            </a:pPr>
            <a:endParaRPr sz="2000" b="1" dirty="0">
              <a:solidFill>
                <a:srgbClr val="434343"/>
              </a:solidFill>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2463056946"/>
      </p:ext>
    </p:extLst>
  </p:cSld>
  <p:clrMapOvr>
    <a:masterClrMapping/>
  </p:clrMapOvr>
  <p:transition>
    <p:random/>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Google Shape;261;p35"/>
          <p:cNvSpPr txBox="1">
            <a:spLocks/>
          </p:cNvSpPr>
          <p:nvPr/>
        </p:nvSpPr>
        <p:spPr>
          <a:xfrm>
            <a:off x="1175657" y="155380"/>
            <a:ext cx="9072590" cy="1093787"/>
          </a:xfrm>
          <a:prstGeom prst="rect">
            <a:avLst/>
          </a:prstGeom>
        </p:spPr>
        <p:txBody>
          <a:bodyPr spcFirstLastPara="1" vert="horz" wrap="square" lIns="121900" tIns="121900" rIns="121900" bIns="121900" numCol="1" rtlCol="0" anchor="b"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r>
              <a:rPr lang="en-US" b="1" dirty="0">
                <a:solidFill>
                  <a:srgbClr val="C00000"/>
                </a:solidFill>
              </a:rPr>
              <a:t>Functions of </a:t>
            </a:r>
            <a:r>
              <a:rPr lang="en-US" b="1" dirty="0"/>
              <a:t>Housing Board</a:t>
            </a:r>
          </a:p>
        </p:txBody>
      </p:sp>
      <p:sp>
        <p:nvSpPr>
          <p:cNvPr id="262" name="Google Shape;262;p35"/>
          <p:cNvSpPr txBox="1">
            <a:spLocks/>
          </p:cNvSpPr>
          <p:nvPr/>
        </p:nvSpPr>
        <p:spPr>
          <a:xfrm>
            <a:off x="1368988" y="1520226"/>
            <a:ext cx="9208443" cy="4635500"/>
          </a:xfrm>
          <a:prstGeom prst="rect">
            <a:avLst/>
          </a:prstGeom>
        </p:spPr>
        <p:txBody>
          <a:bodyPr spcFirstLastPara="1" vert="horz" wrap="square" lIns="121900" tIns="121900" rIns="121900" bIns="121900" numCol="1" rtlCol="0" anchor="t" anchorCtr="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067"/>
              </a:spcBef>
              <a:buFont typeface="Arial" panose="020B0604020202020204" pitchFamily="34" charset="0"/>
              <a:buNone/>
            </a:pPr>
            <a:r>
              <a:rPr lang="en-US" sz="4000" b="1" dirty="0">
                <a:solidFill>
                  <a:srgbClr val="434343"/>
                </a:solidFill>
              </a:rPr>
              <a:t>Board members</a:t>
            </a:r>
            <a:r>
              <a:rPr lang="en-US" sz="4000" b="1" dirty="0">
                <a:solidFill>
                  <a:srgbClr val="DD7E6B"/>
                </a:solidFill>
              </a:rPr>
              <a:t> </a:t>
            </a:r>
            <a:r>
              <a:rPr lang="en-US" sz="4000" b="1" dirty="0">
                <a:solidFill>
                  <a:srgbClr val="C00000"/>
                </a:solidFill>
              </a:rPr>
              <a:t>are</a:t>
            </a:r>
            <a:r>
              <a:rPr lang="en-US" sz="4000" b="1" dirty="0">
                <a:solidFill>
                  <a:srgbClr val="434343"/>
                </a:solidFill>
              </a:rPr>
              <a:t>:</a:t>
            </a:r>
          </a:p>
          <a:p>
            <a:pPr indent="-499521">
              <a:spcBef>
                <a:spcPts val="933"/>
              </a:spcBef>
              <a:buClr>
                <a:srgbClr val="434343"/>
              </a:buClr>
              <a:buSzPts val="2300"/>
              <a:buFont typeface="Arial" panose="020B0604020202020204" pitchFamily="34" charset="0"/>
              <a:buAutoNum type="arabicPeriod"/>
            </a:pPr>
            <a:r>
              <a:rPr lang="en-US" sz="2400" dirty="0">
                <a:solidFill>
                  <a:srgbClr val="434343"/>
                </a:solidFill>
              </a:rPr>
              <a:t>Policy makers for the tribal / TDHE housing entity</a:t>
            </a:r>
          </a:p>
          <a:p>
            <a:pPr indent="-499521">
              <a:buClr>
                <a:srgbClr val="434343"/>
              </a:buClr>
              <a:buSzPts val="2300"/>
              <a:buFont typeface="Arial" panose="020B0604020202020204" pitchFamily="34" charset="0"/>
              <a:buAutoNum type="arabicPeriod"/>
            </a:pPr>
            <a:r>
              <a:rPr lang="en-US" sz="2400" dirty="0">
                <a:solidFill>
                  <a:srgbClr val="434343"/>
                </a:solidFill>
              </a:rPr>
              <a:t>Involved in strategic planning/roadmap for TDHE/Tribe</a:t>
            </a:r>
          </a:p>
          <a:p>
            <a:pPr indent="-499521">
              <a:buClr>
                <a:srgbClr val="434343"/>
              </a:buClr>
              <a:buSzPts val="2300"/>
              <a:buFont typeface="Arial" panose="020B0604020202020204" pitchFamily="34" charset="0"/>
              <a:buAutoNum type="arabicPeriod"/>
            </a:pPr>
            <a:r>
              <a:rPr lang="en-US" sz="2400" dirty="0">
                <a:solidFill>
                  <a:srgbClr val="434343"/>
                </a:solidFill>
              </a:rPr>
              <a:t>Involved in oversight/guidance of housing organization</a:t>
            </a:r>
          </a:p>
          <a:p>
            <a:pPr marL="502920" indent="-502920">
              <a:buClr>
                <a:srgbClr val="434343"/>
              </a:buClr>
              <a:buSzPts val="2300"/>
              <a:buFont typeface="Arial" panose="020B0604020202020204" pitchFamily="34" charset="0"/>
              <a:buAutoNum type="arabicPeriod"/>
            </a:pPr>
            <a:r>
              <a:rPr lang="en-US" sz="2400" dirty="0">
                <a:solidFill>
                  <a:srgbClr val="434343"/>
                </a:solidFill>
              </a:rPr>
              <a:t>Involved in monitoring and measuring output of housing program and IHP objectives</a:t>
            </a:r>
          </a:p>
          <a:p>
            <a:pPr indent="-499521">
              <a:buClr>
                <a:srgbClr val="434343"/>
              </a:buClr>
              <a:buSzPts val="2300"/>
              <a:buFont typeface="Arial" panose="020B0604020202020204" pitchFamily="34" charset="0"/>
              <a:buAutoNum type="arabicPeriod"/>
            </a:pPr>
            <a:r>
              <a:rPr lang="en-US" sz="2400" dirty="0">
                <a:solidFill>
                  <a:srgbClr val="434343"/>
                </a:solidFill>
              </a:rPr>
              <a:t>Involved in the IHP for Tribal/board review &amp; approval</a:t>
            </a:r>
          </a:p>
          <a:p>
            <a:pPr indent="-499521">
              <a:buClr>
                <a:srgbClr val="434343"/>
              </a:buClr>
              <a:buSzPts val="2300"/>
              <a:buFont typeface="Arial" panose="020B0604020202020204" pitchFamily="34" charset="0"/>
              <a:buAutoNum type="arabicPeriod"/>
            </a:pPr>
            <a:r>
              <a:rPr lang="en-US" sz="2400" dirty="0">
                <a:solidFill>
                  <a:srgbClr val="434343"/>
                </a:solidFill>
              </a:rPr>
              <a:t>Evaluate the Executive Director’s annual performance</a:t>
            </a:r>
          </a:p>
          <a:p>
            <a:pPr indent="-499521">
              <a:buClr>
                <a:srgbClr val="434343"/>
              </a:buClr>
              <a:buSzPts val="2300"/>
              <a:buFont typeface="Arial" panose="020B0604020202020204" pitchFamily="34" charset="0"/>
              <a:buAutoNum type="arabicPeriod"/>
            </a:pPr>
            <a:r>
              <a:rPr lang="en-US" sz="2400" dirty="0">
                <a:solidFill>
                  <a:srgbClr val="434343"/>
                </a:solidFill>
              </a:rPr>
              <a:t>Conduct monthly board business meetings</a:t>
            </a:r>
          </a:p>
        </p:txBody>
      </p:sp>
    </p:spTree>
    <p:extLst>
      <p:ext uri="{BB962C8B-B14F-4D97-AF65-F5344CB8AC3E}">
        <p14:creationId xmlns:p14="http://schemas.microsoft.com/office/powerpoint/2010/main" val="28952655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6"/>
          <p:cNvSpPr txBox="1">
            <a:spLocks noGrp="1"/>
          </p:cNvSpPr>
          <p:nvPr>
            <p:ph type="title" idx="4294967295"/>
          </p:nvPr>
        </p:nvSpPr>
        <p:spPr>
          <a:xfrm>
            <a:off x="595667" y="124688"/>
            <a:ext cx="12192000" cy="1296552"/>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t>Conducting Business</a:t>
            </a:r>
            <a:endParaRPr b="1" dirty="0"/>
          </a:p>
        </p:txBody>
      </p:sp>
      <p:sp>
        <p:nvSpPr>
          <p:cNvPr id="269" name="Google Shape;269;p36"/>
          <p:cNvSpPr txBox="1">
            <a:spLocks noGrp="1"/>
          </p:cNvSpPr>
          <p:nvPr>
            <p:ph type="body" idx="4294967295"/>
          </p:nvPr>
        </p:nvSpPr>
        <p:spPr>
          <a:xfrm>
            <a:off x="721161" y="1490980"/>
            <a:ext cx="10937875" cy="46355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spcBef>
                <a:spcPts val="1067"/>
              </a:spcBef>
              <a:buNone/>
            </a:pPr>
            <a:r>
              <a:rPr lang="en" sz="3467" b="1" dirty="0">
                <a:solidFill>
                  <a:srgbClr val="434343"/>
                </a:solidFill>
              </a:rPr>
              <a:t>By-laws outline your own basic rules and include details on:</a:t>
            </a:r>
            <a:endParaRPr sz="3467" b="1" dirty="0">
              <a:solidFill>
                <a:srgbClr val="434343"/>
              </a:solidFill>
            </a:endParaRPr>
          </a:p>
          <a:p>
            <a:pPr lvl="1" indent="-499521">
              <a:spcBef>
                <a:spcPts val="933"/>
              </a:spcBef>
              <a:buClr>
                <a:srgbClr val="434343"/>
              </a:buClr>
              <a:buSzPts val="2300"/>
              <a:buFont typeface="Wingdings" panose="05000000000000000000" pitchFamily="2" charset="2"/>
              <a:buChar char="v"/>
            </a:pPr>
            <a:r>
              <a:rPr lang="en" dirty="0">
                <a:solidFill>
                  <a:srgbClr val="434343"/>
                </a:solidFill>
              </a:rPr>
              <a:t>Name of organization</a:t>
            </a:r>
            <a:endParaRPr dirty="0">
              <a:solidFill>
                <a:srgbClr val="434343"/>
              </a:solidFill>
            </a:endParaRPr>
          </a:p>
          <a:p>
            <a:pPr lvl="1" indent="-499521">
              <a:buClr>
                <a:srgbClr val="434343"/>
              </a:buClr>
              <a:buSzPts val="2300"/>
              <a:buFont typeface="Wingdings" panose="05000000000000000000" pitchFamily="2" charset="2"/>
              <a:buChar char="v"/>
            </a:pPr>
            <a:r>
              <a:rPr lang="en" dirty="0">
                <a:solidFill>
                  <a:srgbClr val="434343"/>
                </a:solidFill>
              </a:rPr>
              <a:t>Purpose</a:t>
            </a:r>
            <a:endParaRPr dirty="0">
              <a:solidFill>
                <a:srgbClr val="434343"/>
              </a:solidFill>
            </a:endParaRPr>
          </a:p>
          <a:p>
            <a:pPr lvl="1" indent="-499521">
              <a:buClr>
                <a:srgbClr val="434343"/>
              </a:buClr>
              <a:buSzPts val="2300"/>
              <a:buFont typeface="Wingdings" panose="05000000000000000000" pitchFamily="2" charset="2"/>
              <a:buChar char="v"/>
            </a:pPr>
            <a:r>
              <a:rPr lang="en" dirty="0">
                <a:solidFill>
                  <a:srgbClr val="434343"/>
                </a:solidFill>
              </a:rPr>
              <a:t>Officers and Members of the board </a:t>
            </a:r>
            <a:endParaRPr dirty="0">
              <a:solidFill>
                <a:srgbClr val="434343"/>
              </a:solidFill>
            </a:endParaRPr>
          </a:p>
          <a:p>
            <a:pPr lvl="1" indent="-499521">
              <a:buClr>
                <a:srgbClr val="434343"/>
              </a:buClr>
              <a:buSzPts val="2300"/>
              <a:buFont typeface="Wingdings" panose="05000000000000000000" pitchFamily="2" charset="2"/>
              <a:buChar char="v"/>
            </a:pPr>
            <a:r>
              <a:rPr lang="en" dirty="0">
                <a:solidFill>
                  <a:srgbClr val="434343"/>
                </a:solidFill>
              </a:rPr>
              <a:t>Meeting schedules</a:t>
            </a:r>
            <a:endParaRPr dirty="0">
              <a:solidFill>
                <a:srgbClr val="434343"/>
              </a:solidFill>
            </a:endParaRPr>
          </a:p>
          <a:p>
            <a:pPr lvl="1" indent="-499521">
              <a:buClr>
                <a:srgbClr val="434343"/>
              </a:buClr>
              <a:buSzPts val="2300"/>
              <a:buFont typeface="Wingdings" panose="05000000000000000000" pitchFamily="2" charset="2"/>
              <a:buChar char="v"/>
            </a:pPr>
            <a:r>
              <a:rPr lang="en" dirty="0">
                <a:solidFill>
                  <a:srgbClr val="434343"/>
                </a:solidFill>
              </a:rPr>
              <a:t>Committees</a:t>
            </a:r>
            <a:endParaRPr dirty="0">
              <a:solidFill>
                <a:srgbClr val="434343"/>
              </a:solidFill>
            </a:endParaRPr>
          </a:p>
          <a:p>
            <a:pPr lvl="1" indent="-499521">
              <a:buClr>
                <a:srgbClr val="434343"/>
              </a:buClr>
              <a:buSzPts val="2300"/>
              <a:buFont typeface="Wingdings" panose="05000000000000000000" pitchFamily="2" charset="2"/>
              <a:buChar char="v"/>
            </a:pPr>
            <a:r>
              <a:rPr lang="en" dirty="0">
                <a:solidFill>
                  <a:srgbClr val="434343"/>
                </a:solidFill>
              </a:rPr>
              <a:t>Parliamentary authority (e.g., Robert’s Rule of Order)</a:t>
            </a:r>
            <a:endParaRPr dirty="0">
              <a:solidFill>
                <a:srgbClr val="434343"/>
              </a:solidFill>
            </a:endParaRPr>
          </a:p>
          <a:p>
            <a:pPr lvl="1" indent="-499521">
              <a:buClr>
                <a:srgbClr val="434343"/>
              </a:buClr>
              <a:buSzPts val="2300"/>
              <a:buFont typeface="Wingdings" panose="05000000000000000000" pitchFamily="2" charset="2"/>
              <a:buChar char="v"/>
            </a:pPr>
            <a:r>
              <a:rPr lang="en" dirty="0">
                <a:solidFill>
                  <a:srgbClr val="434343"/>
                </a:solidFill>
              </a:rPr>
              <a:t>Amendments</a:t>
            </a:r>
            <a:endParaRPr dirty="0">
              <a:solidFill>
                <a:srgbClr val="434343"/>
              </a:solidFill>
            </a:endParaRPr>
          </a:p>
        </p:txBody>
      </p:sp>
      <p:sp>
        <p:nvSpPr>
          <p:cNvPr id="270" name="Google Shape;270;p36"/>
          <p:cNvSpPr txBox="1"/>
          <p:nvPr/>
        </p:nvSpPr>
        <p:spPr>
          <a:xfrm>
            <a:off x="8343733" y="6336500"/>
            <a:ext cx="5667600" cy="661200"/>
          </a:xfrm>
          <a:prstGeom prst="rect">
            <a:avLst/>
          </a:prstGeom>
          <a:noFill/>
          <a:ln>
            <a:noFill/>
          </a:ln>
        </p:spPr>
        <p:txBody>
          <a:bodyPr spcFirstLastPara="1" wrap="square" lIns="121900" tIns="121900" rIns="121900" bIns="121900" anchor="t" anchorCtr="0">
            <a:noAutofit/>
          </a:bodyPr>
          <a:lstStyle/>
          <a:p>
            <a:endParaRPr sz="2400" dirty="0">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6112695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7"/>
          <p:cNvSpPr txBox="1">
            <a:spLocks noGrp="1"/>
          </p:cNvSpPr>
          <p:nvPr>
            <p:ph type="title" idx="4294967295"/>
          </p:nvPr>
        </p:nvSpPr>
        <p:spPr>
          <a:xfrm>
            <a:off x="489463" y="-169857"/>
            <a:ext cx="9706556" cy="1382713"/>
          </a:xfrm>
          <a:prstGeom prst="rect">
            <a:avLst/>
          </a:prstGeom>
        </p:spPr>
        <p:txBody>
          <a:bodyPr spcFirstLastPara="1" vert="horz" wrap="square" lIns="121900" tIns="121900" rIns="121900" bIns="121900" numCol="1" anchor="b" anchorCtr="0" compatLnSpc="1">
            <a:prstTxWarp prst="textNoShape">
              <a:avLst/>
            </a:prstTxWarp>
            <a:noAutofit/>
          </a:bodyPr>
          <a:lstStyle/>
          <a:p>
            <a:pPr algn="l"/>
            <a:r>
              <a:rPr lang="en" b="1" dirty="0"/>
              <a:t>Officer Duties - Chairperson</a:t>
            </a:r>
            <a:endParaRPr b="1" dirty="0"/>
          </a:p>
        </p:txBody>
      </p:sp>
      <p:sp>
        <p:nvSpPr>
          <p:cNvPr id="276" name="Google Shape;276;p37"/>
          <p:cNvSpPr txBox="1">
            <a:spLocks noGrp="1"/>
          </p:cNvSpPr>
          <p:nvPr>
            <p:ph type="body" idx="4294967295"/>
          </p:nvPr>
        </p:nvSpPr>
        <p:spPr>
          <a:xfrm>
            <a:off x="700168" y="1293439"/>
            <a:ext cx="10936288" cy="4635500"/>
          </a:xfrm>
          <a:prstGeom prst="rect">
            <a:avLst/>
          </a:prstGeom>
        </p:spPr>
        <p:txBody>
          <a:bodyPr spcFirstLastPara="1" vert="horz" wrap="square" lIns="121900" tIns="121900" rIns="121900" bIns="121900" numCol="1" anchor="t" anchorCtr="0" compatLnSpc="1">
            <a:prstTxWarp prst="textNoShape">
              <a:avLst/>
            </a:prstTxWarp>
            <a:noAutofit/>
          </a:bodyPr>
          <a:lstStyle/>
          <a:p>
            <a:pPr indent="-440256">
              <a:spcBef>
                <a:spcPts val="933"/>
              </a:spcBef>
              <a:buClr>
                <a:srgbClr val="434343"/>
              </a:buClr>
              <a:buSzPts val="1600"/>
              <a:buFont typeface="Wingdings" panose="05000000000000000000" pitchFamily="2" charset="2"/>
              <a:buChar char="v"/>
            </a:pPr>
            <a:r>
              <a:rPr lang="en" sz="2400" dirty="0">
                <a:solidFill>
                  <a:srgbClr val="434343"/>
                </a:solidFill>
              </a:rPr>
              <a:t>Should be familiar with by-laws, rules and parliamentary procedures</a:t>
            </a:r>
            <a:endParaRPr sz="2400" dirty="0">
              <a:solidFill>
                <a:srgbClr val="434343"/>
              </a:solidFill>
            </a:endParaRPr>
          </a:p>
          <a:p>
            <a:pPr indent="-440256">
              <a:buClr>
                <a:srgbClr val="434343"/>
              </a:buClr>
              <a:buSzPts val="1600"/>
              <a:buFont typeface="Wingdings" panose="05000000000000000000" pitchFamily="2" charset="2"/>
              <a:buChar char="v"/>
            </a:pPr>
            <a:r>
              <a:rPr lang="en" sz="2400" dirty="0">
                <a:solidFill>
                  <a:srgbClr val="434343"/>
                </a:solidFill>
              </a:rPr>
              <a:t>Presides at meetings</a:t>
            </a:r>
            <a:endParaRPr sz="2400" dirty="0">
              <a:solidFill>
                <a:srgbClr val="434343"/>
              </a:solidFill>
            </a:endParaRPr>
          </a:p>
          <a:p>
            <a:pPr indent="-440256">
              <a:buClr>
                <a:srgbClr val="434343"/>
              </a:buClr>
              <a:buSzPts val="1600"/>
              <a:buFont typeface="Wingdings" panose="05000000000000000000" pitchFamily="2" charset="2"/>
              <a:buChar char="v"/>
            </a:pPr>
            <a:r>
              <a:rPr lang="en" sz="2400" dirty="0">
                <a:solidFill>
                  <a:srgbClr val="434343"/>
                </a:solidFill>
              </a:rPr>
              <a:t>Opens meeting on time</a:t>
            </a:r>
            <a:endParaRPr sz="2400" dirty="0">
              <a:solidFill>
                <a:srgbClr val="434343"/>
              </a:solidFill>
            </a:endParaRPr>
          </a:p>
          <a:p>
            <a:pPr indent="-440256">
              <a:buClr>
                <a:srgbClr val="434343"/>
              </a:buClr>
              <a:buSzPts val="1600"/>
              <a:buFont typeface="Wingdings" panose="05000000000000000000" pitchFamily="2" charset="2"/>
              <a:buChar char="v"/>
            </a:pPr>
            <a:r>
              <a:rPr lang="en" sz="2400" dirty="0">
                <a:solidFill>
                  <a:srgbClr val="434343"/>
                </a:solidFill>
              </a:rPr>
              <a:t> Announces business </a:t>
            </a:r>
            <a:endParaRPr sz="2400" dirty="0">
              <a:solidFill>
                <a:srgbClr val="434343"/>
              </a:solidFill>
            </a:endParaRPr>
          </a:p>
          <a:p>
            <a:pPr indent="-440256">
              <a:buClr>
                <a:srgbClr val="434343"/>
              </a:buClr>
              <a:buSzPts val="1600"/>
              <a:buFont typeface="Wingdings" panose="05000000000000000000" pitchFamily="2" charset="2"/>
              <a:buChar char="v"/>
            </a:pPr>
            <a:r>
              <a:rPr lang="en" sz="2400" dirty="0">
                <a:solidFill>
                  <a:srgbClr val="434343"/>
                </a:solidFill>
              </a:rPr>
              <a:t>Recognizes speakers</a:t>
            </a:r>
            <a:endParaRPr sz="2400" dirty="0">
              <a:solidFill>
                <a:srgbClr val="434343"/>
              </a:solidFill>
            </a:endParaRPr>
          </a:p>
          <a:p>
            <a:pPr indent="-440256">
              <a:buClr>
                <a:srgbClr val="434343"/>
              </a:buClr>
              <a:buSzPts val="1600"/>
              <a:buFont typeface="Wingdings" panose="05000000000000000000" pitchFamily="2" charset="2"/>
              <a:buChar char="v"/>
            </a:pPr>
            <a:r>
              <a:rPr lang="en" sz="2400" dirty="0">
                <a:solidFill>
                  <a:srgbClr val="434343"/>
                </a:solidFill>
              </a:rPr>
              <a:t>Maintains quorum</a:t>
            </a:r>
            <a:endParaRPr sz="2400" dirty="0">
              <a:solidFill>
                <a:srgbClr val="434343"/>
              </a:solidFill>
            </a:endParaRPr>
          </a:p>
          <a:p>
            <a:pPr indent="-440256">
              <a:buClr>
                <a:srgbClr val="434343"/>
              </a:buClr>
              <a:buSzPts val="1600"/>
              <a:buFont typeface="Wingdings" panose="05000000000000000000" pitchFamily="2" charset="2"/>
              <a:buChar char="v"/>
            </a:pPr>
            <a:r>
              <a:rPr lang="en" sz="2400" dirty="0">
                <a:solidFill>
                  <a:srgbClr val="434343"/>
                </a:solidFill>
              </a:rPr>
              <a:t>States motions and puts to vote</a:t>
            </a:r>
            <a:endParaRPr sz="2400" dirty="0">
              <a:solidFill>
                <a:srgbClr val="434343"/>
              </a:solidFill>
            </a:endParaRPr>
          </a:p>
          <a:p>
            <a:pPr indent="-440256">
              <a:buClr>
                <a:srgbClr val="434343"/>
              </a:buClr>
              <a:buSzPts val="1600"/>
              <a:buFont typeface="Wingdings" panose="05000000000000000000" pitchFamily="2" charset="2"/>
              <a:buChar char="v"/>
            </a:pPr>
            <a:r>
              <a:rPr lang="en" sz="2400" dirty="0">
                <a:solidFill>
                  <a:srgbClr val="434343"/>
                </a:solidFill>
              </a:rPr>
              <a:t>Maintains order and enforces rules</a:t>
            </a:r>
            <a:endParaRPr sz="2400" dirty="0">
              <a:solidFill>
                <a:srgbClr val="434343"/>
              </a:solidFill>
            </a:endParaRPr>
          </a:p>
          <a:p>
            <a:pPr indent="-440256">
              <a:buClr>
                <a:srgbClr val="434343"/>
              </a:buClr>
              <a:buSzPts val="1600"/>
              <a:buFont typeface="Wingdings" panose="05000000000000000000" pitchFamily="2" charset="2"/>
              <a:buChar char="v"/>
            </a:pPr>
            <a:r>
              <a:rPr lang="en" sz="2400" dirty="0">
                <a:solidFill>
                  <a:srgbClr val="434343"/>
                </a:solidFill>
              </a:rPr>
              <a:t>Expedites business</a:t>
            </a:r>
            <a:endParaRPr sz="2400" dirty="0">
              <a:solidFill>
                <a:srgbClr val="434343"/>
              </a:solidFill>
            </a:endParaRPr>
          </a:p>
          <a:p>
            <a:pPr indent="-440256">
              <a:buClr>
                <a:srgbClr val="434343"/>
              </a:buClr>
              <a:buSzPts val="1600"/>
              <a:buFont typeface="Wingdings" panose="05000000000000000000" pitchFamily="2" charset="2"/>
              <a:buChar char="v"/>
            </a:pPr>
            <a:r>
              <a:rPr lang="en" sz="2400" dirty="0">
                <a:solidFill>
                  <a:srgbClr val="434343"/>
                </a:solidFill>
              </a:rPr>
              <a:t>Adjourns the meetings</a:t>
            </a:r>
            <a:endParaRPr sz="2400" dirty="0">
              <a:solidFill>
                <a:srgbClr val="434343"/>
              </a:solidFill>
            </a:endParaRPr>
          </a:p>
          <a:p>
            <a:pPr indent="-440256">
              <a:buClr>
                <a:srgbClr val="434343"/>
              </a:buClr>
              <a:buSzPts val="1600"/>
              <a:buFont typeface="Wingdings" panose="05000000000000000000" pitchFamily="2" charset="2"/>
              <a:buChar char="v"/>
            </a:pPr>
            <a:r>
              <a:rPr lang="en" sz="2400" dirty="0">
                <a:solidFill>
                  <a:srgbClr val="434343"/>
                </a:solidFill>
              </a:rPr>
              <a:t>Signs official documents/resolutions</a:t>
            </a:r>
            <a:endParaRPr sz="2400" dirty="0">
              <a:solidFill>
                <a:srgbClr val="434343"/>
              </a:solidFill>
            </a:endParaRPr>
          </a:p>
          <a:p>
            <a:pPr marL="1562070" indent="-342900">
              <a:spcBef>
                <a:spcPts val="933"/>
              </a:spcBef>
              <a:buFont typeface="Wingdings" panose="05000000000000000000" pitchFamily="2" charset="2"/>
              <a:buChar char="v"/>
            </a:pPr>
            <a:endParaRPr sz="2400" dirty="0">
              <a:solidFill>
                <a:srgbClr val="434343"/>
              </a:solidFill>
            </a:endParaRPr>
          </a:p>
        </p:txBody>
      </p:sp>
      <p:sp>
        <p:nvSpPr>
          <p:cNvPr id="277" name="Google Shape;277;p37"/>
          <p:cNvSpPr txBox="1"/>
          <p:nvPr/>
        </p:nvSpPr>
        <p:spPr>
          <a:xfrm>
            <a:off x="8343733" y="6336500"/>
            <a:ext cx="5667600" cy="661200"/>
          </a:xfrm>
          <a:prstGeom prst="rect">
            <a:avLst/>
          </a:prstGeom>
          <a:noFill/>
          <a:ln>
            <a:noFill/>
          </a:ln>
        </p:spPr>
        <p:txBody>
          <a:bodyPr spcFirstLastPara="1" wrap="square" lIns="121900" tIns="121900" rIns="121900" bIns="121900" anchor="t" anchorCtr="0">
            <a:noAutofit/>
          </a:bodyPr>
          <a:lstStyle/>
          <a:p>
            <a:endParaRPr sz="2400" dirty="0">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28867235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8"/>
          <p:cNvSpPr txBox="1">
            <a:spLocks noGrp="1"/>
          </p:cNvSpPr>
          <p:nvPr>
            <p:ph type="title" idx="4294967295"/>
          </p:nvPr>
        </p:nvSpPr>
        <p:spPr>
          <a:xfrm>
            <a:off x="512064" y="-182826"/>
            <a:ext cx="10417175" cy="1382713"/>
          </a:xfrm>
          <a:prstGeom prst="rect">
            <a:avLst/>
          </a:prstGeom>
        </p:spPr>
        <p:txBody>
          <a:bodyPr spcFirstLastPara="1" vert="horz" wrap="square" lIns="121900" tIns="121900" rIns="121900" bIns="121900" numCol="1" anchor="b" anchorCtr="0" compatLnSpc="1">
            <a:prstTxWarp prst="textNoShape">
              <a:avLst/>
            </a:prstTxWarp>
            <a:noAutofit/>
          </a:bodyPr>
          <a:lstStyle/>
          <a:p>
            <a:pPr algn="l"/>
            <a:r>
              <a:rPr lang="en" b="1" dirty="0"/>
              <a:t>Officers and Duties</a:t>
            </a:r>
            <a:endParaRPr b="1" dirty="0"/>
          </a:p>
        </p:txBody>
      </p:sp>
      <p:sp>
        <p:nvSpPr>
          <p:cNvPr id="283" name="Google Shape;283;p38"/>
          <p:cNvSpPr txBox="1">
            <a:spLocks noGrp="1"/>
          </p:cNvSpPr>
          <p:nvPr>
            <p:ph type="body" idx="4294967295"/>
          </p:nvPr>
        </p:nvSpPr>
        <p:spPr>
          <a:xfrm>
            <a:off x="930914" y="1348087"/>
            <a:ext cx="10936288" cy="5376672"/>
          </a:xfrm>
          <a:prstGeom prst="rect">
            <a:avLst/>
          </a:prstGeom>
        </p:spPr>
        <p:txBody>
          <a:bodyPr spcFirstLastPara="1" vert="horz" wrap="square" lIns="121900" tIns="121900" rIns="121900" bIns="121900" numCol="1" anchor="t" anchorCtr="0" compatLnSpc="1">
            <a:prstTxWarp prst="textNoShape">
              <a:avLst/>
            </a:prstTxWarp>
            <a:noAutofit/>
          </a:bodyPr>
          <a:lstStyle/>
          <a:p>
            <a:pPr indent="-440256">
              <a:spcBef>
                <a:spcPts val="933"/>
              </a:spcBef>
              <a:buClr>
                <a:srgbClr val="434343"/>
              </a:buClr>
              <a:buSzPts val="1600"/>
              <a:buFont typeface="Wingdings" panose="05000000000000000000" pitchFamily="2" charset="2"/>
              <a:buChar char="v"/>
            </a:pPr>
            <a:r>
              <a:rPr lang="en" sz="2400" b="1" dirty="0">
                <a:solidFill>
                  <a:srgbClr val="434343"/>
                </a:solidFill>
              </a:rPr>
              <a:t>Vice-Chair</a:t>
            </a:r>
            <a:endParaRPr sz="2400" b="1" dirty="0">
              <a:solidFill>
                <a:srgbClr val="434343"/>
              </a:solidFill>
            </a:endParaRPr>
          </a:p>
          <a:p>
            <a:pPr marL="1828754" lvl="1" indent="-431789">
              <a:spcBef>
                <a:spcPts val="0"/>
              </a:spcBef>
              <a:buClr>
                <a:srgbClr val="434343"/>
              </a:buClr>
              <a:buSzPts val="1500"/>
              <a:buFont typeface="Wingdings" panose="05000000000000000000" pitchFamily="2" charset="2"/>
              <a:buChar char="Ø"/>
            </a:pPr>
            <a:r>
              <a:rPr lang="en" dirty="0">
                <a:solidFill>
                  <a:srgbClr val="434343"/>
                </a:solidFill>
              </a:rPr>
              <a:t>Assumes responsibilities in the absence of the Chair</a:t>
            </a:r>
            <a:endParaRPr dirty="0">
              <a:solidFill>
                <a:srgbClr val="434343"/>
              </a:solidFill>
            </a:endParaRPr>
          </a:p>
          <a:p>
            <a:pPr marL="1828754" lvl="1" indent="-431789">
              <a:spcBef>
                <a:spcPts val="0"/>
              </a:spcBef>
              <a:buClr>
                <a:srgbClr val="434343"/>
              </a:buClr>
              <a:buSzPts val="1500"/>
              <a:buFont typeface="Wingdings" panose="05000000000000000000" pitchFamily="2" charset="2"/>
              <a:buChar char="Ø"/>
            </a:pPr>
            <a:r>
              <a:rPr lang="en" dirty="0">
                <a:solidFill>
                  <a:srgbClr val="434343"/>
                </a:solidFill>
              </a:rPr>
              <a:t>By-laws may include further responsibilities</a:t>
            </a:r>
            <a:endParaRPr dirty="0">
              <a:solidFill>
                <a:srgbClr val="434343"/>
              </a:solidFill>
            </a:endParaRPr>
          </a:p>
          <a:p>
            <a:pPr indent="-440256">
              <a:buClr>
                <a:srgbClr val="434343"/>
              </a:buClr>
              <a:buSzPts val="1600"/>
              <a:buFont typeface="Wingdings" panose="05000000000000000000" pitchFamily="2" charset="2"/>
              <a:buChar char="v"/>
            </a:pPr>
            <a:r>
              <a:rPr lang="en" sz="2400" b="1" dirty="0">
                <a:solidFill>
                  <a:srgbClr val="434343"/>
                </a:solidFill>
              </a:rPr>
              <a:t>Secretary</a:t>
            </a:r>
            <a:endParaRPr sz="2400" b="1" dirty="0">
              <a:solidFill>
                <a:srgbClr val="434343"/>
              </a:solidFill>
            </a:endParaRPr>
          </a:p>
          <a:p>
            <a:pPr marL="1828754" lvl="1" indent="-431789">
              <a:spcBef>
                <a:spcPts val="0"/>
              </a:spcBef>
              <a:buClr>
                <a:srgbClr val="434343"/>
              </a:buClr>
              <a:buSzPts val="1500"/>
              <a:buFont typeface="Wingdings" panose="05000000000000000000" pitchFamily="2" charset="2"/>
              <a:buChar char="Ø"/>
            </a:pPr>
            <a:r>
              <a:rPr lang="en" dirty="0">
                <a:solidFill>
                  <a:srgbClr val="434343"/>
                </a:solidFill>
              </a:rPr>
              <a:t>Records minutes</a:t>
            </a:r>
            <a:endParaRPr dirty="0">
              <a:solidFill>
                <a:srgbClr val="434343"/>
              </a:solidFill>
            </a:endParaRPr>
          </a:p>
          <a:p>
            <a:pPr marL="1828754" lvl="1" indent="-431789">
              <a:spcBef>
                <a:spcPts val="0"/>
              </a:spcBef>
              <a:buClr>
                <a:srgbClr val="434343"/>
              </a:buClr>
              <a:buSzPts val="1500"/>
              <a:buFont typeface="Wingdings" panose="05000000000000000000" pitchFamily="2" charset="2"/>
              <a:buChar char="Ø"/>
            </a:pPr>
            <a:r>
              <a:rPr lang="en" dirty="0">
                <a:solidFill>
                  <a:srgbClr val="434343"/>
                </a:solidFill>
              </a:rPr>
              <a:t>Presents minutes for approval</a:t>
            </a:r>
            <a:endParaRPr dirty="0">
              <a:solidFill>
                <a:srgbClr val="434343"/>
              </a:solidFill>
            </a:endParaRPr>
          </a:p>
          <a:p>
            <a:pPr marL="1828754" lvl="1" indent="-431789">
              <a:spcBef>
                <a:spcPts val="0"/>
              </a:spcBef>
              <a:buClr>
                <a:srgbClr val="434343"/>
              </a:buClr>
              <a:buSzPts val="1500"/>
              <a:buFont typeface="Wingdings" panose="05000000000000000000" pitchFamily="2" charset="2"/>
              <a:buChar char="Ø"/>
            </a:pPr>
            <a:r>
              <a:rPr lang="en" dirty="0">
                <a:solidFill>
                  <a:srgbClr val="434343"/>
                </a:solidFill>
              </a:rPr>
              <a:t>Custodian of records</a:t>
            </a:r>
            <a:endParaRPr dirty="0">
              <a:solidFill>
                <a:srgbClr val="434343"/>
              </a:solidFill>
            </a:endParaRPr>
          </a:p>
          <a:p>
            <a:pPr marL="1828754" lvl="1" indent="-431789">
              <a:spcBef>
                <a:spcPts val="0"/>
              </a:spcBef>
              <a:buClr>
                <a:srgbClr val="434343"/>
              </a:buClr>
              <a:buSzPts val="1500"/>
              <a:buFont typeface="Wingdings" panose="05000000000000000000" pitchFamily="2" charset="2"/>
              <a:buChar char="Ø"/>
            </a:pPr>
            <a:r>
              <a:rPr lang="en" dirty="0">
                <a:solidFill>
                  <a:srgbClr val="434343"/>
                </a:solidFill>
              </a:rPr>
              <a:t>Prepares notice for meeting</a:t>
            </a:r>
            <a:endParaRPr dirty="0">
              <a:solidFill>
                <a:srgbClr val="434343"/>
              </a:solidFill>
            </a:endParaRPr>
          </a:p>
          <a:p>
            <a:pPr marL="1828754" lvl="1" indent="-431789">
              <a:spcBef>
                <a:spcPts val="0"/>
              </a:spcBef>
              <a:buClr>
                <a:srgbClr val="434343"/>
              </a:buClr>
              <a:buSzPts val="1500"/>
              <a:buFont typeface="Wingdings" panose="05000000000000000000" pitchFamily="2" charset="2"/>
              <a:buChar char="Ø"/>
            </a:pPr>
            <a:r>
              <a:rPr lang="en" dirty="0">
                <a:solidFill>
                  <a:srgbClr val="434343"/>
                </a:solidFill>
              </a:rPr>
              <a:t>Prepares agenda</a:t>
            </a:r>
            <a:endParaRPr dirty="0">
              <a:solidFill>
                <a:srgbClr val="434343"/>
              </a:solidFill>
            </a:endParaRPr>
          </a:p>
          <a:p>
            <a:pPr marL="1828754" lvl="1" indent="-431789">
              <a:spcBef>
                <a:spcPts val="0"/>
              </a:spcBef>
              <a:buClr>
                <a:srgbClr val="434343"/>
              </a:buClr>
              <a:buSzPts val="1500"/>
              <a:buFont typeface="Wingdings" panose="05000000000000000000" pitchFamily="2" charset="2"/>
              <a:buChar char="Ø"/>
            </a:pPr>
            <a:r>
              <a:rPr lang="en" dirty="0">
                <a:solidFill>
                  <a:srgbClr val="434343"/>
                </a:solidFill>
              </a:rPr>
              <a:t>Signs documents</a:t>
            </a:r>
            <a:endParaRPr dirty="0">
              <a:solidFill>
                <a:srgbClr val="434343"/>
              </a:solidFill>
            </a:endParaRPr>
          </a:p>
          <a:p>
            <a:pPr marL="1828754" lvl="1" indent="-440256">
              <a:spcBef>
                <a:spcPts val="0"/>
              </a:spcBef>
              <a:buClr>
                <a:srgbClr val="434343"/>
              </a:buClr>
              <a:buSzPts val="1600"/>
              <a:buFont typeface="Wingdings" panose="05000000000000000000" pitchFamily="2" charset="2"/>
              <a:buChar char="Ø"/>
            </a:pPr>
            <a:r>
              <a:rPr lang="en" dirty="0">
                <a:solidFill>
                  <a:srgbClr val="434343"/>
                </a:solidFill>
              </a:rPr>
              <a:t>Duties usually assigned to staff</a:t>
            </a:r>
            <a:endParaRPr dirty="0">
              <a:solidFill>
                <a:srgbClr val="434343"/>
              </a:solidFill>
            </a:endParaRPr>
          </a:p>
          <a:p>
            <a:pPr indent="-440256">
              <a:buClr>
                <a:srgbClr val="434343"/>
              </a:buClr>
              <a:buSzPts val="1600"/>
              <a:buFont typeface="Wingdings" panose="05000000000000000000" pitchFamily="2" charset="2"/>
              <a:buChar char="v"/>
            </a:pPr>
            <a:r>
              <a:rPr lang="en" sz="2400" b="1" dirty="0">
                <a:solidFill>
                  <a:srgbClr val="434343"/>
                </a:solidFill>
              </a:rPr>
              <a:t>Treasurer</a:t>
            </a:r>
            <a:endParaRPr sz="2400" b="1" dirty="0">
              <a:solidFill>
                <a:srgbClr val="434343"/>
              </a:solidFill>
            </a:endParaRPr>
          </a:p>
          <a:p>
            <a:pPr marL="1828754" lvl="1" indent="-431789">
              <a:spcBef>
                <a:spcPts val="0"/>
              </a:spcBef>
              <a:buClr>
                <a:srgbClr val="434343"/>
              </a:buClr>
              <a:buSzPts val="1500"/>
              <a:buFont typeface="Wingdings" panose="05000000000000000000" pitchFamily="2" charset="2"/>
              <a:buChar char="Ø"/>
            </a:pPr>
            <a:r>
              <a:rPr lang="en" dirty="0">
                <a:solidFill>
                  <a:srgbClr val="434343"/>
                </a:solidFill>
              </a:rPr>
              <a:t>Presents financial reports and responsible for all financial assets</a:t>
            </a:r>
            <a:endParaRPr dirty="0">
              <a:solidFill>
                <a:srgbClr val="434343"/>
              </a:solidFill>
            </a:endParaRPr>
          </a:p>
          <a:p>
            <a:pPr marL="1828754" lvl="1" indent="-431789">
              <a:spcBef>
                <a:spcPts val="0"/>
              </a:spcBef>
              <a:buClr>
                <a:srgbClr val="434343"/>
              </a:buClr>
              <a:buSzPts val="1500"/>
              <a:buFont typeface="Wingdings" panose="05000000000000000000" pitchFamily="2" charset="2"/>
              <a:buChar char="Ø"/>
            </a:pPr>
            <a:r>
              <a:rPr lang="en" dirty="0">
                <a:solidFill>
                  <a:srgbClr val="434343"/>
                </a:solidFill>
              </a:rPr>
              <a:t>May be co-signer of checks</a:t>
            </a:r>
            <a:endParaRPr dirty="0">
              <a:solidFill>
                <a:srgbClr val="434343"/>
              </a:solidFill>
            </a:endParaRPr>
          </a:p>
          <a:p>
            <a:pPr marL="1219170" indent="0">
              <a:spcBef>
                <a:spcPts val="933"/>
              </a:spcBef>
              <a:buNone/>
            </a:pPr>
            <a:endParaRPr sz="2400" dirty="0">
              <a:solidFill>
                <a:srgbClr val="434343"/>
              </a:solidFill>
            </a:endParaRPr>
          </a:p>
        </p:txBody>
      </p:sp>
      <p:sp>
        <p:nvSpPr>
          <p:cNvPr id="284" name="Google Shape;284;p38"/>
          <p:cNvSpPr txBox="1"/>
          <p:nvPr/>
        </p:nvSpPr>
        <p:spPr>
          <a:xfrm>
            <a:off x="8343733" y="6336500"/>
            <a:ext cx="5667600" cy="661200"/>
          </a:xfrm>
          <a:prstGeom prst="rect">
            <a:avLst/>
          </a:prstGeom>
          <a:noFill/>
          <a:ln>
            <a:noFill/>
          </a:ln>
        </p:spPr>
        <p:txBody>
          <a:bodyPr spcFirstLastPara="1" wrap="square" lIns="121900" tIns="121900" rIns="121900" bIns="121900" anchor="t" anchorCtr="0">
            <a:noAutofit/>
          </a:bodyPr>
          <a:lstStyle/>
          <a:p>
            <a:endParaRPr sz="2400" dirty="0">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26882479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9"/>
          <p:cNvSpPr txBox="1">
            <a:spLocks noGrp="1"/>
          </p:cNvSpPr>
          <p:nvPr>
            <p:ph type="title" idx="4294967295"/>
          </p:nvPr>
        </p:nvSpPr>
        <p:spPr>
          <a:xfrm>
            <a:off x="402336" y="98563"/>
            <a:ext cx="12192000" cy="967368"/>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t>Board Meetings</a:t>
            </a:r>
            <a:endParaRPr b="1" dirty="0"/>
          </a:p>
        </p:txBody>
      </p:sp>
      <p:sp>
        <p:nvSpPr>
          <p:cNvPr id="290" name="Google Shape;290;p39"/>
          <p:cNvSpPr txBox="1">
            <a:spLocks noGrp="1"/>
          </p:cNvSpPr>
          <p:nvPr>
            <p:ph type="body" idx="4294967295"/>
          </p:nvPr>
        </p:nvSpPr>
        <p:spPr>
          <a:xfrm>
            <a:off x="935391" y="1470080"/>
            <a:ext cx="10937875" cy="4635500"/>
          </a:xfrm>
          <a:prstGeom prst="rect">
            <a:avLst/>
          </a:prstGeom>
        </p:spPr>
        <p:txBody>
          <a:bodyPr spcFirstLastPara="1" vert="horz" wrap="square" lIns="121900" tIns="121900" rIns="121900" bIns="121900" numCol="1" anchor="t" anchorCtr="0" compatLnSpc="1">
            <a:prstTxWarp prst="textNoShape">
              <a:avLst/>
            </a:prstTxWarp>
            <a:noAutofit/>
          </a:bodyPr>
          <a:lstStyle/>
          <a:p>
            <a:pPr indent="-499521">
              <a:lnSpc>
                <a:spcPct val="100000"/>
              </a:lnSpc>
              <a:spcBef>
                <a:spcPts val="933"/>
              </a:spcBef>
              <a:buClr>
                <a:srgbClr val="434343"/>
              </a:buClr>
              <a:buSzPts val="2300"/>
              <a:buFont typeface="Wingdings" panose="05000000000000000000" pitchFamily="2" charset="2"/>
              <a:buChar char="v"/>
            </a:pPr>
            <a:r>
              <a:rPr lang="en-US" dirty="0">
                <a:solidFill>
                  <a:srgbClr val="434343"/>
                </a:solidFill>
              </a:rPr>
              <a:t>Regular meeting - monthly</a:t>
            </a:r>
          </a:p>
          <a:p>
            <a:pPr marL="1828754" lvl="1" indent="-499521">
              <a:lnSpc>
                <a:spcPct val="100000"/>
              </a:lnSpc>
              <a:spcBef>
                <a:spcPts val="0"/>
              </a:spcBef>
              <a:buClr>
                <a:srgbClr val="434343"/>
              </a:buClr>
              <a:buSzPts val="2300"/>
              <a:buFont typeface="Wingdings" panose="05000000000000000000" pitchFamily="2" charset="2"/>
              <a:buChar char="Ø"/>
            </a:pPr>
            <a:r>
              <a:rPr lang="en-US" sz="2800" dirty="0">
                <a:solidFill>
                  <a:srgbClr val="434343"/>
                </a:solidFill>
              </a:rPr>
              <a:t>Provide 24-hour notice</a:t>
            </a:r>
          </a:p>
          <a:p>
            <a:pPr indent="-499521">
              <a:lnSpc>
                <a:spcPct val="100000"/>
              </a:lnSpc>
              <a:buClr>
                <a:srgbClr val="434343"/>
              </a:buClr>
              <a:buSzPts val="2300"/>
              <a:buFont typeface="Wingdings" panose="05000000000000000000" pitchFamily="2" charset="2"/>
              <a:buChar char="v"/>
            </a:pPr>
            <a:r>
              <a:rPr lang="en-US" dirty="0">
                <a:solidFill>
                  <a:srgbClr val="434343"/>
                </a:solidFill>
              </a:rPr>
              <a:t>Special meeting - between regular meetings</a:t>
            </a:r>
          </a:p>
          <a:p>
            <a:pPr marL="1828754" lvl="1" indent="-499521">
              <a:lnSpc>
                <a:spcPct val="100000"/>
              </a:lnSpc>
              <a:spcBef>
                <a:spcPts val="0"/>
              </a:spcBef>
              <a:buClr>
                <a:srgbClr val="434343"/>
              </a:buClr>
              <a:buSzPts val="2300"/>
              <a:buFont typeface="Wingdings" panose="05000000000000000000" pitchFamily="2" charset="2"/>
              <a:buChar char="Ø"/>
            </a:pPr>
            <a:r>
              <a:rPr lang="en-US" sz="2800" dirty="0">
                <a:solidFill>
                  <a:srgbClr val="434343"/>
                </a:solidFill>
              </a:rPr>
              <a:t>Provide 48-hour notice</a:t>
            </a:r>
          </a:p>
          <a:p>
            <a:pPr indent="-499521">
              <a:lnSpc>
                <a:spcPct val="100000"/>
              </a:lnSpc>
              <a:buClr>
                <a:srgbClr val="434343"/>
              </a:buClr>
              <a:buSzPts val="2300"/>
              <a:buFont typeface="Wingdings" panose="05000000000000000000" pitchFamily="2" charset="2"/>
              <a:buChar char="v"/>
            </a:pPr>
            <a:r>
              <a:rPr lang="en-US" dirty="0">
                <a:solidFill>
                  <a:srgbClr val="434343"/>
                </a:solidFill>
              </a:rPr>
              <a:t>Emergency meeting - as needed</a:t>
            </a:r>
          </a:p>
          <a:p>
            <a:pPr marL="1828754" lvl="1" indent="-499521">
              <a:lnSpc>
                <a:spcPct val="100000"/>
              </a:lnSpc>
              <a:spcBef>
                <a:spcPts val="0"/>
              </a:spcBef>
              <a:spcAft>
                <a:spcPts val="600"/>
              </a:spcAft>
              <a:buClr>
                <a:srgbClr val="434343"/>
              </a:buClr>
              <a:buSzPts val="2300"/>
              <a:buFont typeface="Wingdings" panose="05000000000000000000" pitchFamily="2" charset="2"/>
              <a:buChar char="Ø"/>
            </a:pPr>
            <a:r>
              <a:rPr lang="en-US" sz="2800" dirty="0">
                <a:solidFill>
                  <a:srgbClr val="434343"/>
                </a:solidFill>
              </a:rPr>
              <a:t>Provide notice ASAP</a:t>
            </a:r>
          </a:p>
          <a:p>
            <a:pPr marL="457200" indent="-499521">
              <a:lnSpc>
                <a:spcPct val="100000"/>
              </a:lnSpc>
              <a:spcBef>
                <a:spcPts val="0"/>
              </a:spcBef>
              <a:buClr>
                <a:srgbClr val="434343"/>
              </a:buClr>
              <a:buSzPts val="2300"/>
              <a:buFont typeface="Wingdings" panose="05000000000000000000" pitchFamily="2" charset="2"/>
              <a:buChar char="v"/>
            </a:pPr>
            <a:r>
              <a:rPr lang="en" dirty="0">
                <a:solidFill>
                  <a:srgbClr val="434343"/>
                </a:solidFill>
              </a:rPr>
              <a:t>Adjourned meeting - Meeting concluded or to resume business not completed at previous meeting</a:t>
            </a:r>
            <a:endParaRPr dirty="0">
              <a:solidFill>
                <a:srgbClr val="434343"/>
              </a:solidFill>
            </a:endParaRPr>
          </a:p>
        </p:txBody>
      </p:sp>
      <p:sp>
        <p:nvSpPr>
          <p:cNvPr id="291" name="Google Shape;291;p39"/>
          <p:cNvSpPr txBox="1"/>
          <p:nvPr/>
        </p:nvSpPr>
        <p:spPr>
          <a:xfrm>
            <a:off x="8343733" y="6336500"/>
            <a:ext cx="5667600" cy="661200"/>
          </a:xfrm>
          <a:prstGeom prst="rect">
            <a:avLst/>
          </a:prstGeom>
          <a:noFill/>
          <a:ln>
            <a:noFill/>
          </a:ln>
        </p:spPr>
        <p:txBody>
          <a:bodyPr spcFirstLastPara="1" wrap="square" lIns="121900" tIns="121900" rIns="121900" bIns="121900" anchor="t" anchorCtr="0">
            <a:noAutofit/>
          </a:bodyPr>
          <a:lstStyle/>
          <a:p>
            <a:endParaRPr sz="2400" dirty="0">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1473899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8"/>
          <p:cNvSpPr txBox="1"/>
          <p:nvPr/>
        </p:nvSpPr>
        <p:spPr>
          <a:xfrm>
            <a:off x="2908300" y="0"/>
            <a:ext cx="9283700" cy="1473200"/>
          </a:xfrm>
          <a:prstGeom prst="rect">
            <a:avLst/>
          </a:prstGeom>
          <a:solidFill>
            <a:srgbClr val="B8292E"/>
          </a:solidFill>
          <a:ln>
            <a:noFill/>
          </a:ln>
          <a:effectLst>
            <a:outerShdw blurRad="57150" dist="19050" dir="5400000" algn="bl" rotWithShape="0">
              <a:srgbClr val="000000">
                <a:alpha val="50000"/>
              </a:srgbClr>
            </a:outerShdw>
          </a:effectLst>
        </p:spPr>
        <p:txBody>
          <a:bodyPr spcFirstLastPara="1" wrap="square" lIns="121900" tIns="121900" rIns="121900" bIns="121900" anchor="t" anchorCtr="0">
            <a:noAutofit/>
          </a:bodyPr>
          <a:lstStyle/>
          <a:p>
            <a:r>
              <a:rPr lang="en-US" sz="4533"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1937 Housing Act (‘37 Act) – Past</a:t>
            </a:r>
            <a:r>
              <a:rPr lang="en" sz="4533"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 </a:t>
            </a:r>
            <a:r>
              <a:rPr lang="en" sz="4400"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rPr>
              <a:t>Indian Housing Assistance</a:t>
            </a:r>
            <a:endParaRPr sz="4400" b="1"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a:p>
            <a:pPr algn="ctr"/>
            <a:endParaRPr sz="2400" dirty="0">
              <a:solidFill>
                <a:schemeClr val="bg1"/>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78" name="Google Shape;178;p28"/>
          <p:cNvSpPr txBox="1"/>
          <p:nvPr/>
        </p:nvSpPr>
        <p:spPr>
          <a:xfrm>
            <a:off x="3282950" y="1864433"/>
            <a:ext cx="8485017" cy="4614800"/>
          </a:xfrm>
          <a:prstGeom prst="rect">
            <a:avLst/>
          </a:prstGeom>
          <a:noFill/>
          <a:ln>
            <a:noFill/>
          </a:ln>
        </p:spPr>
        <p:txBody>
          <a:bodyPr spcFirstLastPara="1" wrap="square" lIns="121900" tIns="121900" rIns="121900" bIns="121900" anchor="t" anchorCtr="0">
            <a:noAutofit/>
          </a:bodyPr>
          <a:lstStyle/>
          <a:p>
            <a:pPr marL="609585" indent="-482588">
              <a:lnSpc>
                <a:spcPct val="115000"/>
              </a:lnSpc>
              <a:spcBef>
                <a:spcPts val="933"/>
              </a:spcBef>
              <a:buClr>
                <a:srgbClr val="434343"/>
              </a:buClr>
              <a:buSzPts val="2100"/>
              <a:buFont typeface="Wingdings" panose="05000000000000000000" pitchFamily="2" charset="2"/>
              <a:buChar char="v"/>
            </a:pPr>
            <a:r>
              <a:rPr lang="en" sz="2400" dirty="0">
                <a:latin typeface="Calibri" panose="020F0502020204030204" pitchFamily="34" charset="0"/>
                <a:ea typeface="Calibri" panose="020F0502020204030204" pitchFamily="34" charset="0"/>
                <a:cs typeface="Calibri" panose="020F0502020204030204" pitchFamily="34" charset="0"/>
                <a:sym typeface="Roboto"/>
              </a:rPr>
              <a:t>Required </a:t>
            </a:r>
            <a:r>
              <a:rPr lang="en" sz="2400" b="1" dirty="0">
                <a:latin typeface="Calibri" panose="020F0502020204030204" pitchFamily="34" charset="0"/>
                <a:ea typeface="Calibri" panose="020F0502020204030204" pitchFamily="34" charset="0"/>
                <a:cs typeface="Calibri" panose="020F0502020204030204" pitchFamily="34" charset="0"/>
                <a:sym typeface="Roboto"/>
              </a:rPr>
              <a:t>establishment of Indian Housing Authorities (IHA) and Board of Commissioners (BOC)</a:t>
            </a:r>
            <a:endParaRPr sz="2400" b="1" dirty="0">
              <a:latin typeface="Calibri" panose="020F0502020204030204" pitchFamily="34" charset="0"/>
              <a:ea typeface="Calibri" panose="020F0502020204030204" pitchFamily="34" charset="0"/>
              <a:cs typeface="Calibri" panose="020F0502020204030204" pitchFamily="34" charset="0"/>
              <a:sym typeface="Roboto"/>
            </a:endParaRPr>
          </a:p>
          <a:p>
            <a:pPr marL="609585" indent="-482588">
              <a:lnSpc>
                <a:spcPct val="115000"/>
              </a:lnSpc>
              <a:buClr>
                <a:srgbClr val="434343"/>
              </a:buClr>
              <a:buSzPts val="2100"/>
              <a:buFont typeface="Wingdings" panose="05000000000000000000" pitchFamily="2" charset="2"/>
              <a:buChar char="v"/>
            </a:pPr>
            <a:r>
              <a:rPr lang="en" sz="2400" b="1" dirty="0">
                <a:latin typeface="Calibri" panose="020F0502020204030204" pitchFamily="34" charset="0"/>
                <a:ea typeface="Calibri" panose="020F0502020204030204" pitchFamily="34" charset="0"/>
                <a:cs typeface="Calibri" panose="020F0502020204030204" pitchFamily="34" charset="0"/>
                <a:sym typeface="Roboto"/>
              </a:rPr>
              <a:t>HUD published Ordinance with BOC powers and authority</a:t>
            </a:r>
            <a:endParaRPr sz="2400" dirty="0">
              <a:latin typeface="Calibri" panose="020F0502020204030204" pitchFamily="34" charset="0"/>
              <a:ea typeface="Calibri" panose="020F0502020204030204" pitchFamily="34" charset="0"/>
              <a:cs typeface="Calibri" panose="020F0502020204030204" pitchFamily="34" charset="0"/>
              <a:sym typeface="Roboto"/>
            </a:endParaRPr>
          </a:p>
          <a:p>
            <a:pPr marL="609585" indent="-482588">
              <a:lnSpc>
                <a:spcPct val="115000"/>
              </a:lnSpc>
              <a:buClr>
                <a:srgbClr val="434343"/>
              </a:buClr>
              <a:buSzPts val="2100"/>
              <a:buFont typeface="Wingdings" panose="05000000000000000000" pitchFamily="2" charset="2"/>
              <a:buChar char="v"/>
            </a:pPr>
            <a:r>
              <a:rPr lang="en" sz="2400" dirty="0">
                <a:latin typeface="Calibri" panose="020F0502020204030204" pitchFamily="34" charset="0"/>
                <a:ea typeface="Calibri" panose="020F0502020204030204" pitchFamily="34" charset="0"/>
                <a:cs typeface="Calibri" panose="020F0502020204030204" pitchFamily="34" charset="0"/>
                <a:sym typeface="Roboto"/>
              </a:rPr>
              <a:t>BOC By-Laws governed roles and meetings</a:t>
            </a:r>
            <a:endParaRPr sz="2400" dirty="0">
              <a:latin typeface="Calibri" panose="020F0502020204030204" pitchFamily="34" charset="0"/>
              <a:ea typeface="Calibri" panose="020F0502020204030204" pitchFamily="34" charset="0"/>
              <a:cs typeface="Calibri" panose="020F0502020204030204" pitchFamily="34" charset="0"/>
              <a:sym typeface="Roboto"/>
            </a:endParaRPr>
          </a:p>
          <a:p>
            <a:pPr marL="609585" indent="-482588">
              <a:lnSpc>
                <a:spcPct val="115000"/>
              </a:lnSpc>
              <a:buClr>
                <a:srgbClr val="434343"/>
              </a:buClr>
              <a:buSzPts val="2100"/>
              <a:buFont typeface="Wingdings" panose="05000000000000000000" pitchFamily="2" charset="2"/>
              <a:buChar char="v"/>
            </a:pPr>
            <a:r>
              <a:rPr lang="en" sz="2400" dirty="0">
                <a:latin typeface="Calibri" panose="020F0502020204030204" pitchFamily="34" charset="0"/>
                <a:ea typeface="Calibri" panose="020F0502020204030204" pitchFamily="34" charset="0"/>
                <a:cs typeface="Calibri" panose="020F0502020204030204" pitchFamily="34" charset="0"/>
                <a:sym typeface="Roboto"/>
              </a:rPr>
              <a:t>IHAs managed subsidized Low-Income Rental, Turnkey,  &amp; Mutual Help Homeownership Programs</a:t>
            </a:r>
            <a:endParaRPr sz="2400" dirty="0">
              <a:latin typeface="Calibri" panose="020F0502020204030204" pitchFamily="34" charset="0"/>
              <a:ea typeface="Calibri" panose="020F0502020204030204" pitchFamily="34" charset="0"/>
              <a:cs typeface="Calibri" panose="020F0502020204030204" pitchFamily="34" charset="0"/>
              <a:sym typeface="Roboto"/>
            </a:endParaRPr>
          </a:p>
          <a:p>
            <a:pPr marL="609585" indent="-482588">
              <a:lnSpc>
                <a:spcPct val="115000"/>
              </a:lnSpc>
              <a:buClr>
                <a:srgbClr val="434343"/>
              </a:buClr>
              <a:buSzPts val="2100"/>
              <a:buFont typeface="Wingdings" panose="05000000000000000000" pitchFamily="2" charset="2"/>
              <a:buChar char="v"/>
            </a:pPr>
            <a:r>
              <a:rPr lang="en" sz="2400" dirty="0">
                <a:latin typeface="Calibri" panose="020F0502020204030204" pitchFamily="34" charset="0"/>
                <a:ea typeface="Calibri" panose="020F0502020204030204" pitchFamily="34" charset="0"/>
                <a:cs typeface="Calibri" panose="020F0502020204030204" pitchFamily="34" charset="0"/>
                <a:sym typeface="Roboto"/>
              </a:rPr>
              <a:t>IHAs competed for new construction &amp; modernization (CIAP &amp; CGP) grant funds</a:t>
            </a:r>
            <a:endParaRPr sz="2000" dirty="0">
              <a:latin typeface="Calibri" panose="020F0502020204030204" pitchFamily="34" charset="0"/>
              <a:ea typeface="Calibri" panose="020F0502020204030204" pitchFamily="34" charset="0"/>
              <a:cs typeface="Calibri" panose="020F0502020204030204" pitchFamily="34" charset="0"/>
              <a:sym typeface="Roboto"/>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297;p40"/>
          <p:cNvSpPr txBox="1">
            <a:spLocks/>
          </p:cNvSpPr>
          <p:nvPr/>
        </p:nvSpPr>
        <p:spPr>
          <a:xfrm>
            <a:off x="393388" y="435383"/>
            <a:ext cx="10914062" cy="5068887"/>
          </a:xfrm>
          <a:prstGeom prst="rect">
            <a:avLst/>
          </a:prstGeom>
        </p:spPr>
        <p:txBody>
          <a:bodyPr spcFirstLastPara="1" vert="horz" wrap="square" lIns="121900" tIns="121900" rIns="121900" bIns="121900" numCol="1" rtlCol="0" anchor="t" anchorCtr="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067"/>
              </a:spcBef>
              <a:buFont typeface="Arial" panose="020B0604020202020204" pitchFamily="34" charset="0"/>
              <a:buNone/>
            </a:pPr>
            <a:r>
              <a:rPr lang="en-US" sz="3333" b="1" dirty="0">
                <a:solidFill>
                  <a:srgbClr val="434343"/>
                </a:solidFill>
              </a:rPr>
              <a:t>Executive Sessions: Entire meetings or portions of </a:t>
            </a:r>
          </a:p>
          <a:p>
            <a:pPr marL="0" indent="0">
              <a:spcBef>
                <a:spcPts val="1067"/>
              </a:spcBef>
              <a:buFont typeface="Arial" panose="020B0604020202020204" pitchFamily="34" charset="0"/>
              <a:buNone/>
            </a:pPr>
            <a:r>
              <a:rPr lang="en-US" sz="3333" b="1" dirty="0">
                <a:solidFill>
                  <a:srgbClr val="434343"/>
                </a:solidFill>
              </a:rPr>
              <a:t>meetings held in private:</a:t>
            </a:r>
          </a:p>
          <a:p>
            <a:pPr marL="0" indent="0">
              <a:spcBef>
                <a:spcPts val="1067"/>
              </a:spcBef>
              <a:buFont typeface="Arial" panose="020B0604020202020204" pitchFamily="34" charset="0"/>
              <a:buNone/>
            </a:pPr>
            <a:endParaRPr lang="en-US" sz="3333" b="1" dirty="0">
              <a:solidFill>
                <a:srgbClr val="434343"/>
              </a:solidFill>
            </a:endParaRPr>
          </a:p>
          <a:p>
            <a:pPr marL="971550" indent="-742950">
              <a:spcBef>
                <a:spcPts val="933"/>
              </a:spcBef>
              <a:buClr>
                <a:srgbClr val="434343"/>
              </a:buClr>
              <a:buSzPts val="2100"/>
              <a:buFont typeface="Wingdings" panose="05000000000000000000" pitchFamily="2" charset="2"/>
              <a:buChar char="v"/>
            </a:pPr>
            <a:r>
              <a:rPr lang="en-US" dirty="0">
                <a:solidFill>
                  <a:srgbClr val="434343"/>
                </a:solidFill>
              </a:rPr>
              <a:t>Convene in public</a:t>
            </a:r>
          </a:p>
          <a:p>
            <a:pPr marL="971550" indent="-742950">
              <a:buClr>
                <a:srgbClr val="434343"/>
              </a:buClr>
              <a:buSzPts val="2100"/>
              <a:buFont typeface="Wingdings" panose="05000000000000000000" pitchFamily="2" charset="2"/>
              <a:buChar char="v"/>
            </a:pPr>
            <a:r>
              <a:rPr lang="en-US" dirty="0">
                <a:solidFill>
                  <a:srgbClr val="434343"/>
                </a:solidFill>
              </a:rPr>
              <a:t>Majority vote to enter executive session</a:t>
            </a:r>
          </a:p>
          <a:p>
            <a:pPr marL="971550" indent="-742950">
              <a:buClr>
                <a:srgbClr val="434343"/>
              </a:buClr>
              <a:buSzPts val="2100"/>
              <a:buFont typeface="Wingdings" panose="05000000000000000000" pitchFamily="2" charset="2"/>
              <a:buChar char="v"/>
            </a:pPr>
            <a:r>
              <a:rPr lang="en-US" dirty="0">
                <a:solidFill>
                  <a:srgbClr val="434343"/>
                </a:solidFill>
              </a:rPr>
              <a:t>Only board, invitees and necessary staff attend </a:t>
            </a:r>
          </a:p>
          <a:p>
            <a:pPr marL="971550" indent="-742950">
              <a:buClr>
                <a:srgbClr val="434343"/>
              </a:buClr>
              <a:buSzPts val="2100"/>
              <a:buFont typeface="Wingdings" panose="05000000000000000000" pitchFamily="2" charset="2"/>
              <a:buChar char="v"/>
            </a:pPr>
            <a:r>
              <a:rPr lang="en-US" dirty="0">
                <a:solidFill>
                  <a:srgbClr val="434343"/>
                </a:solidFill>
              </a:rPr>
              <a:t>Only for hiring or dismissing employees, disciplinary action, purchase or appraisal of property or any of confidential nature</a:t>
            </a:r>
          </a:p>
          <a:p>
            <a:pPr marL="971550" indent="-742950">
              <a:buClr>
                <a:srgbClr val="434343"/>
              </a:buClr>
              <a:buSzPts val="2100"/>
              <a:buFont typeface="Wingdings" panose="05000000000000000000" pitchFamily="2" charset="2"/>
              <a:buChar char="v"/>
            </a:pPr>
            <a:r>
              <a:rPr lang="en-US" dirty="0">
                <a:solidFill>
                  <a:srgbClr val="434343"/>
                </a:solidFill>
              </a:rPr>
              <a:t>Records and discussions are confidential</a:t>
            </a:r>
          </a:p>
          <a:p>
            <a:pPr marL="971550" indent="-742950">
              <a:buClr>
                <a:srgbClr val="434343"/>
              </a:buClr>
              <a:buSzPts val="2300"/>
              <a:buFont typeface="Wingdings" panose="05000000000000000000" pitchFamily="2" charset="2"/>
              <a:buChar char="v"/>
            </a:pPr>
            <a:r>
              <a:rPr lang="en-US" dirty="0">
                <a:solidFill>
                  <a:srgbClr val="434343"/>
                </a:solidFill>
              </a:rPr>
              <a:t>Board may be required to resume open meeting and conduct any required votes</a:t>
            </a:r>
          </a:p>
        </p:txBody>
      </p:sp>
    </p:spTree>
    <p:extLst>
      <p:ext uri="{BB962C8B-B14F-4D97-AF65-F5344CB8AC3E}">
        <p14:creationId xmlns:p14="http://schemas.microsoft.com/office/powerpoint/2010/main" val="41820050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72BCF-2926-13F6-B1B8-BFB77D0EA01A}"/>
            </a:ext>
          </a:extLst>
        </p:cNvPr>
        <p:cNvGrpSpPr/>
        <p:nvPr/>
      </p:nvGrpSpPr>
      <p:grpSpPr>
        <a:xfrm>
          <a:off x="0" y="0"/>
          <a:ext cx="0" cy="0"/>
          <a:chOff x="0" y="0"/>
          <a:chExt cx="0" cy="0"/>
        </a:xfrm>
      </p:grpSpPr>
      <p:sp>
        <p:nvSpPr>
          <p:cNvPr id="303" name="Google Shape;303;p41"/>
          <p:cNvSpPr txBox="1">
            <a:spLocks/>
          </p:cNvSpPr>
          <p:nvPr/>
        </p:nvSpPr>
        <p:spPr>
          <a:xfrm>
            <a:off x="861660" y="546345"/>
            <a:ext cx="10734675" cy="1143000"/>
          </a:xfrm>
          <a:prstGeom prst="rect">
            <a:avLst/>
          </a:prstGeom>
        </p:spPr>
        <p:txBody>
          <a:bodyPr spcFirstLastPara="1" vert="horz" wrap="square" lIns="121900" tIns="121900" rIns="121900" bIns="121900"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r>
              <a:rPr lang="en-US" b="1" dirty="0"/>
              <a:t>Agendas</a:t>
            </a:r>
          </a:p>
        </p:txBody>
      </p:sp>
      <p:sp>
        <p:nvSpPr>
          <p:cNvPr id="304" name="Google Shape;304;p41"/>
          <p:cNvSpPr txBox="1">
            <a:spLocks/>
          </p:cNvSpPr>
          <p:nvPr/>
        </p:nvSpPr>
        <p:spPr>
          <a:xfrm>
            <a:off x="861660" y="1871907"/>
            <a:ext cx="10734675" cy="4525963"/>
          </a:xfrm>
          <a:prstGeom prst="rect">
            <a:avLst/>
          </a:prstGeom>
        </p:spPr>
        <p:txBody>
          <a:bodyPr spcFirstLastPara="1" vert="horz" wrap="square" lIns="121900" tIns="121900" rIns="121900" bIns="12190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499521">
              <a:spcBef>
                <a:spcPts val="933"/>
              </a:spcBef>
              <a:buClr>
                <a:srgbClr val="434343"/>
              </a:buClr>
              <a:buSzPts val="2300"/>
              <a:buFont typeface="Wingdings" panose="05000000000000000000" pitchFamily="2" charset="2"/>
              <a:buChar char="v"/>
            </a:pPr>
            <a:r>
              <a:rPr lang="en-US" dirty="0"/>
              <a:t>Pre-scheduled “Order of Business”</a:t>
            </a:r>
          </a:p>
          <a:p>
            <a:pPr marL="1676370" indent="-457200">
              <a:spcBef>
                <a:spcPts val="933"/>
              </a:spcBef>
              <a:buFont typeface="Wingdings" panose="05000000000000000000" pitchFamily="2" charset="2"/>
              <a:buChar char="v"/>
            </a:pPr>
            <a:endParaRPr lang="en-US" dirty="0"/>
          </a:p>
          <a:p>
            <a:pPr indent="-499521">
              <a:spcBef>
                <a:spcPts val="933"/>
              </a:spcBef>
              <a:buClr>
                <a:srgbClr val="434343"/>
              </a:buClr>
              <a:buSzPts val="2300"/>
              <a:buFont typeface="Wingdings" panose="05000000000000000000" pitchFamily="2" charset="2"/>
              <a:buChar char="v"/>
            </a:pPr>
            <a:r>
              <a:rPr lang="en-US" dirty="0"/>
              <a:t>Usually prepared by Executive Director and staff</a:t>
            </a:r>
          </a:p>
          <a:p>
            <a:pPr marL="1676370" indent="-457200">
              <a:spcBef>
                <a:spcPts val="933"/>
              </a:spcBef>
              <a:buFont typeface="Wingdings" panose="05000000000000000000" pitchFamily="2" charset="2"/>
              <a:buChar char="v"/>
            </a:pPr>
            <a:endParaRPr lang="en-US" dirty="0"/>
          </a:p>
          <a:p>
            <a:pPr indent="-499521">
              <a:spcBef>
                <a:spcPts val="933"/>
              </a:spcBef>
              <a:buClr>
                <a:srgbClr val="434343"/>
              </a:buClr>
              <a:buSzPts val="2300"/>
              <a:buFont typeface="Wingdings" panose="05000000000000000000" pitchFamily="2" charset="2"/>
              <a:buChar char="v"/>
            </a:pPr>
            <a:r>
              <a:rPr lang="en-US" dirty="0"/>
              <a:t>Identify all items to be considered</a:t>
            </a:r>
          </a:p>
          <a:p>
            <a:pPr marL="1828754" lvl="1" indent="-499521">
              <a:lnSpc>
                <a:spcPct val="150000"/>
              </a:lnSpc>
              <a:spcBef>
                <a:spcPts val="0"/>
              </a:spcBef>
              <a:buClr>
                <a:srgbClr val="434343"/>
              </a:buClr>
              <a:buSzPts val="2300"/>
              <a:buFont typeface="Wingdings" panose="05000000000000000000" pitchFamily="2" charset="2"/>
              <a:buChar char="Ø"/>
            </a:pPr>
            <a:r>
              <a:rPr lang="en-US" sz="2800" dirty="0"/>
              <a:t>Must include any proposed executive sessions</a:t>
            </a:r>
          </a:p>
        </p:txBody>
      </p:sp>
    </p:spTree>
    <p:extLst>
      <p:ext uri="{BB962C8B-B14F-4D97-AF65-F5344CB8AC3E}">
        <p14:creationId xmlns:p14="http://schemas.microsoft.com/office/powerpoint/2010/main" val="30536469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Shape 309"/>
        <p:cNvGrpSpPr/>
        <p:nvPr/>
      </p:nvGrpSpPr>
      <p:grpSpPr>
        <a:xfrm>
          <a:off x="0" y="0"/>
          <a:ext cx="0" cy="0"/>
          <a:chOff x="0" y="0"/>
          <a:chExt cx="0" cy="0"/>
        </a:xfrm>
      </p:grpSpPr>
      <p:sp>
        <p:nvSpPr>
          <p:cNvPr id="310" name="Google Shape;310;p42"/>
          <p:cNvSpPr txBox="1">
            <a:spLocks noGrp="1"/>
          </p:cNvSpPr>
          <p:nvPr>
            <p:ph type="title"/>
          </p:nvPr>
        </p:nvSpPr>
        <p:spPr>
          <a:xfrm>
            <a:off x="1254034" y="274638"/>
            <a:ext cx="10328366" cy="1143000"/>
          </a:xfrm>
          <a:prstGeom prst="rect">
            <a:avLst/>
          </a:prstGeom>
        </p:spPr>
        <p:txBody>
          <a:bodyPr spcFirstLastPara="1" vert="horz" wrap="square" lIns="121900" tIns="121900" rIns="121900" bIns="121900" numCol="1" anchor="b" anchorCtr="0" compatLnSpc="1">
            <a:prstTxWarp prst="textNoShape">
              <a:avLst/>
            </a:prstTxWarp>
            <a:noAutofit/>
          </a:bodyPr>
          <a:lstStyle/>
          <a:p>
            <a:pPr algn="l"/>
            <a:r>
              <a:rPr lang="en" sz="4533" b="1" dirty="0"/>
              <a:t>Order of Business</a:t>
            </a:r>
            <a:endParaRPr sz="4533" b="1" i="1" dirty="0"/>
          </a:p>
        </p:txBody>
      </p:sp>
      <p:sp>
        <p:nvSpPr>
          <p:cNvPr id="311" name="Google Shape;311;p42"/>
          <p:cNvSpPr txBox="1">
            <a:spLocks noGrp="1"/>
          </p:cNvSpPr>
          <p:nvPr>
            <p:ph sz="half" idx="1"/>
          </p:nvPr>
        </p:nvSpPr>
        <p:spPr>
          <a:xfrm>
            <a:off x="1006709" y="1600201"/>
            <a:ext cx="5384800" cy="4525963"/>
          </a:xfrm>
          <a:prstGeom prst="rect">
            <a:avLst/>
          </a:prstGeom>
        </p:spPr>
        <p:txBody>
          <a:bodyPr spcFirstLastPara="1" vert="horz" wrap="square" lIns="121900" tIns="121900" rIns="121900" bIns="121900" numCol="1" anchor="t" anchorCtr="0" compatLnSpc="1">
            <a:prstTxWarp prst="textNoShape">
              <a:avLst/>
            </a:prstTxWarp>
            <a:noAutofit/>
          </a:bodyPr>
          <a:lstStyle/>
          <a:p>
            <a:pPr indent="-474121">
              <a:lnSpc>
                <a:spcPct val="90000"/>
              </a:lnSpc>
              <a:spcBef>
                <a:spcPts val="933"/>
              </a:spcBef>
              <a:buClr>
                <a:srgbClr val="434343"/>
              </a:buClr>
              <a:buSzPts val="2000"/>
              <a:buChar char="➔"/>
            </a:pPr>
            <a:r>
              <a:rPr lang="en" sz="2667" dirty="0">
                <a:solidFill>
                  <a:srgbClr val="434343"/>
                </a:solidFill>
              </a:rPr>
              <a:t>Call to order</a:t>
            </a:r>
            <a:endParaRPr sz="2667" dirty="0">
              <a:solidFill>
                <a:srgbClr val="434343"/>
              </a:solidFill>
            </a:endParaRPr>
          </a:p>
          <a:p>
            <a:pPr indent="-474121">
              <a:buClr>
                <a:srgbClr val="434343"/>
              </a:buClr>
              <a:buSzPts val="2000"/>
              <a:buChar char="➔"/>
            </a:pPr>
            <a:r>
              <a:rPr lang="en" sz="2667" dirty="0">
                <a:solidFill>
                  <a:srgbClr val="434343"/>
                </a:solidFill>
              </a:rPr>
              <a:t>Most Boards, open with a prayer, which is held either immediately before or after the call to order</a:t>
            </a:r>
            <a:endParaRPr sz="2667" dirty="0">
              <a:solidFill>
                <a:srgbClr val="434343"/>
              </a:solidFill>
            </a:endParaRPr>
          </a:p>
          <a:p>
            <a:pPr indent="-474121">
              <a:lnSpc>
                <a:spcPct val="90000"/>
              </a:lnSpc>
              <a:buClr>
                <a:srgbClr val="434343"/>
              </a:buClr>
              <a:buSzPts val="2000"/>
              <a:buChar char="➔"/>
            </a:pPr>
            <a:r>
              <a:rPr lang="en" sz="2667" dirty="0">
                <a:solidFill>
                  <a:srgbClr val="434343"/>
                </a:solidFill>
              </a:rPr>
              <a:t>Roll Call</a:t>
            </a:r>
            <a:endParaRPr sz="2667" dirty="0">
              <a:solidFill>
                <a:srgbClr val="434343"/>
              </a:solidFill>
            </a:endParaRPr>
          </a:p>
          <a:p>
            <a:pPr indent="-474121">
              <a:lnSpc>
                <a:spcPct val="90000"/>
              </a:lnSpc>
              <a:buClr>
                <a:srgbClr val="434343"/>
              </a:buClr>
              <a:buSzPts val="2000"/>
              <a:buChar char="➔"/>
            </a:pPr>
            <a:r>
              <a:rPr lang="en" sz="2667" dirty="0">
                <a:solidFill>
                  <a:srgbClr val="434343"/>
                </a:solidFill>
              </a:rPr>
              <a:t>Approval of agenda</a:t>
            </a:r>
            <a:endParaRPr sz="2667" dirty="0">
              <a:solidFill>
                <a:srgbClr val="434343"/>
              </a:solidFill>
            </a:endParaRPr>
          </a:p>
          <a:p>
            <a:pPr indent="-474121">
              <a:lnSpc>
                <a:spcPct val="90000"/>
              </a:lnSpc>
              <a:buClr>
                <a:srgbClr val="434343"/>
              </a:buClr>
              <a:buSzPts val="2000"/>
              <a:buChar char="➔"/>
            </a:pPr>
            <a:r>
              <a:rPr lang="en" sz="2667" dirty="0">
                <a:solidFill>
                  <a:srgbClr val="434343"/>
                </a:solidFill>
              </a:rPr>
              <a:t>Approval of minutes</a:t>
            </a:r>
            <a:endParaRPr sz="2667" dirty="0">
              <a:solidFill>
                <a:srgbClr val="434343"/>
              </a:solidFill>
            </a:endParaRPr>
          </a:p>
          <a:p>
            <a:pPr indent="0">
              <a:lnSpc>
                <a:spcPct val="90000"/>
              </a:lnSpc>
              <a:spcBef>
                <a:spcPts val="933"/>
              </a:spcBef>
              <a:buNone/>
            </a:pPr>
            <a:endParaRPr sz="2667" dirty="0">
              <a:solidFill>
                <a:srgbClr val="434343"/>
              </a:solidFill>
            </a:endParaRPr>
          </a:p>
        </p:txBody>
      </p:sp>
      <p:sp>
        <p:nvSpPr>
          <p:cNvPr id="312" name="Google Shape;312;p42"/>
          <p:cNvSpPr txBox="1">
            <a:spLocks noGrp="1"/>
          </p:cNvSpPr>
          <p:nvPr>
            <p:ph sz="half" idx="2"/>
          </p:nvPr>
        </p:nvSpPr>
        <p:spPr>
          <a:xfrm>
            <a:off x="6594709" y="1600201"/>
            <a:ext cx="5384800" cy="4525963"/>
          </a:xfrm>
          <a:prstGeom prst="rect">
            <a:avLst/>
          </a:prstGeom>
        </p:spPr>
        <p:txBody>
          <a:bodyPr spcFirstLastPara="1" vert="horz" wrap="square" lIns="121900" tIns="121900" rIns="121900" bIns="121900" numCol="1" anchor="t" anchorCtr="0" compatLnSpc="1">
            <a:prstTxWarp prst="textNoShape">
              <a:avLst/>
            </a:prstTxWarp>
            <a:noAutofit/>
          </a:bodyPr>
          <a:lstStyle/>
          <a:p>
            <a:pPr indent="-474121">
              <a:lnSpc>
                <a:spcPct val="90000"/>
              </a:lnSpc>
              <a:spcBef>
                <a:spcPts val="933"/>
              </a:spcBef>
              <a:buClr>
                <a:srgbClr val="434343"/>
              </a:buClr>
              <a:buSzPts val="2000"/>
              <a:buChar char="➔"/>
            </a:pPr>
            <a:r>
              <a:rPr lang="en" sz="2667" dirty="0">
                <a:solidFill>
                  <a:srgbClr val="434343"/>
                </a:solidFill>
              </a:rPr>
              <a:t>Reports</a:t>
            </a:r>
            <a:endParaRPr sz="2667" dirty="0">
              <a:solidFill>
                <a:srgbClr val="434343"/>
              </a:solidFill>
            </a:endParaRPr>
          </a:p>
          <a:p>
            <a:pPr indent="-474121">
              <a:lnSpc>
                <a:spcPct val="90000"/>
              </a:lnSpc>
              <a:buClr>
                <a:srgbClr val="434343"/>
              </a:buClr>
              <a:buSzPts val="2000"/>
              <a:buChar char="➔"/>
            </a:pPr>
            <a:r>
              <a:rPr lang="en" sz="2667" dirty="0">
                <a:solidFill>
                  <a:srgbClr val="434343"/>
                </a:solidFill>
              </a:rPr>
              <a:t>Old business</a:t>
            </a:r>
            <a:endParaRPr sz="2667" dirty="0">
              <a:solidFill>
                <a:srgbClr val="434343"/>
              </a:solidFill>
            </a:endParaRPr>
          </a:p>
          <a:p>
            <a:pPr indent="-474121">
              <a:lnSpc>
                <a:spcPct val="90000"/>
              </a:lnSpc>
              <a:buClr>
                <a:srgbClr val="434343"/>
              </a:buClr>
              <a:buSzPts val="2000"/>
              <a:buChar char="➔"/>
            </a:pPr>
            <a:r>
              <a:rPr lang="en" sz="2667" dirty="0">
                <a:solidFill>
                  <a:srgbClr val="434343"/>
                </a:solidFill>
              </a:rPr>
              <a:t>New business</a:t>
            </a:r>
            <a:endParaRPr sz="2667" dirty="0">
              <a:solidFill>
                <a:srgbClr val="434343"/>
              </a:solidFill>
            </a:endParaRPr>
          </a:p>
          <a:p>
            <a:pPr indent="-474121">
              <a:buClr>
                <a:srgbClr val="434343"/>
              </a:buClr>
              <a:buSzPts val="2000"/>
              <a:buChar char="➔"/>
            </a:pPr>
            <a:r>
              <a:rPr lang="en" sz="2667" dirty="0">
                <a:solidFill>
                  <a:srgbClr val="434343"/>
                </a:solidFill>
              </a:rPr>
              <a:t>Announcements</a:t>
            </a:r>
            <a:endParaRPr sz="2667" dirty="0">
              <a:solidFill>
                <a:srgbClr val="434343"/>
              </a:solidFill>
            </a:endParaRPr>
          </a:p>
          <a:p>
            <a:pPr indent="-474121">
              <a:buClr>
                <a:srgbClr val="434343"/>
              </a:buClr>
              <a:buSzPts val="2000"/>
              <a:buChar char="➔"/>
            </a:pPr>
            <a:r>
              <a:rPr lang="en" sz="2667" dirty="0">
                <a:solidFill>
                  <a:srgbClr val="434343"/>
                </a:solidFill>
              </a:rPr>
              <a:t>Executive Session</a:t>
            </a:r>
            <a:endParaRPr sz="2667" dirty="0">
              <a:solidFill>
                <a:srgbClr val="434343"/>
              </a:solidFill>
            </a:endParaRPr>
          </a:p>
          <a:p>
            <a:pPr indent="-474121">
              <a:buClr>
                <a:srgbClr val="434343"/>
              </a:buClr>
              <a:buSzPts val="2000"/>
              <a:buChar char="➔"/>
            </a:pPr>
            <a:r>
              <a:rPr lang="en" sz="2667" dirty="0">
                <a:solidFill>
                  <a:srgbClr val="434343"/>
                </a:solidFill>
              </a:rPr>
              <a:t>Adjournment</a:t>
            </a:r>
            <a:endParaRPr sz="2667" dirty="0">
              <a:solidFill>
                <a:srgbClr val="434343"/>
              </a:solidFill>
            </a:endParaRPr>
          </a:p>
          <a:p>
            <a:pPr indent="0">
              <a:spcBef>
                <a:spcPts val="1067"/>
              </a:spcBef>
              <a:buNone/>
            </a:pPr>
            <a:endParaRPr sz="2667" dirty="0">
              <a:solidFill>
                <a:srgbClr val="434343"/>
              </a:solidFill>
            </a:endParaRPr>
          </a:p>
        </p:txBody>
      </p:sp>
    </p:spTree>
    <p:extLst>
      <p:ext uri="{BB962C8B-B14F-4D97-AF65-F5344CB8AC3E}">
        <p14:creationId xmlns:p14="http://schemas.microsoft.com/office/powerpoint/2010/main" val="355257709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Shape 316"/>
        <p:cNvGrpSpPr/>
        <p:nvPr/>
      </p:nvGrpSpPr>
      <p:grpSpPr>
        <a:xfrm>
          <a:off x="0" y="0"/>
          <a:ext cx="0" cy="0"/>
          <a:chOff x="0" y="0"/>
          <a:chExt cx="0" cy="0"/>
        </a:xfrm>
      </p:grpSpPr>
      <p:sp>
        <p:nvSpPr>
          <p:cNvPr id="324" name="Slide Number Placeholder 1">
            <a:extLst>
              <a:ext uri="{FF2B5EF4-FFF2-40B4-BE49-F238E27FC236}">
                <a16:creationId xmlns:a16="http://schemas.microsoft.com/office/drawing/2014/main" id="{65773F00-ACEE-CA1E-9E7E-E7CFDFC6DBCC}"/>
              </a:ext>
            </a:extLst>
          </p:cNvPr>
          <p:cNvSpPr>
            <a:spLocks noGrp="1"/>
          </p:cNvSpPr>
          <p:nvPr>
            <p:ph type="sldNum" sz="quarter" idx="12"/>
          </p:nvPr>
        </p:nvSpPr>
        <p:spPr>
          <a:xfrm>
            <a:off x="10586720" y="6356351"/>
            <a:ext cx="995680" cy="365125"/>
          </a:xfrm>
        </p:spPr>
        <p:txBody>
          <a:bodyPr/>
          <a:lstStyle/>
          <a:p>
            <a:pPr>
              <a:spcAft>
                <a:spcPts val="600"/>
              </a:spcAft>
            </a:pPr>
            <a:fld id="{2C53C08F-9DBC-43E6-A84F-0D6865951D70}" type="slidenum">
              <a:rPr lang="en-US" smtClean="0"/>
              <a:pPr>
                <a:spcAft>
                  <a:spcPts val="600"/>
                </a:spcAft>
              </a:pPr>
              <a:t>83</a:t>
            </a:fld>
            <a:endParaRPr lang="en-US" dirty="0"/>
          </a:p>
        </p:txBody>
      </p:sp>
      <p:sp>
        <p:nvSpPr>
          <p:cNvPr id="318" name="Google Shape;318;p43"/>
          <p:cNvSpPr txBox="1">
            <a:spLocks noGrp="1"/>
          </p:cNvSpPr>
          <p:nvPr>
            <p:ph sz="quarter" idx="13"/>
          </p:nvPr>
        </p:nvSpPr>
        <p:spPr>
          <a:xfrm>
            <a:off x="920010" y="1704975"/>
            <a:ext cx="10676678" cy="4291013"/>
          </a:xfrm>
        </p:spPr>
        <p:txBody>
          <a:bodyPr spcFirstLastPara="1" vert="horz" wrap="square" lIns="121900" tIns="121900" rIns="121900" bIns="121900" numCol="1" anchor="t" anchorCtr="0" compatLnSpc="1">
            <a:prstTxWarp prst="textNoShape">
              <a:avLst/>
            </a:prstTxWarp>
            <a:normAutofit/>
          </a:bodyPr>
          <a:lstStyle/>
          <a:p>
            <a:pPr marL="857250" indent="-628650">
              <a:spcBef>
                <a:spcPts val="933"/>
              </a:spcBef>
              <a:buClr>
                <a:srgbClr val="434343"/>
              </a:buClr>
              <a:buSzPts val="2300"/>
              <a:buFont typeface="Wingdings" panose="05000000000000000000" pitchFamily="2" charset="2"/>
              <a:buChar char="v"/>
            </a:pPr>
            <a:r>
              <a:rPr lang="en-US" sz="2700" dirty="0"/>
              <a:t>A formal expression of opinion, will or intent voted by an official body or assembled group</a:t>
            </a:r>
          </a:p>
          <a:p>
            <a:pPr marL="857250" indent="-628650">
              <a:buClr>
                <a:srgbClr val="434343"/>
              </a:buClr>
              <a:buSzPts val="2300"/>
              <a:buFont typeface="Wingdings" panose="05000000000000000000" pitchFamily="2" charset="2"/>
              <a:buChar char="v"/>
            </a:pPr>
            <a:r>
              <a:rPr lang="en-US" sz="2700" dirty="0"/>
              <a:t>The official record of decisions made by the board</a:t>
            </a:r>
          </a:p>
          <a:p>
            <a:pPr marL="857250" indent="-628650">
              <a:buClr>
                <a:srgbClr val="434343"/>
              </a:buClr>
              <a:buSzPts val="2300"/>
              <a:buFont typeface="Wingdings" panose="05000000000000000000" pitchFamily="2" charset="2"/>
              <a:buChar char="v"/>
            </a:pPr>
            <a:r>
              <a:rPr lang="en-US" sz="2700" dirty="0"/>
              <a:t>Usually attached to proposed policies, budgets, or other items of business</a:t>
            </a:r>
          </a:p>
          <a:p>
            <a:pPr marL="857250" indent="-628650">
              <a:buClr>
                <a:srgbClr val="434343"/>
              </a:buClr>
              <a:buSzPts val="2300"/>
              <a:buFont typeface="Wingdings" panose="05000000000000000000" pitchFamily="2" charset="2"/>
              <a:buChar char="v"/>
            </a:pPr>
            <a:r>
              <a:rPr lang="en-US" sz="2700" dirty="0"/>
              <a:t>Typically prepared by Executive Director and staff</a:t>
            </a:r>
          </a:p>
          <a:p>
            <a:pPr marL="857250" indent="-628650">
              <a:buClr>
                <a:srgbClr val="434343"/>
              </a:buClr>
              <a:buSzPts val="2300"/>
              <a:buFont typeface="Wingdings" panose="05000000000000000000" pitchFamily="2" charset="2"/>
              <a:buChar char="v"/>
            </a:pPr>
            <a:r>
              <a:rPr lang="en-US" sz="2700" dirty="0"/>
              <a:t>Sequentially numbered</a:t>
            </a:r>
          </a:p>
          <a:p>
            <a:pPr marL="857250" indent="-628650">
              <a:buClr>
                <a:srgbClr val="434343"/>
              </a:buClr>
              <a:buSzPts val="2300"/>
              <a:buFont typeface="Wingdings" panose="05000000000000000000" pitchFamily="2" charset="2"/>
              <a:buChar char="v"/>
            </a:pPr>
            <a:r>
              <a:rPr lang="en-US" sz="2700" dirty="0"/>
              <a:t>Approved by Board (Signed, dated, Indexed &amp; kept in safe place)</a:t>
            </a:r>
          </a:p>
        </p:txBody>
      </p:sp>
      <p:sp>
        <p:nvSpPr>
          <p:cNvPr id="317" name="Google Shape;317;p43"/>
          <p:cNvSpPr txBox="1">
            <a:spLocks noGrp="1"/>
          </p:cNvSpPr>
          <p:nvPr>
            <p:ph type="title"/>
          </p:nvPr>
        </p:nvSpPr>
        <p:spPr>
          <a:xfrm>
            <a:off x="1076890" y="108427"/>
            <a:ext cx="8210549" cy="1325563"/>
          </a:xfrm>
        </p:spPr>
        <p:txBody>
          <a:bodyPr spcFirstLastPara="1" vert="horz" wrap="square" lIns="121900" tIns="121900" rIns="121900" bIns="121900" numCol="1" anchor="ctr" anchorCtr="0" compatLnSpc="1">
            <a:prstTxWarp prst="textNoShape">
              <a:avLst/>
            </a:prstTxWarp>
            <a:normAutofit/>
          </a:bodyPr>
          <a:lstStyle/>
          <a:p>
            <a:pPr algn="l"/>
            <a:r>
              <a:rPr lang="en-US" b="1" dirty="0"/>
              <a:t>Resolutions</a:t>
            </a:r>
          </a:p>
        </p:txBody>
      </p:sp>
      <p:sp>
        <p:nvSpPr>
          <p:cNvPr id="319" name="Google Shape;319;p43"/>
          <p:cNvSpPr txBox="1"/>
          <p:nvPr/>
        </p:nvSpPr>
        <p:spPr>
          <a:xfrm>
            <a:off x="8312800" y="6196800"/>
            <a:ext cx="5667600" cy="661200"/>
          </a:xfrm>
          <a:prstGeom prst="rect">
            <a:avLst/>
          </a:prstGeom>
          <a:noFill/>
          <a:ln>
            <a:noFill/>
          </a:ln>
        </p:spPr>
        <p:txBody>
          <a:bodyPr spcFirstLastPara="1" wrap="square" lIns="121900" tIns="121900" rIns="121900" bIns="121900" anchor="t" anchorCtr="0">
            <a:noAutofit/>
          </a:bodyPr>
          <a:lstStyle/>
          <a:p>
            <a:endParaRPr sz="2400" dirty="0">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36563771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Shape 323"/>
        <p:cNvGrpSpPr/>
        <p:nvPr/>
      </p:nvGrpSpPr>
      <p:grpSpPr>
        <a:xfrm>
          <a:off x="0" y="0"/>
          <a:ext cx="0" cy="0"/>
          <a:chOff x="0" y="0"/>
          <a:chExt cx="0" cy="0"/>
        </a:xfrm>
      </p:grpSpPr>
      <p:sp>
        <p:nvSpPr>
          <p:cNvPr id="324" name="Google Shape;324;p44"/>
          <p:cNvSpPr txBox="1">
            <a:spLocks noGrp="1"/>
          </p:cNvSpPr>
          <p:nvPr>
            <p:ph type="title"/>
          </p:nvPr>
        </p:nvSpPr>
        <p:spPr>
          <a:xfrm>
            <a:off x="914400" y="274638"/>
            <a:ext cx="10668000" cy="1143000"/>
          </a:xfrm>
        </p:spPr>
        <p:txBody>
          <a:bodyPr spcFirstLastPara="1" vert="horz" wrap="square" lIns="121900" tIns="121900" rIns="121900" bIns="121900" numCol="1" anchor="ctr" anchorCtr="0" compatLnSpc="1">
            <a:prstTxWarp prst="textNoShape">
              <a:avLst/>
            </a:prstTxWarp>
            <a:normAutofit/>
          </a:bodyPr>
          <a:lstStyle/>
          <a:p>
            <a:r>
              <a:rPr lang="en-US" b="1" dirty="0"/>
              <a:t>Minutes</a:t>
            </a:r>
          </a:p>
        </p:txBody>
      </p:sp>
      <p:sp>
        <p:nvSpPr>
          <p:cNvPr id="325" name="Google Shape;325;p44"/>
          <p:cNvSpPr txBox="1">
            <a:spLocks noGrp="1"/>
          </p:cNvSpPr>
          <p:nvPr>
            <p:ph idx="1"/>
          </p:nvPr>
        </p:nvSpPr>
        <p:spPr>
          <a:xfrm>
            <a:off x="914400" y="1600201"/>
            <a:ext cx="10157678" cy="4525963"/>
          </a:xfrm>
        </p:spPr>
        <p:txBody>
          <a:bodyPr spcFirstLastPara="1" vert="horz" wrap="square" lIns="121900" tIns="121900" rIns="121900" bIns="121900" numCol="1" anchor="t" anchorCtr="0" compatLnSpc="1">
            <a:prstTxWarp prst="textNoShape">
              <a:avLst/>
            </a:prstTxWarp>
            <a:normAutofit/>
          </a:bodyPr>
          <a:lstStyle/>
          <a:p>
            <a:pPr marL="457200" indent="-457200">
              <a:lnSpc>
                <a:spcPct val="90000"/>
              </a:lnSpc>
              <a:spcBef>
                <a:spcPts val="933"/>
              </a:spcBef>
              <a:buClr>
                <a:srgbClr val="434343"/>
              </a:buClr>
              <a:buSzPts val="2200"/>
              <a:buFont typeface="Wingdings" panose="05000000000000000000" pitchFamily="2" charset="2"/>
              <a:buChar char="v"/>
            </a:pPr>
            <a:r>
              <a:rPr lang="en-US" sz="2500" dirty="0"/>
              <a:t>Record of proceedings of the board</a:t>
            </a:r>
          </a:p>
          <a:p>
            <a:pPr marL="457200" indent="-457200">
              <a:lnSpc>
                <a:spcPct val="90000"/>
              </a:lnSpc>
              <a:buClr>
                <a:srgbClr val="434343"/>
              </a:buClr>
              <a:buSzPts val="2200"/>
              <a:buFont typeface="Wingdings" panose="05000000000000000000" pitchFamily="2" charset="2"/>
              <a:buChar char="v"/>
            </a:pPr>
            <a:r>
              <a:rPr lang="en-US" sz="2500" dirty="0"/>
              <a:t>Prepared for each meeting</a:t>
            </a:r>
          </a:p>
          <a:p>
            <a:pPr marL="457200" indent="-457200">
              <a:lnSpc>
                <a:spcPct val="90000"/>
              </a:lnSpc>
              <a:buClr>
                <a:srgbClr val="434343"/>
              </a:buClr>
              <a:buSzPts val="2200"/>
              <a:buFont typeface="Wingdings" panose="05000000000000000000" pitchFamily="2" charset="2"/>
              <a:buChar char="v"/>
            </a:pPr>
            <a:r>
              <a:rPr lang="en-US" sz="2500" dirty="0"/>
              <a:t>Approved by the Board (bound, indexed, stored in safe place and limited access)</a:t>
            </a:r>
          </a:p>
          <a:p>
            <a:pPr marL="457200" indent="-457200">
              <a:lnSpc>
                <a:spcPct val="90000"/>
              </a:lnSpc>
              <a:buClr>
                <a:srgbClr val="434343"/>
              </a:buClr>
              <a:buSzPts val="2200"/>
              <a:buFont typeface="Wingdings" panose="05000000000000000000" pitchFamily="2" charset="2"/>
              <a:buChar char="v"/>
            </a:pPr>
            <a:r>
              <a:rPr lang="en-US" sz="2500" dirty="0"/>
              <a:t>Copies provided to Board and Executive Director </a:t>
            </a:r>
          </a:p>
          <a:p>
            <a:pPr marL="457200" indent="-457200">
              <a:lnSpc>
                <a:spcPct val="90000"/>
              </a:lnSpc>
              <a:buClr>
                <a:srgbClr val="434343"/>
              </a:buClr>
              <a:buSzPts val="2200"/>
              <a:buFont typeface="Wingdings" panose="05000000000000000000" pitchFamily="2" charset="2"/>
              <a:buChar char="v"/>
            </a:pPr>
            <a:r>
              <a:rPr lang="en-US" sz="2500" dirty="0"/>
              <a:t>Unless they are to be published, reflect only what was done, not what was said</a:t>
            </a:r>
          </a:p>
          <a:p>
            <a:pPr marL="457200" indent="-457200">
              <a:lnSpc>
                <a:spcPct val="90000"/>
              </a:lnSpc>
              <a:buClr>
                <a:srgbClr val="434343"/>
              </a:buClr>
              <a:buSzPts val="2200"/>
              <a:buFont typeface="Wingdings" panose="05000000000000000000" pitchFamily="2" charset="2"/>
              <a:buChar char="v"/>
            </a:pPr>
            <a:r>
              <a:rPr lang="en-US" sz="2500" dirty="0"/>
              <a:t>Separate paragraph for each items of business</a:t>
            </a:r>
          </a:p>
          <a:p>
            <a:pPr marL="457200" indent="-457200">
              <a:lnSpc>
                <a:spcPct val="90000"/>
              </a:lnSpc>
              <a:buClr>
                <a:srgbClr val="434343"/>
              </a:buClr>
              <a:buSzPts val="2200"/>
              <a:buFont typeface="Wingdings" panose="05000000000000000000" pitchFamily="2" charset="2"/>
              <a:buChar char="v"/>
            </a:pPr>
            <a:r>
              <a:rPr lang="en-US" sz="2500" dirty="0"/>
              <a:t>When voting by roll call, include names of those voting on each side of issue</a:t>
            </a:r>
          </a:p>
        </p:txBody>
      </p:sp>
      <p:sp>
        <p:nvSpPr>
          <p:cNvPr id="331" name="Slide Number Placeholder 3">
            <a:extLst>
              <a:ext uri="{FF2B5EF4-FFF2-40B4-BE49-F238E27FC236}">
                <a16:creationId xmlns:a16="http://schemas.microsoft.com/office/drawing/2014/main" id="{5C6829DA-D6C3-3DCC-5311-D777384E15AA}"/>
              </a:ext>
            </a:extLst>
          </p:cNvPr>
          <p:cNvSpPr>
            <a:spLocks noGrp="1"/>
          </p:cNvSpPr>
          <p:nvPr>
            <p:ph type="sldNum" sz="quarter" idx="12"/>
          </p:nvPr>
        </p:nvSpPr>
        <p:spPr>
          <a:xfrm>
            <a:off x="8839200" y="6248401"/>
            <a:ext cx="2844800" cy="365125"/>
          </a:xfrm>
        </p:spPr>
        <p:txBody>
          <a:bodyPr/>
          <a:lstStyle/>
          <a:p>
            <a:pPr>
              <a:spcAft>
                <a:spcPts val="600"/>
              </a:spcAft>
              <a:defRPr/>
            </a:pPr>
            <a:fld id="{FCB23754-5E16-4746-BCAA-999F0B1B72CA}" type="slidenum">
              <a:rPr lang="en-US" smtClean="0"/>
              <a:pPr>
                <a:spcAft>
                  <a:spcPts val="600"/>
                </a:spcAft>
                <a:defRPr/>
              </a:pPr>
              <a:t>84</a:t>
            </a:fld>
            <a:endParaRPr lang="en-US" dirty="0"/>
          </a:p>
        </p:txBody>
      </p:sp>
      <p:sp>
        <p:nvSpPr>
          <p:cNvPr id="326" name="Google Shape;326;p44"/>
          <p:cNvSpPr txBox="1"/>
          <p:nvPr/>
        </p:nvSpPr>
        <p:spPr>
          <a:xfrm>
            <a:off x="8343733" y="6336500"/>
            <a:ext cx="5667600" cy="661200"/>
          </a:xfrm>
          <a:prstGeom prst="rect">
            <a:avLst/>
          </a:prstGeom>
          <a:noFill/>
          <a:ln>
            <a:noFill/>
          </a:ln>
        </p:spPr>
        <p:txBody>
          <a:bodyPr spcFirstLastPara="1" wrap="square" lIns="121900" tIns="121900" rIns="121900" bIns="121900" anchor="t" anchorCtr="0">
            <a:noAutofit/>
          </a:bodyPr>
          <a:lstStyle/>
          <a:p>
            <a:endParaRPr sz="2400" dirty="0">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144671538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Shape 330"/>
        <p:cNvGrpSpPr/>
        <p:nvPr/>
      </p:nvGrpSpPr>
      <p:grpSpPr>
        <a:xfrm>
          <a:off x="0" y="0"/>
          <a:ext cx="0" cy="0"/>
          <a:chOff x="0" y="0"/>
          <a:chExt cx="0" cy="0"/>
        </a:xfrm>
      </p:grpSpPr>
      <p:sp>
        <p:nvSpPr>
          <p:cNvPr id="331" name="Google Shape;331;p45"/>
          <p:cNvSpPr txBox="1">
            <a:spLocks noGrp="1"/>
          </p:cNvSpPr>
          <p:nvPr>
            <p:ph type="title"/>
          </p:nvPr>
        </p:nvSpPr>
        <p:spPr>
          <a:xfrm>
            <a:off x="883048" y="274638"/>
            <a:ext cx="10699351" cy="1143000"/>
          </a:xfrm>
        </p:spPr>
        <p:txBody>
          <a:bodyPr spcFirstLastPara="1" vert="horz" wrap="square" lIns="121900" tIns="121900" rIns="121900" bIns="121900" numCol="1" anchor="ctr" anchorCtr="0" compatLnSpc="1">
            <a:prstTxWarp prst="textNoShape">
              <a:avLst/>
            </a:prstTxWarp>
            <a:normAutofit/>
          </a:bodyPr>
          <a:lstStyle/>
          <a:p>
            <a:r>
              <a:rPr lang="en-US" b="1" dirty="0"/>
              <a:t>Help for the Board</a:t>
            </a:r>
          </a:p>
        </p:txBody>
      </p:sp>
      <p:sp>
        <p:nvSpPr>
          <p:cNvPr id="332" name="Google Shape;332;p45"/>
          <p:cNvSpPr txBox="1">
            <a:spLocks noGrp="1"/>
          </p:cNvSpPr>
          <p:nvPr>
            <p:ph idx="1"/>
          </p:nvPr>
        </p:nvSpPr>
        <p:spPr>
          <a:xfrm>
            <a:off x="883048" y="1614087"/>
            <a:ext cx="10483378" cy="4525963"/>
          </a:xfrm>
        </p:spPr>
        <p:txBody>
          <a:bodyPr spcFirstLastPara="1" vert="horz" wrap="square" lIns="121900" tIns="121900" rIns="121900" bIns="121900" numCol="1" anchor="t" anchorCtr="0" compatLnSpc="1">
            <a:prstTxWarp prst="textNoShape">
              <a:avLst/>
            </a:prstTxWarp>
            <a:normAutofit/>
          </a:bodyPr>
          <a:lstStyle/>
          <a:p>
            <a:pPr marL="457200" indent="-457200">
              <a:lnSpc>
                <a:spcPct val="90000"/>
              </a:lnSpc>
              <a:spcBef>
                <a:spcPts val="600"/>
              </a:spcBef>
              <a:spcAft>
                <a:spcPts val="600"/>
              </a:spcAft>
              <a:buClr>
                <a:srgbClr val="434343"/>
              </a:buClr>
              <a:buSzPts val="2200"/>
              <a:buFont typeface="Wingdings" panose="05000000000000000000" pitchFamily="2" charset="2"/>
              <a:buChar char="v"/>
            </a:pPr>
            <a:r>
              <a:rPr lang="en-US" sz="2800" dirty="0"/>
              <a:t>Request documents to be presented at the upcoming meeting be provided one week in advance</a:t>
            </a:r>
          </a:p>
          <a:p>
            <a:pPr marL="457200" indent="-457200">
              <a:lnSpc>
                <a:spcPct val="90000"/>
              </a:lnSpc>
              <a:spcBef>
                <a:spcPts val="600"/>
              </a:spcBef>
              <a:spcAft>
                <a:spcPts val="600"/>
              </a:spcAft>
              <a:buClr>
                <a:srgbClr val="434343"/>
              </a:buClr>
              <a:buSzPts val="2200"/>
              <a:buFont typeface="Wingdings" panose="05000000000000000000" pitchFamily="2" charset="2"/>
              <a:buChar char="v"/>
            </a:pPr>
            <a:r>
              <a:rPr lang="en-US" sz="2800" dirty="0"/>
              <a:t>Obtain copies of all policies, the budget, IHPSs. APRs, audits, law and regulations</a:t>
            </a:r>
          </a:p>
          <a:p>
            <a:pPr marL="457200" indent="-457200">
              <a:lnSpc>
                <a:spcPct val="90000"/>
              </a:lnSpc>
              <a:spcBef>
                <a:spcPts val="600"/>
              </a:spcBef>
              <a:spcAft>
                <a:spcPts val="600"/>
              </a:spcAft>
              <a:buClr>
                <a:srgbClr val="434343"/>
              </a:buClr>
              <a:buSzPts val="2200"/>
              <a:buFont typeface="Wingdings" panose="05000000000000000000" pitchFamily="2" charset="2"/>
              <a:buChar char="v"/>
            </a:pPr>
            <a:r>
              <a:rPr lang="en-US" sz="2800" dirty="0"/>
              <a:t>Request list of projects - number of units and location</a:t>
            </a:r>
          </a:p>
          <a:p>
            <a:pPr marL="457200" indent="-457200">
              <a:lnSpc>
                <a:spcPct val="90000"/>
              </a:lnSpc>
              <a:spcBef>
                <a:spcPts val="600"/>
              </a:spcBef>
              <a:spcAft>
                <a:spcPts val="600"/>
              </a:spcAft>
              <a:buClr>
                <a:srgbClr val="434343"/>
              </a:buClr>
              <a:buSzPts val="2200"/>
              <a:buFont typeface="Wingdings" panose="05000000000000000000" pitchFamily="2" charset="2"/>
              <a:buChar char="v"/>
            </a:pPr>
            <a:r>
              <a:rPr lang="en-US" sz="2800" dirty="0"/>
              <a:t>Request copy of organizational chart, as needed</a:t>
            </a:r>
          </a:p>
          <a:p>
            <a:pPr marL="457200" indent="-457200">
              <a:lnSpc>
                <a:spcPct val="90000"/>
              </a:lnSpc>
              <a:spcBef>
                <a:spcPts val="600"/>
              </a:spcBef>
              <a:spcAft>
                <a:spcPts val="600"/>
              </a:spcAft>
              <a:buClr>
                <a:srgbClr val="434343"/>
              </a:buClr>
              <a:buSzPts val="2200"/>
              <a:buFont typeface="Wingdings" panose="05000000000000000000" pitchFamily="2" charset="2"/>
              <a:buChar char="v"/>
            </a:pPr>
            <a:r>
              <a:rPr lang="en-US" sz="2800" dirty="0"/>
              <a:t>Request information on upcoming meetings or training opportunities</a:t>
            </a:r>
          </a:p>
          <a:p>
            <a:pPr marL="457200" indent="-457200">
              <a:lnSpc>
                <a:spcPct val="90000"/>
              </a:lnSpc>
              <a:spcBef>
                <a:spcPts val="933"/>
              </a:spcBef>
              <a:buFont typeface="Wingdings" panose="05000000000000000000" pitchFamily="2" charset="2"/>
              <a:buChar char="v"/>
            </a:pPr>
            <a:endParaRPr lang="en-US" sz="2800" dirty="0"/>
          </a:p>
        </p:txBody>
      </p:sp>
      <p:sp>
        <p:nvSpPr>
          <p:cNvPr id="338" name="Slide Number Placeholder 3">
            <a:extLst>
              <a:ext uri="{FF2B5EF4-FFF2-40B4-BE49-F238E27FC236}">
                <a16:creationId xmlns:a16="http://schemas.microsoft.com/office/drawing/2014/main" id="{E67CA49F-5A25-B7EA-25AD-9AD0DF2393DB}"/>
              </a:ext>
            </a:extLst>
          </p:cNvPr>
          <p:cNvSpPr>
            <a:spLocks noGrp="1"/>
          </p:cNvSpPr>
          <p:nvPr>
            <p:ph type="sldNum" sz="quarter" idx="12"/>
          </p:nvPr>
        </p:nvSpPr>
        <p:spPr>
          <a:xfrm>
            <a:off x="8839200" y="6248401"/>
            <a:ext cx="2844800" cy="365125"/>
          </a:xfrm>
        </p:spPr>
        <p:txBody>
          <a:bodyPr/>
          <a:lstStyle/>
          <a:p>
            <a:pPr>
              <a:spcAft>
                <a:spcPts val="600"/>
              </a:spcAft>
              <a:defRPr/>
            </a:pPr>
            <a:fld id="{FCB23754-5E16-4746-BCAA-999F0B1B72CA}" type="slidenum">
              <a:rPr lang="en-US" smtClean="0"/>
              <a:pPr>
                <a:spcAft>
                  <a:spcPts val="600"/>
                </a:spcAft>
                <a:defRPr/>
              </a:pPr>
              <a:t>85</a:t>
            </a:fld>
            <a:endParaRPr lang="en-US" dirty="0"/>
          </a:p>
        </p:txBody>
      </p:sp>
      <p:sp>
        <p:nvSpPr>
          <p:cNvPr id="333" name="Google Shape;333;p45"/>
          <p:cNvSpPr txBox="1"/>
          <p:nvPr/>
        </p:nvSpPr>
        <p:spPr>
          <a:xfrm>
            <a:off x="8343733" y="6336500"/>
            <a:ext cx="5667600" cy="661200"/>
          </a:xfrm>
          <a:prstGeom prst="rect">
            <a:avLst/>
          </a:prstGeom>
          <a:noFill/>
          <a:ln>
            <a:noFill/>
          </a:ln>
        </p:spPr>
        <p:txBody>
          <a:bodyPr spcFirstLastPara="1" wrap="square" lIns="121900" tIns="121900" rIns="121900" bIns="121900" anchor="t" anchorCtr="0">
            <a:noAutofit/>
          </a:bodyPr>
          <a:lstStyle/>
          <a:p>
            <a:endParaRPr sz="2400" dirty="0">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88211953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A9F8C8-B2D5-8C14-11D5-91C372E1CAD4}"/>
              </a:ext>
            </a:extLst>
          </p:cNvPr>
          <p:cNvSpPr txBox="1"/>
          <p:nvPr/>
        </p:nvSpPr>
        <p:spPr>
          <a:xfrm>
            <a:off x="3068665" y="2481724"/>
            <a:ext cx="8539566" cy="3594702"/>
          </a:xfrm>
          <a:prstGeom prst="rect">
            <a:avLst/>
          </a:prstGeom>
          <a:noFill/>
        </p:spPr>
        <p:txBody>
          <a:bodyPr wrap="square">
            <a:spAutoFit/>
          </a:bodyPr>
          <a:lstStyle/>
          <a:p>
            <a:pPr marL="627062" indent="-342900">
              <a:lnSpc>
                <a:spcPct val="150000"/>
              </a:lnSpc>
              <a:spcBef>
                <a:spcPts val="1067"/>
              </a:spcBef>
              <a:buClr>
                <a:srgbClr val="000000"/>
              </a:buClr>
              <a:buSzPts val="2000"/>
              <a:buFont typeface="Wingdings" panose="05000000000000000000" pitchFamily="2" charset="2"/>
              <a:buChar char="v"/>
            </a:pP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Develop policies for new programs &amp; consider policy amendments </a:t>
            </a:r>
          </a:p>
          <a:p>
            <a:pPr marL="627062" indent="-342900">
              <a:lnSpc>
                <a:spcPct val="150000"/>
              </a:lnSpc>
              <a:buClr>
                <a:srgbClr val="000000"/>
              </a:buClr>
              <a:buSzPts val="2000"/>
              <a:buFont typeface="Wingdings" panose="05000000000000000000" pitchFamily="2" charset="2"/>
              <a:buChar char="v"/>
            </a:pP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Participate in strategic planning considering Tribal goals</a:t>
            </a:r>
          </a:p>
          <a:p>
            <a:pPr marL="627062" indent="-342900">
              <a:lnSpc>
                <a:spcPct val="150000"/>
              </a:lnSpc>
              <a:buClr>
                <a:srgbClr val="000000"/>
              </a:buClr>
              <a:buSzPts val="2000"/>
              <a:buFont typeface="Wingdings" panose="05000000000000000000" pitchFamily="2" charset="2"/>
              <a:buChar char="v"/>
            </a:pP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Support Executive Director in carrying out Board-approved policies</a:t>
            </a:r>
          </a:p>
          <a:p>
            <a:pPr marL="627062" indent="-342900">
              <a:lnSpc>
                <a:spcPct val="150000"/>
              </a:lnSpc>
              <a:buClr>
                <a:srgbClr val="000000"/>
              </a:buClr>
              <a:buSzPts val="2000"/>
              <a:buFont typeface="Wingdings" panose="05000000000000000000" pitchFamily="2" charset="2"/>
              <a:buChar char="v"/>
            </a:pP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Avoid conflict of interest situations in decision-making role</a:t>
            </a:r>
          </a:p>
          <a:p>
            <a:pPr marL="627062" indent="-342900">
              <a:lnSpc>
                <a:spcPct val="150000"/>
              </a:lnSpc>
              <a:buClr>
                <a:srgbClr val="000000"/>
              </a:buClr>
              <a:buSzPts val="2000"/>
              <a:buFont typeface="Wingdings" panose="05000000000000000000" pitchFamily="2" charset="2"/>
              <a:buChar char="v"/>
            </a:pP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Avoid involvement in day-to-day operations especially in personnel matters, the Board has only one employee - the Executive Director</a:t>
            </a:r>
          </a:p>
          <a:p>
            <a:pPr marL="627062" indent="-342900">
              <a:lnSpc>
                <a:spcPct val="150000"/>
              </a:lnSpc>
              <a:buClr>
                <a:srgbClr val="000000"/>
              </a:buClr>
              <a:buSzPts val="2000"/>
              <a:buFont typeface="Wingdings" panose="05000000000000000000" pitchFamily="2" charset="2"/>
              <a:buChar char="v"/>
            </a:pPr>
            <a:r>
              <a:rPr lang="en-US" sz="2200" dirty="0">
                <a:solidFill>
                  <a:srgbClr val="000000"/>
                </a:solidFill>
                <a:latin typeface="Calibri" panose="020F0502020204030204" pitchFamily="34" charset="0"/>
                <a:ea typeface="Calibri" panose="020F0502020204030204" pitchFamily="34" charset="0"/>
                <a:cs typeface="Calibri" panose="020F0502020204030204" pitchFamily="34" charset="0"/>
              </a:rPr>
              <a:t>Conduct annual evaluation of Executive Director performance</a:t>
            </a:r>
          </a:p>
        </p:txBody>
      </p:sp>
      <p:sp>
        <p:nvSpPr>
          <p:cNvPr id="5" name="TextBox 4">
            <a:extLst>
              <a:ext uri="{FF2B5EF4-FFF2-40B4-BE49-F238E27FC236}">
                <a16:creationId xmlns:a16="http://schemas.microsoft.com/office/drawing/2014/main" id="{9BA16453-CD93-44D6-A8A8-E1AF59ECCBD5}"/>
              </a:ext>
            </a:extLst>
          </p:cNvPr>
          <p:cNvSpPr txBox="1"/>
          <p:nvPr/>
        </p:nvSpPr>
        <p:spPr>
          <a:xfrm>
            <a:off x="3182317" y="548485"/>
            <a:ext cx="8632557" cy="1446550"/>
          </a:xfrm>
          <a:prstGeom prst="rect">
            <a:avLst/>
          </a:prstGeom>
          <a:noFill/>
        </p:spPr>
        <p:txBody>
          <a:bodyPr wrap="square">
            <a:spAutoFit/>
          </a:bodyPr>
          <a:lstStyle/>
          <a:p>
            <a:r>
              <a:rPr lang="en-US" sz="4400" b="1" dirty="0"/>
              <a:t>Board Involvement with the</a:t>
            </a:r>
          </a:p>
          <a:p>
            <a:r>
              <a:rPr lang="en-US" sz="4400" b="1" dirty="0"/>
              <a:t> Executive Director</a:t>
            </a:r>
            <a:endParaRPr lang="en-US" sz="4400" dirty="0"/>
          </a:p>
        </p:txBody>
      </p:sp>
    </p:spTree>
    <p:extLst>
      <p:ext uri="{BB962C8B-B14F-4D97-AF65-F5344CB8AC3E}">
        <p14:creationId xmlns:p14="http://schemas.microsoft.com/office/powerpoint/2010/main" val="13710985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47"/>
          <p:cNvSpPr txBox="1">
            <a:spLocks noGrp="1"/>
          </p:cNvSpPr>
          <p:nvPr>
            <p:ph type="title"/>
          </p:nvPr>
        </p:nvSpPr>
        <p:spPr>
          <a:xfrm>
            <a:off x="924851" y="-745820"/>
            <a:ext cx="12192000" cy="2125200"/>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sz="5867" b="1" dirty="0"/>
              <a:t>Relationship to Tribal Council</a:t>
            </a:r>
            <a:endParaRPr sz="5867" b="1" dirty="0"/>
          </a:p>
        </p:txBody>
      </p:sp>
      <p:sp>
        <p:nvSpPr>
          <p:cNvPr id="345" name="Google Shape;345;p47"/>
          <p:cNvSpPr txBox="1">
            <a:spLocks noGrp="1"/>
          </p:cNvSpPr>
          <p:nvPr>
            <p:ph type="body" idx="1"/>
          </p:nvPr>
        </p:nvSpPr>
        <p:spPr>
          <a:xfrm>
            <a:off x="276933" y="1433328"/>
            <a:ext cx="10549563" cy="4465200"/>
          </a:xfrm>
          <a:prstGeom prst="rect">
            <a:avLst/>
          </a:prstGeom>
          <a:noFill/>
        </p:spPr>
        <p:txBody>
          <a:bodyPr spcFirstLastPara="1" vert="horz" wrap="square" lIns="762000" tIns="121900" rIns="121900" bIns="121900" numCol="1" anchor="t" anchorCtr="0" compatLnSpc="1">
            <a:prstTxWarp prst="textNoShape">
              <a:avLst/>
            </a:prstTxWarp>
            <a:noAutofit/>
          </a:bodyPr>
          <a:lstStyle/>
          <a:p>
            <a:pPr indent="-474121">
              <a:lnSpc>
                <a:spcPct val="150000"/>
              </a:lnSpc>
              <a:spcBef>
                <a:spcPts val="1067"/>
              </a:spcBef>
              <a:buClr>
                <a:srgbClr val="434343"/>
              </a:buClr>
              <a:buSzPts val="2000"/>
              <a:buFont typeface="Wingdings" panose="05000000000000000000" pitchFamily="2" charset="2"/>
              <a:buChar char="v"/>
            </a:pPr>
            <a:r>
              <a:rPr lang="en" sz="2400" dirty="0"/>
              <a:t>Provide periodic reports to Tribal leadership using Performance tools</a:t>
            </a:r>
            <a:endParaRPr sz="2400" dirty="0"/>
          </a:p>
          <a:p>
            <a:pPr indent="-474121">
              <a:lnSpc>
                <a:spcPct val="150000"/>
              </a:lnSpc>
              <a:buClr>
                <a:srgbClr val="434343"/>
              </a:buClr>
              <a:buSzPts val="2000"/>
              <a:buFont typeface="Wingdings" panose="05000000000000000000" pitchFamily="2" charset="2"/>
              <a:buChar char="v"/>
            </a:pPr>
            <a:r>
              <a:rPr lang="en" sz="2400" dirty="0"/>
              <a:t>Review and approve IHP prepared by Executive Director &amp; TDHE management and support  its approval to Tribal leadership</a:t>
            </a:r>
            <a:endParaRPr sz="2400" dirty="0"/>
          </a:p>
          <a:p>
            <a:pPr indent="-474121">
              <a:lnSpc>
                <a:spcPct val="150000"/>
              </a:lnSpc>
              <a:buClr>
                <a:srgbClr val="434343"/>
              </a:buClr>
              <a:buSzPts val="2000"/>
              <a:buFont typeface="Wingdings" panose="05000000000000000000" pitchFamily="2" charset="2"/>
              <a:buChar char="v"/>
            </a:pPr>
            <a:r>
              <a:rPr lang="en" sz="2400" dirty="0"/>
              <a:t>Report accomplishments through the APR to Tribal Council</a:t>
            </a:r>
            <a:endParaRPr sz="2400" dirty="0"/>
          </a:p>
          <a:p>
            <a:pPr indent="-474121">
              <a:lnSpc>
                <a:spcPct val="150000"/>
              </a:lnSpc>
              <a:buClr>
                <a:srgbClr val="434343"/>
              </a:buClr>
              <a:buSzPts val="2000"/>
              <a:buFont typeface="Wingdings" panose="05000000000000000000" pitchFamily="2" charset="2"/>
              <a:buChar char="v"/>
            </a:pPr>
            <a:r>
              <a:rPr lang="en" sz="2400" dirty="0"/>
              <a:t>Monitor NAHASDA program compliance and HUD reporting/audit requirements and share outcomes with Tribal leadership</a:t>
            </a:r>
            <a:endParaRPr sz="2400" dirty="0"/>
          </a:p>
        </p:txBody>
      </p:sp>
    </p:spTree>
    <p:extLst>
      <p:ext uri="{BB962C8B-B14F-4D97-AF65-F5344CB8AC3E}">
        <p14:creationId xmlns:p14="http://schemas.microsoft.com/office/powerpoint/2010/main" val="213497488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48"/>
          <p:cNvSpPr txBox="1">
            <a:spLocks noGrp="1"/>
          </p:cNvSpPr>
          <p:nvPr>
            <p:ph type="title" idx="4294967295"/>
          </p:nvPr>
        </p:nvSpPr>
        <p:spPr>
          <a:xfrm>
            <a:off x="411244" y="685800"/>
            <a:ext cx="10652125" cy="1023938"/>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sz="4533" b="1" dirty="0"/>
              <a:t>Important reminders for a successful housing program:</a:t>
            </a:r>
            <a:endParaRPr sz="4533" b="1" i="1" dirty="0"/>
          </a:p>
        </p:txBody>
      </p:sp>
      <p:sp>
        <p:nvSpPr>
          <p:cNvPr id="351" name="Google Shape;351;p48"/>
          <p:cNvSpPr txBox="1">
            <a:spLocks noGrp="1"/>
          </p:cNvSpPr>
          <p:nvPr>
            <p:ph type="body" idx="4294967295"/>
          </p:nvPr>
        </p:nvSpPr>
        <p:spPr>
          <a:xfrm>
            <a:off x="679267" y="1854200"/>
            <a:ext cx="5334000" cy="4318000"/>
          </a:xfrm>
          <a:prstGeom prst="rect">
            <a:avLst/>
          </a:prstGeom>
        </p:spPr>
        <p:txBody>
          <a:bodyPr spcFirstLastPara="1" vert="horz" wrap="square" lIns="121900" tIns="121900" rIns="121900" bIns="121900" numCol="1" anchor="t" anchorCtr="0" compatLnSpc="1">
            <a:prstTxWarp prst="textNoShape">
              <a:avLst/>
            </a:prstTxWarp>
            <a:noAutofit/>
          </a:bodyPr>
          <a:lstStyle/>
          <a:p>
            <a:pPr marL="457200" indent="-457200">
              <a:lnSpc>
                <a:spcPct val="90000"/>
              </a:lnSpc>
              <a:spcBef>
                <a:spcPts val="933"/>
              </a:spcBef>
              <a:buClr>
                <a:srgbClr val="434343"/>
              </a:buClr>
              <a:buSzPts val="2000"/>
              <a:buChar char="➔"/>
            </a:pPr>
            <a:r>
              <a:rPr lang="en" sz="2667" dirty="0">
                <a:solidFill>
                  <a:srgbClr val="434343"/>
                </a:solidFill>
              </a:rPr>
              <a:t>Board </a:t>
            </a:r>
            <a:r>
              <a:rPr lang="en" sz="2667" b="1" dirty="0">
                <a:solidFill>
                  <a:srgbClr val="DD7E6B"/>
                </a:solidFill>
              </a:rPr>
              <a:t>makes policies</a:t>
            </a:r>
            <a:r>
              <a:rPr lang="en" sz="2667" dirty="0">
                <a:solidFill>
                  <a:srgbClr val="DD7E6B"/>
                </a:solidFill>
              </a:rPr>
              <a:t> and </a:t>
            </a:r>
            <a:r>
              <a:rPr lang="en" sz="2667" b="1" dirty="0">
                <a:solidFill>
                  <a:srgbClr val="DD7E6B"/>
                </a:solidFill>
              </a:rPr>
              <a:t>participates in planning and monitoring</a:t>
            </a:r>
            <a:endParaRPr sz="2667" b="1" dirty="0">
              <a:solidFill>
                <a:srgbClr val="DD7E6B"/>
              </a:solidFill>
            </a:endParaRPr>
          </a:p>
          <a:p>
            <a:pPr marL="457200" indent="-457200">
              <a:lnSpc>
                <a:spcPct val="90000"/>
              </a:lnSpc>
              <a:buClr>
                <a:srgbClr val="434343"/>
              </a:buClr>
              <a:buSzPts val="2000"/>
              <a:buChar char="➔"/>
            </a:pPr>
            <a:r>
              <a:rPr lang="en" sz="2667" dirty="0">
                <a:solidFill>
                  <a:srgbClr val="434343"/>
                </a:solidFill>
              </a:rPr>
              <a:t>The board guides the</a:t>
            </a:r>
            <a:r>
              <a:rPr lang="en" sz="2667" b="1" dirty="0">
                <a:solidFill>
                  <a:srgbClr val="E69138"/>
                </a:solidFill>
              </a:rPr>
              <a:t> </a:t>
            </a:r>
            <a:r>
              <a:rPr lang="en" sz="2667" b="1" dirty="0">
                <a:solidFill>
                  <a:srgbClr val="DD7E6B"/>
                </a:solidFill>
              </a:rPr>
              <a:t>overall direction of the program</a:t>
            </a:r>
            <a:endParaRPr sz="3467" b="1" dirty="0">
              <a:solidFill>
                <a:srgbClr val="DD7E6B"/>
              </a:solidFill>
            </a:endParaRPr>
          </a:p>
          <a:p>
            <a:pPr marL="457200" indent="-457200">
              <a:lnSpc>
                <a:spcPct val="90000"/>
              </a:lnSpc>
              <a:buClr>
                <a:srgbClr val="434343"/>
              </a:buClr>
              <a:buSzPts val="2000"/>
              <a:buFont typeface="Roboto"/>
              <a:buChar char="➔"/>
            </a:pPr>
            <a:r>
              <a:rPr lang="en-US" sz="2667" dirty="0">
                <a:solidFill>
                  <a:srgbClr val="434343"/>
                </a:solidFill>
              </a:rPr>
              <a:t>The board and executive director </a:t>
            </a:r>
            <a:r>
              <a:rPr lang="en-US" sz="2667" b="1" dirty="0">
                <a:solidFill>
                  <a:srgbClr val="DD7E6B"/>
                </a:solidFill>
              </a:rPr>
              <a:t>must work together</a:t>
            </a:r>
          </a:p>
          <a:p>
            <a:pPr marL="457200" indent="-457200">
              <a:lnSpc>
                <a:spcPct val="90000"/>
              </a:lnSpc>
              <a:buClr>
                <a:srgbClr val="434343"/>
              </a:buClr>
              <a:buSzPts val="2000"/>
              <a:buFont typeface="Roboto"/>
              <a:buChar char="➔"/>
            </a:pPr>
            <a:r>
              <a:rPr lang="en-US" sz="2667" b="1" dirty="0">
                <a:solidFill>
                  <a:srgbClr val="DD7E6B"/>
                </a:solidFill>
              </a:rPr>
              <a:t>Board should not micro-manage</a:t>
            </a:r>
            <a:r>
              <a:rPr lang="en-US" sz="2667" dirty="0">
                <a:solidFill>
                  <a:srgbClr val="434343"/>
                </a:solidFill>
              </a:rPr>
              <a:t> Executive Director functions</a:t>
            </a:r>
            <a:endParaRPr lang="en-US" sz="2400" dirty="0">
              <a:solidFill>
                <a:srgbClr val="434343"/>
              </a:solidFill>
            </a:endParaRPr>
          </a:p>
        </p:txBody>
      </p:sp>
      <p:sp>
        <p:nvSpPr>
          <p:cNvPr id="352" name="Google Shape;352;p48"/>
          <p:cNvSpPr txBox="1">
            <a:spLocks noGrp="1"/>
          </p:cNvSpPr>
          <p:nvPr>
            <p:ph type="body" idx="4294967295"/>
          </p:nvPr>
        </p:nvSpPr>
        <p:spPr>
          <a:xfrm>
            <a:off x="6237799" y="1854200"/>
            <a:ext cx="5332412" cy="4318000"/>
          </a:xfrm>
          <a:prstGeom prst="rect">
            <a:avLst/>
          </a:prstGeom>
        </p:spPr>
        <p:txBody>
          <a:bodyPr spcFirstLastPara="1" vert="horz" wrap="square" lIns="121900" tIns="121900" rIns="121900" bIns="121900" numCol="1" anchor="t" anchorCtr="0" compatLnSpc="1">
            <a:prstTxWarp prst="textNoShape">
              <a:avLst/>
            </a:prstTxWarp>
            <a:noAutofit/>
          </a:bodyPr>
          <a:lstStyle/>
          <a:p>
            <a:pPr marL="457200" indent="-457200">
              <a:spcBef>
                <a:spcPts val="1067"/>
              </a:spcBef>
              <a:buClr>
                <a:srgbClr val="434343"/>
              </a:buClr>
              <a:buSzPts val="2000"/>
              <a:buChar char="➔"/>
            </a:pPr>
            <a:r>
              <a:rPr lang="en" sz="2667" spc="-133" dirty="0">
                <a:solidFill>
                  <a:srgbClr val="434343"/>
                </a:solidFill>
              </a:rPr>
              <a:t>Board members have </a:t>
            </a:r>
            <a:r>
              <a:rPr lang="en" sz="2667" b="1" spc="-133" dirty="0">
                <a:solidFill>
                  <a:srgbClr val="DD7E6B"/>
                </a:solidFill>
              </a:rPr>
              <a:t>no individual power</a:t>
            </a:r>
            <a:endParaRPr sz="2667" b="1" spc="-133" dirty="0">
              <a:solidFill>
                <a:srgbClr val="DD7E6B"/>
              </a:solidFill>
            </a:endParaRPr>
          </a:p>
          <a:p>
            <a:pPr marL="457200" indent="-457200">
              <a:buClr>
                <a:srgbClr val="434343"/>
              </a:buClr>
              <a:buSzPts val="2000"/>
              <a:buChar char="➔"/>
            </a:pPr>
            <a:r>
              <a:rPr lang="en" sz="2667" spc="-133" dirty="0">
                <a:solidFill>
                  <a:srgbClr val="434343"/>
                </a:solidFill>
              </a:rPr>
              <a:t>The power of the board </a:t>
            </a:r>
            <a:r>
              <a:rPr lang="en" sz="2667" b="1" spc="-133" dirty="0">
                <a:solidFill>
                  <a:srgbClr val="DD7E6B"/>
                </a:solidFill>
              </a:rPr>
              <a:t>lies within the body as a whole</a:t>
            </a:r>
            <a:endParaRPr sz="2667" b="1" spc="-133" dirty="0">
              <a:solidFill>
                <a:srgbClr val="DD7E6B"/>
              </a:solidFill>
            </a:endParaRPr>
          </a:p>
          <a:p>
            <a:pPr marL="457200" indent="-457200">
              <a:buClr>
                <a:srgbClr val="434343"/>
              </a:buClr>
              <a:buSzPts val="2000"/>
              <a:buChar char="➔"/>
            </a:pPr>
            <a:r>
              <a:rPr lang="en" sz="2667" spc="-133" dirty="0">
                <a:solidFill>
                  <a:srgbClr val="434343"/>
                </a:solidFill>
              </a:rPr>
              <a:t>No board member has </a:t>
            </a:r>
            <a:r>
              <a:rPr lang="en" sz="2667" b="1" spc="-133" dirty="0">
                <a:solidFill>
                  <a:srgbClr val="DD7E6B"/>
                </a:solidFill>
              </a:rPr>
              <a:t>more power than another</a:t>
            </a:r>
            <a:r>
              <a:rPr lang="en" sz="2667" spc="-133" dirty="0">
                <a:solidFill>
                  <a:srgbClr val="DD7E6B"/>
                </a:solidFill>
              </a:rPr>
              <a:t> </a:t>
            </a:r>
            <a:r>
              <a:rPr lang="en" sz="2667" spc="-133" dirty="0">
                <a:solidFill>
                  <a:srgbClr val="434343"/>
                </a:solidFill>
              </a:rPr>
              <a:t>– not even the Chair</a:t>
            </a:r>
          </a:p>
          <a:p>
            <a:pPr marL="457200" indent="-457200">
              <a:buClr>
                <a:srgbClr val="434343"/>
              </a:buClr>
              <a:buSzPts val="2000"/>
              <a:buFont typeface="Roboto"/>
              <a:buChar char="➔"/>
            </a:pPr>
            <a:r>
              <a:rPr lang="en-US" sz="2667" spc="-133" dirty="0">
                <a:solidFill>
                  <a:srgbClr val="434343"/>
                </a:solidFill>
              </a:rPr>
              <a:t>No business can be conducted </a:t>
            </a:r>
            <a:r>
              <a:rPr lang="en-US" sz="2667" b="1" spc="-133" dirty="0">
                <a:solidFill>
                  <a:srgbClr val="DD7E6B"/>
                </a:solidFill>
              </a:rPr>
              <a:t>outside of a properly called board meeting</a:t>
            </a:r>
          </a:p>
          <a:p>
            <a:pPr marL="457200" indent="-457200">
              <a:buClr>
                <a:srgbClr val="434343"/>
              </a:buClr>
              <a:buSzPts val="2000"/>
              <a:buChar char="➔"/>
            </a:pPr>
            <a:endParaRPr sz="2667" dirty="0">
              <a:solidFill>
                <a:srgbClr val="434343"/>
              </a:solidFill>
            </a:endParaRPr>
          </a:p>
        </p:txBody>
      </p:sp>
    </p:spTree>
    <p:extLst>
      <p:ext uri="{BB962C8B-B14F-4D97-AF65-F5344CB8AC3E}">
        <p14:creationId xmlns:p14="http://schemas.microsoft.com/office/powerpoint/2010/main" val="377139794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9"/>
          <p:cNvSpPr txBox="1">
            <a:spLocks noGrp="1"/>
          </p:cNvSpPr>
          <p:nvPr>
            <p:ph type="title" idx="4294967295"/>
          </p:nvPr>
        </p:nvSpPr>
        <p:spPr>
          <a:xfrm>
            <a:off x="3034911" y="147162"/>
            <a:ext cx="8405423" cy="1336675"/>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sz="4800" b="1" dirty="0"/>
              <a:t>Additional Reminders:</a:t>
            </a:r>
            <a:endParaRPr sz="4800" b="1" dirty="0"/>
          </a:p>
        </p:txBody>
      </p:sp>
      <p:sp>
        <p:nvSpPr>
          <p:cNvPr id="358" name="Google Shape;358;p49"/>
          <p:cNvSpPr txBox="1">
            <a:spLocks noGrp="1"/>
          </p:cNvSpPr>
          <p:nvPr>
            <p:ph type="body" idx="4294967295"/>
          </p:nvPr>
        </p:nvSpPr>
        <p:spPr>
          <a:xfrm>
            <a:off x="2592394" y="1701459"/>
            <a:ext cx="8566386" cy="4627563"/>
          </a:xfrm>
          <a:prstGeom prst="rect">
            <a:avLst/>
          </a:prstGeom>
          <a:noFill/>
        </p:spPr>
        <p:txBody>
          <a:bodyPr spcFirstLastPara="1" vert="horz" wrap="square" lIns="762000" tIns="121900" rIns="121900" bIns="121900" numCol="1" anchor="t" anchorCtr="0" compatLnSpc="1">
            <a:prstTxWarp prst="textNoShape">
              <a:avLst/>
            </a:prstTxWarp>
            <a:noAutofit/>
          </a:bodyPr>
          <a:lstStyle/>
          <a:p>
            <a:pPr marL="457200" indent="-457200">
              <a:lnSpc>
                <a:spcPct val="90000"/>
              </a:lnSpc>
              <a:spcBef>
                <a:spcPts val="0"/>
              </a:spcBef>
              <a:buFont typeface="Wingdings" panose="05000000000000000000" pitchFamily="2" charset="2"/>
              <a:buChar char="ü"/>
            </a:pPr>
            <a:r>
              <a:rPr lang="en" sz="2800" dirty="0">
                <a:solidFill>
                  <a:srgbClr val="434343"/>
                </a:solidFill>
              </a:rPr>
              <a:t>Decisions should be </a:t>
            </a:r>
            <a:r>
              <a:rPr lang="en" sz="2800" b="1" dirty="0">
                <a:solidFill>
                  <a:srgbClr val="434343"/>
                </a:solidFill>
              </a:rPr>
              <a:t>based on factual information</a:t>
            </a:r>
            <a:endParaRPr sz="2800" b="1" dirty="0">
              <a:solidFill>
                <a:srgbClr val="434343"/>
              </a:solidFill>
            </a:endParaRPr>
          </a:p>
          <a:p>
            <a:pPr marL="457200" indent="-457200">
              <a:spcBef>
                <a:spcPts val="0"/>
              </a:spcBef>
              <a:buFont typeface="Wingdings" panose="05000000000000000000" pitchFamily="2" charset="2"/>
              <a:buChar char="ü"/>
            </a:pPr>
            <a:r>
              <a:rPr lang="en" sz="2800" b="1" dirty="0">
                <a:solidFill>
                  <a:srgbClr val="434343"/>
                </a:solidFill>
              </a:rPr>
              <a:t>Avoid conflicts of interest</a:t>
            </a:r>
            <a:r>
              <a:rPr lang="en" sz="2800" dirty="0">
                <a:solidFill>
                  <a:srgbClr val="434343"/>
                </a:solidFill>
              </a:rPr>
              <a:t> and </a:t>
            </a:r>
            <a:r>
              <a:rPr lang="en" sz="2800" b="1" dirty="0">
                <a:solidFill>
                  <a:srgbClr val="434343"/>
                </a:solidFill>
              </a:rPr>
              <a:t>make public disclosures</a:t>
            </a:r>
            <a:r>
              <a:rPr lang="en" sz="2800" dirty="0">
                <a:solidFill>
                  <a:srgbClr val="434343"/>
                </a:solidFill>
              </a:rPr>
              <a:t> if conflict is apparent and inform HUD in writing</a:t>
            </a:r>
            <a:endParaRPr sz="2800" dirty="0">
              <a:solidFill>
                <a:srgbClr val="434343"/>
              </a:solidFill>
            </a:endParaRPr>
          </a:p>
          <a:p>
            <a:pPr marL="457200" indent="-457200">
              <a:spcBef>
                <a:spcPts val="0"/>
              </a:spcBef>
              <a:buFont typeface="Wingdings" panose="05000000000000000000" pitchFamily="2" charset="2"/>
              <a:buChar char="ü"/>
            </a:pPr>
            <a:r>
              <a:rPr lang="en" sz="2800" dirty="0">
                <a:solidFill>
                  <a:srgbClr val="434343"/>
                </a:solidFill>
              </a:rPr>
              <a:t>Always choose what is </a:t>
            </a:r>
            <a:r>
              <a:rPr lang="en" sz="2800" b="1" dirty="0">
                <a:solidFill>
                  <a:srgbClr val="434343"/>
                </a:solidFill>
              </a:rPr>
              <a:t>right and good</a:t>
            </a:r>
            <a:endParaRPr sz="2800" dirty="0">
              <a:solidFill>
                <a:srgbClr val="434343"/>
              </a:solidFill>
            </a:endParaRPr>
          </a:p>
          <a:p>
            <a:pPr marL="457200" indent="-457200">
              <a:spcBef>
                <a:spcPts val="0"/>
              </a:spcBef>
              <a:buFont typeface="Wingdings" panose="05000000000000000000" pitchFamily="2" charset="2"/>
              <a:buChar char="ü"/>
            </a:pPr>
            <a:r>
              <a:rPr lang="en" sz="2800" dirty="0">
                <a:solidFill>
                  <a:srgbClr val="434343"/>
                </a:solidFill>
              </a:rPr>
              <a:t>Be prepared to </a:t>
            </a:r>
            <a:r>
              <a:rPr lang="en" sz="2800" b="1" dirty="0">
                <a:solidFill>
                  <a:srgbClr val="434343"/>
                </a:solidFill>
              </a:rPr>
              <a:t>support your position,</a:t>
            </a:r>
            <a:r>
              <a:rPr lang="en" sz="2800" dirty="0">
                <a:solidFill>
                  <a:srgbClr val="434343"/>
                </a:solidFill>
              </a:rPr>
              <a:t> but </a:t>
            </a:r>
            <a:r>
              <a:rPr lang="en" sz="2800" b="1" dirty="0">
                <a:solidFill>
                  <a:srgbClr val="434343"/>
                </a:solidFill>
              </a:rPr>
              <a:t>compromise when necessary</a:t>
            </a:r>
            <a:r>
              <a:rPr lang="en" sz="2800" dirty="0">
                <a:solidFill>
                  <a:srgbClr val="434343"/>
                </a:solidFill>
              </a:rPr>
              <a:t> while not violating any laws or regs</a:t>
            </a:r>
            <a:endParaRPr sz="2800" dirty="0">
              <a:solidFill>
                <a:srgbClr val="434343"/>
              </a:solidFill>
            </a:endParaRPr>
          </a:p>
          <a:p>
            <a:pPr marL="457200" indent="-457200">
              <a:spcBef>
                <a:spcPts val="0"/>
              </a:spcBef>
              <a:buFont typeface="Wingdings" panose="05000000000000000000" pitchFamily="2" charset="2"/>
              <a:buChar char="ü"/>
            </a:pPr>
            <a:r>
              <a:rPr lang="en" sz="2800" dirty="0">
                <a:solidFill>
                  <a:srgbClr val="434343"/>
                </a:solidFill>
              </a:rPr>
              <a:t>Ensure NAHASDA compliance through </a:t>
            </a:r>
            <a:r>
              <a:rPr lang="en" sz="2800" b="1" dirty="0">
                <a:solidFill>
                  <a:srgbClr val="434343"/>
                </a:solidFill>
              </a:rPr>
              <a:t>Self Monitoring assessment report </a:t>
            </a:r>
            <a:r>
              <a:rPr lang="en" sz="2800" dirty="0">
                <a:solidFill>
                  <a:srgbClr val="434343"/>
                </a:solidFill>
              </a:rPr>
              <a:t>from TDHE to Board to Tribal Council</a:t>
            </a:r>
            <a:endParaRPr sz="2800" dirty="0">
              <a:solidFill>
                <a:srgbClr val="434343"/>
              </a:solidFill>
            </a:endParaRPr>
          </a:p>
          <a:p>
            <a:pPr marL="457200" indent="0">
              <a:spcBef>
                <a:spcPts val="0"/>
              </a:spcBef>
              <a:buNone/>
            </a:pPr>
            <a:endParaRPr sz="1600" dirty="0">
              <a:solidFill>
                <a:srgbClr val="434343"/>
              </a:solidFill>
            </a:endParaRPr>
          </a:p>
        </p:txBody>
      </p:sp>
    </p:spTree>
    <p:extLst>
      <p:ext uri="{BB962C8B-B14F-4D97-AF65-F5344CB8AC3E}">
        <p14:creationId xmlns:p14="http://schemas.microsoft.com/office/powerpoint/2010/main" val="1378575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9"/>
          <p:cNvSpPr txBox="1"/>
          <p:nvPr/>
        </p:nvSpPr>
        <p:spPr>
          <a:xfrm>
            <a:off x="660400" y="159252"/>
            <a:ext cx="10886775" cy="1522800"/>
          </a:xfrm>
          <a:prstGeom prst="rect">
            <a:avLst/>
          </a:prstGeom>
          <a:solidFill>
            <a:schemeClr val="bg1"/>
          </a:solidFill>
          <a:ln>
            <a:noFill/>
          </a:ln>
        </p:spPr>
        <p:txBody>
          <a:bodyPr spcFirstLastPara="1" wrap="square" lIns="121900" tIns="121900" rIns="121900" bIns="121900" anchor="t" anchorCtr="0">
            <a:noAutofit/>
          </a:bodyPr>
          <a:lstStyle/>
          <a:p>
            <a:pPr>
              <a:spcBef>
                <a:spcPts val="1333"/>
              </a:spcBef>
            </a:pPr>
            <a:r>
              <a:rPr lang="en" sz="4400" b="1" dirty="0">
                <a:latin typeface="Calibri" panose="020F0502020204030204" pitchFamily="34" charset="0"/>
                <a:ea typeface="Calibri" panose="020F0502020204030204" pitchFamily="34" charset="0"/>
                <a:cs typeface="Calibri" panose="020F0502020204030204" pitchFamily="34" charset="0"/>
                <a:sym typeface="Roboto"/>
              </a:rPr>
              <a:t>Indian Housing Present -</a:t>
            </a:r>
            <a:r>
              <a:rPr lang="en" sz="4400" b="1" dirty="0">
                <a:solidFill>
                  <a:srgbClr val="A43035"/>
                </a:solidFill>
                <a:latin typeface="Calibri" panose="020F0502020204030204" pitchFamily="34" charset="0"/>
                <a:ea typeface="Calibri" panose="020F0502020204030204" pitchFamily="34" charset="0"/>
                <a:cs typeface="Calibri" panose="020F0502020204030204" pitchFamily="34" charset="0"/>
                <a:sym typeface="Roboto"/>
              </a:rPr>
              <a:t> NAHASDA of 1996</a:t>
            </a:r>
            <a:endParaRPr sz="4400" b="1" dirty="0">
              <a:solidFill>
                <a:srgbClr val="A43035"/>
              </a:solidFill>
              <a:latin typeface="Calibri" panose="020F0502020204030204" pitchFamily="34" charset="0"/>
              <a:ea typeface="Calibri" panose="020F0502020204030204" pitchFamily="34" charset="0"/>
              <a:cs typeface="Calibri" panose="020F0502020204030204" pitchFamily="34" charset="0"/>
              <a:sym typeface="Roboto"/>
            </a:endParaRPr>
          </a:p>
          <a:p>
            <a:pPr algn="ctr"/>
            <a:endParaRPr sz="2400" dirty="0">
              <a:solidFill>
                <a:srgbClr val="A43035"/>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85" name="Google Shape;185;p29"/>
          <p:cNvSpPr txBox="1"/>
          <p:nvPr/>
        </p:nvSpPr>
        <p:spPr>
          <a:xfrm>
            <a:off x="868453" y="1466850"/>
            <a:ext cx="10678722" cy="4741751"/>
          </a:xfrm>
          <a:prstGeom prst="rect">
            <a:avLst/>
          </a:prstGeom>
          <a:noFill/>
          <a:ln>
            <a:noFill/>
          </a:ln>
        </p:spPr>
        <p:txBody>
          <a:bodyPr spcFirstLastPara="1" wrap="square" lIns="121900" tIns="121900" rIns="121900" bIns="121900" anchor="t" anchorCtr="0">
            <a:noAutofit/>
          </a:bodyPr>
          <a:lstStyle/>
          <a:p>
            <a:pPr marL="380990" indent="-440256">
              <a:lnSpc>
                <a:spcPct val="90000"/>
              </a:lnSpc>
              <a:spcBef>
                <a:spcPts val="800"/>
              </a:spcBef>
              <a:buClr>
                <a:srgbClr val="434343"/>
              </a:buClr>
              <a:buSzPts val="1600"/>
              <a:buChar char="●"/>
            </a:pP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Passed in 1996; </a:t>
            </a: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Public Law 104-330</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as amended</a:t>
            </a:r>
            <a:endParaRPr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380990" indent="-440256">
              <a:lnSpc>
                <a:spcPct val="90000"/>
              </a:lnSpc>
              <a:buClr>
                <a:srgbClr val="434343"/>
              </a:buClr>
              <a:buSzPts val="1600"/>
              <a:buChar char="●"/>
            </a:pP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Last Reauthorized in October 2008 (through 2013); </a:t>
            </a: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not reauthorized to-date</a:t>
            </a:r>
            <a:endParaRPr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380990" indent="-440256">
              <a:lnSpc>
                <a:spcPct val="90000"/>
              </a:lnSpc>
              <a:buClr>
                <a:srgbClr val="434343"/>
              </a:buClr>
              <a:buSzPts val="1600"/>
              <a:buChar char="●"/>
            </a:pP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Indian Housing Block Grant</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a:t>
            </a: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IHBG</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funds are allocated to Tribes based on formula with two primary components - Current Assisted Stock $, Need $, 1996 Minimum Fund and Undisbursed Funds Factor (UDFF) </a:t>
            </a:r>
            <a:endParaRPr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380990" indent="-440256">
              <a:lnSpc>
                <a:spcPct val="90000"/>
              </a:lnSpc>
              <a:buClr>
                <a:srgbClr val="434343"/>
              </a:buClr>
              <a:buSzPts val="1600"/>
              <a:buChar char="●"/>
            </a:pP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Tribe is </a:t>
            </a: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Grant Beneficiary</a:t>
            </a:r>
            <a:endParaRPr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380990" indent="-440256">
              <a:lnSpc>
                <a:spcPct val="90000"/>
              </a:lnSpc>
              <a:buClr>
                <a:srgbClr val="434343"/>
              </a:buClr>
              <a:buSzPts val="1600"/>
              <a:buChar char="●"/>
            </a:pP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Tribe determines </a:t>
            </a: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Grant Recipient</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Tribe or Tribally Designated Housing Entity (TDHE)</a:t>
            </a:r>
            <a:endParaRPr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380990" indent="-440256">
              <a:lnSpc>
                <a:spcPct val="90000"/>
              </a:lnSpc>
              <a:buClr>
                <a:srgbClr val="434343"/>
              </a:buClr>
              <a:buSzPts val="1600"/>
              <a:buChar char="●"/>
            </a:pP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Tribal Council or Housing Committee: </a:t>
            </a: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Oversight for Board of Commissioners</a:t>
            </a:r>
            <a:endParaRPr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380990" indent="-440256">
              <a:lnSpc>
                <a:spcPct val="90000"/>
              </a:lnSpc>
              <a:buClr>
                <a:srgbClr val="434343"/>
              </a:buClr>
              <a:buSzPts val="1600"/>
              <a:buChar char="●"/>
            </a:pP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IHBG funds only </a:t>
            </a: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used for eligible housing activities</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per NAHASDA as contained in the Tribe’s annual </a:t>
            </a: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Indian Housing Plan (IHP)</a:t>
            </a:r>
            <a:endParaRPr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380990" indent="-440256">
              <a:lnSpc>
                <a:spcPct val="90000"/>
              </a:lnSpc>
              <a:buClr>
                <a:srgbClr val="434343"/>
              </a:buClr>
              <a:buSzPts val="1600"/>
              <a:buChar char="●"/>
            </a:pPr>
            <a:r>
              <a:rPr lang="en" sz="24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Annual Performance Reports </a:t>
            </a:r>
            <a:r>
              <a:rPr lang="en"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submitted to HUD each year on accomplishments and related funds expenditures</a:t>
            </a:r>
            <a:endParaRPr sz="240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186" name="Google Shape;186;p29"/>
          <p:cNvPicPr preferRelativeResize="0"/>
          <p:nvPr/>
        </p:nvPicPr>
        <p:blipFill>
          <a:blip r:embed="rId3">
            <a:alphaModFix/>
          </a:blip>
          <a:stretch>
            <a:fillRect/>
          </a:stretch>
        </p:blipFill>
        <p:spPr>
          <a:xfrm>
            <a:off x="11413601" y="6208601"/>
            <a:ext cx="551001" cy="551001"/>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68;p50">
            <a:extLst>
              <a:ext uri="{FF2B5EF4-FFF2-40B4-BE49-F238E27FC236}">
                <a16:creationId xmlns:a16="http://schemas.microsoft.com/office/drawing/2014/main" id="{6664C083-6B27-3715-224B-F4C1170EF42D}"/>
              </a:ext>
            </a:extLst>
          </p:cNvPr>
          <p:cNvSpPr txBox="1">
            <a:spLocks/>
          </p:cNvSpPr>
          <p:nvPr/>
        </p:nvSpPr>
        <p:spPr>
          <a:xfrm>
            <a:off x="579465" y="703669"/>
            <a:ext cx="11236325" cy="1384300"/>
          </a:xfrm>
          <a:prstGeom prst="rect">
            <a:avLst/>
          </a:prstGeom>
        </p:spPr>
        <p:txBody>
          <a:bodyPr spcFirstLastPara="1" vert="horz" wrap="square" lIns="121900" tIns="121900" rIns="121900" bIns="121900" numCol="1" rtlCol="0" anchor="ctr"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r>
              <a:rPr lang="en-US" b="1" dirty="0"/>
              <a:t>How To Make Good Governance Decisions</a:t>
            </a:r>
          </a:p>
        </p:txBody>
      </p:sp>
      <p:grpSp>
        <p:nvGrpSpPr>
          <p:cNvPr id="3" name="Google Shape;369;p50">
            <a:extLst>
              <a:ext uri="{FF2B5EF4-FFF2-40B4-BE49-F238E27FC236}">
                <a16:creationId xmlns:a16="http://schemas.microsoft.com/office/drawing/2014/main" id="{2E4CB9BE-DF2F-B153-6E3F-98DEA0EDC590}"/>
              </a:ext>
            </a:extLst>
          </p:cNvPr>
          <p:cNvGrpSpPr/>
          <p:nvPr/>
        </p:nvGrpSpPr>
        <p:grpSpPr>
          <a:xfrm>
            <a:off x="8049862" y="3774000"/>
            <a:ext cx="3986385" cy="2337790"/>
            <a:chOff x="5989772" y="2297099"/>
            <a:chExt cx="2989789" cy="1753341"/>
          </a:xfrm>
          <a:solidFill>
            <a:srgbClr val="C9222A"/>
          </a:solidFill>
        </p:grpSpPr>
        <p:sp>
          <p:nvSpPr>
            <p:cNvPr id="4" name="Google Shape;370;p50">
              <a:extLst>
                <a:ext uri="{FF2B5EF4-FFF2-40B4-BE49-F238E27FC236}">
                  <a16:creationId xmlns:a16="http://schemas.microsoft.com/office/drawing/2014/main" id="{6D3B8E83-E1A4-19AA-F9F3-2A164DAC658B}"/>
                </a:ext>
              </a:extLst>
            </p:cNvPr>
            <p:cNvSpPr/>
            <p:nvPr/>
          </p:nvSpPr>
          <p:spPr>
            <a:xfrm rot="2700000">
              <a:off x="7239866" y="1053398"/>
              <a:ext cx="489601" cy="2989789"/>
            </a:xfrm>
            <a:prstGeom prst="roundRect">
              <a:avLst>
                <a:gd name="adj" fmla="val 50000"/>
              </a:avLst>
            </a:prstGeom>
            <a:grpFill/>
            <a:ln>
              <a:noFill/>
            </a:ln>
          </p:spPr>
          <p:txBody>
            <a:bodyPr spcFirstLastPara="1" wrap="square" lIns="121900" tIns="121900" rIns="121900" bIns="121900" anchor="ctr" anchorCtr="0">
              <a:noAutofit/>
            </a:bodyPr>
            <a:lstStyle/>
            <a:p>
              <a:endParaRPr sz="2400" dirty="0"/>
            </a:p>
          </p:txBody>
        </p:sp>
        <p:sp>
          <p:nvSpPr>
            <p:cNvPr id="5" name="Google Shape;371;p50">
              <a:extLst>
                <a:ext uri="{FF2B5EF4-FFF2-40B4-BE49-F238E27FC236}">
                  <a16:creationId xmlns:a16="http://schemas.microsoft.com/office/drawing/2014/main" id="{212BD870-D079-FC31-B669-6750479E8C9B}"/>
                </a:ext>
              </a:extLst>
            </p:cNvPr>
            <p:cNvSpPr/>
            <p:nvPr/>
          </p:nvSpPr>
          <p:spPr>
            <a:xfrm>
              <a:off x="6443962" y="3724340"/>
              <a:ext cx="326100" cy="326100"/>
            </a:xfrm>
            <a:prstGeom prst="ellipse">
              <a:avLst/>
            </a:prstGeom>
            <a:gr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r>
                <a:rPr lang="en" sz="29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5</a:t>
              </a:r>
              <a:endParaRPr sz="29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6" name="Google Shape;372;p50">
              <a:extLst>
                <a:ext uri="{FF2B5EF4-FFF2-40B4-BE49-F238E27FC236}">
                  <a16:creationId xmlns:a16="http://schemas.microsoft.com/office/drawing/2014/main" id="{EA503250-AE4A-78E5-D5C4-FAF11B18D993}"/>
                </a:ext>
              </a:extLst>
            </p:cNvPr>
            <p:cNvSpPr txBox="1"/>
            <p:nvPr/>
          </p:nvSpPr>
          <p:spPr>
            <a:xfrm rot="-2700000">
              <a:off x="6375763" y="2297099"/>
              <a:ext cx="2378424" cy="342805"/>
            </a:xfrm>
            <a:prstGeom prst="rect">
              <a:avLst/>
            </a:prstGeom>
            <a:grpFill/>
            <a:ln>
              <a:noFill/>
            </a:ln>
          </p:spPr>
          <p:txBody>
            <a:bodyPr spcFirstLastPara="1" wrap="square" lIns="121900" tIns="121900" rIns="121900" bIns="121900" anchor="ctr" anchorCtr="0">
              <a:noAutofit/>
            </a:bodyPr>
            <a:lstStyle/>
            <a:p>
              <a:pPr>
                <a:lnSpc>
                  <a:spcPct val="115000"/>
                </a:lnSpc>
              </a:pPr>
              <a:r>
                <a:rPr lang="en"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Take appropriate action with ALL documentation</a:t>
              </a:r>
              <a:endParaRPr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grpSp>
      <p:grpSp>
        <p:nvGrpSpPr>
          <p:cNvPr id="7" name="Google Shape;373;p50">
            <a:extLst>
              <a:ext uri="{FF2B5EF4-FFF2-40B4-BE49-F238E27FC236}">
                <a16:creationId xmlns:a16="http://schemas.microsoft.com/office/drawing/2014/main" id="{758D5261-F6B8-FD76-DEC4-D85548B7DF4A}"/>
              </a:ext>
            </a:extLst>
          </p:cNvPr>
          <p:cNvGrpSpPr/>
          <p:nvPr/>
        </p:nvGrpSpPr>
        <p:grpSpPr>
          <a:xfrm>
            <a:off x="6059063" y="3781604"/>
            <a:ext cx="3986385" cy="2330180"/>
            <a:chOff x="4496673" y="2302799"/>
            <a:chExt cx="2989789" cy="1747633"/>
          </a:xfrm>
          <a:solidFill>
            <a:srgbClr val="C9222A"/>
          </a:solidFill>
        </p:grpSpPr>
        <p:sp>
          <p:nvSpPr>
            <p:cNvPr id="8" name="Google Shape;374;p50">
              <a:extLst>
                <a:ext uri="{FF2B5EF4-FFF2-40B4-BE49-F238E27FC236}">
                  <a16:creationId xmlns:a16="http://schemas.microsoft.com/office/drawing/2014/main" id="{BED4100A-1E3E-C614-751E-9217CEAD0C65}"/>
                </a:ext>
              </a:extLst>
            </p:cNvPr>
            <p:cNvSpPr/>
            <p:nvPr/>
          </p:nvSpPr>
          <p:spPr>
            <a:xfrm rot="2700000">
              <a:off x="5746767" y="1053398"/>
              <a:ext cx="489601" cy="2989789"/>
            </a:xfrm>
            <a:prstGeom prst="roundRect">
              <a:avLst>
                <a:gd name="adj" fmla="val 50000"/>
              </a:avLst>
            </a:prstGeom>
            <a:grpFill/>
            <a:ln>
              <a:noFill/>
            </a:ln>
          </p:spPr>
          <p:txBody>
            <a:bodyPr spcFirstLastPara="1" wrap="square" lIns="121900" tIns="121900" rIns="121900" bIns="121900" anchor="ctr" anchorCtr="0">
              <a:noAutofit/>
            </a:bodyPr>
            <a:lstStyle/>
            <a:p>
              <a:endParaRPr sz="2400" dirty="0"/>
            </a:p>
          </p:txBody>
        </p:sp>
        <p:sp>
          <p:nvSpPr>
            <p:cNvPr id="9" name="Google Shape;375;p50">
              <a:extLst>
                <a:ext uri="{FF2B5EF4-FFF2-40B4-BE49-F238E27FC236}">
                  <a16:creationId xmlns:a16="http://schemas.microsoft.com/office/drawing/2014/main" id="{49F1497D-F520-A204-5043-CA6C1E325520}"/>
                </a:ext>
              </a:extLst>
            </p:cNvPr>
            <p:cNvSpPr/>
            <p:nvPr/>
          </p:nvSpPr>
          <p:spPr>
            <a:xfrm>
              <a:off x="4950863" y="3724332"/>
              <a:ext cx="326100" cy="326100"/>
            </a:xfrm>
            <a:prstGeom prst="ellipse">
              <a:avLst/>
            </a:prstGeom>
            <a:gr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r>
                <a:rPr lang="en" sz="29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4</a:t>
              </a:r>
              <a:endParaRPr sz="29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0" name="Google Shape;376;p50">
              <a:extLst>
                <a:ext uri="{FF2B5EF4-FFF2-40B4-BE49-F238E27FC236}">
                  <a16:creationId xmlns:a16="http://schemas.microsoft.com/office/drawing/2014/main" id="{8244E2EB-6848-F34D-1784-93C98E1BF9E8}"/>
                </a:ext>
              </a:extLst>
            </p:cNvPr>
            <p:cNvSpPr txBox="1"/>
            <p:nvPr/>
          </p:nvSpPr>
          <p:spPr>
            <a:xfrm rot="-2700000">
              <a:off x="4896424" y="2302799"/>
              <a:ext cx="2362302" cy="342805"/>
            </a:xfrm>
            <a:prstGeom prst="rect">
              <a:avLst/>
            </a:prstGeom>
            <a:grpFill/>
            <a:ln>
              <a:noFill/>
            </a:ln>
          </p:spPr>
          <p:txBody>
            <a:bodyPr spcFirstLastPara="1" wrap="square" lIns="121900" tIns="121900" rIns="121900" bIns="121900" anchor="ctr" anchorCtr="0">
              <a:noAutofit/>
            </a:bodyPr>
            <a:lstStyle/>
            <a:p>
              <a:pPr>
                <a:lnSpc>
                  <a:spcPct val="115000"/>
                </a:lnSpc>
              </a:pPr>
              <a:r>
                <a:rPr lang="en"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Do the “Headline Test”</a:t>
              </a:r>
              <a:endParaRPr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grpSp>
      <p:grpSp>
        <p:nvGrpSpPr>
          <p:cNvPr id="11" name="Google Shape;377;p50">
            <a:extLst>
              <a:ext uri="{FF2B5EF4-FFF2-40B4-BE49-F238E27FC236}">
                <a16:creationId xmlns:a16="http://schemas.microsoft.com/office/drawing/2014/main" id="{D330851E-0E31-95E6-FEE1-67BA7F5B7ECD}"/>
              </a:ext>
            </a:extLst>
          </p:cNvPr>
          <p:cNvGrpSpPr/>
          <p:nvPr/>
        </p:nvGrpSpPr>
        <p:grpSpPr>
          <a:xfrm>
            <a:off x="4006657" y="3781599"/>
            <a:ext cx="3986385" cy="2347586"/>
            <a:chOff x="3005006" y="2302799"/>
            <a:chExt cx="2989789" cy="1760691"/>
          </a:xfrm>
          <a:solidFill>
            <a:srgbClr val="C9222A"/>
          </a:solidFill>
        </p:grpSpPr>
        <p:sp>
          <p:nvSpPr>
            <p:cNvPr id="12" name="Google Shape;378;p50">
              <a:extLst>
                <a:ext uri="{FF2B5EF4-FFF2-40B4-BE49-F238E27FC236}">
                  <a16:creationId xmlns:a16="http://schemas.microsoft.com/office/drawing/2014/main" id="{09B082F5-5705-3AD1-1892-089720032B9C}"/>
                </a:ext>
              </a:extLst>
            </p:cNvPr>
            <p:cNvSpPr/>
            <p:nvPr/>
          </p:nvSpPr>
          <p:spPr>
            <a:xfrm rot="2700000">
              <a:off x="4255100" y="1053398"/>
              <a:ext cx="489601" cy="2989789"/>
            </a:xfrm>
            <a:prstGeom prst="roundRect">
              <a:avLst>
                <a:gd name="adj" fmla="val 50000"/>
              </a:avLst>
            </a:prstGeom>
            <a:grpFill/>
            <a:ln>
              <a:noFill/>
            </a:ln>
          </p:spPr>
          <p:txBody>
            <a:bodyPr spcFirstLastPara="1" wrap="square" lIns="121900" tIns="121900" rIns="121900" bIns="121900" anchor="ctr" anchorCtr="0">
              <a:noAutofit/>
            </a:bodyPr>
            <a:lstStyle/>
            <a:p>
              <a:endParaRPr sz="2400" dirty="0"/>
            </a:p>
          </p:txBody>
        </p:sp>
        <p:sp>
          <p:nvSpPr>
            <p:cNvPr id="13" name="Google Shape;379;p50">
              <a:extLst>
                <a:ext uri="{FF2B5EF4-FFF2-40B4-BE49-F238E27FC236}">
                  <a16:creationId xmlns:a16="http://schemas.microsoft.com/office/drawing/2014/main" id="{40E5A7DB-BF59-922F-45F4-3BDD6537F6B5}"/>
                </a:ext>
              </a:extLst>
            </p:cNvPr>
            <p:cNvSpPr/>
            <p:nvPr/>
          </p:nvSpPr>
          <p:spPr>
            <a:xfrm>
              <a:off x="3470830" y="3737390"/>
              <a:ext cx="326100" cy="326100"/>
            </a:xfrm>
            <a:prstGeom prst="ellipse">
              <a:avLst/>
            </a:prstGeom>
            <a:gr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r>
                <a:rPr lang="en" sz="29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3</a:t>
              </a:r>
              <a:endParaRPr sz="29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4" name="Google Shape;380;p50">
              <a:extLst>
                <a:ext uri="{FF2B5EF4-FFF2-40B4-BE49-F238E27FC236}">
                  <a16:creationId xmlns:a16="http://schemas.microsoft.com/office/drawing/2014/main" id="{98EF444F-4289-0740-4E86-C95E2F47C5B1}"/>
                </a:ext>
              </a:extLst>
            </p:cNvPr>
            <p:cNvSpPr txBox="1"/>
            <p:nvPr/>
          </p:nvSpPr>
          <p:spPr>
            <a:xfrm rot="-2700000">
              <a:off x="3404724" y="2302799"/>
              <a:ext cx="2362302" cy="342805"/>
            </a:xfrm>
            <a:prstGeom prst="rect">
              <a:avLst/>
            </a:prstGeom>
            <a:grpFill/>
            <a:ln>
              <a:noFill/>
            </a:ln>
          </p:spPr>
          <p:txBody>
            <a:bodyPr spcFirstLastPara="1" wrap="square" lIns="121900" tIns="121900" rIns="121900" bIns="121900" anchor="ctr" anchorCtr="0">
              <a:noAutofit/>
            </a:bodyPr>
            <a:lstStyle/>
            <a:p>
              <a:pPr>
                <a:lnSpc>
                  <a:spcPct val="115000"/>
                </a:lnSpc>
              </a:pPr>
              <a:r>
                <a:rPr lang="en"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Establish your Options</a:t>
              </a:r>
              <a:endParaRPr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grpSp>
      <p:grpSp>
        <p:nvGrpSpPr>
          <p:cNvPr id="15" name="Google Shape;381;p50">
            <a:extLst>
              <a:ext uri="{FF2B5EF4-FFF2-40B4-BE49-F238E27FC236}">
                <a16:creationId xmlns:a16="http://schemas.microsoft.com/office/drawing/2014/main" id="{968BCA2B-042B-D5C8-7AC0-8AEA9AE3CAD4}"/>
              </a:ext>
            </a:extLst>
          </p:cNvPr>
          <p:cNvGrpSpPr/>
          <p:nvPr/>
        </p:nvGrpSpPr>
        <p:grpSpPr>
          <a:xfrm>
            <a:off x="2379401" y="2468724"/>
            <a:ext cx="3280400" cy="3661160"/>
            <a:chOff x="1776626" y="1318143"/>
            <a:chExt cx="2460300" cy="2745870"/>
          </a:xfrm>
          <a:solidFill>
            <a:srgbClr val="C9222A"/>
          </a:solidFill>
        </p:grpSpPr>
        <p:grpSp>
          <p:nvGrpSpPr>
            <p:cNvPr id="16" name="Google Shape;382;p50">
              <a:extLst>
                <a:ext uri="{FF2B5EF4-FFF2-40B4-BE49-F238E27FC236}">
                  <a16:creationId xmlns:a16="http://schemas.microsoft.com/office/drawing/2014/main" id="{3F774D41-C108-F185-8C0B-C1362F18F694}"/>
                </a:ext>
              </a:extLst>
            </p:cNvPr>
            <p:cNvGrpSpPr/>
            <p:nvPr/>
          </p:nvGrpSpPr>
          <p:grpSpPr>
            <a:xfrm>
              <a:off x="1776626" y="1318143"/>
              <a:ext cx="2460300" cy="2460300"/>
              <a:chOff x="1776626" y="1318143"/>
              <a:chExt cx="2460300" cy="2460300"/>
            </a:xfrm>
            <a:grpFill/>
          </p:grpSpPr>
          <p:sp>
            <p:nvSpPr>
              <p:cNvPr id="18" name="Google Shape;383;p50">
                <a:extLst>
                  <a:ext uri="{FF2B5EF4-FFF2-40B4-BE49-F238E27FC236}">
                    <a16:creationId xmlns:a16="http://schemas.microsoft.com/office/drawing/2014/main" id="{267B52EB-52ED-00CD-24FC-DEE05659080A}"/>
                  </a:ext>
                </a:extLst>
              </p:cNvPr>
              <p:cNvSpPr/>
              <p:nvPr/>
            </p:nvSpPr>
            <p:spPr>
              <a:xfrm rot="2700000">
                <a:off x="2761975" y="1053398"/>
                <a:ext cx="489601" cy="2989789"/>
              </a:xfrm>
              <a:prstGeom prst="roundRect">
                <a:avLst>
                  <a:gd name="adj" fmla="val 50000"/>
                </a:avLst>
              </a:prstGeom>
              <a:grpFill/>
              <a:ln>
                <a:noFill/>
              </a:ln>
            </p:spPr>
            <p:txBody>
              <a:bodyPr spcFirstLastPara="1" wrap="square" lIns="121900" tIns="121900" rIns="121900" bIns="121900" anchor="ctr" anchorCtr="0">
                <a:noAutofit/>
              </a:bodyPr>
              <a:lstStyle/>
              <a:p>
                <a:endParaRPr sz="2400" dirty="0"/>
              </a:p>
            </p:txBody>
          </p:sp>
          <p:sp>
            <p:nvSpPr>
              <p:cNvPr id="19" name="Google Shape;384;p50">
                <a:extLst>
                  <a:ext uri="{FF2B5EF4-FFF2-40B4-BE49-F238E27FC236}">
                    <a16:creationId xmlns:a16="http://schemas.microsoft.com/office/drawing/2014/main" id="{50AC9540-E9D6-7BCB-484A-5DBDF0858080}"/>
                  </a:ext>
                </a:extLst>
              </p:cNvPr>
              <p:cNvSpPr txBox="1"/>
              <p:nvPr/>
            </p:nvSpPr>
            <p:spPr>
              <a:xfrm rot="-2700000">
                <a:off x="1899549" y="2297849"/>
                <a:ext cx="2376303" cy="342805"/>
              </a:xfrm>
              <a:prstGeom prst="rect">
                <a:avLst/>
              </a:prstGeom>
              <a:grpFill/>
              <a:ln>
                <a:noFill/>
              </a:ln>
            </p:spPr>
            <p:txBody>
              <a:bodyPr spcFirstLastPara="1" wrap="square" lIns="121900" tIns="121900" rIns="121900" bIns="121900" anchor="ctr" anchorCtr="0">
                <a:noAutofit/>
              </a:bodyPr>
              <a:lstStyle/>
              <a:p>
                <a:pPr>
                  <a:lnSpc>
                    <a:spcPct val="115000"/>
                  </a:lnSpc>
                </a:pPr>
                <a:r>
                  <a:rPr lang="en"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Gather all the Facts</a:t>
                </a:r>
                <a:endParaRPr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grpSp>
        <p:sp>
          <p:nvSpPr>
            <p:cNvPr id="17" name="Google Shape;385;p50">
              <a:extLst>
                <a:ext uri="{FF2B5EF4-FFF2-40B4-BE49-F238E27FC236}">
                  <a16:creationId xmlns:a16="http://schemas.microsoft.com/office/drawing/2014/main" id="{B1CCEEDF-3E1B-4002-1EDB-B4627EBB39B4}"/>
                </a:ext>
              </a:extLst>
            </p:cNvPr>
            <p:cNvSpPr/>
            <p:nvPr/>
          </p:nvSpPr>
          <p:spPr>
            <a:xfrm>
              <a:off x="1963300" y="3737913"/>
              <a:ext cx="326100" cy="326100"/>
            </a:xfrm>
            <a:prstGeom prst="ellipse">
              <a:avLst/>
            </a:prstGeom>
            <a:gr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r>
                <a:rPr lang="en" sz="29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2</a:t>
              </a:r>
              <a:endParaRPr sz="29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grpSp>
      <p:grpSp>
        <p:nvGrpSpPr>
          <p:cNvPr id="20" name="Google Shape;386;p50">
            <a:extLst>
              <a:ext uri="{FF2B5EF4-FFF2-40B4-BE49-F238E27FC236}">
                <a16:creationId xmlns:a16="http://schemas.microsoft.com/office/drawing/2014/main" id="{DE805446-729E-8BA4-D41C-67B30ECBBAB2}"/>
              </a:ext>
            </a:extLst>
          </p:cNvPr>
          <p:cNvGrpSpPr/>
          <p:nvPr/>
        </p:nvGrpSpPr>
        <p:grpSpPr>
          <a:xfrm>
            <a:off x="26953" y="3778603"/>
            <a:ext cx="3986385" cy="2364183"/>
            <a:chOff x="20215" y="2300549"/>
            <a:chExt cx="2989789" cy="1773134"/>
          </a:xfrm>
          <a:solidFill>
            <a:srgbClr val="C9222A"/>
          </a:solidFill>
        </p:grpSpPr>
        <p:sp>
          <p:nvSpPr>
            <p:cNvPr id="21" name="Google Shape;387;p50">
              <a:extLst>
                <a:ext uri="{FF2B5EF4-FFF2-40B4-BE49-F238E27FC236}">
                  <a16:creationId xmlns:a16="http://schemas.microsoft.com/office/drawing/2014/main" id="{CFA5BE78-1FF7-FB2C-6319-606085A44ABC}"/>
                </a:ext>
              </a:extLst>
            </p:cNvPr>
            <p:cNvSpPr/>
            <p:nvPr/>
          </p:nvSpPr>
          <p:spPr>
            <a:xfrm rot="2700000">
              <a:off x="1270309" y="1053398"/>
              <a:ext cx="489601" cy="2989789"/>
            </a:xfrm>
            <a:prstGeom prst="roundRect">
              <a:avLst>
                <a:gd name="adj" fmla="val 50000"/>
              </a:avLst>
            </a:prstGeom>
            <a:grpFill/>
            <a:ln>
              <a:noFill/>
            </a:ln>
          </p:spPr>
          <p:txBody>
            <a:bodyPr spcFirstLastPara="1" wrap="square" lIns="121900" tIns="121900" rIns="121900" bIns="121900" anchor="ctr" anchorCtr="0">
              <a:noAutofit/>
            </a:bodyPr>
            <a:lstStyle/>
            <a:p>
              <a:endParaRPr sz="2400" dirty="0"/>
            </a:p>
          </p:txBody>
        </p:sp>
        <p:sp>
          <p:nvSpPr>
            <p:cNvPr id="22" name="Google Shape;388;p50">
              <a:extLst>
                <a:ext uri="{FF2B5EF4-FFF2-40B4-BE49-F238E27FC236}">
                  <a16:creationId xmlns:a16="http://schemas.microsoft.com/office/drawing/2014/main" id="{489FA6A3-1D05-0E62-C594-D9A6E8E97984}"/>
                </a:ext>
              </a:extLst>
            </p:cNvPr>
            <p:cNvSpPr/>
            <p:nvPr/>
          </p:nvSpPr>
          <p:spPr>
            <a:xfrm>
              <a:off x="472955" y="3747583"/>
              <a:ext cx="326100" cy="326100"/>
            </a:xfrm>
            <a:prstGeom prst="ellipse">
              <a:avLst/>
            </a:prstGeom>
            <a:gr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r>
                <a:rPr lang="en" sz="29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1</a:t>
              </a:r>
              <a:endParaRPr sz="2933"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3" name="Google Shape;389;p50">
              <a:extLst>
                <a:ext uri="{FF2B5EF4-FFF2-40B4-BE49-F238E27FC236}">
                  <a16:creationId xmlns:a16="http://schemas.microsoft.com/office/drawing/2014/main" id="{E1DFE2C2-7B20-2D01-4EB2-C0768D801E25}"/>
                </a:ext>
              </a:extLst>
            </p:cNvPr>
            <p:cNvSpPr txBox="1"/>
            <p:nvPr/>
          </p:nvSpPr>
          <p:spPr>
            <a:xfrm rot="-2700000">
              <a:off x="414317" y="2300549"/>
              <a:ext cx="2368666" cy="342805"/>
            </a:xfrm>
            <a:prstGeom prst="rect">
              <a:avLst/>
            </a:prstGeom>
            <a:grpFill/>
            <a:ln>
              <a:noFill/>
            </a:ln>
          </p:spPr>
          <p:txBody>
            <a:bodyPr spcFirstLastPara="1" wrap="square" lIns="121900" tIns="121900" rIns="121900" bIns="121900" anchor="ctr" anchorCtr="0">
              <a:noAutofit/>
            </a:bodyPr>
            <a:lstStyle/>
            <a:p>
              <a:pPr>
                <a:lnSpc>
                  <a:spcPct val="115000"/>
                </a:lnSpc>
              </a:pPr>
              <a:r>
                <a:rPr lang="en"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rPr>
                <a:t>Recognize the Dilemma</a:t>
              </a:r>
              <a:endParaRPr sz="2000" b="1" dirty="0">
                <a:solidFill>
                  <a:srgbClr val="FFFFFF"/>
                </a:solidFill>
                <a:latin typeface="Calibri" panose="020F0502020204030204" pitchFamily="34" charset="0"/>
                <a:ea typeface="Calibri" panose="020F0502020204030204" pitchFamily="34" charset="0"/>
                <a:cs typeface="Calibri" panose="020F0502020204030204" pitchFamily="34" charset="0"/>
                <a:sym typeface="Roboto"/>
              </a:endParaRPr>
            </a:p>
          </p:txBody>
        </p:sp>
      </p:grpSp>
      <p:sp>
        <p:nvSpPr>
          <p:cNvPr id="24" name="Google Shape;390;p50">
            <a:extLst>
              <a:ext uri="{FF2B5EF4-FFF2-40B4-BE49-F238E27FC236}">
                <a16:creationId xmlns:a16="http://schemas.microsoft.com/office/drawing/2014/main" id="{A087EE98-53F6-B782-38EF-62B7DBBDC568}"/>
              </a:ext>
            </a:extLst>
          </p:cNvPr>
          <p:cNvSpPr txBox="1"/>
          <p:nvPr/>
        </p:nvSpPr>
        <p:spPr>
          <a:xfrm rot="-2701341">
            <a:off x="4801057" y="3993933"/>
            <a:ext cx="3626327" cy="393152"/>
          </a:xfrm>
          <a:prstGeom prst="rect">
            <a:avLst/>
          </a:prstGeom>
          <a:noFill/>
          <a:ln>
            <a:noFill/>
          </a:ln>
        </p:spPr>
        <p:txBody>
          <a:bodyPr spcFirstLastPara="1" wrap="square" lIns="121900" tIns="121900" rIns="121900" bIns="121900" anchor="t" anchorCtr="0">
            <a:noAutofit/>
          </a:bodyPr>
          <a:lstStyle/>
          <a:p>
            <a:r>
              <a:rPr lang="en" sz="16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Test each option &amp; choose your option</a:t>
            </a:r>
            <a:endParaRPr sz="1600" b="1"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410252408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75A9C-C1EF-279B-2B8D-300E199E529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A1E75A6-DB74-912D-5D00-B66C74C45213}"/>
              </a:ext>
            </a:extLst>
          </p:cNvPr>
          <p:cNvSpPr>
            <a:spLocks noGrp="1"/>
          </p:cNvSpPr>
          <p:nvPr>
            <p:ph type="title"/>
          </p:nvPr>
        </p:nvSpPr>
        <p:spPr>
          <a:xfrm>
            <a:off x="539061" y="2855342"/>
            <a:ext cx="10972800" cy="2641105"/>
          </a:xfrm>
        </p:spPr>
        <p:txBody>
          <a:bodyPr>
            <a:normAutofit/>
          </a:bodyPr>
          <a:lstStyle/>
          <a:p>
            <a:pPr algn="ctr"/>
            <a:r>
              <a:rPr lang="en-US" sz="6000" b="1" dirty="0">
                <a:latin typeface="Felix Titling" panose="04060505060202020A04" pitchFamily="82" charset="0"/>
              </a:rPr>
              <a:t>     NAHASDA COMPLIANCE  &amp; ROLE OF hud           </a:t>
            </a:r>
          </a:p>
        </p:txBody>
      </p:sp>
    </p:spTree>
    <p:extLst>
      <p:ext uri="{BB962C8B-B14F-4D97-AF65-F5344CB8AC3E}">
        <p14:creationId xmlns:p14="http://schemas.microsoft.com/office/powerpoint/2010/main" val="12794249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7"/>
          <p:cNvSpPr txBox="1">
            <a:spLocks noGrp="1"/>
          </p:cNvSpPr>
          <p:nvPr>
            <p:ph type="title"/>
          </p:nvPr>
        </p:nvSpPr>
        <p:spPr>
          <a:xfrm>
            <a:off x="651433" y="216467"/>
            <a:ext cx="10154000" cy="1820400"/>
          </a:xfrm>
          <a:prstGeom prst="rect">
            <a:avLst/>
          </a:prstGeom>
        </p:spPr>
        <p:txBody>
          <a:bodyPr spcFirstLastPara="1" vert="horz" wrap="square" lIns="121900" tIns="121900" rIns="121900" bIns="121900" numCol="1" anchor="ctr" anchorCtr="0" compatLnSpc="1">
            <a:prstTxWarp prst="textNoShape">
              <a:avLst/>
            </a:prstTxWarp>
            <a:noAutofit/>
          </a:bodyPr>
          <a:lstStyle/>
          <a:p>
            <a:r>
              <a:rPr lang="en" b="1" dirty="0">
                <a:solidFill>
                  <a:srgbClr val="577A90"/>
                </a:solidFill>
              </a:rPr>
              <a:t> </a:t>
            </a:r>
            <a:endParaRPr b="1" dirty="0">
              <a:solidFill>
                <a:srgbClr val="577A90"/>
              </a:solidFill>
            </a:endParaRPr>
          </a:p>
          <a:p>
            <a:r>
              <a:rPr lang="en" sz="3333" b="1" dirty="0">
                <a:solidFill>
                  <a:srgbClr val="434343"/>
                </a:solidFill>
              </a:rPr>
              <a:t>NAHASDA Compliance, Understanding Role of HUD, and Reporting and Audits</a:t>
            </a:r>
            <a:r>
              <a:rPr lang="en" sz="3733" b="1" dirty="0">
                <a:solidFill>
                  <a:srgbClr val="434343"/>
                </a:solidFill>
              </a:rPr>
              <a:t> </a:t>
            </a:r>
            <a:endParaRPr sz="3733" b="1" dirty="0">
              <a:solidFill>
                <a:srgbClr val="434343"/>
              </a:solidFill>
            </a:endParaRPr>
          </a:p>
        </p:txBody>
      </p:sp>
      <p:sp>
        <p:nvSpPr>
          <p:cNvPr id="165" name="Google Shape;165;p27"/>
          <p:cNvSpPr txBox="1"/>
          <p:nvPr/>
        </p:nvSpPr>
        <p:spPr>
          <a:xfrm>
            <a:off x="1014700" y="4810633"/>
            <a:ext cx="3215600" cy="9456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2667"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NAHASDA</a:t>
            </a:r>
            <a:endParaRPr sz="2667"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gn="ctr" defTabSz="1219170">
              <a:buClr>
                <a:srgbClr val="000000"/>
              </a:buClr>
              <a:defRPr/>
            </a:pPr>
            <a:r>
              <a:rPr lang="en" sz="2667"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COMPLIANCE</a:t>
            </a:r>
            <a:r>
              <a:rPr lang="en" sz="21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a:t>
            </a:r>
            <a:endParaRPr sz="21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66" name="Google Shape;166;p27"/>
          <p:cNvSpPr txBox="1"/>
          <p:nvPr/>
        </p:nvSpPr>
        <p:spPr>
          <a:xfrm>
            <a:off x="4762233" y="4741333"/>
            <a:ext cx="2252000" cy="10148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28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HUD ROLE</a:t>
            </a:r>
            <a:endParaRPr sz="28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67" name="Google Shape;167;p27"/>
          <p:cNvSpPr txBox="1"/>
          <p:nvPr/>
        </p:nvSpPr>
        <p:spPr>
          <a:xfrm>
            <a:off x="7735367" y="4810633"/>
            <a:ext cx="3215600" cy="1014800"/>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REPORTS &amp; </a:t>
            </a:r>
            <a:endParaRPr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algn="ctr" defTabSz="1219170">
              <a:buClr>
                <a:srgbClr val="000000"/>
              </a:buClr>
              <a:defRPr/>
            </a:pPr>
            <a:r>
              <a:rPr lang="en"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AUDITS</a:t>
            </a:r>
            <a:endParaRPr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cxnSp>
        <p:nvCxnSpPr>
          <p:cNvPr id="168" name="Google Shape;168;p27"/>
          <p:cNvCxnSpPr/>
          <p:nvPr/>
        </p:nvCxnSpPr>
        <p:spPr>
          <a:xfrm rot="10800000" flipH="1">
            <a:off x="305033" y="6513700"/>
            <a:ext cx="11708800" cy="19600"/>
          </a:xfrm>
          <a:prstGeom prst="straightConnector1">
            <a:avLst/>
          </a:prstGeom>
          <a:noFill/>
          <a:ln w="28575" cap="flat" cmpd="sng">
            <a:solidFill>
              <a:srgbClr val="434343"/>
            </a:solidFill>
            <a:prstDash val="solid"/>
            <a:round/>
            <a:headEnd type="none" w="med" len="med"/>
            <a:tailEnd type="none" w="med" len="med"/>
          </a:ln>
        </p:spPr>
      </p:cxnSp>
      <p:pic>
        <p:nvPicPr>
          <p:cNvPr id="169" name="Google Shape;169;p27"/>
          <p:cNvPicPr preferRelativeResize="0"/>
          <p:nvPr/>
        </p:nvPicPr>
        <p:blipFill rotWithShape="1">
          <a:blip r:embed="rId3">
            <a:alphaModFix/>
          </a:blip>
          <a:srcRect/>
          <a:stretch/>
        </p:blipFill>
        <p:spPr>
          <a:xfrm>
            <a:off x="5119234" y="2725033"/>
            <a:ext cx="1537999" cy="1538000"/>
          </a:xfrm>
          <a:prstGeom prst="rect">
            <a:avLst/>
          </a:prstGeom>
          <a:noFill/>
          <a:ln>
            <a:noFill/>
          </a:ln>
        </p:spPr>
      </p:pic>
      <p:pic>
        <p:nvPicPr>
          <p:cNvPr id="170" name="Google Shape;170;p27"/>
          <p:cNvPicPr preferRelativeResize="0"/>
          <p:nvPr/>
        </p:nvPicPr>
        <p:blipFill rotWithShape="1">
          <a:blip r:embed="rId4">
            <a:alphaModFix/>
          </a:blip>
          <a:srcRect l="14634" r="14634"/>
          <a:stretch/>
        </p:blipFill>
        <p:spPr>
          <a:xfrm>
            <a:off x="1827718" y="2699251"/>
            <a:ext cx="1589565" cy="1589567"/>
          </a:xfrm>
          <a:prstGeom prst="rect">
            <a:avLst/>
          </a:prstGeom>
          <a:noFill/>
          <a:ln>
            <a:noFill/>
          </a:ln>
        </p:spPr>
      </p:pic>
      <p:pic>
        <p:nvPicPr>
          <p:cNvPr id="171" name="Google Shape;171;p27"/>
          <p:cNvPicPr preferRelativeResize="0"/>
          <p:nvPr/>
        </p:nvPicPr>
        <p:blipFill rotWithShape="1">
          <a:blip r:embed="rId5">
            <a:alphaModFix/>
          </a:blip>
          <a:srcRect l="6739" r="6739"/>
          <a:stretch/>
        </p:blipFill>
        <p:spPr>
          <a:xfrm>
            <a:off x="8452367" y="2725035"/>
            <a:ext cx="1672197" cy="1672204"/>
          </a:xfrm>
          <a:prstGeom prst="rect">
            <a:avLst/>
          </a:prstGeom>
          <a:noFill/>
          <a:ln>
            <a:noFill/>
          </a:ln>
        </p:spPr>
      </p:pic>
    </p:spTree>
    <p:extLst>
      <p:ext uri="{BB962C8B-B14F-4D97-AF65-F5344CB8AC3E}">
        <p14:creationId xmlns:p14="http://schemas.microsoft.com/office/powerpoint/2010/main" val="246559050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7;p28">
            <a:extLst>
              <a:ext uri="{FF2B5EF4-FFF2-40B4-BE49-F238E27FC236}">
                <a16:creationId xmlns:a16="http://schemas.microsoft.com/office/drawing/2014/main" id="{37141CC7-DAB7-61EB-4F89-AE1A566E517A}"/>
              </a:ext>
            </a:extLst>
          </p:cNvPr>
          <p:cNvSpPr txBox="1"/>
          <p:nvPr/>
        </p:nvSpPr>
        <p:spPr>
          <a:xfrm>
            <a:off x="3312235" y="1412844"/>
            <a:ext cx="8346800" cy="5125200"/>
          </a:xfrm>
          <a:prstGeom prst="rect">
            <a:avLst/>
          </a:prstGeom>
          <a:noFill/>
          <a:ln>
            <a:noFill/>
          </a:ln>
        </p:spPr>
        <p:txBody>
          <a:bodyPr spcFirstLastPara="1" wrap="square" lIns="121900" tIns="121900" rIns="121900" bIns="121900" anchor="t" anchorCtr="0">
            <a:noAutofit/>
          </a:bodyPr>
          <a:lstStyle/>
          <a:p>
            <a:pPr defTabSz="1219170">
              <a:lnSpc>
                <a:spcPct val="115000"/>
              </a:lnSpc>
              <a:spcBef>
                <a:spcPts val="800"/>
              </a:spcBef>
              <a:buClr>
                <a:srgbClr val="000000"/>
              </a:buClr>
              <a:defRPr/>
            </a:pPr>
            <a:r>
              <a:rPr lang="en" sz="2533"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NAHASDA Statute</a:t>
            </a:r>
            <a:endParaRPr sz="2533"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endParaRPr>
          </a:p>
          <a:p>
            <a:pPr marL="609585" defTabSz="1219170">
              <a:lnSpc>
                <a:spcPct val="115000"/>
              </a:lnSpc>
              <a:spcBef>
                <a:spcPts val="800"/>
              </a:spcBef>
              <a:buClr>
                <a:srgbClr val="000000"/>
              </a:buClr>
              <a:defRPr/>
            </a:pPr>
            <a:r>
              <a:rPr lang="en" sz="2533" b="1" u="sng"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Title IV - Compliance, Audits and Reports</a:t>
            </a:r>
            <a:endParaRPr sz="2533" b="1" u="sng"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1219170" indent="-465655" defTabSz="1219170">
              <a:lnSpc>
                <a:spcPct val="115000"/>
              </a:lnSpc>
              <a:spcBef>
                <a:spcPts val="800"/>
              </a:spcBef>
              <a:buClr>
                <a:srgbClr val="434343"/>
              </a:buClr>
              <a:buSzPts val="1900"/>
              <a:buFont typeface="Roboto"/>
              <a:buChar char="-"/>
              <a:defRPr/>
            </a:pPr>
            <a:r>
              <a:rPr lang="en" sz="2533"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Sec. 401</a:t>
            </a:r>
            <a:r>
              <a:rPr lang="en"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Remedies for Noncompliance</a:t>
            </a:r>
            <a:endParaRPr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1219170" indent="-465655" defTabSz="1219170">
              <a:lnSpc>
                <a:spcPct val="115000"/>
              </a:lnSpc>
              <a:buClr>
                <a:srgbClr val="434343"/>
              </a:buClr>
              <a:buSzPts val="1900"/>
              <a:buFont typeface="Roboto"/>
              <a:buChar char="-"/>
              <a:defRPr/>
            </a:pPr>
            <a:r>
              <a:rPr lang="en" sz="2533"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Sec. 402</a:t>
            </a:r>
            <a:r>
              <a:rPr lang="en"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Replacement of Recipient</a:t>
            </a:r>
            <a:endParaRPr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1219170" indent="-465655" defTabSz="1219170">
              <a:lnSpc>
                <a:spcPct val="115000"/>
              </a:lnSpc>
              <a:buClr>
                <a:srgbClr val="434343"/>
              </a:buClr>
              <a:buSzPts val="1900"/>
              <a:buFont typeface="Roboto"/>
              <a:buChar char="-"/>
              <a:defRPr/>
            </a:pPr>
            <a:r>
              <a:rPr lang="en" sz="2533"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Sec. 403 </a:t>
            </a:r>
            <a:r>
              <a:rPr lang="en"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Monitoring of Compliance</a:t>
            </a:r>
            <a:endParaRPr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1219170" indent="-465655" defTabSz="1219170">
              <a:lnSpc>
                <a:spcPct val="115000"/>
              </a:lnSpc>
              <a:buClr>
                <a:srgbClr val="434343"/>
              </a:buClr>
              <a:buSzPts val="1900"/>
              <a:buFont typeface="Roboto"/>
              <a:buChar char="-"/>
              <a:defRPr/>
            </a:pPr>
            <a:r>
              <a:rPr lang="en" sz="2533"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Sec. 404</a:t>
            </a:r>
            <a:r>
              <a:rPr lang="en"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Performance Reports</a:t>
            </a:r>
            <a:endParaRPr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1219170" indent="-465655" defTabSz="1219170">
              <a:lnSpc>
                <a:spcPct val="115000"/>
              </a:lnSpc>
              <a:buClr>
                <a:srgbClr val="434343"/>
              </a:buClr>
              <a:buSzPts val="1900"/>
              <a:buFont typeface="Roboto"/>
              <a:buChar char="-"/>
              <a:defRPr/>
            </a:pPr>
            <a:r>
              <a:rPr lang="en" sz="2533"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Sec. 405</a:t>
            </a:r>
            <a:r>
              <a:rPr lang="en" sz="2533" b="1" kern="0" dirty="0">
                <a:solidFill>
                  <a:srgbClr val="E69138"/>
                </a:solidFill>
                <a:latin typeface="Calibri" panose="020F0502020204030204" pitchFamily="34" charset="0"/>
                <a:ea typeface="Calibri" panose="020F0502020204030204" pitchFamily="34" charset="0"/>
                <a:cs typeface="Calibri" panose="020F0502020204030204" pitchFamily="34" charset="0"/>
                <a:sym typeface="Roboto"/>
              </a:rPr>
              <a:t> </a:t>
            </a:r>
            <a:r>
              <a:rPr lang="en"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Reviews and Audits</a:t>
            </a:r>
            <a:endParaRPr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1219170" indent="-465655" defTabSz="1219170">
              <a:lnSpc>
                <a:spcPct val="115000"/>
              </a:lnSpc>
              <a:buClr>
                <a:srgbClr val="434343"/>
              </a:buClr>
              <a:buSzPts val="1900"/>
              <a:buFont typeface="Roboto"/>
              <a:buChar char="-"/>
              <a:defRPr/>
            </a:pPr>
            <a:r>
              <a:rPr lang="en" sz="2533"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Sec. 406</a:t>
            </a:r>
            <a:r>
              <a:rPr lang="en" sz="2533" b="1" kern="0" dirty="0">
                <a:solidFill>
                  <a:srgbClr val="E69138"/>
                </a:solidFill>
                <a:latin typeface="Calibri" panose="020F0502020204030204" pitchFamily="34" charset="0"/>
                <a:ea typeface="Calibri" panose="020F0502020204030204" pitchFamily="34" charset="0"/>
                <a:cs typeface="Calibri" panose="020F0502020204030204" pitchFamily="34" charset="0"/>
                <a:sym typeface="Roboto"/>
              </a:rPr>
              <a:t> </a:t>
            </a:r>
            <a:r>
              <a:rPr lang="en"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GAO Audits</a:t>
            </a:r>
            <a:endParaRPr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1219170" indent="-465655" defTabSz="1219170">
              <a:lnSpc>
                <a:spcPct val="115000"/>
              </a:lnSpc>
              <a:buClr>
                <a:srgbClr val="434343"/>
              </a:buClr>
              <a:buSzPts val="1900"/>
              <a:buFont typeface="Roboto"/>
              <a:buChar char="-"/>
              <a:defRPr/>
            </a:pPr>
            <a:r>
              <a:rPr lang="en" sz="2533"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Sec. 407</a:t>
            </a:r>
            <a:r>
              <a:rPr lang="en"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Reports to Congress</a:t>
            </a:r>
            <a:endParaRPr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1219170" indent="-465655" defTabSz="1219170">
              <a:lnSpc>
                <a:spcPct val="115000"/>
              </a:lnSpc>
              <a:buClr>
                <a:srgbClr val="434343"/>
              </a:buClr>
              <a:buSzPts val="1900"/>
              <a:buFont typeface="Roboto"/>
              <a:buChar char="-"/>
              <a:defRPr/>
            </a:pPr>
            <a:r>
              <a:rPr lang="en" sz="2533" b="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rPr>
              <a:t>Sec. 408</a:t>
            </a:r>
            <a:r>
              <a:rPr lang="en" sz="2533"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Public Availability of Information </a:t>
            </a:r>
            <a:endParaRPr sz="12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4" name="TextBox 3">
            <a:extLst>
              <a:ext uri="{FF2B5EF4-FFF2-40B4-BE49-F238E27FC236}">
                <a16:creationId xmlns:a16="http://schemas.microsoft.com/office/drawing/2014/main" id="{05B741D2-37B3-4DB9-FD2F-C4438354E200}"/>
              </a:ext>
            </a:extLst>
          </p:cNvPr>
          <p:cNvSpPr txBox="1"/>
          <p:nvPr/>
        </p:nvSpPr>
        <p:spPr>
          <a:xfrm>
            <a:off x="2868096" y="319956"/>
            <a:ext cx="8846673" cy="769441"/>
          </a:xfrm>
          <a:prstGeom prst="rect">
            <a:avLst/>
          </a:prstGeom>
          <a:noFill/>
        </p:spPr>
        <p:txBody>
          <a:bodyPr wrap="square">
            <a:spAutoFit/>
          </a:bodyPr>
          <a:lstStyle/>
          <a:p>
            <a:pPr defTabSz="1219170">
              <a:spcBef>
                <a:spcPts val="1333"/>
              </a:spcBef>
              <a:buClr>
                <a:srgbClr val="000000"/>
              </a:buClr>
              <a:defRPr/>
            </a:pPr>
            <a:r>
              <a:rPr lang="en-US" sz="4400" b="1" kern="0" dirty="0">
                <a:latin typeface="Calibri" panose="020F0502020204030204" pitchFamily="34" charset="0"/>
                <a:ea typeface="Calibri" panose="020F0502020204030204" pitchFamily="34" charset="0"/>
                <a:cs typeface="Calibri" panose="020F0502020204030204" pitchFamily="34" charset="0"/>
                <a:sym typeface="Roboto"/>
              </a:rPr>
              <a:t>NAHASDA Compliance - </a:t>
            </a:r>
            <a:r>
              <a:rPr lang="en-US" sz="4400" b="1" i="1" kern="0" dirty="0">
                <a:latin typeface="Calibri" panose="020F0502020204030204" pitchFamily="34" charset="0"/>
                <a:ea typeface="Calibri" panose="020F0502020204030204" pitchFamily="34" charset="0"/>
                <a:cs typeface="Calibri" panose="020F0502020204030204" pitchFamily="34" charset="0"/>
                <a:sym typeface="Roboto"/>
              </a:rPr>
              <a:t>the Law</a:t>
            </a:r>
            <a:endParaRPr lang="en-US" sz="4400" kern="0" dirty="0">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9059888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5" name="Google Shape;185;p29"/>
          <p:cNvSpPr txBox="1"/>
          <p:nvPr/>
        </p:nvSpPr>
        <p:spPr>
          <a:xfrm>
            <a:off x="118033" y="1730829"/>
            <a:ext cx="9627605" cy="4735284"/>
          </a:xfrm>
          <a:prstGeom prst="rect">
            <a:avLst/>
          </a:prstGeom>
          <a:noFill/>
          <a:ln>
            <a:noFill/>
          </a:ln>
        </p:spPr>
        <p:txBody>
          <a:bodyPr spcFirstLastPara="1" wrap="square" lIns="121900" tIns="121900" rIns="121900" bIns="121900" anchor="t" anchorCtr="0">
            <a:noAutofit/>
          </a:bodyPr>
          <a:lstStyle/>
          <a:p>
            <a:pPr defTabSz="1219170">
              <a:lnSpc>
                <a:spcPct val="115000"/>
              </a:lnSpc>
              <a:spcBef>
                <a:spcPts val="800"/>
              </a:spcBef>
              <a:buClr>
                <a:srgbClr val="000000"/>
              </a:buClr>
              <a:defRPr/>
            </a:pPr>
            <a:r>
              <a:rPr lang="en" sz="2533" b="1" kern="0" dirty="0">
                <a:solidFill>
                  <a:srgbClr val="E69138"/>
                </a:solidFill>
                <a:latin typeface="Calibri" panose="020F0502020204030204" pitchFamily="34" charset="0"/>
                <a:cs typeface="Calibri" panose="020F0502020204030204" pitchFamily="34" charset="0"/>
                <a:sym typeface="Arial"/>
              </a:rPr>
              <a:t> </a:t>
            </a:r>
            <a:r>
              <a:rPr lang="en" sz="2400" b="1" u="sng" kern="0" dirty="0">
                <a:solidFill>
                  <a:srgbClr val="434343"/>
                </a:solidFill>
                <a:latin typeface="Calibri" panose="020F0502020204030204" pitchFamily="34" charset="0"/>
                <a:cs typeface="Calibri" panose="020F0502020204030204" pitchFamily="34" charset="0"/>
                <a:sym typeface="Arial"/>
              </a:rPr>
              <a:t>Subpart F - Monitoring, Oversight &amp; Accountability</a:t>
            </a:r>
            <a:endParaRPr sz="2400" b="1" u="sng" kern="0" dirty="0">
              <a:solidFill>
                <a:srgbClr val="434343"/>
              </a:solidFill>
              <a:latin typeface="Calibri" panose="020F0502020204030204" pitchFamily="34" charset="0"/>
              <a:cs typeface="Calibri" panose="020F0502020204030204" pitchFamily="34" charset="0"/>
              <a:sym typeface="Arial"/>
            </a:endParaRPr>
          </a:p>
          <a:p>
            <a:pPr marL="1219170" indent="-465655" defTabSz="1219170">
              <a:lnSpc>
                <a:spcPct val="115000"/>
              </a:lnSpc>
              <a:spcBef>
                <a:spcPts val="800"/>
              </a:spcBef>
              <a:spcAft>
                <a:spcPts val="600"/>
              </a:spcAft>
              <a:buClr>
                <a:srgbClr val="434343"/>
              </a:buClr>
              <a:buSzPts val="1900"/>
              <a:buFont typeface="Arial"/>
              <a:buChar char="➔"/>
              <a:defRPr/>
            </a:pPr>
            <a:r>
              <a:rPr lang="en" sz="2400" b="1" kern="0" dirty="0">
                <a:solidFill>
                  <a:srgbClr val="434343"/>
                </a:solidFill>
                <a:latin typeface="Calibri" panose="020F0502020204030204" pitchFamily="34" charset="0"/>
                <a:cs typeface="Calibri" panose="020F0502020204030204" pitchFamily="34" charset="0"/>
                <a:sym typeface="Arial"/>
              </a:rPr>
              <a:t>HUD Role and Monitoring Responsibilities</a:t>
            </a:r>
            <a:endParaRPr sz="2400" b="1" kern="0" dirty="0">
              <a:solidFill>
                <a:srgbClr val="434343"/>
              </a:solidFill>
              <a:latin typeface="Calibri" panose="020F0502020204030204" pitchFamily="34" charset="0"/>
              <a:cs typeface="Calibri" panose="020F0502020204030204" pitchFamily="34" charset="0"/>
              <a:sym typeface="Arial"/>
            </a:endParaRPr>
          </a:p>
          <a:p>
            <a:pPr marL="1219170" indent="-465655" defTabSz="1219170">
              <a:lnSpc>
                <a:spcPct val="115000"/>
              </a:lnSpc>
              <a:spcAft>
                <a:spcPts val="600"/>
              </a:spcAft>
              <a:buClr>
                <a:srgbClr val="434343"/>
              </a:buClr>
              <a:buSzPts val="1900"/>
              <a:buFont typeface="Arial"/>
              <a:buChar char="➔"/>
              <a:defRPr/>
            </a:pPr>
            <a:r>
              <a:rPr lang="en" sz="2400" b="1" kern="0" dirty="0">
                <a:solidFill>
                  <a:srgbClr val="434343"/>
                </a:solidFill>
                <a:latin typeface="Calibri" panose="020F0502020204030204" pitchFamily="34" charset="0"/>
                <a:cs typeface="Calibri" panose="020F0502020204030204" pitchFamily="34" charset="0"/>
                <a:sym typeface="Arial"/>
              </a:rPr>
              <a:t>Grant Beneficiary and Grant Recipient Monitoring </a:t>
            </a:r>
            <a:r>
              <a:rPr lang="en" sz="2000" b="1" kern="0" dirty="0">
                <a:solidFill>
                  <a:srgbClr val="434343"/>
                </a:solidFill>
                <a:latin typeface="Calibri" panose="020F0502020204030204" pitchFamily="34" charset="0"/>
                <a:cs typeface="Calibri" panose="020F0502020204030204" pitchFamily="34" charset="0"/>
                <a:sym typeface="Arial"/>
              </a:rPr>
              <a:t>Responsibilities</a:t>
            </a:r>
            <a:endParaRPr sz="2000" b="1" kern="0" dirty="0">
              <a:solidFill>
                <a:srgbClr val="434343"/>
              </a:solidFill>
              <a:latin typeface="Calibri" panose="020F0502020204030204" pitchFamily="34" charset="0"/>
              <a:cs typeface="Calibri" panose="020F0502020204030204" pitchFamily="34" charset="0"/>
              <a:sym typeface="Arial"/>
            </a:endParaRPr>
          </a:p>
          <a:p>
            <a:pPr marL="1219170" indent="-465655" defTabSz="1219170">
              <a:lnSpc>
                <a:spcPct val="115000"/>
              </a:lnSpc>
              <a:spcAft>
                <a:spcPts val="600"/>
              </a:spcAft>
              <a:buClr>
                <a:srgbClr val="434343"/>
              </a:buClr>
              <a:buSzPts val="1900"/>
              <a:buFont typeface="Arial"/>
              <a:buChar char="➔"/>
              <a:defRPr/>
            </a:pPr>
            <a:r>
              <a:rPr lang="en" sz="2400" b="1" kern="0" dirty="0">
                <a:solidFill>
                  <a:srgbClr val="434343"/>
                </a:solidFill>
                <a:latin typeface="Calibri" panose="020F0502020204030204" pitchFamily="34" charset="0"/>
                <a:cs typeface="Calibri" panose="020F0502020204030204" pitchFamily="34" charset="0"/>
                <a:sym typeface="Arial"/>
              </a:rPr>
              <a:t>Recipient Performance Objectives</a:t>
            </a:r>
            <a:endParaRPr sz="2400" b="1" kern="0" dirty="0">
              <a:solidFill>
                <a:srgbClr val="434343"/>
              </a:solidFill>
              <a:latin typeface="Calibri" panose="020F0502020204030204" pitchFamily="34" charset="0"/>
              <a:cs typeface="Calibri" panose="020F0502020204030204" pitchFamily="34" charset="0"/>
              <a:sym typeface="Arial"/>
            </a:endParaRPr>
          </a:p>
          <a:p>
            <a:pPr marL="1219170" indent="-465655" defTabSz="1219170">
              <a:lnSpc>
                <a:spcPct val="115000"/>
              </a:lnSpc>
              <a:spcAft>
                <a:spcPts val="600"/>
              </a:spcAft>
              <a:buClr>
                <a:srgbClr val="434343"/>
              </a:buClr>
              <a:buSzPts val="1900"/>
              <a:buFont typeface="Arial"/>
              <a:buChar char="➔"/>
              <a:defRPr/>
            </a:pPr>
            <a:r>
              <a:rPr lang="en" sz="2400" b="1" kern="0" dirty="0">
                <a:solidFill>
                  <a:srgbClr val="434343"/>
                </a:solidFill>
                <a:latin typeface="Calibri" panose="020F0502020204030204" pitchFamily="34" charset="0"/>
                <a:cs typeface="Calibri" panose="020F0502020204030204" pitchFamily="34" charset="0"/>
                <a:sym typeface="Arial"/>
              </a:rPr>
              <a:t>Annual Performance Report &amp; Public Comment Requirements</a:t>
            </a:r>
            <a:endParaRPr sz="2400" b="1" kern="0" dirty="0">
              <a:solidFill>
                <a:srgbClr val="434343"/>
              </a:solidFill>
              <a:latin typeface="Calibri" panose="020F0502020204030204" pitchFamily="34" charset="0"/>
              <a:cs typeface="Calibri" panose="020F0502020204030204" pitchFamily="34" charset="0"/>
              <a:sym typeface="Arial"/>
            </a:endParaRPr>
          </a:p>
          <a:p>
            <a:pPr marL="1219170" indent="-465655" defTabSz="1219170">
              <a:lnSpc>
                <a:spcPct val="115000"/>
              </a:lnSpc>
              <a:spcAft>
                <a:spcPts val="600"/>
              </a:spcAft>
              <a:buClr>
                <a:srgbClr val="434343"/>
              </a:buClr>
              <a:buSzPts val="1900"/>
              <a:buFont typeface="Arial"/>
              <a:buChar char="➔"/>
              <a:defRPr/>
            </a:pPr>
            <a:r>
              <a:rPr lang="en" sz="2400" b="1" kern="0" dirty="0">
                <a:solidFill>
                  <a:srgbClr val="434343"/>
                </a:solidFill>
                <a:latin typeface="Calibri" panose="020F0502020204030204" pitchFamily="34" charset="0"/>
                <a:cs typeface="Calibri" panose="020F0502020204030204" pitchFamily="34" charset="0"/>
                <a:sym typeface="Arial"/>
              </a:rPr>
              <a:t>Noncompliance and Substantial Noncompliance</a:t>
            </a:r>
            <a:endParaRPr sz="2400" b="1" kern="0" dirty="0">
              <a:solidFill>
                <a:srgbClr val="434343"/>
              </a:solidFill>
              <a:latin typeface="Calibri" panose="020F0502020204030204" pitchFamily="34" charset="0"/>
              <a:cs typeface="Calibri" panose="020F0502020204030204" pitchFamily="34" charset="0"/>
              <a:sym typeface="Arial"/>
            </a:endParaRPr>
          </a:p>
          <a:p>
            <a:pPr marL="1219170" indent="-465655" defTabSz="1219170">
              <a:lnSpc>
                <a:spcPct val="115000"/>
              </a:lnSpc>
              <a:spcAft>
                <a:spcPts val="600"/>
              </a:spcAft>
              <a:buClr>
                <a:srgbClr val="434343"/>
              </a:buClr>
              <a:buSzPts val="1900"/>
              <a:buFont typeface="Arial"/>
              <a:buChar char="➔"/>
              <a:defRPr/>
            </a:pPr>
            <a:r>
              <a:rPr lang="en" sz="2400" b="1" kern="0" dirty="0">
                <a:solidFill>
                  <a:srgbClr val="434343"/>
                </a:solidFill>
                <a:latin typeface="Calibri" panose="020F0502020204030204" pitchFamily="34" charset="0"/>
                <a:cs typeface="Calibri" panose="020F0502020204030204" pitchFamily="34" charset="0"/>
                <a:sym typeface="Arial"/>
              </a:rPr>
              <a:t>Remedies for Noncompliance</a:t>
            </a:r>
            <a:endParaRPr sz="2400" b="1" kern="0" dirty="0">
              <a:solidFill>
                <a:srgbClr val="434343"/>
              </a:solidFill>
              <a:latin typeface="Calibri" panose="020F0502020204030204" pitchFamily="34" charset="0"/>
              <a:cs typeface="Calibri" panose="020F0502020204030204" pitchFamily="34" charset="0"/>
              <a:sym typeface="Arial"/>
            </a:endParaRPr>
          </a:p>
          <a:p>
            <a:pPr marL="1219170" indent="-465655" defTabSz="1219170">
              <a:lnSpc>
                <a:spcPct val="115000"/>
              </a:lnSpc>
              <a:spcAft>
                <a:spcPts val="600"/>
              </a:spcAft>
              <a:buClr>
                <a:srgbClr val="434343"/>
              </a:buClr>
              <a:buSzPts val="1900"/>
              <a:buFont typeface="Arial"/>
              <a:buChar char="➔"/>
              <a:defRPr/>
            </a:pPr>
            <a:r>
              <a:rPr lang="en" sz="2400" b="1" kern="0" dirty="0">
                <a:solidFill>
                  <a:srgbClr val="434343"/>
                </a:solidFill>
                <a:latin typeface="Calibri" panose="020F0502020204030204" pitchFamily="34" charset="0"/>
                <a:cs typeface="Calibri" panose="020F0502020204030204" pitchFamily="34" charset="0"/>
                <a:sym typeface="Arial"/>
              </a:rPr>
              <a:t>Independent Audits </a:t>
            </a:r>
            <a:endParaRPr sz="11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3" name="TextBox 2">
            <a:extLst>
              <a:ext uri="{FF2B5EF4-FFF2-40B4-BE49-F238E27FC236}">
                <a16:creationId xmlns:a16="http://schemas.microsoft.com/office/drawing/2014/main" id="{05361116-3D5D-A73E-CAE0-3E5FF37F8EB1}"/>
              </a:ext>
            </a:extLst>
          </p:cNvPr>
          <p:cNvSpPr txBox="1"/>
          <p:nvPr/>
        </p:nvSpPr>
        <p:spPr>
          <a:xfrm>
            <a:off x="225521" y="249207"/>
            <a:ext cx="11740957" cy="1613262"/>
          </a:xfrm>
          <a:prstGeom prst="rect">
            <a:avLst/>
          </a:prstGeom>
          <a:noFill/>
        </p:spPr>
        <p:txBody>
          <a:bodyPr wrap="square">
            <a:spAutoFit/>
          </a:bodyPr>
          <a:lstStyle/>
          <a:p>
            <a:pPr algn="ctr" defTabSz="1219170">
              <a:spcBef>
                <a:spcPts val="1333"/>
              </a:spcBef>
              <a:buClr>
                <a:srgbClr val="000000"/>
              </a:buClr>
              <a:defRPr/>
            </a:pPr>
            <a:r>
              <a:rPr lang="en-US" sz="4400" b="1" kern="0" dirty="0">
                <a:latin typeface="Calibri" panose="020F0502020204030204" pitchFamily="34" charset="0"/>
                <a:ea typeface="Calibri" panose="020F0502020204030204" pitchFamily="34" charset="0"/>
                <a:cs typeface="Calibri" panose="020F0502020204030204" pitchFamily="34" charset="0"/>
                <a:sym typeface="Roboto"/>
              </a:rPr>
              <a:t>NAHASDA Compliance Regulations</a:t>
            </a:r>
          </a:p>
          <a:p>
            <a:pPr algn="ctr" defTabSz="1219170">
              <a:spcBef>
                <a:spcPts val="1333"/>
              </a:spcBef>
              <a:buClr>
                <a:srgbClr val="000000"/>
              </a:buClr>
              <a:defRPr/>
            </a:pPr>
            <a:r>
              <a:rPr lang="en-US" sz="4400" b="1" kern="0" dirty="0">
                <a:latin typeface="Calibri" panose="020F0502020204030204" pitchFamily="34" charset="0"/>
                <a:ea typeface="Calibri" panose="020F0502020204030204" pitchFamily="34" charset="0"/>
                <a:cs typeface="Calibri" panose="020F0502020204030204" pitchFamily="34" charset="0"/>
                <a:sym typeface="Roboto"/>
              </a:rPr>
              <a:t> </a:t>
            </a:r>
            <a:r>
              <a:rPr lang="en-US" sz="4000" b="1" kern="0" dirty="0">
                <a:latin typeface="Calibri" panose="020F0502020204030204" pitchFamily="34" charset="0"/>
                <a:ea typeface="Calibri" panose="020F0502020204030204" pitchFamily="34" charset="0"/>
                <a:cs typeface="Calibri" panose="020F0502020204030204" pitchFamily="34" charset="0"/>
                <a:sym typeface="Roboto"/>
              </a:rPr>
              <a:t>(</a:t>
            </a:r>
            <a:r>
              <a:rPr lang="en" sz="4000" b="1" kern="0" dirty="0">
                <a:latin typeface="Calibri" panose="020F0502020204030204" pitchFamily="34" charset="0"/>
                <a:cs typeface="Calibri" panose="020F0502020204030204" pitchFamily="34" charset="0"/>
                <a:sym typeface="Arial"/>
              </a:rPr>
              <a:t>24 CFR Part 1000.501-558)</a:t>
            </a:r>
            <a:endParaRPr lang="en-US" sz="4000" b="1" i="1" kern="0" dirty="0">
              <a:solidFill>
                <a:srgbClr val="DD7E6B"/>
              </a:solidFill>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381806556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B12171-71DE-E144-8CF8-6DCD5D488B75}"/>
              </a:ext>
            </a:extLst>
          </p:cNvPr>
          <p:cNvSpPr txBox="1"/>
          <p:nvPr/>
        </p:nvSpPr>
        <p:spPr>
          <a:xfrm>
            <a:off x="663966" y="1290448"/>
            <a:ext cx="10789547" cy="4628126"/>
          </a:xfrm>
          <a:prstGeom prst="rect">
            <a:avLst/>
          </a:prstGeom>
          <a:noFill/>
        </p:spPr>
        <p:txBody>
          <a:bodyPr wrap="square">
            <a:spAutoFit/>
          </a:bodyPr>
          <a:lstStyle/>
          <a:p>
            <a:pPr marL="1066785" indent="-457200" defTabSz="1219170">
              <a:lnSpc>
                <a:spcPct val="115000"/>
              </a:lnSpc>
              <a:spcBef>
                <a:spcPts val="933"/>
              </a:spcBef>
              <a:buClr>
                <a:srgbClr val="000000"/>
              </a:buClr>
              <a:buFont typeface="Wingdings" panose="05000000000000000000" pitchFamily="2" charset="2"/>
              <a:buChar char="v"/>
              <a:defRPr/>
            </a:pPr>
            <a:r>
              <a:rPr lang="en-US" sz="2800" b="1" kern="0" dirty="0">
                <a:latin typeface="Calibri" panose="020F0502020204030204" pitchFamily="34" charset="0"/>
                <a:ea typeface="Calibri" panose="020F0502020204030204" pitchFamily="34" charset="0"/>
                <a:cs typeface="Calibri" panose="020F0502020204030204" pitchFamily="34" charset="0"/>
                <a:sym typeface="Roboto"/>
              </a:rPr>
              <a:t>Annual Performance Report (APR)</a:t>
            </a:r>
          </a:p>
          <a:p>
            <a:pPr marL="1066785" indent="-457200" defTabSz="1219170">
              <a:lnSpc>
                <a:spcPct val="115000"/>
              </a:lnSpc>
              <a:spcBef>
                <a:spcPts val="933"/>
              </a:spcBef>
              <a:buClr>
                <a:srgbClr val="000000"/>
              </a:buClr>
              <a:buFont typeface="Wingdings" panose="05000000000000000000" pitchFamily="2" charset="2"/>
              <a:buChar char="v"/>
              <a:defRPr/>
            </a:pPr>
            <a:r>
              <a:rPr lang="en-US" sz="2800" b="1" kern="0" dirty="0">
                <a:latin typeface="Calibri" panose="020F0502020204030204" pitchFamily="34" charset="0"/>
                <a:ea typeface="Calibri" panose="020F0502020204030204" pitchFamily="34" charset="0"/>
                <a:cs typeface="Calibri" panose="020F0502020204030204" pitchFamily="34" charset="0"/>
                <a:sym typeface="Roboto"/>
              </a:rPr>
              <a:t>Annual Compliance Assessment (Self-Monitoring Assessment)</a:t>
            </a:r>
          </a:p>
          <a:p>
            <a:pPr marL="1541463" lvl="1" indent="-454025" defTabSz="1219170">
              <a:lnSpc>
                <a:spcPct val="115000"/>
              </a:lnSpc>
              <a:spcBef>
                <a:spcPts val="1067"/>
              </a:spcBef>
              <a:spcAft>
                <a:spcPts val="600"/>
              </a:spcAft>
              <a:buClr>
                <a:srgbClr val="434343"/>
              </a:buClr>
              <a:buSzPts val="1900"/>
              <a:buFont typeface="Wingdings" panose="05000000000000000000" pitchFamily="2" charset="2"/>
              <a:buChar char="Ø"/>
              <a:defRPr/>
            </a:pPr>
            <a:r>
              <a:rPr lang="en-US" sz="2400" kern="0" dirty="0">
                <a:latin typeface="Calibri" panose="020F0502020204030204" pitchFamily="34" charset="0"/>
                <a:ea typeface="Calibri" panose="020F0502020204030204" pitchFamily="34" charset="0"/>
                <a:cs typeface="Calibri" panose="020F0502020204030204" pitchFamily="34" charset="0"/>
                <a:sym typeface="Roboto"/>
              </a:rPr>
              <a:t>Must include inspection of assisted units to determine compliance with the law and regulations</a:t>
            </a:r>
          </a:p>
          <a:p>
            <a:pPr marL="1541463" lvl="1" indent="-454025" defTabSz="1219170">
              <a:lnSpc>
                <a:spcPct val="115000"/>
              </a:lnSpc>
              <a:spcAft>
                <a:spcPts val="600"/>
              </a:spcAft>
              <a:buClr>
                <a:srgbClr val="434343"/>
              </a:buClr>
              <a:buSzPts val="1900"/>
              <a:buFont typeface="Wingdings" panose="05000000000000000000" pitchFamily="2" charset="2"/>
              <a:buChar char="Ø"/>
              <a:defRPr/>
            </a:pPr>
            <a:r>
              <a:rPr lang="en-US" sz="2400" kern="0" dirty="0">
                <a:latin typeface="Calibri" panose="020F0502020204030204" pitchFamily="34" charset="0"/>
                <a:ea typeface="Calibri" panose="020F0502020204030204" pitchFamily="34" charset="0"/>
                <a:cs typeface="Calibri" panose="020F0502020204030204" pitchFamily="34" charset="0"/>
                <a:sym typeface="Roboto"/>
              </a:rPr>
              <a:t>Must develop Performance Improvement Plans (or Corrective Action Plans0, if applicable from self-monitoring assessment</a:t>
            </a:r>
          </a:p>
          <a:p>
            <a:pPr marL="1066785" indent="-457200" defTabSz="1219170">
              <a:lnSpc>
                <a:spcPct val="115000"/>
              </a:lnSpc>
              <a:spcBef>
                <a:spcPts val="933"/>
              </a:spcBef>
              <a:buClr>
                <a:srgbClr val="000000"/>
              </a:buClr>
              <a:buFont typeface="Wingdings" panose="05000000000000000000" pitchFamily="2" charset="2"/>
              <a:buChar char="v"/>
              <a:defRPr/>
            </a:pPr>
            <a:r>
              <a:rPr lang="en-US" sz="2800" b="1" kern="0" dirty="0">
                <a:latin typeface="Calibri" panose="020F0502020204030204" pitchFamily="34" charset="0"/>
                <a:ea typeface="Calibri" panose="020F0502020204030204" pitchFamily="34" charset="0"/>
                <a:cs typeface="Calibri" panose="020F0502020204030204" pitchFamily="34" charset="0"/>
                <a:sym typeface="Roboto"/>
              </a:rPr>
              <a:t>Audit:</a:t>
            </a:r>
            <a:r>
              <a:rPr lang="en-US" sz="2800" kern="0" dirty="0">
                <a:latin typeface="Calibri" panose="020F0502020204030204" pitchFamily="34" charset="0"/>
                <a:ea typeface="Calibri" panose="020F0502020204030204" pitchFamily="34" charset="0"/>
                <a:cs typeface="Calibri" panose="020F0502020204030204" pitchFamily="34" charset="0"/>
                <a:sym typeface="Roboto"/>
              </a:rPr>
              <a:t> </a:t>
            </a:r>
            <a:r>
              <a:rPr lang="en-US" sz="2400" kern="0" dirty="0">
                <a:latin typeface="Calibri" panose="020F0502020204030204" pitchFamily="34" charset="0"/>
                <a:ea typeface="Calibri" panose="020F0502020204030204" pitchFamily="34" charset="0"/>
                <a:cs typeface="Calibri" panose="020F0502020204030204" pitchFamily="34" charset="0"/>
                <a:sym typeface="Roboto"/>
              </a:rPr>
              <a:t>Required when a Recipient expends $</a:t>
            </a:r>
            <a:r>
              <a:rPr lang="en-US" sz="2400" dirty="0">
                <a:latin typeface="Calibri" panose="020F0502020204030204" pitchFamily="34" charset="0"/>
                <a:ea typeface="Calibri" panose="020F0502020204030204" pitchFamily="34" charset="0"/>
                <a:cs typeface="Calibri" panose="020F0502020204030204" pitchFamily="34" charset="0"/>
                <a:sym typeface="Roboto"/>
              </a:rPr>
              <a:t>1,00</a:t>
            </a:r>
            <a:r>
              <a:rPr lang="en-US" sz="2400" kern="0" dirty="0">
                <a:latin typeface="Calibri" panose="020F0502020204030204" pitchFamily="34" charset="0"/>
                <a:ea typeface="Calibri" panose="020F0502020204030204" pitchFamily="34" charset="0"/>
                <a:cs typeface="Calibri" panose="020F0502020204030204" pitchFamily="34" charset="0"/>
                <a:sym typeface="Roboto"/>
              </a:rPr>
              <a:t>0,000 or more in federal funds in a fiscal year </a:t>
            </a:r>
            <a:r>
              <a:rPr lang="en-US" sz="2400" b="1" kern="0" dirty="0">
                <a:latin typeface="Calibri" panose="020F0502020204030204" pitchFamily="34" charset="0"/>
                <a:ea typeface="Calibri" panose="020F0502020204030204" pitchFamily="34" charset="0"/>
                <a:cs typeface="Calibri" panose="020F0502020204030204" pitchFamily="34" charset="0"/>
                <a:sym typeface="Roboto"/>
              </a:rPr>
              <a:t>and must be completed within 9 months of program year end &amp; sent to FAC, HUD &amp; Tribe.</a:t>
            </a:r>
            <a:endParaRPr lang="en-US" sz="2800" b="1" kern="0" dirty="0">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192" name="Google Shape;192;p30"/>
          <p:cNvSpPr txBox="1"/>
          <p:nvPr/>
        </p:nvSpPr>
        <p:spPr>
          <a:xfrm>
            <a:off x="867747" y="218518"/>
            <a:ext cx="9718392" cy="1187045"/>
          </a:xfrm>
          <a:prstGeom prst="rect">
            <a:avLst/>
          </a:prstGeom>
          <a:noFill/>
          <a:ln>
            <a:noFill/>
          </a:ln>
        </p:spPr>
        <p:txBody>
          <a:bodyPr spcFirstLastPara="1" wrap="square" lIns="121900" tIns="121900" rIns="121900" bIns="121900" anchor="t" anchorCtr="0">
            <a:noAutofit/>
          </a:bodyPr>
          <a:lstStyle/>
          <a:p>
            <a:pPr algn="ctr" defTabSz="1219170">
              <a:buClr>
                <a:srgbClr val="000000"/>
              </a:buClr>
              <a:defRPr/>
            </a:pPr>
            <a:r>
              <a:rPr lang="en" sz="4933" b="1" kern="0" dirty="0">
                <a:latin typeface="Calibri" panose="020F0502020204030204" pitchFamily="34" charset="0"/>
                <a:ea typeface="Calibri" panose="020F0502020204030204" pitchFamily="34" charset="0"/>
                <a:cs typeface="Calibri" panose="020F0502020204030204" pitchFamily="34" charset="0"/>
                <a:sym typeface="Roboto"/>
              </a:rPr>
              <a:t> </a:t>
            </a:r>
            <a:r>
              <a:rPr lang="en" sz="4800" b="1" kern="0" dirty="0">
                <a:latin typeface="Calibri" panose="020F0502020204030204" pitchFamily="34" charset="0"/>
                <a:ea typeface="Calibri" panose="020F0502020204030204" pitchFamily="34" charset="0"/>
                <a:cs typeface="Calibri" panose="020F0502020204030204" pitchFamily="34" charset="0"/>
                <a:sym typeface="Roboto"/>
              </a:rPr>
              <a:t>Performance Measurement Tools </a:t>
            </a:r>
            <a:endParaRPr sz="4800" b="1" kern="0" dirty="0">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321068205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1"/>
          <p:cNvSpPr txBox="1">
            <a:spLocks noGrp="1"/>
          </p:cNvSpPr>
          <p:nvPr>
            <p:ph type="title"/>
          </p:nvPr>
        </p:nvSpPr>
        <p:spPr>
          <a:xfrm>
            <a:off x="786798" y="173167"/>
            <a:ext cx="11405201" cy="1054742"/>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sz="6000" b="1" dirty="0"/>
              <a:t>HUD Monitoring Responsibilities</a:t>
            </a:r>
            <a:endParaRPr sz="6000" b="1" dirty="0"/>
          </a:p>
        </p:txBody>
      </p:sp>
      <p:sp>
        <p:nvSpPr>
          <p:cNvPr id="201" name="Google Shape;201;p31"/>
          <p:cNvSpPr txBox="1">
            <a:spLocks noGrp="1"/>
          </p:cNvSpPr>
          <p:nvPr>
            <p:ph type="body" idx="1"/>
          </p:nvPr>
        </p:nvSpPr>
        <p:spPr>
          <a:xfrm>
            <a:off x="940526" y="1421239"/>
            <a:ext cx="10497312" cy="5296161"/>
          </a:xfrm>
          <a:prstGeom prst="rect">
            <a:avLst/>
          </a:prstGeom>
          <a:noFill/>
        </p:spPr>
        <p:txBody>
          <a:bodyPr spcFirstLastPara="1" vert="horz" wrap="square" lIns="121900" tIns="121900" rIns="121900" bIns="121900" numCol="1" anchor="t" anchorCtr="0" compatLnSpc="1">
            <a:prstTxWarp prst="textNoShape">
              <a:avLst/>
            </a:prstTxWarp>
            <a:noAutofit/>
          </a:bodyPr>
          <a:lstStyle/>
          <a:p>
            <a:pPr indent="-491054">
              <a:spcBef>
                <a:spcPts val="1067"/>
              </a:spcBef>
              <a:spcAft>
                <a:spcPts val="1200"/>
              </a:spcAft>
              <a:buClr>
                <a:srgbClr val="434343"/>
              </a:buClr>
              <a:buSzPts val="2200"/>
              <a:buFont typeface="Wingdings" panose="05000000000000000000" pitchFamily="2" charset="2"/>
              <a:buChar char="v"/>
            </a:pPr>
            <a:r>
              <a:rPr lang="en" sz="2933" b="1" u="sng" dirty="0"/>
              <a:t>Monitors</a:t>
            </a:r>
            <a:r>
              <a:rPr lang="en" sz="2933" b="1" dirty="0">
                <a:solidFill>
                  <a:srgbClr val="434343"/>
                </a:solidFill>
              </a:rPr>
              <a:t> </a:t>
            </a:r>
            <a:r>
              <a:rPr lang="en" sz="2933" dirty="0">
                <a:solidFill>
                  <a:srgbClr val="434343"/>
                </a:solidFill>
              </a:rPr>
              <a:t>Grant Recipient’s performance by conducting on-site or off-site (or remote) review of records, reports and audits.</a:t>
            </a:r>
            <a:endParaRPr sz="2933" dirty="0">
              <a:solidFill>
                <a:srgbClr val="434343"/>
              </a:solidFill>
            </a:endParaRPr>
          </a:p>
          <a:p>
            <a:pPr indent="-491054">
              <a:spcAft>
                <a:spcPts val="1200"/>
              </a:spcAft>
              <a:buClr>
                <a:srgbClr val="434343"/>
              </a:buClr>
              <a:buSzPts val="2200"/>
              <a:buFont typeface="Wingdings" panose="05000000000000000000" pitchFamily="2" charset="2"/>
              <a:buChar char="v"/>
            </a:pPr>
            <a:r>
              <a:rPr lang="en" sz="2933" b="1" u="sng" dirty="0"/>
              <a:t>Conducts reviews</a:t>
            </a:r>
            <a:r>
              <a:rPr lang="en" sz="2933" u="sng" dirty="0"/>
              <a:t> </a:t>
            </a:r>
            <a:r>
              <a:rPr lang="en" sz="2933" dirty="0">
                <a:solidFill>
                  <a:srgbClr val="434343"/>
                </a:solidFill>
              </a:rPr>
              <a:t>to determine if Recipient has carried out eligible activities in timely manner and to identify any areas of concern or noncompliance</a:t>
            </a:r>
            <a:endParaRPr sz="2933" dirty="0">
              <a:solidFill>
                <a:srgbClr val="434343"/>
              </a:solidFill>
            </a:endParaRPr>
          </a:p>
          <a:p>
            <a:pPr indent="-491054">
              <a:spcAft>
                <a:spcPts val="1200"/>
              </a:spcAft>
              <a:buClr>
                <a:srgbClr val="434343"/>
              </a:buClr>
              <a:buSzPts val="2200"/>
              <a:buFont typeface="Wingdings" panose="05000000000000000000" pitchFamily="2" charset="2"/>
              <a:buChar char="v"/>
            </a:pPr>
            <a:r>
              <a:rPr lang="en" sz="2933" b="1" u="sng" dirty="0"/>
              <a:t>Provides</a:t>
            </a:r>
            <a:r>
              <a:rPr lang="en" sz="2933" dirty="0">
                <a:solidFill>
                  <a:srgbClr val="434343"/>
                </a:solidFill>
              </a:rPr>
              <a:t> Technical Assistance (TA) &amp; Training to Tribes/TDHEs</a:t>
            </a:r>
            <a:endParaRPr sz="2933" dirty="0">
              <a:solidFill>
                <a:srgbClr val="434343"/>
              </a:solidFill>
            </a:endParaRPr>
          </a:p>
          <a:p>
            <a:pPr indent="-491054">
              <a:spcAft>
                <a:spcPts val="1200"/>
              </a:spcAft>
              <a:buClr>
                <a:srgbClr val="434343"/>
              </a:buClr>
              <a:buSzPts val="2200"/>
              <a:buFont typeface="Wingdings" panose="05000000000000000000" pitchFamily="2" charset="2"/>
              <a:buChar char="v"/>
            </a:pPr>
            <a:r>
              <a:rPr lang="en" sz="2933" b="1" u="sng" dirty="0"/>
              <a:t>Determines</a:t>
            </a:r>
            <a:r>
              <a:rPr lang="en" sz="2933" dirty="0">
                <a:solidFill>
                  <a:srgbClr val="434343"/>
                </a:solidFill>
              </a:rPr>
              <a:t> Grant Beneficiary compliance with IHP</a:t>
            </a:r>
            <a:endParaRPr sz="2933" dirty="0">
              <a:solidFill>
                <a:srgbClr val="434343"/>
              </a:solidFill>
            </a:endParaRPr>
          </a:p>
          <a:p>
            <a:pPr indent="-491054">
              <a:spcAft>
                <a:spcPts val="1200"/>
              </a:spcAft>
              <a:buClr>
                <a:srgbClr val="434343"/>
              </a:buClr>
              <a:buSzPts val="2200"/>
              <a:buFont typeface="Wingdings" panose="05000000000000000000" pitchFamily="2" charset="2"/>
              <a:buChar char="v"/>
            </a:pPr>
            <a:r>
              <a:rPr lang="en" sz="2933" b="1" u="sng" dirty="0"/>
              <a:t>Determines</a:t>
            </a:r>
            <a:r>
              <a:rPr lang="en" sz="2933" b="1" dirty="0">
                <a:solidFill>
                  <a:srgbClr val="434343"/>
                </a:solidFill>
              </a:rPr>
              <a:t> </a:t>
            </a:r>
            <a:r>
              <a:rPr lang="en" sz="2933" dirty="0">
                <a:solidFill>
                  <a:srgbClr val="434343"/>
                </a:solidFill>
              </a:rPr>
              <a:t>if the Annual Performance Report (APR) is accurate</a:t>
            </a:r>
            <a:endParaRPr dirty="0">
              <a:solidFill>
                <a:srgbClr val="434343"/>
              </a:solidFill>
            </a:endParaRPr>
          </a:p>
        </p:txBody>
      </p:sp>
      <p:sp>
        <p:nvSpPr>
          <p:cNvPr id="202" name="Google Shape;202;p31"/>
          <p:cNvSpPr txBox="1"/>
          <p:nvPr/>
        </p:nvSpPr>
        <p:spPr>
          <a:xfrm>
            <a:off x="10941300" y="5696700"/>
            <a:ext cx="983200" cy="21256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203" name="Google Shape;203;p31"/>
          <p:cNvPicPr preferRelativeResize="0"/>
          <p:nvPr/>
        </p:nvPicPr>
        <p:blipFill rotWithShape="1">
          <a:blip r:embed="rId3">
            <a:alphaModFix/>
          </a:blip>
          <a:srcRect/>
          <a:stretch/>
        </p:blipFill>
        <p:spPr>
          <a:xfrm>
            <a:off x="11711400" y="6313500"/>
            <a:ext cx="403899" cy="403899"/>
          </a:xfrm>
          <a:prstGeom prst="rect">
            <a:avLst/>
          </a:prstGeom>
          <a:noFill/>
          <a:ln>
            <a:noFill/>
          </a:ln>
        </p:spPr>
      </p:pic>
    </p:spTree>
    <p:extLst>
      <p:ext uri="{BB962C8B-B14F-4D97-AF65-F5344CB8AC3E}">
        <p14:creationId xmlns:p14="http://schemas.microsoft.com/office/powerpoint/2010/main" val="398115180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2"/>
          <p:cNvSpPr txBox="1">
            <a:spLocks noGrp="1"/>
          </p:cNvSpPr>
          <p:nvPr>
            <p:ph type="title" idx="4294967295"/>
          </p:nvPr>
        </p:nvSpPr>
        <p:spPr>
          <a:xfrm>
            <a:off x="1896727" y="-193330"/>
            <a:ext cx="10295273" cy="1796705"/>
          </a:xfrm>
          <a:prstGeom prst="rect">
            <a:avLst/>
          </a:prstGeom>
        </p:spPr>
        <p:txBody>
          <a:bodyPr spcFirstLastPara="1" vert="horz" wrap="square" lIns="121900" tIns="121900" rIns="121900" bIns="121900" numCol="1" anchor="ctr" anchorCtr="0" compatLnSpc="1">
            <a:prstTxWarp prst="textNoShape">
              <a:avLst/>
            </a:prstTxWarp>
            <a:noAutofit/>
          </a:bodyPr>
          <a:lstStyle/>
          <a:p>
            <a:r>
              <a:rPr lang="en" sz="6400" b="1" dirty="0"/>
              <a:t>HUD Monitoring Reviews</a:t>
            </a:r>
            <a:endParaRPr sz="6400" b="1" dirty="0"/>
          </a:p>
        </p:txBody>
      </p:sp>
      <p:sp>
        <p:nvSpPr>
          <p:cNvPr id="209" name="Google Shape;209;p32"/>
          <p:cNvSpPr txBox="1"/>
          <p:nvPr/>
        </p:nvSpPr>
        <p:spPr>
          <a:xfrm>
            <a:off x="10941300" y="5696700"/>
            <a:ext cx="983200" cy="21256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
        <p:nvSpPr>
          <p:cNvPr id="210" name="Google Shape;210;p32"/>
          <p:cNvSpPr/>
          <p:nvPr/>
        </p:nvSpPr>
        <p:spPr>
          <a:xfrm>
            <a:off x="731200" y="1555753"/>
            <a:ext cx="4970800" cy="4133200"/>
          </a:xfrm>
          <a:prstGeom prst="roundRect">
            <a:avLst>
              <a:gd name="adj" fmla="val 16667"/>
            </a:avLst>
          </a:prstGeom>
          <a:noFill/>
          <a:ln w="38100" cap="flat" cmpd="sng">
            <a:solidFill>
              <a:srgbClr val="DD7E6B"/>
            </a:solidFill>
            <a:prstDash val="solid"/>
            <a:round/>
            <a:headEnd type="none" w="sm" len="sm"/>
            <a:tailEnd type="none" w="sm" len="sm"/>
          </a:ln>
        </p:spPr>
        <p:txBody>
          <a:bodyPr spcFirstLastPara="1" wrap="square" lIns="121900" tIns="121900" rIns="121900" bIns="121900" anchor="ctr" anchorCtr="0">
            <a:noAutofit/>
          </a:bodyPr>
          <a:lstStyle/>
          <a:p>
            <a:pPr marL="609585" indent="-431789" defTabSz="1219170">
              <a:lnSpc>
                <a:spcPct val="115000"/>
              </a:lnSpc>
              <a:spcBef>
                <a:spcPts val="2667"/>
              </a:spcBef>
              <a:buClr>
                <a:srgbClr val="434343"/>
              </a:buClr>
              <a:buSzPts val="1500"/>
              <a:buFont typeface="Roboto"/>
              <a:buChar char="●"/>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Conduct</a:t>
            </a:r>
            <a:r>
              <a:rPr lang="en"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on-site and off-site monitoring review of </a:t>
            </a:r>
            <a:r>
              <a:rPr lang="en-US"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Recipient</a:t>
            </a:r>
            <a:endParaRPr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31789" defTabSz="1219170">
              <a:lnSpc>
                <a:spcPct val="115000"/>
              </a:lnSpc>
              <a:buClr>
                <a:srgbClr val="434343"/>
              </a:buClr>
              <a:buSzPts val="1500"/>
              <a:buFont typeface="Roboto"/>
              <a:buChar char="●"/>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Provide</a:t>
            </a:r>
            <a:r>
              <a:rPr lang="en"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30-day notice of on-site visit to </a:t>
            </a:r>
            <a:r>
              <a:rPr lang="en-US"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Recipient</a:t>
            </a:r>
            <a:endParaRPr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31789" defTabSz="1219170">
              <a:lnSpc>
                <a:spcPct val="115000"/>
              </a:lnSpc>
              <a:buClr>
                <a:srgbClr val="434343"/>
              </a:buClr>
              <a:buSzPts val="1500"/>
              <a:buFont typeface="Roboto"/>
              <a:buChar char="●"/>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Issue</a:t>
            </a:r>
            <a:r>
              <a:rPr lang="en"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draft HUD report within 30 days of the on-site review</a:t>
            </a:r>
            <a:endParaRPr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31789" defTabSz="1219170">
              <a:lnSpc>
                <a:spcPct val="115000"/>
              </a:lnSpc>
              <a:buClr>
                <a:srgbClr val="434343"/>
              </a:buClr>
              <a:buSzPts val="1500"/>
              <a:buFont typeface="Roboto"/>
              <a:buChar char="●"/>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TDHE/Grant recipient</a:t>
            </a:r>
            <a:r>
              <a:rPr lang="en"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has 30 days to </a:t>
            </a: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review and comment</a:t>
            </a:r>
            <a:r>
              <a:rPr lang="en"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or can request additional 30 day time extension for comment</a:t>
            </a:r>
            <a:endParaRPr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defTabSz="1219170">
              <a:lnSpc>
                <a:spcPct val="115000"/>
              </a:lnSpc>
              <a:buClr>
                <a:srgbClr val="000000"/>
              </a:buClr>
              <a:defRPr/>
            </a:pPr>
            <a:endParaRPr sz="2000" kern="0" dirty="0">
              <a:solidFill>
                <a:srgbClr val="000000"/>
              </a:solidFill>
              <a:latin typeface="Calibri" panose="020F0502020204030204" pitchFamily="34" charset="0"/>
              <a:cs typeface="Calibri" panose="020F0502020204030204" pitchFamily="34" charset="0"/>
              <a:sym typeface="Arial"/>
            </a:endParaRPr>
          </a:p>
        </p:txBody>
      </p:sp>
      <p:sp>
        <p:nvSpPr>
          <p:cNvPr id="211" name="Google Shape;211;p32"/>
          <p:cNvSpPr/>
          <p:nvPr/>
        </p:nvSpPr>
        <p:spPr>
          <a:xfrm>
            <a:off x="6435667" y="1555753"/>
            <a:ext cx="4970800" cy="4133200"/>
          </a:xfrm>
          <a:prstGeom prst="roundRect">
            <a:avLst>
              <a:gd name="adj" fmla="val 16667"/>
            </a:avLst>
          </a:prstGeom>
          <a:noFill/>
          <a:ln w="38100" cap="flat" cmpd="sng">
            <a:solidFill>
              <a:srgbClr val="DD7E6B"/>
            </a:solidFill>
            <a:prstDash val="solid"/>
            <a:round/>
            <a:headEnd type="none" w="sm" len="sm"/>
            <a:tailEnd type="none" w="sm" len="sm"/>
          </a:ln>
        </p:spPr>
        <p:txBody>
          <a:bodyPr spcFirstLastPara="1" wrap="square" lIns="121900" tIns="121900" rIns="121900" bIns="121900" anchor="ctr" anchorCtr="0">
            <a:noAutofit/>
          </a:bodyPr>
          <a:lstStyle/>
          <a:p>
            <a:pPr marL="609585" defTabSz="1219170">
              <a:lnSpc>
                <a:spcPct val="115000"/>
              </a:lnSpc>
              <a:spcBef>
                <a:spcPts val="933"/>
              </a:spcBef>
              <a:buClr>
                <a:srgbClr val="000000"/>
              </a:buClr>
              <a:defRPr/>
            </a:pPr>
            <a:endParaRPr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31789" defTabSz="1219170">
              <a:lnSpc>
                <a:spcPct val="115000"/>
              </a:lnSpc>
              <a:buClr>
                <a:srgbClr val="434343"/>
              </a:buClr>
              <a:buSzPts val="1500"/>
              <a:buFont typeface="Roboto"/>
              <a:buChar char="●"/>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Issue</a:t>
            </a:r>
            <a:r>
              <a:rPr lang="en"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Monitoring Report that determines if Recipient has carried out eligible activities in timely manner and to identify any areas of concern or noncompliance</a:t>
            </a:r>
            <a:endParaRPr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marL="609585" indent="-431789" defTabSz="1219170">
              <a:lnSpc>
                <a:spcPct val="115000"/>
              </a:lnSpc>
              <a:buClr>
                <a:srgbClr val="434343"/>
              </a:buClr>
              <a:buSzPts val="1500"/>
              <a:buFont typeface="Roboto"/>
              <a:buChar char="●"/>
              <a:defRPr/>
            </a:pPr>
            <a:r>
              <a:rPr lang="en" sz="2000" b="1"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Determine</a:t>
            </a:r>
            <a:r>
              <a:rPr lang="en" sz="20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rPr>
              <a:t> compliance with IHP and if APR is accurate</a:t>
            </a:r>
            <a:endParaRPr sz="1600"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defTabSz="1219170">
              <a:lnSpc>
                <a:spcPct val="115000"/>
              </a:lnSpc>
              <a:buClr>
                <a:srgbClr val="000000"/>
              </a:buClr>
              <a:defRPr/>
            </a:pPr>
            <a:endParaRPr sz="18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a:p>
            <a:pPr defTabSz="1219170">
              <a:lnSpc>
                <a:spcPct val="115000"/>
              </a:lnSpc>
              <a:buClr>
                <a:srgbClr val="000000"/>
              </a:buClr>
              <a:defRPr/>
            </a:pPr>
            <a:endParaRPr sz="1867" kern="0" dirty="0">
              <a:solidFill>
                <a:srgbClr val="434343"/>
              </a:solidFill>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410077235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3"/>
          <p:cNvSpPr txBox="1">
            <a:spLocks noGrp="1"/>
          </p:cNvSpPr>
          <p:nvPr>
            <p:ph type="title"/>
          </p:nvPr>
        </p:nvSpPr>
        <p:spPr>
          <a:xfrm>
            <a:off x="808008" y="77623"/>
            <a:ext cx="11355977" cy="1437668"/>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t>HUD Determinations of Noncompliance &amp;</a:t>
            </a:r>
            <a:endParaRPr b="1" dirty="0"/>
          </a:p>
          <a:p>
            <a:r>
              <a:rPr lang="en" b="1" dirty="0"/>
              <a:t>Performance Agreements</a:t>
            </a:r>
            <a:endParaRPr b="1" i="1" dirty="0"/>
          </a:p>
        </p:txBody>
      </p:sp>
      <p:sp>
        <p:nvSpPr>
          <p:cNvPr id="217" name="Google Shape;217;p33"/>
          <p:cNvSpPr txBox="1">
            <a:spLocks noGrp="1"/>
          </p:cNvSpPr>
          <p:nvPr>
            <p:ph type="body" idx="1"/>
          </p:nvPr>
        </p:nvSpPr>
        <p:spPr>
          <a:xfrm>
            <a:off x="708733" y="1596838"/>
            <a:ext cx="5007900" cy="47492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spcBef>
                <a:spcPts val="800"/>
              </a:spcBef>
              <a:buNone/>
            </a:pPr>
            <a:r>
              <a:rPr lang="en" sz="2800" b="1" u="sng" dirty="0">
                <a:solidFill>
                  <a:srgbClr val="434343"/>
                </a:solidFill>
              </a:rPr>
              <a:t>Noncompliance:</a:t>
            </a:r>
            <a:endParaRPr sz="2800" b="1" u="sng" dirty="0">
              <a:solidFill>
                <a:srgbClr val="434343"/>
              </a:solidFill>
            </a:endParaRPr>
          </a:p>
          <a:p>
            <a:pPr indent="0">
              <a:spcBef>
                <a:spcPts val="933"/>
              </a:spcBef>
              <a:buNone/>
            </a:pPr>
            <a:r>
              <a:rPr lang="en" sz="2133" dirty="0">
                <a:solidFill>
                  <a:srgbClr val="434343"/>
                </a:solidFill>
              </a:rPr>
              <a:t>Monitoring report stipulates areas of program violations and requires </a:t>
            </a:r>
            <a:r>
              <a:rPr lang="en-US" sz="2133" dirty="0">
                <a:solidFill>
                  <a:srgbClr val="434343"/>
                </a:solidFill>
              </a:rPr>
              <a:t>Recipient</a:t>
            </a:r>
            <a:r>
              <a:rPr lang="en" sz="2133" dirty="0">
                <a:solidFill>
                  <a:srgbClr val="434343"/>
                </a:solidFill>
              </a:rPr>
              <a:t> to submit a Corrective Action Plan (CAP) with time frames</a:t>
            </a:r>
            <a:endParaRPr sz="2133" dirty="0">
              <a:solidFill>
                <a:srgbClr val="434343"/>
              </a:solidFill>
            </a:endParaRPr>
          </a:p>
          <a:p>
            <a:pPr indent="0">
              <a:spcBef>
                <a:spcPts val="933"/>
              </a:spcBef>
              <a:buNone/>
            </a:pPr>
            <a:r>
              <a:rPr lang="en" sz="2133" dirty="0">
                <a:solidFill>
                  <a:srgbClr val="434343"/>
                </a:solidFill>
              </a:rPr>
              <a:t>Additional training or TA may be required for remedial action</a:t>
            </a:r>
            <a:endParaRPr sz="2133" dirty="0">
              <a:solidFill>
                <a:srgbClr val="434343"/>
              </a:solidFill>
            </a:endParaRPr>
          </a:p>
          <a:p>
            <a:pPr indent="0">
              <a:spcBef>
                <a:spcPts val="933"/>
              </a:spcBef>
              <a:buNone/>
            </a:pPr>
            <a:r>
              <a:rPr lang="en" sz="2133" dirty="0">
                <a:solidFill>
                  <a:srgbClr val="434343"/>
                </a:solidFill>
              </a:rPr>
              <a:t>Enter into a Performance Agreement for corrective action</a:t>
            </a:r>
            <a:endParaRPr sz="2133" dirty="0">
              <a:solidFill>
                <a:srgbClr val="434343"/>
              </a:solidFill>
            </a:endParaRPr>
          </a:p>
          <a:p>
            <a:pPr indent="0">
              <a:spcBef>
                <a:spcPts val="933"/>
              </a:spcBef>
              <a:buNone/>
            </a:pPr>
            <a:r>
              <a:rPr lang="en" sz="2133" dirty="0">
                <a:solidFill>
                  <a:srgbClr val="434343"/>
                </a:solidFill>
              </a:rPr>
              <a:t>Failure to address performance problem may elevate to substantial noncompliance</a:t>
            </a:r>
            <a:endParaRPr sz="1600" dirty="0">
              <a:solidFill>
                <a:srgbClr val="434343"/>
              </a:solidFill>
            </a:endParaRPr>
          </a:p>
          <a:p>
            <a:pPr marL="0" indent="0">
              <a:spcAft>
                <a:spcPts val="2133"/>
              </a:spcAft>
              <a:buNone/>
            </a:pPr>
            <a:endParaRPr sz="1733" dirty="0">
              <a:solidFill>
                <a:srgbClr val="434343"/>
              </a:solidFill>
            </a:endParaRPr>
          </a:p>
        </p:txBody>
      </p:sp>
      <p:sp>
        <p:nvSpPr>
          <p:cNvPr id="218" name="Google Shape;218;p33"/>
          <p:cNvSpPr txBox="1">
            <a:spLocks noGrp="1"/>
          </p:cNvSpPr>
          <p:nvPr>
            <p:ph type="body" idx="2"/>
          </p:nvPr>
        </p:nvSpPr>
        <p:spPr>
          <a:xfrm>
            <a:off x="5988340" y="1596838"/>
            <a:ext cx="5454723" cy="46240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spcBef>
                <a:spcPts val="800"/>
              </a:spcBef>
              <a:buNone/>
            </a:pPr>
            <a:r>
              <a:rPr lang="en" sz="2800" b="1" u="sng" dirty="0">
                <a:solidFill>
                  <a:srgbClr val="DD7E6B"/>
                </a:solidFill>
              </a:rPr>
              <a:t>Substantial Noncompliance:</a:t>
            </a:r>
            <a:endParaRPr sz="2800" b="1" u="sng" dirty="0">
              <a:solidFill>
                <a:srgbClr val="DD7E6B"/>
              </a:solidFill>
            </a:endParaRPr>
          </a:p>
          <a:p>
            <a:pPr indent="-440256">
              <a:spcBef>
                <a:spcPts val="667"/>
              </a:spcBef>
              <a:buClr>
                <a:srgbClr val="FF0000"/>
              </a:buClr>
              <a:buSzPct val="115000"/>
              <a:buFont typeface="Wingdings" panose="05000000000000000000" pitchFamily="2" charset="2"/>
              <a:buChar char="ü"/>
            </a:pPr>
            <a:r>
              <a:rPr lang="en" sz="2267" dirty="0">
                <a:solidFill>
                  <a:srgbClr val="434343"/>
                </a:solidFill>
              </a:rPr>
              <a:t>Letter of Warning issued to Recipient</a:t>
            </a:r>
            <a:endParaRPr sz="2267" dirty="0">
              <a:solidFill>
                <a:srgbClr val="434343"/>
              </a:solidFill>
            </a:endParaRPr>
          </a:p>
          <a:p>
            <a:pPr indent="-448722">
              <a:spcBef>
                <a:spcPts val="667"/>
              </a:spcBef>
              <a:buClr>
                <a:srgbClr val="FF0000"/>
              </a:buClr>
              <a:buSzPct val="115000"/>
              <a:buFont typeface="Wingdings" panose="05000000000000000000" pitchFamily="2" charset="2"/>
              <a:buChar char="ü"/>
            </a:pPr>
            <a:r>
              <a:rPr lang="en" sz="2267" dirty="0">
                <a:solidFill>
                  <a:srgbClr val="434343"/>
                </a:solidFill>
              </a:rPr>
              <a:t>Request Recipient to submit progress schedules for compliance actions</a:t>
            </a:r>
            <a:endParaRPr sz="2267" dirty="0">
              <a:solidFill>
                <a:srgbClr val="434343"/>
              </a:solidFill>
            </a:endParaRPr>
          </a:p>
          <a:p>
            <a:pPr indent="-448722">
              <a:spcBef>
                <a:spcPts val="667"/>
              </a:spcBef>
              <a:buClr>
                <a:srgbClr val="FF0000"/>
              </a:buClr>
              <a:buSzPct val="115000"/>
              <a:buFont typeface="Wingdings" panose="05000000000000000000" pitchFamily="2" charset="2"/>
              <a:buChar char="ü"/>
            </a:pPr>
            <a:r>
              <a:rPr lang="en" sz="2267" dirty="0">
                <a:solidFill>
                  <a:srgbClr val="434343"/>
                </a:solidFill>
              </a:rPr>
              <a:t>Recommend Recipient to suspend, discontinue or not incur further costs</a:t>
            </a:r>
            <a:endParaRPr sz="2267" dirty="0">
              <a:solidFill>
                <a:srgbClr val="434343"/>
              </a:solidFill>
            </a:endParaRPr>
          </a:p>
          <a:p>
            <a:pPr indent="-448722">
              <a:spcBef>
                <a:spcPts val="667"/>
              </a:spcBef>
              <a:buClr>
                <a:srgbClr val="FF0000"/>
              </a:buClr>
              <a:buSzPct val="115000"/>
              <a:buFont typeface="Wingdings" panose="05000000000000000000" pitchFamily="2" charset="2"/>
              <a:buChar char="ü"/>
            </a:pPr>
            <a:r>
              <a:rPr lang="en" sz="2267" dirty="0">
                <a:solidFill>
                  <a:srgbClr val="434343"/>
                </a:solidFill>
              </a:rPr>
              <a:t>Recommend Recipient redirect funds from affected activities to other activities</a:t>
            </a:r>
            <a:endParaRPr sz="2267" dirty="0">
              <a:solidFill>
                <a:srgbClr val="434343"/>
              </a:solidFill>
            </a:endParaRPr>
          </a:p>
          <a:p>
            <a:pPr indent="-448722">
              <a:spcBef>
                <a:spcPts val="667"/>
              </a:spcBef>
              <a:buClr>
                <a:srgbClr val="FF0000"/>
              </a:buClr>
              <a:buSzPct val="115000"/>
              <a:buFont typeface="Wingdings" panose="05000000000000000000" pitchFamily="2" charset="2"/>
              <a:buChar char="ü"/>
            </a:pPr>
            <a:r>
              <a:rPr lang="en" sz="2267" dirty="0">
                <a:solidFill>
                  <a:srgbClr val="434343"/>
                </a:solidFill>
              </a:rPr>
              <a:t>Recommend Recipient reimburse IHBG account of improper expenditures</a:t>
            </a:r>
            <a:endParaRPr sz="2267" dirty="0">
              <a:solidFill>
                <a:srgbClr val="434343"/>
              </a:solidFill>
            </a:endParaRPr>
          </a:p>
          <a:p>
            <a:pPr indent="-448722">
              <a:spcBef>
                <a:spcPts val="667"/>
              </a:spcBef>
              <a:buClr>
                <a:srgbClr val="FF0000"/>
              </a:buClr>
              <a:buSzPct val="115000"/>
              <a:buFont typeface="Wingdings" panose="05000000000000000000" pitchFamily="2" charset="2"/>
              <a:buChar char="ü"/>
            </a:pPr>
            <a:r>
              <a:rPr lang="en" sz="2267" dirty="0">
                <a:solidFill>
                  <a:srgbClr val="434343"/>
                </a:solidFill>
              </a:rPr>
              <a:t>Recommend TA using IHBG funds</a:t>
            </a:r>
            <a:endParaRPr sz="2267" dirty="0">
              <a:solidFill>
                <a:srgbClr val="434343"/>
              </a:solidFill>
            </a:endParaRPr>
          </a:p>
          <a:p>
            <a:pPr indent="0">
              <a:spcBef>
                <a:spcPts val="800"/>
              </a:spcBef>
              <a:buNone/>
            </a:pPr>
            <a:endParaRPr sz="2133" dirty="0">
              <a:solidFill>
                <a:srgbClr val="434343"/>
              </a:solidFill>
            </a:endParaRPr>
          </a:p>
        </p:txBody>
      </p:sp>
      <p:pic>
        <p:nvPicPr>
          <p:cNvPr id="219" name="Google Shape;219;p33"/>
          <p:cNvPicPr preferRelativeResize="0"/>
          <p:nvPr/>
        </p:nvPicPr>
        <p:blipFill>
          <a:blip r:embed="rId3">
            <a:alphaModFix/>
          </a:blip>
          <a:stretch>
            <a:fillRect/>
          </a:stretch>
        </p:blipFill>
        <p:spPr>
          <a:xfrm>
            <a:off x="819591" y="2487194"/>
            <a:ext cx="275800" cy="275800"/>
          </a:xfrm>
          <a:prstGeom prst="rect">
            <a:avLst/>
          </a:prstGeom>
          <a:noFill/>
          <a:ln>
            <a:noFill/>
          </a:ln>
        </p:spPr>
      </p:pic>
      <p:pic>
        <p:nvPicPr>
          <p:cNvPr id="220" name="Google Shape;220;p33"/>
          <p:cNvPicPr preferRelativeResize="0"/>
          <p:nvPr/>
        </p:nvPicPr>
        <p:blipFill>
          <a:blip r:embed="rId3">
            <a:alphaModFix/>
          </a:blip>
          <a:stretch>
            <a:fillRect/>
          </a:stretch>
        </p:blipFill>
        <p:spPr>
          <a:xfrm>
            <a:off x="819591" y="3919762"/>
            <a:ext cx="275800" cy="275800"/>
          </a:xfrm>
          <a:prstGeom prst="rect">
            <a:avLst/>
          </a:prstGeom>
          <a:noFill/>
          <a:ln>
            <a:noFill/>
          </a:ln>
        </p:spPr>
      </p:pic>
      <p:pic>
        <p:nvPicPr>
          <p:cNvPr id="221" name="Google Shape;221;p33"/>
          <p:cNvPicPr preferRelativeResize="0"/>
          <p:nvPr/>
        </p:nvPicPr>
        <p:blipFill>
          <a:blip r:embed="rId3">
            <a:alphaModFix/>
          </a:blip>
          <a:stretch>
            <a:fillRect/>
          </a:stretch>
        </p:blipFill>
        <p:spPr>
          <a:xfrm>
            <a:off x="819591" y="4633125"/>
            <a:ext cx="275800" cy="275800"/>
          </a:xfrm>
          <a:prstGeom prst="rect">
            <a:avLst/>
          </a:prstGeom>
          <a:noFill/>
          <a:ln>
            <a:noFill/>
          </a:ln>
        </p:spPr>
      </p:pic>
      <p:pic>
        <p:nvPicPr>
          <p:cNvPr id="222" name="Google Shape;222;p33"/>
          <p:cNvPicPr preferRelativeResize="0"/>
          <p:nvPr/>
        </p:nvPicPr>
        <p:blipFill>
          <a:blip r:embed="rId3">
            <a:alphaModFix/>
          </a:blip>
          <a:stretch>
            <a:fillRect/>
          </a:stretch>
        </p:blipFill>
        <p:spPr>
          <a:xfrm>
            <a:off x="819591" y="5430092"/>
            <a:ext cx="275800" cy="275800"/>
          </a:xfrm>
          <a:prstGeom prst="rect">
            <a:avLst/>
          </a:prstGeom>
          <a:noFill/>
          <a:ln>
            <a:noFill/>
          </a:ln>
        </p:spPr>
      </p:pic>
    </p:spTree>
    <p:extLst>
      <p:ext uri="{BB962C8B-B14F-4D97-AF65-F5344CB8AC3E}">
        <p14:creationId xmlns:p14="http://schemas.microsoft.com/office/powerpoint/2010/main" val="75629076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4"/>
          <p:cNvSpPr txBox="1">
            <a:spLocks noGrp="1"/>
          </p:cNvSpPr>
          <p:nvPr>
            <p:ph type="title"/>
          </p:nvPr>
        </p:nvSpPr>
        <p:spPr>
          <a:xfrm>
            <a:off x="820346" y="137767"/>
            <a:ext cx="11314453" cy="1027440"/>
          </a:xfrm>
          <a:prstGeom prst="rect">
            <a:avLst/>
          </a:prstGeom>
        </p:spPr>
        <p:txBody>
          <a:bodyPr spcFirstLastPara="1" vert="horz" wrap="square" lIns="121900" tIns="121900" rIns="121900" bIns="121900" numCol="1" anchor="b" anchorCtr="0" compatLnSpc="1">
            <a:prstTxWarp prst="textNoShape">
              <a:avLst/>
            </a:prstTxWarp>
            <a:noAutofit/>
          </a:bodyPr>
          <a:lstStyle/>
          <a:p>
            <a:r>
              <a:rPr lang="en" b="1" dirty="0"/>
              <a:t>Substantial Noncompliance:</a:t>
            </a:r>
            <a:r>
              <a:rPr lang="en" b="1" dirty="0">
                <a:solidFill>
                  <a:srgbClr val="E69138"/>
                </a:solidFill>
              </a:rPr>
              <a:t> </a:t>
            </a:r>
            <a:r>
              <a:rPr lang="en" b="1" dirty="0"/>
              <a:t>2-Step Process</a:t>
            </a:r>
            <a:endParaRPr b="1" dirty="0"/>
          </a:p>
        </p:txBody>
      </p:sp>
      <p:sp>
        <p:nvSpPr>
          <p:cNvPr id="228" name="Google Shape;228;p34"/>
          <p:cNvSpPr txBox="1">
            <a:spLocks noGrp="1"/>
          </p:cNvSpPr>
          <p:nvPr>
            <p:ph type="body" idx="1"/>
          </p:nvPr>
        </p:nvSpPr>
        <p:spPr>
          <a:xfrm>
            <a:off x="1029353" y="1341727"/>
            <a:ext cx="10136777" cy="46904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lnSpc>
                <a:spcPct val="115000"/>
              </a:lnSpc>
              <a:spcBef>
                <a:spcPts val="1067"/>
              </a:spcBef>
              <a:buNone/>
            </a:pPr>
            <a:r>
              <a:rPr lang="en" sz="2800" b="1" dirty="0">
                <a:solidFill>
                  <a:srgbClr val="434343"/>
                </a:solidFill>
              </a:rPr>
              <a:t>HUD reviews circumstances on case-by-case basis to determine if performance problem is </a:t>
            </a:r>
            <a:r>
              <a:rPr lang="en" sz="2800" b="1" dirty="0"/>
              <a:t>substantial</a:t>
            </a:r>
            <a:r>
              <a:rPr lang="en" sz="2800" b="1" dirty="0">
                <a:solidFill>
                  <a:srgbClr val="434343"/>
                </a:solidFill>
              </a:rPr>
              <a:t>:</a:t>
            </a:r>
            <a:endParaRPr sz="2800" b="1" dirty="0">
              <a:solidFill>
                <a:srgbClr val="434343"/>
              </a:solidFill>
            </a:endParaRPr>
          </a:p>
          <a:p>
            <a:pPr indent="-465655">
              <a:lnSpc>
                <a:spcPct val="115000"/>
              </a:lnSpc>
              <a:spcBef>
                <a:spcPts val="1067"/>
              </a:spcBef>
              <a:buClr>
                <a:srgbClr val="434343"/>
              </a:buClr>
              <a:buSzPts val="1900"/>
              <a:buAutoNum type="arabicPeriod"/>
            </a:pPr>
            <a:r>
              <a:rPr lang="en" sz="2400" dirty="0">
                <a:solidFill>
                  <a:srgbClr val="434343"/>
                </a:solidFill>
              </a:rPr>
              <a:t>Must be noncompliant with NAHASDA</a:t>
            </a:r>
            <a:endParaRPr sz="2400" dirty="0">
              <a:solidFill>
                <a:srgbClr val="434343"/>
              </a:solidFill>
            </a:endParaRPr>
          </a:p>
          <a:p>
            <a:pPr indent="-465655">
              <a:lnSpc>
                <a:spcPct val="115000"/>
              </a:lnSpc>
              <a:buClr>
                <a:srgbClr val="434343"/>
              </a:buClr>
              <a:buSzPts val="1900"/>
              <a:buAutoNum type="arabicPeriod"/>
            </a:pPr>
            <a:r>
              <a:rPr lang="en" sz="2400" dirty="0">
                <a:solidFill>
                  <a:srgbClr val="434343"/>
                </a:solidFill>
              </a:rPr>
              <a:t>Noncompliance is considered Substantial, if it:</a:t>
            </a:r>
            <a:endParaRPr sz="2400" dirty="0">
              <a:solidFill>
                <a:srgbClr val="434343"/>
              </a:solidFill>
            </a:endParaRPr>
          </a:p>
          <a:p>
            <a:pPr lvl="1" indent="-465655">
              <a:lnSpc>
                <a:spcPct val="115000"/>
              </a:lnSpc>
              <a:spcBef>
                <a:spcPts val="0"/>
              </a:spcBef>
              <a:buClr>
                <a:srgbClr val="434343"/>
              </a:buClr>
              <a:buSzPts val="1900"/>
              <a:buAutoNum type="alphaLcPeriod"/>
            </a:pPr>
            <a:r>
              <a:rPr lang="en" sz="2400" b="1" dirty="0">
                <a:solidFill>
                  <a:srgbClr val="434343"/>
                </a:solidFill>
              </a:rPr>
              <a:t>Has a material effect</a:t>
            </a:r>
            <a:r>
              <a:rPr lang="en" sz="2400" dirty="0">
                <a:solidFill>
                  <a:srgbClr val="434343"/>
                </a:solidFill>
              </a:rPr>
              <a:t> on the Recipient meeting its IHP goals</a:t>
            </a:r>
            <a:endParaRPr sz="2400" dirty="0">
              <a:solidFill>
                <a:srgbClr val="434343"/>
              </a:solidFill>
            </a:endParaRPr>
          </a:p>
          <a:p>
            <a:pPr lvl="1" indent="-465655">
              <a:lnSpc>
                <a:spcPct val="115000"/>
              </a:lnSpc>
              <a:spcBef>
                <a:spcPts val="0"/>
              </a:spcBef>
              <a:buClr>
                <a:srgbClr val="434343"/>
              </a:buClr>
              <a:buSzPts val="1900"/>
              <a:buAutoNum type="alphaLcPeriod"/>
            </a:pPr>
            <a:r>
              <a:rPr lang="en" sz="2400" dirty="0">
                <a:solidFill>
                  <a:srgbClr val="434343"/>
                </a:solidFill>
              </a:rPr>
              <a:t>Represents a material pattern or practice of activities</a:t>
            </a:r>
            <a:r>
              <a:rPr lang="en" sz="2400" b="1" dirty="0">
                <a:solidFill>
                  <a:srgbClr val="434343"/>
                </a:solidFill>
              </a:rPr>
              <a:t> constituting willful noncompliance </a:t>
            </a:r>
            <a:endParaRPr sz="2400" b="1" dirty="0">
              <a:solidFill>
                <a:srgbClr val="434343"/>
              </a:solidFill>
            </a:endParaRPr>
          </a:p>
          <a:p>
            <a:pPr lvl="1" indent="-465655">
              <a:lnSpc>
                <a:spcPct val="115000"/>
              </a:lnSpc>
              <a:spcBef>
                <a:spcPts val="0"/>
              </a:spcBef>
              <a:buClr>
                <a:srgbClr val="434343"/>
              </a:buClr>
              <a:buSzPts val="1900"/>
              <a:buAutoNum type="alphaLcPeriod"/>
            </a:pPr>
            <a:r>
              <a:rPr lang="en" sz="2400" dirty="0">
                <a:solidFill>
                  <a:srgbClr val="434343"/>
                </a:solidFill>
              </a:rPr>
              <a:t>Involves </a:t>
            </a:r>
            <a:r>
              <a:rPr lang="en" sz="2400" b="1" dirty="0">
                <a:solidFill>
                  <a:srgbClr val="434343"/>
                </a:solidFill>
              </a:rPr>
              <a:t>the obligation or expenditure of a material amount</a:t>
            </a:r>
            <a:endParaRPr sz="2400" b="1" dirty="0">
              <a:solidFill>
                <a:srgbClr val="434343"/>
              </a:solidFill>
            </a:endParaRPr>
          </a:p>
          <a:p>
            <a:pPr lvl="1" indent="-465655">
              <a:lnSpc>
                <a:spcPct val="115000"/>
              </a:lnSpc>
              <a:spcBef>
                <a:spcPts val="0"/>
              </a:spcBef>
              <a:buClr>
                <a:srgbClr val="434343"/>
              </a:buClr>
              <a:buSzPts val="1900"/>
              <a:buAutoNum type="alphaLcPeriod"/>
            </a:pPr>
            <a:r>
              <a:rPr lang="en" sz="2400" dirty="0">
                <a:solidFill>
                  <a:srgbClr val="434343"/>
                </a:solidFill>
              </a:rPr>
              <a:t>Places the IHBG program at </a:t>
            </a:r>
            <a:r>
              <a:rPr lang="en" sz="2400" b="1" dirty="0">
                <a:solidFill>
                  <a:srgbClr val="434343"/>
                </a:solidFill>
              </a:rPr>
              <a:t>substantial risk of fraud, waste or abuse</a:t>
            </a:r>
            <a:endParaRPr sz="2400" b="1" dirty="0">
              <a:solidFill>
                <a:srgbClr val="434343"/>
              </a:solidFill>
            </a:endParaRPr>
          </a:p>
        </p:txBody>
      </p:sp>
      <p:sp>
        <p:nvSpPr>
          <p:cNvPr id="229" name="Google Shape;229;p34"/>
          <p:cNvSpPr txBox="1"/>
          <p:nvPr/>
        </p:nvSpPr>
        <p:spPr>
          <a:xfrm>
            <a:off x="10941300" y="5696700"/>
            <a:ext cx="983200" cy="2125600"/>
          </a:xfrm>
          <a:prstGeom prst="rect">
            <a:avLst/>
          </a:prstGeom>
          <a:noFill/>
          <a:ln>
            <a:noFill/>
          </a:ln>
        </p:spPr>
        <p:txBody>
          <a:bodyPr spcFirstLastPara="1" wrap="square" lIns="121900" tIns="121900" rIns="121900" bIns="121900" anchor="t" anchorCtr="0">
            <a:noAutofit/>
          </a:bodyPr>
          <a:lstStyle/>
          <a:p>
            <a:pPr defTabSz="1219170">
              <a:buClr>
                <a:srgbClr val="000000"/>
              </a:buClr>
              <a:defRPr/>
            </a:pPr>
            <a:endParaRPr sz="1867"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Roboto"/>
            </a:endParaRPr>
          </a:p>
        </p:txBody>
      </p:sp>
    </p:spTree>
    <p:extLst>
      <p:ext uri="{BB962C8B-B14F-4D97-AF65-F5344CB8AC3E}">
        <p14:creationId xmlns:p14="http://schemas.microsoft.com/office/powerpoint/2010/main" val="2639240282"/>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 deck 9-9-25" id="{EBAE691A-01B3-4CFC-82C4-EF8324132EDA}" vid="{62902147-C1CB-4E78-8621-7D8602759331}"/>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 deck 9-9-25" id="{EBAE691A-01B3-4CFC-82C4-EF8324132EDA}" vid="{62902147-C1CB-4E78-8621-7D860275933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deck 9-9-25</Template>
  <TotalTime>1867</TotalTime>
  <Words>8485</Words>
  <Application>Microsoft Office PowerPoint</Application>
  <PresentationFormat>Widescreen</PresentationFormat>
  <Paragraphs>974</Paragraphs>
  <Slides>109</Slides>
  <Notes>80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109</vt:i4>
      </vt:variant>
    </vt:vector>
  </HeadingPairs>
  <TitlesOfParts>
    <vt:vector size="119" baseType="lpstr">
      <vt:lpstr>Arial</vt:lpstr>
      <vt:lpstr>Calibri</vt:lpstr>
      <vt:lpstr>Felix Titling</vt:lpstr>
      <vt:lpstr>Playfair Display</vt:lpstr>
      <vt:lpstr>Roboto</vt:lpstr>
      <vt:lpstr>Trebuchet MS</vt:lpstr>
      <vt:lpstr>Wingdings</vt:lpstr>
      <vt:lpstr>Custom Design</vt:lpstr>
      <vt:lpstr>1_Office Theme</vt:lpstr>
      <vt:lpstr>3_Office Theme</vt:lpstr>
      <vt:lpstr>PowerPoint Presentation</vt:lpstr>
      <vt:lpstr>PowerPoint Presentation</vt:lpstr>
      <vt:lpstr>This training was made possible through a cooperative funding agreement between the National American Indian Housing Council and the U.S. Department of Housing &amp; Urban Development,  Washington, DC </vt:lpstr>
      <vt:lpstr>BOC Training Overview</vt:lpstr>
      <vt:lpstr>NAHASDA  &amp; OTHER FEDERAL LAWS  </vt:lpstr>
      <vt:lpstr>Basics of NAHASDA &amp;   Other Applicable Federal Laws</vt:lpstr>
      <vt:lpstr>PowerPoint Presentation</vt:lpstr>
      <vt:lpstr>PowerPoint Presentation</vt:lpstr>
      <vt:lpstr>PowerPoint Presentation</vt:lpstr>
      <vt:lpstr>NAHASDA GUIDING PRINCIPLES</vt:lpstr>
      <vt:lpstr>PowerPoint Presentation</vt:lpstr>
      <vt:lpstr>PowerPoint Presentation</vt:lpstr>
      <vt:lpstr>PowerPoint Presentation</vt:lpstr>
      <vt:lpstr>PowerPoint Presentation</vt:lpstr>
      <vt:lpstr>TITLE I: IHBG Block Grant Requirements</vt:lpstr>
      <vt:lpstr>PowerPoint Presentation</vt:lpstr>
      <vt:lpstr>PowerPoint Presentation</vt:lpstr>
      <vt:lpstr>   Title I:  Sec. 105 Environmental Reviews</vt:lpstr>
      <vt:lpstr>PowerPoint Presentation</vt:lpstr>
      <vt:lpstr>Title II: Sec. 201 Eligible Families</vt:lpstr>
      <vt:lpstr>FY 2026 HUD Income Limits</vt:lpstr>
      <vt:lpstr>Title II: Sec. 201  Exceptions to Low Income Requirements </vt:lpstr>
      <vt:lpstr>Title II: Sec. 202 Eligible Housing Activities</vt:lpstr>
      <vt:lpstr>Title II: Sec. 202 Eligible Housing Activities (cont’d)</vt:lpstr>
      <vt:lpstr>Title II: Sec. 203 NAHASDA Program Requirements</vt:lpstr>
      <vt:lpstr>PowerPoint Presentation</vt:lpstr>
      <vt:lpstr>Title IV: Compliance, Audits &amp; Reports</vt:lpstr>
      <vt:lpstr>Title VI: Federal Guarantees for Financing Tribal Housing Activities</vt:lpstr>
      <vt:lpstr>HUD Title VI Loan Guarantee &amp;       Other Leveraged Funding Sources</vt:lpstr>
      <vt:lpstr>Other Applicable Federal Laws</vt:lpstr>
      <vt:lpstr>Other Applicable Laws (cont’d)</vt:lpstr>
      <vt:lpstr>KEY  Ihbg  REGULATORY REQUIREMENTS </vt:lpstr>
      <vt:lpstr> Key Requirements of IHBG (24 CFR 1000) &amp; Uniform Administrative Requirements (2 CFR 200)  </vt:lpstr>
      <vt:lpstr>PowerPoint Presentation</vt:lpstr>
      <vt:lpstr>PowerPoint Presentation</vt:lpstr>
      <vt:lpstr>PIH Notice 2023-24: Housing Opportunity Through Modernization Act (HOTMA) of 2016</vt:lpstr>
      <vt:lpstr>PIH Notice 2024-07: Calculating Annual Income for NAHASDA Eligibility</vt:lpstr>
      <vt:lpstr>PIH Notice 2024-07 / Continued</vt:lpstr>
      <vt:lpstr>PIH Notice 2024-37: Extension to Comply with HOTMA for Tribes/TDHEs</vt:lpstr>
      <vt:lpstr>Importance of Policies </vt:lpstr>
      <vt:lpstr>Conflict of Interest  (1000.30-36; 200.112)</vt:lpstr>
      <vt:lpstr>Tribal and Indian Preference (1000.48-52; 1000.120)</vt:lpstr>
      <vt:lpstr>PowerPoint Presentation</vt:lpstr>
      <vt:lpstr>PowerPoint Presentation</vt:lpstr>
      <vt:lpstr>IHP: Housing Needs Description </vt:lpstr>
      <vt:lpstr>IHP: Program Activity Descriptions   </vt:lpstr>
      <vt:lpstr>Other IHP Submission Items</vt:lpstr>
      <vt:lpstr> Other IHP Submission Items (cont’d.)   </vt:lpstr>
      <vt:lpstr>IHP Tribal Certifications</vt:lpstr>
      <vt:lpstr>PowerPoint Presentation</vt:lpstr>
      <vt:lpstr> Grant Recipient Post-IHBG Award Activity: First Step: Environmental Review Record    </vt:lpstr>
      <vt:lpstr>PowerPoint Presentation</vt:lpstr>
      <vt:lpstr>2 CFR 200 Subpart B - General Provisions</vt:lpstr>
      <vt:lpstr>PowerPoint Presentation</vt:lpstr>
      <vt:lpstr>2 CFR 200 Subpart D: Post-Award        Requirements </vt:lpstr>
      <vt:lpstr>PROCUREMENT STANDARDS (200.317-327)</vt:lpstr>
      <vt:lpstr>PowerPoint Presentation</vt:lpstr>
      <vt:lpstr>PowerPoint Presentation</vt:lpstr>
      <vt:lpstr>Federal Micro Purchase Changes PIH Notice 2023-01</vt:lpstr>
      <vt:lpstr>PIH Notice 2024-35: Build America, Buy America (BABA)</vt:lpstr>
      <vt:lpstr>PIH Notice 2024-35: Build America, Buy American (BABA) / continued</vt:lpstr>
      <vt:lpstr>PIH Notice 2024-35: Build America, Buy American (BABA) / continued</vt:lpstr>
      <vt:lpstr>PIH Notice 2026-08:  Changes to Micro- and Simplified Acquisition Thresholds </vt:lpstr>
      <vt:lpstr>2 CFR 200 Subpart E - Cost Principles</vt:lpstr>
      <vt:lpstr>2 CFR 200 Subpart F - Audit Requirements</vt:lpstr>
      <vt:lpstr>ROLE OF BOC</vt:lpstr>
      <vt:lpstr>  Role of Board of Commissioners and Relationship to Tribal Council &amp; Executive Director  </vt:lpstr>
      <vt:lpstr>PowerPoint Presentation</vt:lpstr>
      <vt:lpstr> Organizational Oversight Structure Comparison</vt:lpstr>
      <vt:lpstr>PowerPoint Presentation</vt:lpstr>
      <vt:lpstr>PowerPoint Presentation</vt:lpstr>
      <vt:lpstr>PowerPoint Presentation</vt:lpstr>
      <vt:lpstr>PowerPoint Presentation</vt:lpstr>
      <vt:lpstr>PowerPoint Presentation</vt:lpstr>
      <vt:lpstr>PowerPoint Presentation</vt:lpstr>
      <vt:lpstr>Conducting Business</vt:lpstr>
      <vt:lpstr>Officer Duties - Chairperson</vt:lpstr>
      <vt:lpstr>Officers and Duties</vt:lpstr>
      <vt:lpstr>Board Meetings</vt:lpstr>
      <vt:lpstr>PowerPoint Presentation</vt:lpstr>
      <vt:lpstr>PowerPoint Presentation</vt:lpstr>
      <vt:lpstr>Order of Business</vt:lpstr>
      <vt:lpstr>Resolutions</vt:lpstr>
      <vt:lpstr>Minutes</vt:lpstr>
      <vt:lpstr>Help for the Board</vt:lpstr>
      <vt:lpstr>PowerPoint Presentation</vt:lpstr>
      <vt:lpstr>Relationship to Tribal Council</vt:lpstr>
      <vt:lpstr>Important reminders for a successful housing program:</vt:lpstr>
      <vt:lpstr>Additional Reminders:</vt:lpstr>
      <vt:lpstr>PowerPoint Presentation</vt:lpstr>
      <vt:lpstr>     NAHASDA COMPLIANCE  &amp; ROLE OF hud           </vt:lpstr>
      <vt:lpstr>  NAHASDA Compliance, Understanding Role of HUD, and Reporting and Audits </vt:lpstr>
      <vt:lpstr>PowerPoint Presentation</vt:lpstr>
      <vt:lpstr>PowerPoint Presentation</vt:lpstr>
      <vt:lpstr>PowerPoint Presentation</vt:lpstr>
      <vt:lpstr>HUD Monitoring Responsibilities</vt:lpstr>
      <vt:lpstr>HUD Monitoring Reviews</vt:lpstr>
      <vt:lpstr>HUD Determinations of Noncompliance &amp; Performance Agreements</vt:lpstr>
      <vt:lpstr>Substantial Noncompliance: 2-Step Process</vt:lpstr>
      <vt:lpstr>Remedies for Substantial Noncompliance </vt:lpstr>
      <vt:lpstr>Discussion:  Examples of Noncompliance</vt:lpstr>
      <vt:lpstr>  Tips to Avoid Noncompliance</vt:lpstr>
      <vt:lpstr>  Tips to Avoid Noncompliance</vt:lpstr>
      <vt:lpstr>GRANT BENEFICIARY &amp; GRANT RECIPIENT Monitoring Responsibilities   </vt:lpstr>
      <vt:lpstr>PowerPoint Presentation</vt:lpstr>
      <vt:lpstr> ANNUAL COMPLIANCE ASSESSMENT  (Areas of Self-Monitoring Assessments)</vt:lpstr>
      <vt:lpstr>PowerPoint Presentation</vt:lpstr>
      <vt:lpstr>Q &amp; A Session &amp;    Wrap Up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Cielo Gibson</dc:creator>
  <cp:lastModifiedBy>Aneva Yazzie</cp:lastModifiedBy>
  <cp:revision>29</cp:revision>
  <cp:lastPrinted>2025-07-02T01:50:31Z</cp:lastPrinted>
  <dcterms:created xsi:type="dcterms:W3CDTF">2025-09-14T00:09:58Z</dcterms:created>
  <dcterms:modified xsi:type="dcterms:W3CDTF">2026-07-13T19:41:54Z</dcterms:modified>
</cp:coreProperties>
</file>