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5" r:id="rId3"/>
  </p:sldMasterIdLst>
  <p:notesMasterIdLst>
    <p:notesMasterId r:id="rId33"/>
  </p:notesMasterIdLst>
  <p:sldIdLst>
    <p:sldId id="2147472696" r:id="rId4"/>
    <p:sldId id="258" r:id="rId5"/>
    <p:sldId id="433" r:id="rId6"/>
    <p:sldId id="2147472700" r:id="rId7"/>
    <p:sldId id="2147472697" r:id="rId8"/>
    <p:sldId id="2147472703" r:id="rId9"/>
    <p:sldId id="265" r:id="rId10"/>
    <p:sldId id="428" r:id="rId11"/>
    <p:sldId id="278" r:id="rId12"/>
    <p:sldId id="279" r:id="rId13"/>
    <p:sldId id="2147472716" r:id="rId14"/>
    <p:sldId id="2147472740" r:id="rId15"/>
    <p:sldId id="2147472742" r:id="rId16"/>
    <p:sldId id="269" r:id="rId17"/>
    <p:sldId id="2147472695" r:id="rId18"/>
    <p:sldId id="951" r:id="rId19"/>
    <p:sldId id="2147472745" r:id="rId20"/>
    <p:sldId id="2147472728" r:id="rId21"/>
    <p:sldId id="867" r:id="rId22"/>
    <p:sldId id="873" r:id="rId23"/>
    <p:sldId id="421" r:id="rId24"/>
    <p:sldId id="936" r:id="rId25"/>
    <p:sldId id="2147472744" r:id="rId26"/>
    <p:sldId id="933" r:id="rId27"/>
    <p:sldId id="2147472699" r:id="rId28"/>
    <p:sldId id="2147472743" r:id="rId29"/>
    <p:sldId id="2147472746" r:id="rId30"/>
    <p:sldId id="2147472719" r:id="rId31"/>
    <p:sldId id="429"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42E783-DA62-44E5-8A41-4BEF85D64A1E}" v="21" dt="2026-07-14T11:10:40.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6" autoAdjust="0"/>
    <p:restoredTop sz="81914" autoAdjust="0"/>
  </p:normalViewPr>
  <p:slideViewPr>
    <p:cSldViewPr snapToGrid="0">
      <p:cViewPr>
        <p:scale>
          <a:sx n="67" d="100"/>
          <a:sy n="67" d="100"/>
        </p:scale>
        <p:origin x="9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microsoft.com/office/2015/10/relationships/revisionInfo" Target="revisionInfo.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lummer, Tonya R" userId="047b0e10-a8c7-4be7-b2d9-408ab677e311" providerId="ADAL" clId="{FDFA20B3-D6DE-402E-8BE4-9BD86CBA4512}"/>
    <pc:docChg chg="undo custSel addSld delSld modSld sldOrd">
      <pc:chgData name="Plummer, Tonya R" userId="047b0e10-a8c7-4be7-b2d9-408ab677e311" providerId="ADAL" clId="{FDFA20B3-D6DE-402E-8BE4-9BD86CBA4512}" dt="2026-07-14T11:17:46.891" v="1623" actId="26606"/>
      <pc:docMkLst>
        <pc:docMk/>
      </pc:docMkLst>
      <pc:sldChg chg="add">
        <pc:chgData name="Plummer, Tonya R" userId="047b0e10-a8c7-4be7-b2d9-408ab677e311" providerId="ADAL" clId="{FDFA20B3-D6DE-402E-8BE4-9BD86CBA4512}" dt="2026-07-14T11:00:16.562" v="780"/>
        <pc:sldMkLst>
          <pc:docMk/>
          <pc:sldMk cId="1225586377" sldId="265"/>
        </pc:sldMkLst>
      </pc:sldChg>
      <pc:sldChg chg="add modNotesTx">
        <pc:chgData name="Plummer, Tonya R" userId="047b0e10-a8c7-4be7-b2d9-408ab677e311" providerId="ADAL" clId="{FDFA20B3-D6DE-402E-8BE4-9BD86CBA4512}" dt="2026-07-14T11:05:03.436" v="951" actId="20577"/>
        <pc:sldMkLst>
          <pc:docMk/>
          <pc:sldMk cId="2908171370" sldId="269"/>
        </pc:sldMkLst>
      </pc:sldChg>
      <pc:sldChg chg="add">
        <pc:chgData name="Plummer, Tonya R" userId="047b0e10-a8c7-4be7-b2d9-408ab677e311" providerId="ADAL" clId="{FDFA20B3-D6DE-402E-8BE4-9BD86CBA4512}" dt="2026-07-14T11:00:54.236" v="781"/>
        <pc:sldMkLst>
          <pc:docMk/>
          <pc:sldMk cId="3077908392" sldId="278"/>
        </pc:sldMkLst>
      </pc:sldChg>
      <pc:sldChg chg="add">
        <pc:chgData name="Plummer, Tonya R" userId="047b0e10-a8c7-4be7-b2d9-408ab677e311" providerId="ADAL" clId="{FDFA20B3-D6DE-402E-8BE4-9BD86CBA4512}" dt="2026-07-14T11:00:54.236" v="781"/>
        <pc:sldMkLst>
          <pc:docMk/>
          <pc:sldMk cId="4260180369" sldId="279"/>
        </pc:sldMkLst>
      </pc:sldChg>
      <pc:sldChg chg="add">
        <pc:chgData name="Plummer, Tonya R" userId="047b0e10-a8c7-4be7-b2d9-408ab677e311" providerId="ADAL" clId="{FDFA20B3-D6DE-402E-8BE4-9BD86CBA4512}" dt="2026-07-14T04:09:41.698" v="16"/>
        <pc:sldMkLst>
          <pc:docMk/>
          <pc:sldMk cId="2726238026" sldId="421"/>
        </pc:sldMkLst>
      </pc:sldChg>
      <pc:sldChg chg="add">
        <pc:chgData name="Plummer, Tonya R" userId="047b0e10-a8c7-4be7-b2d9-408ab677e311" providerId="ADAL" clId="{FDFA20B3-D6DE-402E-8BE4-9BD86CBA4512}" dt="2026-07-14T11:00:54.236" v="781"/>
        <pc:sldMkLst>
          <pc:docMk/>
          <pc:sldMk cId="3327805640" sldId="428"/>
        </pc:sldMkLst>
      </pc:sldChg>
      <pc:sldChg chg="add">
        <pc:chgData name="Plummer, Tonya R" userId="047b0e10-a8c7-4be7-b2d9-408ab677e311" providerId="ADAL" clId="{FDFA20B3-D6DE-402E-8BE4-9BD86CBA4512}" dt="2026-07-14T04:09:06.752" v="15"/>
        <pc:sldMkLst>
          <pc:docMk/>
          <pc:sldMk cId="2357935206" sldId="429"/>
        </pc:sldMkLst>
      </pc:sldChg>
      <pc:sldChg chg="delSp mod">
        <pc:chgData name="Plummer, Tonya R" userId="047b0e10-a8c7-4be7-b2d9-408ab677e311" providerId="ADAL" clId="{FDFA20B3-D6DE-402E-8BE4-9BD86CBA4512}" dt="2026-07-14T04:17:30.400" v="30" actId="21"/>
        <pc:sldMkLst>
          <pc:docMk/>
          <pc:sldMk cId="3683876031" sldId="433"/>
        </pc:sldMkLst>
        <pc:spChg chg="del">
          <ac:chgData name="Plummer, Tonya R" userId="047b0e10-a8c7-4be7-b2d9-408ab677e311" providerId="ADAL" clId="{FDFA20B3-D6DE-402E-8BE4-9BD86CBA4512}" dt="2026-07-14T04:17:30.400" v="30" actId="21"/>
          <ac:spMkLst>
            <pc:docMk/>
            <pc:sldMk cId="3683876031" sldId="433"/>
            <ac:spMk id="18" creationId="{0A6DED72-71DC-EEDD-840F-47389BC50DD5}"/>
          </ac:spMkLst>
        </pc:spChg>
        <pc:spChg chg="del">
          <ac:chgData name="Plummer, Tonya R" userId="047b0e10-a8c7-4be7-b2d9-408ab677e311" providerId="ADAL" clId="{FDFA20B3-D6DE-402E-8BE4-9BD86CBA4512}" dt="2026-07-14T04:17:22.947" v="29" actId="21"/>
          <ac:spMkLst>
            <pc:docMk/>
            <pc:sldMk cId="3683876031" sldId="433"/>
            <ac:spMk id="19" creationId="{C7974046-2191-F6B2-9BE4-6BF124B94C7C}"/>
          </ac:spMkLst>
        </pc:spChg>
      </pc:sldChg>
      <pc:sldChg chg="add">
        <pc:chgData name="Plummer, Tonya R" userId="047b0e10-a8c7-4be7-b2d9-408ab677e311" providerId="ADAL" clId="{FDFA20B3-D6DE-402E-8BE4-9BD86CBA4512}" dt="2026-07-14T03:54:25.607" v="14"/>
        <pc:sldMkLst>
          <pc:docMk/>
          <pc:sldMk cId="9212007" sldId="867"/>
        </pc:sldMkLst>
      </pc:sldChg>
      <pc:sldChg chg="add">
        <pc:chgData name="Plummer, Tonya R" userId="047b0e10-a8c7-4be7-b2d9-408ab677e311" providerId="ADAL" clId="{FDFA20B3-D6DE-402E-8BE4-9BD86CBA4512}" dt="2026-07-14T04:09:56.186" v="17"/>
        <pc:sldMkLst>
          <pc:docMk/>
          <pc:sldMk cId="1601093772" sldId="873"/>
        </pc:sldMkLst>
      </pc:sldChg>
      <pc:sldChg chg="add">
        <pc:chgData name="Plummer, Tonya R" userId="047b0e10-a8c7-4be7-b2d9-408ab677e311" providerId="ADAL" clId="{FDFA20B3-D6DE-402E-8BE4-9BD86CBA4512}" dt="2026-07-14T04:12:11.531" v="18"/>
        <pc:sldMkLst>
          <pc:docMk/>
          <pc:sldMk cId="3025460765" sldId="933"/>
        </pc:sldMkLst>
      </pc:sldChg>
      <pc:sldChg chg="add">
        <pc:chgData name="Plummer, Tonya R" userId="047b0e10-a8c7-4be7-b2d9-408ab677e311" providerId="ADAL" clId="{FDFA20B3-D6DE-402E-8BE4-9BD86CBA4512}" dt="2026-07-14T04:12:11.531" v="18"/>
        <pc:sldMkLst>
          <pc:docMk/>
          <pc:sldMk cId="1396993873" sldId="936"/>
        </pc:sldMkLst>
      </pc:sldChg>
      <pc:sldChg chg="add ord">
        <pc:chgData name="Plummer, Tonya R" userId="047b0e10-a8c7-4be7-b2d9-408ab677e311" providerId="ADAL" clId="{FDFA20B3-D6DE-402E-8BE4-9BD86CBA4512}" dt="2026-07-14T03:33:00.609" v="5"/>
        <pc:sldMkLst>
          <pc:docMk/>
          <pc:sldMk cId="626172130" sldId="951"/>
        </pc:sldMkLst>
      </pc:sldChg>
      <pc:sldChg chg="add ord">
        <pc:chgData name="Plummer, Tonya R" userId="047b0e10-a8c7-4be7-b2d9-408ab677e311" providerId="ADAL" clId="{FDFA20B3-D6DE-402E-8BE4-9BD86CBA4512}" dt="2026-07-14T11:01:20.395" v="783"/>
        <pc:sldMkLst>
          <pc:docMk/>
          <pc:sldMk cId="2297750604" sldId="2147472695"/>
        </pc:sldMkLst>
      </pc:sldChg>
      <pc:sldChg chg="add">
        <pc:chgData name="Plummer, Tonya R" userId="047b0e10-a8c7-4be7-b2d9-408ab677e311" providerId="ADAL" clId="{FDFA20B3-D6DE-402E-8BE4-9BD86CBA4512}" dt="2026-07-14T10:46:56.586" v="779"/>
        <pc:sldMkLst>
          <pc:docMk/>
          <pc:sldMk cId="390923775" sldId="2147472699"/>
        </pc:sldMkLst>
      </pc:sldChg>
      <pc:sldChg chg="modNotesTx">
        <pc:chgData name="Plummer, Tonya R" userId="047b0e10-a8c7-4be7-b2d9-408ab677e311" providerId="ADAL" clId="{FDFA20B3-D6DE-402E-8BE4-9BD86CBA4512}" dt="2026-07-14T04:22:54.346" v="778" actId="20577"/>
        <pc:sldMkLst>
          <pc:docMk/>
          <pc:sldMk cId="3974024532" sldId="2147472700"/>
        </pc:sldMkLst>
      </pc:sldChg>
      <pc:sldChg chg="add">
        <pc:chgData name="Plummer, Tonya R" userId="047b0e10-a8c7-4be7-b2d9-408ab677e311" providerId="ADAL" clId="{FDFA20B3-D6DE-402E-8BE4-9BD86CBA4512}" dt="2026-07-14T03:27:11.015" v="0"/>
        <pc:sldMkLst>
          <pc:docMk/>
          <pc:sldMk cId="154601416" sldId="2147472703"/>
        </pc:sldMkLst>
      </pc:sldChg>
      <pc:sldChg chg="add del">
        <pc:chgData name="Plummer, Tonya R" userId="047b0e10-a8c7-4be7-b2d9-408ab677e311" providerId="ADAL" clId="{FDFA20B3-D6DE-402E-8BE4-9BD86CBA4512}" dt="2026-07-14T03:29:40.478" v="2" actId="2696"/>
        <pc:sldMkLst>
          <pc:docMk/>
          <pc:sldMk cId="1647785229" sldId="2147472704"/>
        </pc:sldMkLst>
      </pc:sldChg>
      <pc:sldChg chg="add ord">
        <pc:chgData name="Plummer, Tonya R" userId="047b0e10-a8c7-4be7-b2d9-408ab677e311" providerId="ADAL" clId="{FDFA20B3-D6DE-402E-8BE4-9BD86CBA4512}" dt="2026-07-14T11:01:55.138" v="785"/>
        <pc:sldMkLst>
          <pc:docMk/>
          <pc:sldMk cId="1119585021" sldId="2147472716"/>
        </pc:sldMkLst>
      </pc:sldChg>
      <pc:sldChg chg="add modNotesTx">
        <pc:chgData name="Plummer, Tonya R" userId="047b0e10-a8c7-4be7-b2d9-408ab677e311" providerId="ADAL" clId="{FDFA20B3-D6DE-402E-8BE4-9BD86CBA4512}" dt="2026-07-14T11:14:19.960" v="1616" actId="20577"/>
        <pc:sldMkLst>
          <pc:docMk/>
          <pc:sldMk cId="3547999199" sldId="2147472719"/>
        </pc:sldMkLst>
      </pc:sldChg>
      <pc:sldChg chg="add">
        <pc:chgData name="Plummer, Tonya R" userId="047b0e10-a8c7-4be7-b2d9-408ab677e311" providerId="ADAL" clId="{FDFA20B3-D6DE-402E-8BE4-9BD86CBA4512}" dt="2026-07-14T03:54:25.607" v="14"/>
        <pc:sldMkLst>
          <pc:docMk/>
          <pc:sldMk cId="4027782508" sldId="2147472728"/>
        </pc:sldMkLst>
      </pc:sldChg>
      <pc:sldChg chg="delSp add ord setBg delDesignElem modNotesTx">
        <pc:chgData name="Plummer, Tonya R" userId="047b0e10-a8c7-4be7-b2d9-408ab677e311" providerId="ADAL" clId="{FDFA20B3-D6DE-402E-8BE4-9BD86CBA4512}" dt="2026-07-14T11:06:37.261" v="998" actId="20577"/>
        <pc:sldMkLst>
          <pc:docMk/>
          <pc:sldMk cId="2330653173" sldId="2147472740"/>
        </pc:sldMkLst>
        <pc:spChg chg="del">
          <ac:chgData name="Plummer, Tonya R" userId="047b0e10-a8c7-4be7-b2d9-408ab677e311" providerId="ADAL" clId="{FDFA20B3-D6DE-402E-8BE4-9BD86CBA4512}" dt="2026-07-14T03:40:11.377" v="8"/>
          <ac:spMkLst>
            <pc:docMk/>
            <pc:sldMk cId="2330653173" sldId="2147472740"/>
            <ac:spMk id="11" creationId="{F13C74B1-5B17-4795-BED0-7140497B445A}"/>
          </ac:spMkLst>
        </pc:spChg>
        <pc:spChg chg="del">
          <ac:chgData name="Plummer, Tonya R" userId="047b0e10-a8c7-4be7-b2d9-408ab677e311" providerId="ADAL" clId="{FDFA20B3-D6DE-402E-8BE4-9BD86CBA4512}" dt="2026-07-14T03:40:11.377" v="8"/>
          <ac:spMkLst>
            <pc:docMk/>
            <pc:sldMk cId="2330653173" sldId="2147472740"/>
            <ac:spMk id="13" creationId="{D4974D33-8DC5-464E-8C6D-BE58F0669C17}"/>
          </ac:spMkLst>
        </pc:spChg>
      </pc:sldChg>
      <pc:sldChg chg="delSp add ord setBg delDesignElem modNotesTx">
        <pc:chgData name="Plummer, Tonya R" userId="047b0e10-a8c7-4be7-b2d9-408ab677e311" providerId="ADAL" clId="{FDFA20B3-D6DE-402E-8BE4-9BD86CBA4512}" dt="2026-07-14T11:11:17.275" v="1264" actId="20577"/>
        <pc:sldMkLst>
          <pc:docMk/>
          <pc:sldMk cId="1684375124" sldId="2147472742"/>
        </pc:sldMkLst>
        <pc:spChg chg="del">
          <ac:chgData name="Plummer, Tonya R" userId="047b0e10-a8c7-4be7-b2d9-408ab677e311" providerId="ADAL" clId="{FDFA20B3-D6DE-402E-8BE4-9BD86CBA4512}" dt="2026-07-14T03:40:33.186" v="10"/>
          <ac:spMkLst>
            <pc:docMk/>
            <pc:sldMk cId="1684375124" sldId="2147472742"/>
            <ac:spMk id="11" creationId="{B1595A09-E336-4D1B-9B3A-06A2287A54E2}"/>
          </ac:spMkLst>
        </pc:spChg>
        <pc:spChg chg="del">
          <ac:chgData name="Plummer, Tonya R" userId="047b0e10-a8c7-4be7-b2d9-408ab677e311" providerId="ADAL" clId="{FDFA20B3-D6DE-402E-8BE4-9BD86CBA4512}" dt="2026-07-14T03:40:33.186" v="10"/>
          <ac:spMkLst>
            <pc:docMk/>
            <pc:sldMk cId="1684375124" sldId="2147472742"/>
            <ac:spMk id="13" creationId="{3540989C-C7B8-473B-BF87-6F2DA6A90006}"/>
          </ac:spMkLst>
        </pc:spChg>
      </pc:sldChg>
      <pc:sldChg chg="add">
        <pc:chgData name="Plummer, Tonya R" userId="047b0e10-a8c7-4be7-b2d9-408ab677e311" providerId="ADAL" clId="{FDFA20B3-D6DE-402E-8BE4-9BD86CBA4512}" dt="2026-07-14T03:53:06.474" v="12"/>
        <pc:sldMkLst>
          <pc:docMk/>
          <pc:sldMk cId="1134781472" sldId="2147472743"/>
        </pc:sldMkLst>
      </pc:sldChg>
      <pc:sldChg chg="add">
        <pc:chgData name="Plummer, Tonya R" userId="047b0e10-a8c7-4be7-b2d9-408ab677e311" providerId="ADAL" clId="{FDFA20B3-D6DE-402E-8BE4-9BD86CBA4512}" dt="2026-07-14T04:13:41.167" v="19"/>
        <pc:sldMkLst>
          <pc:docMk/>
          <pc:sldMk cId="2943794623" sldId="2147472744"/>
        </pc:sldMkLst>
      </pc:sldChg>
      <pc:sldChg chg="modSp add mod">
        <pc:chgData name="Plummer, Tonya R" userId="047b0e10-a8c7-4be7-b2d9-408ab677e311" providerId="ADAL" clId="{FDFA20B3-D6DE-402E-8BE4-9BD86CBA4512}" dt="2026-07-14T04:14:38.955" v="23" actId="207"/>
        <pc:sldMkLst>
          <pc:docMk/>
          <pc:sldMk cId="3936297329" sldId="2147472745"/>
        </pc:sldMkLst>
        <pc:picChg chg="mod">
          <ac:chgData name="Plummer, Tonya R" userId="047b0e10-a8c7-4be7-b2d9-408ab677e311" providerId="ADAL" clId="{FDFA20B3-D6DE-402E-8BE4-9BD86CBA4512}" dt="2026-07-14T04:14:29.178" v="21" actId="207"/>
          <ac:picMkLst>
            <pc:docMk/>
            <pc:sldMk cId="3936297329" sldId="2147472745"/>
            <ac:picMk id="9" creationId="{5F2E2720-D3DE-79C1-9D24-D927D3BDA302}"/>
          </ac:picMkLst>
        </pc:picChg>
        <pc:picChg chg="mod">
          <ac:chgData name="Plummer, Tonya R" userId="047b0e10-a8c7-4be7-b2d9-408ab677e311" providerId="ADAL" clId="{FDFA20B3-D6DE-402E-8BE4-9BD86CBA4512}" dt="2026-07-14T04:14:33.981" v="22" actId="207"/>
          <ac:picMkLst>
            <pc:docMk/>
            <pc:sldMk cId="3936297329" sldId="2147472745"/>
            <ac:picMk id="19" creationId="{AF0BC0ED-EC63-022C-3DEA-1E67280B38D5}"/>
          </ac:picMkLst>
        </pc:picChg>
        <pc:picChg chg="mod">
          <ac:chgData name="Plummer, Tonya R" userId="047b0e10-a8c7-4be7-b2d9-408ab677e311" providerId="ADAL" clId="{FDFA20B3-D6DE-402E-8BE4-9BD86CBA4512}" dt="2026-07-14T04:14:38.955" v="23" actId="207"/>
          <ac:picMkLst>
            <pc:docMk/>
            <pc:sldMk cId="3936297329" sldId="2147472745"/>
            <ac:picMk id="22" creationId="{B4E14441-3DED-8D51-0B83-22848B93CFF0}"/>
          </ac:picMkLst>
        </pc:picChg>
      </pc:sldChg>
      <pc:sldChg chg="addSp delSp modSp new mod setBg">
        <pc:chgData name="Plummer, Tonya R" userId="047b0e10-a8c7-4be7-b2d9-408ab677e311" providerId="ADAL" clId="{FDFA20B3-D6DE-402E-8BE4-9BD86CBA4512}" dt="2026-07-14T11:17:46.891" v="1623" actId="26606"/>
        <pc:sldMkLst>
          <pc:docMk/>
          <pc:sldMk cId="2015400121" sldId="2147472746"/>
        </pc:sldMkLst>
        <pc:spChg chg="add del">
          <ac:chgData name="Plummer, Tonya R" userId="047b0e10-a8c7-4be7-b2d9-408ab677e311" providerId="ADAL" clId="{FDFA20B3-D6DE-402E-8BE4-9BD86CBA4512}" dt="2026-07-14T11:17:39.382" v="1620" actId="26606"/>
          <ac:spMkLst>
            <pc:docMk/>
            <pc:sldMk cId="2015400121" sldId="2147472746"/>
            <ac:spMk id="8" creationId="{42A4FC2C-047E-45A5-965D-8E1E3BF09BC6}"/>
          </ac:spMkLst>
        </pc:spChg>
        <pc:spChg chg="add del">
          <ac:chgData name="Plummer, Tonya R" userId="047b0e10-a8c7-4be7-b2d9-408ab677e311" providerId="ADAL" clId="{FDFA20B3-D6DE-402E-8BE4-9BD86CBA4512}" dt="2026-07-14T11:17:46.888" v="1622" actId="26606"/>
          <ac:spMkLst>
            <pc:docMk/>
            <pc:sldMk cId="2015400121" sldId="2147472746"/>
            <ac:spMk id="10" creationId="{E2384209-CB15-4CDF-9D31-C44FD9A3F20D}"/>
          </ac:spMkLst>
        </pc:spChg>
        <pc:spChg chg="add del">
          <ac:chgData name="Plummer, Tonya R" userId="047b0e10-a8c7-4be7-b2d9-408ab677e311" providerId="ADAL" clId="{FDFA20B3-D6DE-402E-8BE4-9BD86CBA4512}" dt="2026-07-14T11:17:46.888" v="1622" actId="26606"/>
          <ac:spMkLst>
            <pc:docMk/>
            <pc:sldMk cId="2015400121" sldId="2147472746"/>
            <ac:spMk id="11" creationId="{AB8C311F-7253-4AED-9701-7FC0708C41C7}"/>
          </ac:spMkLst>
        </pc:spChg>
        <pc:spChg chg="add del">
          <ac:chgData name="Plummer, Tonya R" userId="047b0e10-a8c7-4be7-b2d9-408ab677e311" providerId="ADAL" clId="{FDFA20B3-D6DE-402E-8BE4-9BD86CBA4512}" dt="2026-07-14T11:17:46.888" v="1622" actId="26606"/>
          <ac:spMkLst>
            <pc:docMk/>
            <pc:sldMk cId="2015400121" sldId="2147472746"/>
            <ac:spMk id="12" creationId="{2633B3B5-CC90-43F0-8714-D31D1F3F0209}"/>
          </ac:spMkLst>
        </pc:spChg>
        <pc:spChg chg="add del">
          <ac:chgData name="Plummer, Tonya R" userId="047b0e10-a8c7-4be7-b2d9-408ab677e311" providerId="ADAL" clId="{FDFA20B3-D6DE-402E-8BE4-9BD86CBA4512}" dt="2026-07-14T11:17:46.888" v="1622" actId="26606"/>
          <ac:spMkLst>
            <pc:docMk/>
            <pc:sldMk cId="2015400121" sldId="2147472746"/>
            <ac:spMk id="14" creationId="{A8D57A06-A426-446D-B02C-A2DC6B62E45E}"/>
          </ac:spMkLst>
        </pc:spChg>
        <pc:spChg chg="add">
          <ac:chgData name="Plummer, Tonya R" userId="047b0e10-a8c7-4be7-b2d9-408ab677e311" providerId="ADAL" clId="{FDFA20B3-D6DE-402E-8BE4-9BD86CBA4512}" dt="2026-07-14T11:17:46.891" v="1623" actId="26606"/>
          <ac:spMkLst>
            <pc:docMk/>
            <pc:sldMk cId="2015400121" sldId="2147472746"/>
            <ac:spMk id="16" creationId="{42A4FC2C-047E-45A5-965D-8E1E3BF09BC6}"/>
          </ac:spMkLst>
        </pc:spChg>
        <pc:picChg chg="add mod">
          <ac:chgData name="Plummer, Tonya R" userId="047b0e10-a8c7-4be7-b2d9-408ab677e311" providerId="ADAL" clId="{FDFA20B3-D6DE-402E-8BE4-9BD86CBA4512}" dt="2026-07-14T11:17:46.891" v="1623" actId="26606"/>
          <ac:picMkLst>
            <pc:docMk/>
            <pc:sldMk cId="2015400121" sldId="2147472746"/>
            <ac:picMk id="3" creationId="{BD4EBDF2-08BE-3AF5-8E89-8567427A5904}"/>
          </ac:picMkLst>
        </pc:picChg>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image" Target="../media/image37.svg"/></Relationships>
</file>

<file path=ppt/diagrams/_rels/data2.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svg"/><Relationship Id="rId1" Type="http://schemas.openxmlformats.org/officeDocument/2006/relationships/image" Target="../media/image40.svg"/><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image" Target="../media/image38.svg"/><Relationship Id="rId1" Type="http://schemas.openxmlformats.org/officeDocument/2006/relationships/image" Target="../media/image37.svg"/></Relationships>
</file>

<file path=ppt/diagrams/_rels/drawing2.xml.rels><?xml version="1.0" encoding="UTF-8" standalone="yes"?>
<Relationships xmlns="http://schemas.openxmlformats.org/package/2006/relationships"><Relationship Id="rId3" Type="http://schemas.openxmlformats.org/officeDocument/2006/relationships/image" Target="../media/image42.svg"/><Relationship Id="rId7" Type="http://schemas.openxmlformats.org/officeDocument/2006/relationships/image" Target="../media/image46.svg"/><Relationship Id="rId2" Type="http://schemas.openxmlformats.org/officeDocument/2006/relationships/image" Target="../media/image41.svg"/><Relationship Id="rId1" Type="http://schemas.openxmlformats.org/officeDocument/2006/relationships/image" Target="../media/image40.svg"/><Relationship Id="rId6" Type="http://schemas.openxmlformats.org/officeDocument/2006/relationships/image" Target="../media/image45.svg"/><Relationship Id="rId5" Type="http://schemas.openxmlformats.org/officeDocument/2006/relationships/image" Target="../media/image44.sv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FA006C-139F-4635-B524-388D94901D9D}"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05E58A45-51A5-4308-BD89-16AFECDD44C8}">
      <dgm:prSet custT="1"/>
      <dgm:spPr/>
      <dgm:t>
        <a:bodyPr/>
        <a:lstStyle/>
        <a:p>
          <a:pPr>
            <a:lnSpc>
              <a:spcPct val="100000"/>
            </a:lnSpc>
          </a:pPr>
          <a:r>
            <a:rPr lang="en-US" sz="2000" dirty="0">
              <a:solidFill>
                <a:schemeClr val="bg1"/>
              </a:solidFill>
            </a:rPr>
            <a:t>Title VI allows IHBG recipients to leverage their annual IHBG funds to finance affordable housing activities by pledging a portion of their current and future grant funds to HUD as security for the Title VI guarantee.</a:t>
          </a:r>
        </a:p>
        <a:p>
          <a:pPr>
            <a:lnSpc>
              <a:spcPct val="100000"/>
            </a:lnSpc>
          </a:pPr>
          <a:endParaRPr lang="en-US" sz="2000" dirty="0">
            <a:solidFill>
              <a:schemeClr val="bg1"/>
            </a:solidFill>
          </a:endParaRPr>
        </a:p>
        <a:p>
          <a:pPr>
            <a:lnSpc>
              <a:spcPct val="100000"/>
            </a:lnSpc>
          </a:pPr>
          <a:endParaRPr lang="en-US" sz="2000" dirty="0">
            <a:solidFill>
              <a:schemeClr val="bg1"/>
            </a:solidFill>
          </a:endParaRPr>
        </a:p>
      </dgm:t>
    </dgm:pt>
    <dgm:pt modelId="{72BE1B45-1645-4511-AFF1-7F5C727E90E7}" type="parTrans" cxnId="{EE4E888C-5766-4F96-A8BD-862806AC30F7}">
      <dgm:prSet/>
      <dgm:spPr/>
      <dgm:t>
        <a:bodyPr/>
        <a:lstStyle/>
        <a:p>
          <a:endParaRPr lang="en-US"/>
        </a:p>
      </dgm:t>
    </dgm:pt>
    <dgm:pt modelId="{E8F51A1D-2A9C-4482-9C48-6B03B3AE129F}" type="sibTrans" cxnId="{EE4E888C-5766-4F96-A8BD-862806AC30F7}">
      <dgm:prSet/>
      <dgm:spPr/>
      <dgm:t>
        <a:bodyPr/>
        <a:lstStyle/>
        <a:p>
          <a:endParaRPr lang="en-US"/>
        </a:p>
      </dgm:t>
    </dgm:pt>
    <dgm:pt modelId="{4FE661C3-AA97-4DDB-BBE6-E17DD227D1A3}">
      <dgm:prSet/>
      <dgm:spPr/>
      <dgm:t>
        <a:bodyPr/>
        <a:lstStyle/>
        <a:p>
          <a:pPr>
            <a:lnSpc>
              <a:spcPct val="100000"/>
            </a:lnSpc>
          </a:pPr>
          <a:r>
            <a:rPr lang="en-US" dirty="0">
              <a:solidFill>
                <a:schemeClr val="bg1"/>
              </a:solidFill>
            </a:rPr>
            <a:t>A private lender provides the financing, and HUD provides a 95% guarantee as collateral to the lender.</a:t>
          </a:r>
        </a:p>
      </dgm:t>
    </dgm:pt>
    <dgm:pt modelId="{7F34319A-10AA-40B2-890F-2AF5CE40C9CB}" type="parTrans" cxnId="{690C1D6B-E0CB-4537-AD5D-2F17C5EB9F62}">
      <dgm:prSet/>
      <dgm:spPr/>
      <dgm:t>
        <a:bodyPr/>
        <a:lstStyle/>
        <a:p>
          <a:endParaRPr lang="en-US"/>
        </a:p>
      </dgm:t>
    </dgm:pt>
    <dgm:pt modelId="{D82E33AA-8CEB-42F6-AC6D-638B114E4341}" type="sibTrans" cxnId="{690C1D6B-E0CB-4537-AD5D-2F17C5EB9F62}">
      <dgm:prSet/>
      <dgm:spPr/>
      <dgm:t>
        <a:bodyPr/>
        <a:lstStyle/>
        <a:p>
          <a:endParaRPr lang="en-US"/>
        </a:p>
      </dgm:t>
    </dgm:pt>
    <dgm:pt modelId="{55D39394-E6D0-4319-AE7B-80DAB57DA98B}">
      <dgm:prSet/>
      <dgm:spPr/>
      <dgm:t>
        <a:bodyPr/>
        <a:lstStyle/>
        <a:p>
          <a:pPr>
            <a:lnSpc>
              <a:spcPct val="100000"/>
            </a:lnSpc>
          </a:pPr>
          <a:r>
            <a:rPr lang="en-US" dirty="0">
              <a:solidFill>
                <a:schemeClr val="bg1"/>
              </a:solidFill>
            </a:rPr>
            <a:t>Accelerates Housing Development. Eligible for 5x’s the needs-based portion of IHBG formula funds</a:t>
          </a:r>
        </a:p>
      </dgm:t>
    </dgm:pt>
    <dgm:pt modelId="{55E17128-5236-41CA-B40A-1639AF1361BB}" type="parTrans" cxnId="{DD8204EC-3216-42DB-9627-F85ECE8BE6E3}">
      <dgm:prSet/>
      <dgm:spPr/>
      <dgm:t>
        <a:bodyPr/>
        <a:lstStyle/>
        <a:p>
          <a:endParaRPr lang="en-US"/>
        </a:p>
      </dgm:t>
    </dgm:pt>
    <dgm:pt modelId="{E0974163-237E-4BC9-9413-5659B5566F6F}" type="sibTrans" cxnId="{DD8204EC-3216-42DB-9627-F85ECE8BE6E3}">
      <dgm:prSet/>
      <dgm:spPr/>
      <dgm:t>
        <a:bodyPr/>
        <a:lstStyle/>
        <a:p>
          <a:endParaRPr lang="en-US"/>
        </a:p>
      </dgm:t>
    </dgm:pt>
    <dgm:pt modelId="{C3F8374A-7418-4CDB-B0B9-A87D99B0AF1A}" type="pres">
      <dgm:prSet presAssocID="{4AFA006C-139F-4635-B524-388D94901D9D}" presName="root" presStyleCnt="0">
        <dgm:presLayoutVars>
          <dgm:dir/>
          <dgm:resizeHandles val="exact"/>
        </dgm:presLayoutVars>
      </dgm:prSet>
      <dgm:spPr/>
    </dgm:pt>
    <dgm:pt modelId="{C714ABF7-FDEE-425A-9A0C-5057BB4BED72}" type="pres">
      <dgm:prSet presAssocID="{05E58A45-51A5-4308-BD89-16AFECDD44C8}" presName="compNode" presStyleCnt="0"/>
      <dgm:spPr/>
    </dgm:pt>
    <dgm:pt modelId="{5B360716-3379-40AD-81E8-D13F746A1465}" type="pres">
      <dgm:prSet presAssocID="{05E58A45-51A5-4308-BD89-16AFECDD44C8}" presName="bgRect" presStyleLbl="bgShp" presStyleIdx="0" presStyleCnt="3" custLinFactNeighborX="-3027" custLinFactNeighborY="-4528"/>
      <dgm:spPr>
        <a:noFill/>
      </dgm:spPr>
    </dgm:pt>
    <dgm:pt modelId="{A718ADF8-34DE-4B4F-B2CC-E0FC626578A1}" type="pres">
      <dgm:prSet presAssocID="{05E58A45-51A5-4308-BD89-16AFECDD44C8}" presName="iconRect" presStyleLbl="node1" presStyleIdx="0" presStyleCnt="3" custLinFactY="-26756" custLinFactNeighborY="-10000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House"/>
        </a:ext>
      </dgm:extLst>
    </dgm:pt>
    <dgm:pt modelId="{17CEA308-286F-492D-84C1-166B704EC17E}" type="pres">
      <dgm:prSet presAssocID="{05E58A45-51A5-4308-BD89-16AFECDD44C8}" presName="spaceRect" presStyleCnt="0"/>
      <dgm:spPr/>
    </dgm:pt>
    <dgm:pt modelId="{AC42F90D-A19F-47C5-988C-1E2E0BF1F326}" type="pres">
      <dgm:prSet presAssocID="{05E58A45-51A5-4308-BD89-16AFECDD44C8}" presName="parTx" presStyleLbl="revTx" presStyleIdx="0" presStyleCnt="3">
        <dgm:presLayoutVars>
          <dgm:chMax val="0"/>
          <dgm:chPref val="0"/>
        </dgm:presLayoutVars>
      </dgm:prSet>
      <dgm:spPr/>
    </dgm:pt>
    <dgm:pt modelId="{938D64FD-44B8-4BC6-82AA-68AC75BC0FC0}" type="pres">
      <dgm:prSet presAssocID="{E8F51A1D-2A9C-4482-9C48-6B03B3AE129F}" presName="sibTrans" presStyleCnt="0"/>
      <dgm:spPr/>
    </dgm:pt>
    <dgm:pt modelId="{4A4B61BC-F772-4399-BFD5-7E87E7AEAEC3}" type="pres">
      <dgm:prSet presAssocID="{4FE661C3-AA97-4DDB-BBE6-E17DD227D1A3}" presName="compNode" presStyleCnt="0"/>
      <dgm:spPr/>
    </dgm:pt>
    <dgm:pt modelId="{20C6FD9E-2193-48A9-AB72-D8564B797258}" type="pres">
      <dgm:prSet presAssocID="{4FE661C3-AA97-4DDB-BBE6-E17DD227D1A3}" presName="bgRect" presStyleLbl="bgShp" presStyleIdx="1" presStyleCnt="3"/>
      <dgm:spPr>
        <a:noFill/>
      </dgm:spPr>
    </dgm:pt>
    <dgm:pt modelId="{CDC513E9-9226-49F2-AA8A-D92B5E44E2E7}" type="pres">
      <dgm:prSet presAssocID="{4FE661C3-AA97-4DDB-BBE6-E17DD227D1A3}" presName="iconRect" presStyleLbl="node1" presStyleIdx="1" presStyleCnt="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ank"/>
        </a:ext>
      </dgm:extLst>
    </dgm:pt>
    <dgm:pt modelId="{1AECD46A-3079-4508-A460-3BCE92549553}" type="pres">
      <dgm:prSet presAssocID="{4FE661C3-AA97-4DDB-BBE6-E17DD227D1A3}" presName="spaceRect" presStyleCnt="0"/>
      <dgm:spPr/>
    </dgm:pt>
    <dgm:pt modelId="{91F62A56-7D1B-47E3-8993-D34E0B36EA5B}" type="pres">
      <dgm:prSet presAssocID="{4FE661C3-AA97-4DDB-BBE6-E17DD227D1A3}" presName="parTx" presStyleLbl="revTx" presStyleIdx="1" presStyleCnt="3">
        <dgm:presLayoutVars>
          <dgm:chMax val="0"/>
          <dgm:chPref val="0"/>
        </dgm:presLayoutVars>
      </dgm:prSet>
      <dgm:spPr/>
    </dgm:pt>
    <dgm:pt modelId="{FD78C129-4575-4830-B651-35927ADC746F}" type="pres">
      <dgm:prSet presAssocID="{D82E33AA-8CEB-42F6-AC6D-638B114E4341}" presName="sibTrans" presStyleCnt="0"/>
      <dgm:spPr/>
    </dgm:pt>
    <dgm:pt modelId="{25A33D2A-509D-4DAB-892A-8BA774AEDAF8}" type="pres">
      <dgm:prSet presAssocID="{55D39394-E6D0-4319-AE7B-80DAB57DA98B}" presName="compNode" presStyleCnt="0"/>
      <dgm:spPr/>
    </dgm:pt>
    <dgm:pt modelId="{0FC44AE6-6503-47D6-A078-B17F454232DE}" type="pres">
      <dgm:prSet presAssocID="{55D39394-E6D0-4319-AE7B-80DAB57DA98B}" presName="bgRect" presStyleLbl="bgShp" presStyleIdx="2" presStyleCnt="3"/>
      <dgm:spPr>
        <a:noFill/>
      </dgm:spPr>
    </dgm:pt>
    <dgm:pt modelId="{5B0CF143-EAD1-470D-8A92-CFEF5CB7FB17}" type="pres">
      <dgm:prSet presAssocID="{55D39394-E6D0-4319-AE7B-80DAB57DA98B}" presName="iconRect" presStyleLbl="node1" presStyleIdx="2" presStyleCnt="3" custLinFactNeighborY="61458"/>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City"/>
        </a:ext>
      </dgm:extLst>
    </dgm:pt>
    <dgm:pt modelId="{58F952FC-9B71-4646-981C-440C7C9B43FD}" type="pres">
      <dgm:prSet presAssocID="{55D39394-E6D0-4319-AE7B-80DAB57DA98B}" presName="spaceRect" presStyleCnt="0"/>
      <dgm:spPr/>
    </dgm:pt>
    <dgm:pt modelId="{534D03B4-3653-4F94-AA9B-A5ECDB8E4D05}" type="pres">
      <dgm:prSet presAssocID="{55D39394-E6D0-4319-AE7B-80DAB57DA98B}" presName="parTx" presStyleLbl="revTx" presStyleIdx="2" presStyleCnt="3">
        <dgm:presLayoutVars>
          <dgm:chMax val="0"/>
          <dgm:chPref val="0"/>
        </dgm:presLayoutVars>
      </dgm:prSet>
      <dgm:spPr/>
    </dgm:pt>
  </dgm:ptLst>
  <dgm:cxnLst>
    <dgm:cxn modelId="{690C1D6B-E0CB-4537-AD5D-2F17C5EB9F62}" srcId="{4AFA006C-139F-4635-B524-388D94901D9D}" destId="{4FE661C3-AA97-4DDB-BBE6-E17DD227D1A3}" srcOrd="1" destOrd="0" parTransId="{7F34319A-10AA-40B2-890F-2AF5CE40C9CB}" sibTransId="{D82E33AA-8CEB-42F6-AC6D-638B114E4341}"/>
    <dgm:cxn modelId="{8A443C54-D13A-4BE8-819B-86D86F1D89DF}" type="presOf" srcId="{05E58A45-51A5-4308-BD89-16AFECDD44C8}" destId="{AC42F90D-A19F-47C5-988C-1E2E0BF1F326}" srcOrd="0" destOrd="0" presId="urn:microsoft.com/office/officeart/2018/2/layout/IconVerticalSolidList"/>
    <dgm:cxn modelId="{EE4E888C-5766-4F96-A8BD-862806AC30F7}" srcId="{4AFA006C-139F-4635-B524-388D94901D9D}" destId="{05E58A45-51A5-4308-BD89-16AFECDD44C8}" srcOrd="0" destOrd="0" parTransId="{72BE1B45-1645-4511-AFF1-7F5C727E90E7}" sibTransId="{E8F51A1D-2A9C-4482-9C48-6B03B3AE129F}"/>
    <dgm:cxn modelId="{436AA3B6-B595-4A31-AD3A-F8FA9685B7AB}" type="presOf" srcId="{4FE661C3-AA97-4DDB-BBE6-E17DD227D1A3}" destId="{91F62A56-7D1B-47E3-8993-D34E0B36EA5B}" srcOrd="0" destOrd="0" presId="urn:microsoft.com/office/officeart/2018/2/layout/IconVerticalSolidList"/>
    <dgm:cxn modelId="{5743C9E2-184A-4421-B858-D5E3C88C919C}" type="presOf" srcId="{4AFA006C-139F-4635-B524-388D94901D9D}" destId="{C3F8374A-7418-4CDB-B0B9-A87D99B0AF1A}" srcOrd="0" destOrd="0" presId="urn:microsoft.com/office/officeart/2018/2/layout/IconVerticalSolidList"/>
    <dgm:cxn modelId="{DD8204EC-3216-42DB-9627-F85ECE8BE6E3}" srcId="{4AFA006C-139F-4635-B524-388D94901D9D}" destId="{55D39394-E6D0-4319-AE7B-80DAB57DA98B}" srcOrd="2" destOrd="0" parTransId="{55E17128-5236-41CA-B40A-1639AF1361BB}" sibTransId="{E0974163-237E-4BC9-9413-5659B5566F6F}"/>
    <dgm:cxn modelId="{86E52CFC-606F-4D9C-A94E-460382D6D00C}" type="presOf" srcId="{55D39394-E6D0-4319-AE7B-80DAB57DA98B}" destId="{534D03B4-3653-4F94-AA9B-A5ECDB8E4D05}" srcOrd="0" destOrd="0" presId="urn:microsoft.com/office/officeart/2018/2/layout/IconVerticalSolidList"/>
    <dgm:cxn modelId="{6D6FC4B0-C699-4D21-9738-2B33EB4ED41F}" type="presParOf" srcId="{C3F8374A-7418-4CDB-B0B9-A87D99B0AF1A}" destId="{C714ABF7-FDEE-425A-9A0C-5057BB4BED72}" srcOrd="0" destOrd="0" presId="urn:microsoft.com/office/officeart/2018/2/layout/IconVerticalSolidList"/>
    <dgm:cxn modelId="{F0F7840D-08BC-49CB-8B10-3EB3FBFE06D7}" type="presParOf" srcId="{C714ABF7-FDEE-425A-9A0C-5057BB4BED72}" destId="{5B360716-3379-40AD-81E8-D13F746A1465}" srcOrd="0" destOrd="0" presId="urn:microsoft.com/office/officeart/2018/2/layout/IconVerticalSolidList"/>
    <dgm:cxn modelId="{0AF9404E-450F-4D7B-B2F3-1386749F61E0}" type="presParOf" srcId="{C714ABF7-FDEE-425A-9A0C-5057BB4BED72}" destId="{A718ADF8-34DE-4B4F-B2CC-E0FC626578A1}" srcOrd="1" destOrd="0" presId="urn:microsoft.com/office/officeart/2018/2/layout/IconVerticalSolidList"/>
    <dgm:cxn modelId="{ED2B7FAF-D484-41DE-8362-03807CD98CF4}" type="presParOf" srcId="{C714ABF7-FDEE-425A-9A0C-5057BB4BED72}" destId="{17CEA308-286F-492D-84C1-166B704EC17E}" srcOrd="2" destOrd="0" presId="urn:microsoft.com/office/officeart/2018/2/layout/IconVerticalSolidList"/>
    <dgm:cxn modelId="{E14DFE6E-14AB-4AE2-94CB-B5CE317CDB2E}" type="presParOf" srcId="{C714ABF7-FDEE-425A-9A0C-5057BB4BED72}" destId="{AC42F90D-A19F-47C5-988C-1E2E0BF1F326}" srcOrd="3" destOrd="0" presId="urn:microsoft.com/office/officeart/2018/2/layout/IconVerticalSolidList"/>
    <dgm:cxn modelId="{90A6DFD5-3AF0-466C-A841-61DBB6111C15}" type="presParOf" srcId="{C3F8374A-7418-4CDB-B0B9-A87D99B0AF1A}" destId="{938D64FD-44B8-4BC6-82AA-68AC75BC0FC0}" srcOrd="1" destOrd="0" presId="urn:microsoft.com/office/officeart/2018/2/layout/IconVerticalSolidList"/>
    <dgm:cxn modelId="{3953E599-B11D-45B8-A9F6-8B8262C3A58A}" type="presParOf" srcId="{C3F8374A-7418-4CDB-B0B9-A87D99B0AF1A}" destId="{4A4B61BC-F772-4399-BFD5-7E87E7AEAEC3}" srcOrd="2" destOrd="0" presId="urn:microsoft.com/office/officeart/2018/2/layout/IconVerticalSolidList"/>
    <dgm:cxn modelId="{86830C03-DD22-476C-891A-4C496E3268CA}" type="presParOf" srcId="{4A4B61BC-F772-4399-BFD5-7E87E7AEAEC3}" destId="{20C6FD9E-2193-48A9-AB72-D8564B797258}" srcOrd="0" destOrd="0" presId="urn:microsoft.com/office/officeart/2018/2/layout/IconVerticalSolidList"/>
    <dgm:cxn modelId="{5D3D313C-D328-4878-BBC5-389D548BE65B}" type="presParOf" srcId="{4A4B61BC-F772-4399-BFD5-7E87E7AEAEC3}" destId="{CDC513E9-9226-49F2-AA8A-D92B5E44E2E7}" srcOrd="1" destOrd="0" presId="urn:microsoft.com/office/officeart/2018/2/layout/IconVerticalSolidList"/>
    <dgm:cxn modelId="{2DF89D17-BA81-45D7-AFC4-18799332A8E3}" type="presParOf" srcId="{4A4B61BC-F772-4399-BFD5-7E87E7AEAEC3}" destId="{1AECD46A-3079-4508-A460-3BCE92549553}" srcOrd="2" destOrd="0" presId="urn:microsoft.com/office/officeart/2018/2/layout/IconVerticalSolidList"/>
    <dgm:cxn modelId="{3354F9F3-C6B6-4AE1-9167-A0BBADC0B217}" type="presParOf" srcId="{4A4B61BC-F772-4399-BFD5-7E87E7AEAEC3}" destId="{91F62A56-7D1B-47E3-8993-D34E0B36EA5B}" srcOrd="3" destOrd="0" presId="urn:microsoft.com/office/officeart/2018/2/layout/IconVerticalSolidList"/>
    <dgm:cxn modelId="{B459863D-0FEB-4277-8A3A-31C4AEAB88BC}" type="presParOf" srcId="{C3F8374A-7418-4CDB-B0B9-A87D99B0AF1A}" destId="{FD78C129-4575-4830-B651-35927ADC746F}" srcOrd="3" destOrd="0" presId="urn:microsoft.com/office/officeart/2018/2/layout/IconVerticalSolidList"/>
    <dgm:cxn modelId="{C24C72B7-E0AA-4662-A2F7-E1687ED58200}" type="presParOf" srcId="{C3F8374A-7418-4CDB-B0B9-A87D99B0AF1A}" destId="{25A33D2A-509D-4DAB-892A-8BA774AEDAF8}" srcOrd="4" destOrd="0" presId="urn:microsoft.com/office/officeart/2018/2/layout/IconVerticalSolidList"/>
    <dgm:cxn modelId="{41A0C393-F739-4D37-BDB3-CFFC578E8A74}" type="presParOf" srcId="{25A33D2A-509D-4DAB-892A-8BA774AEDAF8}" destId="{0FC44AE6-6503-47D6-A078-B17F454232DE}" srcOrd="0" destOrd="0" presId="urn:microsoft.com/office/officeart/2018/2/layout/IconVerticalSolidList"/>
    <dgm:cxn modelId="{3EDF8861-14E8-4B05-820F-D6C66D82F522}" type="presParOf" srcId="{25A33D2A-509D-4DAB-892A-8BA774AEDAF8}" destId="{5B0CF143-EAD1-470D-8A92-CFEF5CB7FB17}" srcOrd="1" destOrd="0" presId="urn:microsoft.com/office/officeart/2018/2/layout/IconVerticalSolidList"/>
    <dgm:cxn modelId="{09E83DBB-9B46-4B06-ABC4-C1E7BE9C480B}" type="presParOf" srcId="{25A33D2A-509D-4DAB-892A-8BA774AEDAF8}" destId="{58F952FC-9B71-4646-981C-440C7C9B43FD}" srcOrd="2" destOrd="0" presId="urn:microsoft.com/office/officeart/2018/2/layout/IconVerticalSolidList"/>
    <dgm:cxn modelId="{74293DD4-8638-45B1-A1F8-6E27F1AE1A0E}" type="presParOf" srcId="{25A33D2A-509D-4DAB-892A-8BA774AEDAF8}" destId="{534D03B4-3653-4F94-AA9B-A5ECDB8E4D05}"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E2BE8A-9378-47F3-8E65-2DB4D4FD08E0}" type="doc">
      <dgm:prSet loTypeId="urn:microsoft.com/office/officeart/2018/5/layout/IconCircleLabelList" loCatId="icon" qsTypeId="urn:microsoft.com/office/officeart/2005/8/quickstyle/simple5" qsCatId="simple" csTypeId="urn:microsoft.com/office/officeart/2018/5/colors/Iconchunking_neutralicon_colorful1" csCatId="colorful" phldr="1"/>
      <dgm:spPr/>
      <dgm:t>
        <a:bodyPr/>
        <a:lstStyle/>
        <a:p>
          <a:endParaRPr lang="en-US"/>
        </a:p>
      </dgm:t>
    </dgm:pt>
    <dgm:pt modelId="{662218E0-7A5F-4F37-A695-FFE9E8350DCC}">
      <dgm:prSet custT="1"/>
      <dgm:spPr>
        <a:xfrm>
          <a:off x="3574" y="1960903"/>
          <a:ext cx="1437890" cy="802073"/>
        </a:xfrm>
        <a:prstGeom prst="rect">
          <a:avLst/>
        </a:prstGeom>
        <a:noFill/>
        <a:ln>
          <a:noFill/>
        </a:ln>
        <a:effectLst/>
      </dgm:spPr>
      <dgm:t>
        <a:bodyPr/>
        <a:lstStyle/>
        <a:p>
          <a:pPr>
            <a:lnSpc>
              <a:spcPct val="100000"/>
            </a:lnSpc>
            <a:defRPr cap="all"/>
          </a:pPr>
          <a:r>
            <a:rPr lang="en-US" sz="1600" cap="all">
              <a:solidFill>
                <a:sysClr val="windowText" lastClr="000000">
                  <a:hueOff val="0"/>
                  <a:satOff val="0"/>
                  <a:lumOff val="0"/>
                  <a:alphaOff val="0"/>
                </a:sysClr>
              </a:solidFill>
              <a:latin typeface="Calibri" panose="020F0502020204030204"/>
              <a:ea typeface="+mn-ea"/>
              <a:cs typeface="+mn-cs"/>
            </a:rPr>
            <a:t>Create new housing</a:t>
          </a:r>
          <a:br>
            <a:rPr lang="en-US" sz="1600" cap="all">
              <a:solidFill>
                <a:sysClr val="windowText" lastClr="000000">
                  <a:hueOff val="0"/>
                  <a:satOff val="0"/>
                  <a:lumOff val="0"/>
                  <a:alphaOff val="0"/>
                </a:sysClr>
              </a:solidFill>
              <a:latin typeface="Calibri" panose="020F0502020204030204"/>
              <a:ea typeface="+mn-ea"/>
              <a:cs typeface="+mn-cs"/>
            </a:rPr>
          </a:br>
          <a:r>
            <a:rPr lang="en-US" sz="1600" cap="all">
              <a:solidFill>
                <a:sysClr val="windowText" lastClr="000000">
                  <a:hueOff val="0"/>
                  <a:satOff val="0"/>
                  <a:lumOff val="0"/>
                  <a:alphaOff val="0"/>
                </a:sysClr>
              </a:solidFill>
              <a:latin typeface="Calibri" panose="020F0502020204030204"/>
              <a:ea typeface="+mn-ea"/>
              <a:cs typeface="+mn-cs"/>
            </a:rPr>
            <a:t> </a:t>
          </a:r>
        </a:p>
      </dgm:t>
    </dgm:pt>
    <dgm:pt modelId="{B1B26FED-0484-481D-B689-E2BD1C7A96B3}" type="parTrans" cxnId="{D9E75832-CD5D-4648-B282-A114D4E6F054}">
      <dgm:prSet/>
      <dgm:spPr/>
      <dgm:t>
        <a:bodyPr/>
        <a:lstStyle/>
        <a:p>
          <a:endParaRPr lang="en-US"/>
        </a:p>
      </dgm:t>
    </dgm:pt>
    <dgm:pt modelId="{CAC82B55-80DC-496D-A2C6-DD953B378991}" type="sibTrans" cxnId="{D9E75832-CD5D-4648-B282-A114D4E6F054}">
      <dgm:prSet/>
      <dgm:spPr/>
      <dgm:t>
        <a:bodyPr/>
        <a:lstStyle/>
        <a:p>
          <a:endParaRPr lang="en-US"/>
        </a:p>
      </dgm:t>
    </dgm:pt>
    <dgm:pt modelId="{B33CAFAA-6F50-4B6A-BB90-FA0611B7E96A}">
      <dgm:prSet custT="1"/>
      <dgm:spPr>
        <a:xfrm>
          <a:off x="1693095" y="1960903"/>
          <a:ext cx="1437890" cy="802073"/>
        </a:xfrm>
        <a:prstGeom prst="rect">
          <a:avLst/>
        </a:prstGeom>
        <a:noFill/>
        <a:ln>
          <a:noFill/>
        </a:ln>
        <a:effectLst/>
      </dgm:spPr>
      <dgm:t>
        <a:bodyPr/>
        <a:lstStyle/>
        <a:p>
          <a:pPr>
            <a:lnSpc>
              <a:spcPct val="100000"/>
            </a:lnSpc>
            <a:defRPr cap="all"/>
          </a:pPr>
          <a:r>
            <a:rPr lang="en-US" sz="1600" cap="all">
              <a:solidFill>
                <a:sysClr val="windowText" lastClr="000000">
                  <a:hueOff val="0"/>
                  <a:satOff val="0"/>
                  <a:lumOff val="0"/>
                  <a:alphaOff val="0"/>
                </a:sysClr>
              </a:solidFill>
              <a:latin typeface="Calibri" panose="020F0502020204030204"/>
              <a:ea typeface="+mn-ea"/>
              <a:cs typeface="+mn-cs"/>
            </a:rPr>
            <a:t>Rehabilitate housing</a:t>
          </a:r>
          <a:br>
            <a:rPr lang="en-US" sz="1600" cap="all">
              <a:solidFill>
                <a:sysClr val="windowText" lastClr="000000">
                  <a:hueOff val="0"/>
                  <a:satOff val="0"/>
                  <a:lumOff val="0"/>
                  <a:alphaOff val="0"/>
                </a:sysClr>
              </a:solidFill>
              <a:latin typeface="Calibri" panose="020F0502020204030204"/>
              <a:ea typeface="+mn-ea"/>
              <a:cs typeface="+mn-cs"/>
            </a:rPr>
          </a:br>
          <a:r>
            <a:rPr lang="en-US" sz="1600" cap="all">
              <a:solidFill>
                <a:sysClr val="windowText" lastClr="000000">
                  <a:hueOff val="0"/>
                  <a:satOff val="0"/>
                  <a:lumOff val="0"/>
                  <a:alphaOff val="0"/>
                </a:sysClr>
              </a:solidFill>
              <a:latin typeface="Calibri" panose="020F0502020204030204"/>
              <a:ea typeface="+mn-ea"/>
              <a:cs typeface="+mn-cs"/>
            </a:rPr>
            <a:t> </a:t>
          </a:r>
        </a:p>
      </dgm:t>
    </dgm:pt>
    <dgm:pt modelId="{EFAC29E5-0600-4E5D-8403-26F82FBA3792}" type="parTrans" cxnId="{D6DDED71-BAA0-495C-8873-97241EA57C8B}">
      <dgm:prSet/>
      <dgm:spPr/>
      <dgm:t>
        <a:bodyPr/>
        <a:lstStyle/>
        <a:p>
          <a:endParaRPr lang="en-US"/>
        </a:p>
      </dgm:t>
    </dgm:pt>
    <dgm:pt modelId="{B8A78183-8963-453D-B55C-725EBFEFB03A}" type="sibTrans" cxnId="{D6DDED71-BAA0-495C-8873-97241EA57C8B}">
      <dgm:prSet/>
      <dgm:spPr/>
      <dgm:t>
        <a:bodyPr/>
        <a:lstStyle/>
        <a:p>
          <a:endParaRPr lang="en-US"/>
        </a:p>
      </dgm:t>
    </dgm:pt>
    <dgm:pt modelId="{BB21A65C-BADE-4F7A-BCD3-BF4C28EECFBF}">
      <dgm:prSet custT="1"/>
      <dgm:spPr>
        <a:xfrm>
          <a:off x="3382617" y="1960903"/>
          <a:ext cx="1437890" cy="802073"/>
        </a:xfrm>
        <a:prstGeom prst="rect">
          <a:avLst/>
        </a:prstGeom>
        <a:noFill/>
        <a:ln>
          <a:noFill/>
        </a:ln>
        <a:effectLst/>
      </dgm:spPr>
      <dgm:t>
        <a:bodyPr/>
        <a:lstStyle/>
        <a:p>
          <a:pPr>
            <a:lnSpc>
              <a:spcPct val="100000"/>
            </a:lnSpc>
            <a:defRPr cap="all"/>
          </a:pPr>
          <a:r>
            <a:rPr lang="en-US" sz="1500" cap="all">
              <a:solidFill>
                <a:sysClr val="windowText" lastClr="000000">
                  <a:hueOff val="0"/>
                  <a:satOff val="0"/>
                  <a:lumOff val="0"/>
                  <a:alphaOff val="0"/>
                </a:sysClr>
              </a:solidFill>
              <a:latin typeface="Calibri" panose="020F0502020204030204"/>
              <a:ea typeface="+mn-ea"/>
              <a:cs typeface="+mn-cs"/>
            </a:rPr>
            <a:t>Build infrastructure</a:t>
          </a:r>
          <a:br>
            <a:rPr lang="en-US" sz="1500" cap="all">
              <a:solidFill>
                <a:sysClr val="windowText" lastClr="000000">
                  <a:hueOff val="0"/>
                  <a:satOff val="0"/>
                  <a:lumOff val="0"/>
                  <a:alphaOff val="0"/>
                </a:sysClr>
              </a:solidFill>
              <a:latin typeface="Calibri" panose="020F0502020204030204"/>
              <a:ea typeface="+mn-ea"/>
              <a:cs typeface="+mn-cs"/>
            </a:rPr>
          </a:br>
          <a:r>
            <a:rPr lang="en-US" sz="1500" cap="all">
              <a:solidFill>
                <a:sysClr val="windowText" lastClr="000000">
                  <a:hueOff val="0"/>
                  <a:satOff val="0"/>
                  <a:lumOff val="0"/>
                  <a:alphaOff val="0"/>
                </a:sysClr>
              </a:solidFill>
              <a:latin typeface="Calibri" panose="020F0502020204030204"/>
              <a:ea typeface="+mn-ea"/>
              <a:cs typeface="+mn-cs"/>
            </a:rPr>
            <a:t> </a:t>
          </a:r>
        </a:p>
      </dgm:t>
    </dgm:pt>
    <dgm:pt modelId="{49059670-C7CE-40E9-AA38-E65180FCE94F}" type="parTrans" cxnId="{C24DEF6D-5314-461A-8282-02194513AE3C}">
      <dgm:prSet/>
      <dgm:spPr/>
      <dgm:t>
        <a:bodyPr/>
        <a:lstStyle/>
        <a:p>
          <a:endParaRPr lang="en-US"/>
        </a:p>
      </dgm:t>
    </dgm:pt>
    <dgm:pt modelId="{A7315381-A889-47B4-95DC-959312B094E4}" type="sibTrans" cxnId="{C24DEF6D-5314-461A-8282-02194513AE3C}">
      <dgm:prSet/>
      <dgm:spPr/>
      <dgm:t>
        <a:bodyPr/>
        <a:lstStyle/>
        <a:p>
          <a:endParaRPr lang="en-US"/>
        </a:p>
      </dgm:t>
    </dgm:pt>
    <dgm:pt modelId="{76B24307-544D-4884-AA63-F9D43B7441C2}">
      <dgm:prSet custT="1"/>
      <dgm:spPr>
        <a:xfrm>
          <a:off x="5072138" y="1960903"/>
          <a:ext cx="1437890" cy="802073"/>
        </a:xfrm>
        <a:prstGeom prst="rect">
          <a:avLst/>
        </a:prstGeom>
        <a:noFill/>
        <a:ln>
          <a:noFill/>
        </a:ln>
        <a:effectLst/>
      </dgm:spPr>
      <dgm:t>
        <a:bodyPr/>
        <a:lstStyle/>
        <a:p>
          <a:pPr>
            <a:lnSpc>
              <a:spcPct val="100000"/>
            </a:lnSpc>
            <a:defRPr cap="all"/>
          </a:pPr>
          <a:r>
            <a:rPr lang="en-US" sz="1600" cap="all">
              <a:solidFill>
                <a:sysClr val="windowText" lastClr="000000"/>
              </a:solidFill>
              <a:latin typeface="Calibri" panose="020F0502020204030204"/>
              <a:ea typeface="+mn-ea"/>
              <a:cs typeface="+mn-cs"/>
            </a:rPr>
            <a:t>Construct community facilities</a:t>
          </a:r>
          <a:br>
            <a:rPr lang="en-US" sz="1600" cap="all">
              <a:solidFill>
                <a:sysClr val="windowText" lastClr="000000"/>
              </a:solidFill>
              <a:latin typeface="Calibri" panose="020F0502020204030204"/>
              <a:ea typeface="+mn-ea"/>
              <a:cs typeface="+mn-cs"/>
            </a:rPr>
          </a:br>
          <a:r>
            <a:rPr lang="en-US" sz="1600" cap="all">
              <a:solidFill>
                <a:sysClr val="windowText" lastClr="000000"/>
              </a:solidFill>
              <a:latin typeface="Calibri" panose="020F0502020204030204"/>
              <a:ea typeface="+mn-ea"/>
              <a:cs typeface="+mn-cs"/>
            </a:rPr>
            <a:t> </a:t>
          </a:r>
        </a:p>
      </dgm:t>
    </dgm:pt>
    <dgm:pt modelId="{3D62D49F-9A9D-4CCB-81F7-11B2BAF5A0AA}" type="parTrans" cxnId="{C93CE910-4DA4-484C-B10D-95F598E76630}">
      <dgm:prSet/>
      <dgm:spPr/>
      <dgm:t>
        <a:bodyPr/>
        <a:lstStyle/>
        <a:p>
          <a:endParaRPr lang="en-US"/>
        </a:p>
      </dgm:t>
    </dgm:pt>
    <dgm:pt modelId="{A9487873-D944-4712-AD80-F5DB6C92A451}" type="sibTrans" cxnId="{C93CE910-4DA4-484C-B10D-95F598E76630}">
      <dgm:prSet/>
      <dgm:spPr/>
      <dgm:t>
        <a:bodyPr/>
        <a:lstStyle/>
        <a:p>
          <a:endParaRPr lang="en-US"/>
        </a:p>
      </dgm:t>
    </dgm:pt>
    <dgm:pt modelId="{B16FDE57-3CAB-4E36-8154-A9D9245014FD}">
      <dgm:prSet custT="1"/>
      <dgm:spPr>
        <a:xfrm>
          <a:off x="848335" y="4272761"/>
          <a:ext cx="1437890" cy="802073"/>
        </a:xfrm>
        <a:prstGeom prst="rect">
          <a:avLst/>
        </a:prstGeom>
        <a:noFill/>
        <a:ln>
          <a:noFill/>
        </a:ln>
        <a:effectLst/>
      </dgm:spPr>
      <dgm:t>
        <a:bodyPr/>
        <a:lstStyle/>
        <a:p>
          <a:pPr>
            <a:lnSpc>
              <a:spcPct val="100000"/>
            </a:lnSpc>
            <a:defRPr cap="all"/>
          </a:pPr>
          <a:r>
            <a:rPr lang="en-US" sz="1600" cap="all">
              <a:solidFill>
                <a:sysClr val="windowText" lastClr="000000">
                  <a:hueOff val="0"/>
                  <a:satOff val="0"/>
                  <a:lumOff val="0"/>
                  <a:alphaOff val="0"/>
                </a:sysClr>
              </a:solidFill>
              <a:latin typeface="Calibri" panose="020F0502020204030204"/>
              <a:ea typeface="+mn-ea"/>
              <a:cs typeface="+mn-cs"/>
            </a:rPr>
            <a:t>Acquire land to be used for housing</a:t>
          </a:r>
          <a:br>
            <a:rPr lang="en-US" sz="1600" cap="all">
              <a:solidFill>
                <a:sysClr val="windowText" lastClr="000000">
                  <a:hueOff val="0"/>
                  <a:satOff val="0"/>
                  <a:lumOff val="0"/>
                  <a:alphaOff val="0"/>
                </a:sysClr>
              </a:solidFill>
              <a:latin typeface="Calibri" panose="020F0502020204030204"/>
              <a:ea typeface="+mn-ea"/>
              <a:cs typeface="+mn-cs"/>
            </a:rPr>
          </a:br>
          <a:r>
            <a:rPr lang="en-US" sz="1600" cap="all">
              <a:solidFill>
                <a:sysClr val="windowText" lastClr="000000">
                  <a:hueOff val="0"/>
                  <a:satOff val="0"/>
                  <a:lumOff val="0"/>
                  <a:alphaOff val="0"/>
                </a:sysClr>
              </a:solidFill>
              <a:latin typeface="Calibri" panose="020F0502020204030204"/>
              <a:ea typeface="+mn-ea"/>
              <a:cs typeface="+mn-cs"/>
            </a:rPr>
            <a:t> </a:t>
          </a:r>
        </a:p>
      </dgm:t>
    </dgm:pt>
    <dgm:pt modelId="{0F80B5AD-4DFE-459B-B103-C88DF7FE97B2}" type="parTrans" cxnId="{82C0C85D-80AD-4688-976F-1558F1CAD3E7}">
      <dgm:prSet/>
      <dgm:spPr/>
      <dgm:t>
        <a:bodyPr/>
        <a:lstStyle/>
        <a:p>
          <a:endParaRPr lang="en-US"/>
        </a:p>
      </dgm:t>
    </dgm:pt>
    <dgm:pt modelId="{3303E5DD-0282-403D-9872-B8A0A0BAAECE}" type="sibTrans" cxnId="{82C0C85D-80AD-4688-976F-1558F1CAD3E7}">
      <dgm:prSet/>
      <dgm:spPr/>
      <dgm:t>
        <a:bodyPr/>
        <a:lstStyle/>
        <a:p>
          <a:endParaRPr lang="en-US"/>
        </a:p>
      </dgm:t>
    </dgm:pt>
    <dgm:pt modelId="{6BB654EA-7383-4876-8C7A-CC536CA2FB31}">
      <dgm:prSet custT="1"/>
      <dgm:spPr>
        <a:xfrm>
          <a:off x="2537856" y="4272761"/>
          <a:ext cx="1437890" cy="802073"/>
        </a:xfrm>
        <a:prstGeom prst="rect">
          <a:avLst/>
        </a:prstGeom>
        <a:noFill/>
        <a:ln>
          <a:noFill/>
        </a:ln>
        <a:effectLst/>
      </dgm:spPr>
      <dgm:t>
        <a:bodyPr/>
        <a:lstStyle/>
        <a:p>
          <a:pPr>
            <a:lnSpc>
              <a:spcPct val="100000"/>
            </a:lnSpc>
            <a:defRPr cap="all"/>
          </a:pPr>
          <a:r>
            <a:rPr lang="en-US" sz="1600" cap="all">
              <a:solidFill>
                <a:sysClr val="windowText" lastClr="000000">
                  <a:hueOff val="0"/>
                  <a:satOff val="0"/>
                  <a:lumOff val="0"/>
                  <a:alphaOff val="0"/>
                </a:sysClr>
              </a:solidFill>
              <a:latin typeface="Calibri" panose="020F0502020204030204"/>
              <a:ea typeface="+mn-ea"/>
              <a:cs typeface="+mn-cs"/>
            </a:rPr>
            <a:t>Prepare architectural &amp; engineering plans</a:t>
          </a:r>
          <a:br>
            <a:rPr lang="en-US" sz="1600" cap="all">
              <a:solidFill>
                <a:sysClr val="windowText" lastClr="000000">
                  <a:hueOff val="0"/>
                  <a:satOff val="0"/>
                  <a:lumOff val="0"/>
                  <a:alphaOff val="0"/>
                </a:sysClr>
              </a:solidFill>
              <a:latin typeface="Calibri" panose="020F0502020204030204"/>
              <a:ea typeface="+mn-ea"/>
              <a:cs typeface="+mn-cs"/>
            </a:rPr>
          </a:br>
          <a:r>
            <a:rPr lang="en-US" sz="1600" cap="all">
              <a:solidFill>
                <a:sysClr val="windowText" lastClr="000000">
                  <a:hueOff val="0"/>
                  <a:satOff val="0"/>
                  <a:lumOff val="0"/>
                  <a:alphaOff val="0"/>
                </a:sysClr>
              </a:solidFill>
              <a:latin typeface="Calibri" panose="020F0502020204030204"/>
              <a:ea typeface="+mn-ea"/>
              <a:cs typeface="+mn-cs"/>
            </a:rPr>
            <a:t> </a:t>
          </a:r>
        </a:p>
      </dgm:t>
    </dgm:pt>
    <dgm:pt modelId="{658BF3CC-30C9-478E-AFB7-2D835A26A086}" type="parTrans" cxnId="{19349EAE-215C-429D-8107-63993C2B36E3}">
      <dgm:prSet/>
      <dgm:spPr/>
      <dgm:t>
        <a:bodyPr/>
        <a:lstStyle/>
        <a:p>
          <a:endParaRPr lang="en-US"/>
        </a:p>
      </dgm:t>
    </dgm:pt>
    <dgm:pt modelId="{D7EBD0B5-6B88-45A8-B509-74BE67CF4458}" type="sibTrans" cxnId="{19349EAE-215C-429D-8107-63993C2B36E3}">
      <dgm:prSet/>
      <dgm:spPr/>
      <dgm:t>
        <a:bodyPr/>
        <a:lstStyle/>
        <a:p>
          <a:endParaRPr lang="en-US"/>
        </a:p>
      </dgm:t>
    </dgm:pt>
    <dgm:pt modelId="{0068F7EA-0A1F-42C0-B46A-759C1E94D0AB}">
      <dgm:prSet custT="1"/>
      <dgm:spPr>
        <a:xfrm>
          <a:off x="4227378" y="4272761"/>
          <a:ext cx="1437890" cy="802073"/>
        </a:xfrm>
        <a:prstGeom prst="rect">
          <a:avLst/>
        </a:prstGeom>
        <a:noFill/>
        <a:ln>
          <a:noFill/>
        </a:ln>
        <a:effectLst/>
      </dgm:spPr>
      <dgm:t>
        <a:bodyPr/>
        <a:lstStyle/>
        <a:p>
          <a:pPr>
            <a:lnSpc>
              <a:spcPct val="100000"/>
            </a:lnSpc>
            <a:defRPr cap="all"/>
          </a:pPr>
          <a:r>
            <a:rPr lang="en-US" sz="1600" cap="all">
              <a:solidFill>
                <a:sysClr val="windowText" lastClr="000000">
                  <a:hueOff val="0"/>
                  <a:satOff val="0"/>
                  <a:lumOff val="0"/>
                  <a:alphaOff val="0"/>
                </a:sysClr>
              </a:solidFill>
              <a:latin typeface="Calibri" panose="020F0502020204030204"/>
              <a:ea typeface="+mn-ea"/>
              <a:cs typeface="+mn-cs"/>
            </a:rPr>
            <a:t>Fund financing costs</a:t>
          </a:r>
        </a:p>
      </dgm:t>
    </dgm:pt>
    <dgm:pt modelId="{8BE55C7F-DB64-4C05-AEAB-46A27C10DE6C}" type="parTrans" cxnId="{C3B648DE-DEC3-4F1C-B3C7-3E282AC81E13}">
      <dgm:prSet/>
      <dgm:spPr/>
      <dgm:t>
        <a:bodyPr/>
        <a:lstStyle/>
        <a:p>
          <a:endParaRPr lang="en-US"/>
        </a:p>
      </dgm:t>
    </dgm:pt>
    <dgm:pt modelId="{88D16FD6-1B9D-4D2F-9362-1285194FE030}" type="sibTrans" cxnId="{C3B648DE-DEC3-4F1C-B3C7-3E282AC81E13}">
      <dgm:prSet/>
      <dgm:spPr/>
      <dgm:t>
        <a:bodyPr/>
        <a:lstStyle/>
        <a:p>
          <a:endParaRPr lang="en-US"/>
        </a:p>
      </dgm:t>
    </dgm:pt>
    <dgm:pt modelId="{F47EB716-BECD-4EE5-80E0-68C9743AE1CB}" type="pres">
      <dgm:prSet presAssocID="{6CE2BE8A-9378-47F3-8E65-2DB4D4FD08E0}" presName="root" presStyleCnt="0">
        <dgm:presLayoutVars>
          <dgm:dir/>
          <dgm:resizeHandles val="exact"/>
        </dgm:presLayoutVars>
      </dgm:prSet>
      <dgm:spPr/>
    </dgm:pt>
    <dgm:pt modelId="{46EAE38A-0850-4D3D-9F02-9D9668404376}" type="pres">
      <dgm:prSet presAssocID="{662218E0-7A5F-4F37-A695-FFE9E8350DCC}" presName="compNode" presStyleCnt="0"/>
      <dgm:spPr/>
    </dgm:pt>
    <dgm:pt modelId="{7A11B44B-96C9-474D-B114-1C054AD560A2}" type="pres">
      <dgm:prSet presAssocID="{662218E0-7A5F-4F37-A695-FFE9E8350DCC}" presName="iconBgRect" presStyleLbl="bgShp" presStyleIdx="0" presStyleCnt="7"/>
      <dgm:spPr>
        <a:xfrm>
          <a:off x="283963" y="810590"/>
          <a:ext cx="877113" cy="877113"/>
        </a:xfrm>
        <a:prstGeom prst="ellipse">
          <a:avLst/>
        </a:prstGeom>
        <a:solidFill>
          <a:srgbClr val="8BC145">
            <a:hueOff val="0"/>
            <a:satOff val="0"/>
            <a:lumOff val="0"/>
            <a:alphaOff val="0"/>
          </a:srgbClr>
        </a:solidFill>
        <a:ln>
          <a:noFill/>
        </a:ln>
        <a:effectLst/>
      </dgm:spPr>
    </dgm:pt>
    <dgm:pt modelId="{B24844E3-7291-4389-B108-877A3DBE7F30}" type="pres">
      <dgm:prSet presAssocID="{662218E0-7A5F-4F37-A695-FFE9E8350DCC}" presName="iconRect" presStyleLbl="node1" presStyleIdx="0" presStyleCnt="7"/>
      <dgm:spPr>
        <a:xfrm>
          <a:off x="470888" y="997516"/>
          <a:ext cx="503261" cy="5032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House"/>
        </a:ext>
      </dgm:extLst>
    </dgm:pt>
    <dgm:pt modelId="{2C70F66E-78D2-426B-BBDC-D5B0B511EA4C}" type="pres">
      <dgm:prSet presAssocID="{662218E0-7A5F-4F37-A695-FFE9E8350DCC}" presName="spaceRect" presStyleCnt="0"/>
      <dgm:spPr/>
    </dgm:pt>
    <dgm:pt modelId="{95D7931E-E535-4AC6-8D34-F556B09FA8C9}" type="pres">
      <dgm:prSet presAssocID="{662218E0-7A5F-4F37-A695-FFE9E8350DCC}" presName="textRect" presStyleLbl="revTx" presStyleIdx="0" presStyleCnt="7">
        <dgm:presLayoutVars>
          <dgm:chMax val="1"/>
          <dgm:chPref val="1"/>
        </dgm:presLayoutVars>
      </dgm:prSet>
      <dgm:spPr/>
    </dgm:pt>
    <dgm:pt modelId="{F1F680BE-E926-4A25-A7B3-71D21D46569D}" type="pres">
      <dgm:prSet presAssocID="{CAC82B55-80DC-496D-A2C6-DD953B378991}" presName="sibTrans" presStyleCnt="0"/>
      <dgm:spPr/>
    </dgm:pt>
    <dgm:pt modelId="{7372B083-4161-4374-AA02-866505046910}" type="pres">
      <dgm:prSet presAssocID="{B33CAFAA-6F50-4B6A-BB90-FA0611B7E96A}" presName="compNode" presStyleCnt="0"/>
      <dgm:spPr/>
    </dgm:pt>
    <dgm:pt modelId="{271C1F68-66BE-46F9-BF62-AD1CAEA5F63A}" type="pres">
      <dgm:prSet presAssocID="{B33CAFAA-6F50-4B6A-BB90-FA0611B7E96A}" presName="iconBgRect" presStyleLbl="bgShp" presStyleIdx="1" presStyleCnt="7"/>
      <dgm:spPr>
        <a:xfrm>
          <a:off x="1973484" y="810590"/>
          <a:ext cx="877113" cy="877113"/>
        </a:xfrm>
        <a:prstGeom prst="ellipse">
          <a:avLst/>
        </a:prstGeom>
        <a:solidFill>
          <a:srgbClr val="36AFCE">
            <a:hueOff val="0"/>
            <a:satOff val="0"/>
            <a:lumOff val="0"/>
            <a:alphaOff val="0"/>
          </a:srgbClr>
        </a:solidFill>
        <a:ln>
          <a:noFill/>
        </a:ln>
        <a:effectLst/>
      </dgm:spPr>
    </dgm:pt>
    <dgm:pt modelId="{9127A6CB-6EA4-4CBD-A4FF-7B743B13055B}" type="pres">
      <dgm:prSet presAssocID="{B33CAFAA-6F50-4B6A-BB90-FA0611B7E96A}" presName="iconRect" presStyleLbl="node1" presStyleIdx="1" presStyleCnt="7"/>
      <dgm:spPr>
        <a:xfrm>
          <a:off x="2160410" y="997516"/>
          <a:ext cx="503261" cy="5032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Tools"/>
        </a:ext>
      </dgm:extLst>
    </dgm:pt>
    <dgm:pt modelId="{06084FC1-DFF9-4644-A262-AE649C7ACA5C}" type="pres">
      <dgm:prSet presAssocID="{B33CAFAA-6F50-4B6A-BB90-FA0611B7E96A}" presName="spaceRect" presStyleCnt="0"/>
      <dgm:spPr/>
    </dgm:pt>
    <dgm:pt modelId="{D2A0218E-67FF-46E9-98EA-277A317424D0}" type="pres">
      <dgm:prSet presAssocID="{B33CAFAA-6F50-4B6A-BB90-FA0611B7E96A}" presName="textRect" presStyleLbl="revTx" presStyleIdx="1" presStyleCnt="7">
        <dgm:presLayoutVars>
          <dgm:chMax val="1"/>
          <dgm:chPref val="1"/>
        </dgm:presLayoutVars>
      </dgm:prSet>
      <dgm:spPr/>
    </dgm:pt>
    <dgm:pt modelId="{9A8984F8-21F5-4626-8744-7EFD58E5C9A1}" type="pres">
      <dgm:prSet presAssocID="{B8A78183-8963-453D-B55C-725EBFEFB03A}" presName="sibTrans" presStyleCnt="0"/>
      <dgm:spPr/>
    </dgm:pt>
    <dgm:pt modelId="{4D71AD0B-BA94-4588-8478-AEFE427C477B}" type="pres">
      <dgm:prSet presAssocID="{BB21A65C-BADE-4F7A-BCD3-BF4C28EECFBF}" presName="compNode" presStyleCnt="0"/>
      <dgm:spPr/>
    </dgm:pt>
    <dgm:pt modelId="{3B10A252-E520-4C0D-A7F3-33C2EB3F79DA}" type="pres">
      <dgm:prSet presAssocID="{BB21A65C-BADE-4F7A-BCD3-BF4C28EECFBF}" presName="iconBgRect" presStyleLbl="bgShp" presStyleIdx="2" presStyleCnt="7"/>
      <dgm:spPr>
        <a:xfrm>
          <a:off x="3663006" y="810590"/>
          <a:ext cx="877113" cy="877113"/>
        </a:xfrm>
        <a:prstGeom prst="ellipse">
          <a:avLst/>
        </a:prstGeom>
        <a:solidFill>
          <a:srgbClr val="1D6FA9">
            <a:hueOff val="0"/>
            <a:satOff val="0"/>
            <a:lumOff val="0"/>
            <a:alphaOff val="0"/>
          </a:srgbClr>
        </a:solidFill>
        <a:ln>
          <a:noFill/>
        </a:ln>
        <a:effectLst/>
      </dgm:spPr>
    </dgm:pt>
    <dgm:pt modelId="{19939B3B-3FEF-455B-BF36-8A0D8AAD669E}" type="pres">
      <dgm:prSet presAssocID="{BB21A65C-BADE-4F7A-BCD3-BF4C28EECFBF}" presName="iconRect" presStyleLbl="node1" presStyleIdx="2" presStyleCnt="7"/>
      <dgm:spPr>
        <a:xfrm>
          <a:off x="3849931" y="997516"/>
          <a:ext cx="503261" cy="5032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Crane"/>
        </a:ext>
      </dgm:extLst>
    </dgm:pt>
    <dgm:pt modelId="{EFF53DB0-6442-425B-BA01-5CB95B41D05A}" type="pres">
      <dgm:prSet presAssocID="{BB21A65C-BADE-4F7A-BCD3-BF4C28EECFBF}" presName="spaceRect" presStyleCnt="0"/>
      <dgm:spPr/>
    </dgm:pt>
    <dgm:pt modelId="{4F008CB9-51AA-4D45-B171-FBB2C02DDB3A}" type="pres">
      <dgm:prSet presAssocID="{BB21A65C-BADE-4F7A-BCD3-BF4C28EECFBF}" presName="textRect" presStyleLbl="revTx" presStyleIdx="2" presStyleCnt="7">
        <dgm:presLayoutVars>
          <dgm:chMax val="1"/>
          <dgm:chPref val="1"/>
        </dgm:presLayoutVars>
      </dgm:prSet>
      <dgm:spPr/>
    </dgm:pt>
    <dgm:pt modelId="{899183C8-1AD2-4820-BC11-9FB9DFB3AA19}" type="pres">
      <dgm:prSet presAssocID="{A7315381-A889-47B4-95DC-959312B094E4}" presName="sibTrans" presStyleCnt="0"/>
      <dgm:spPr/>
    </dgm:pt>
    <dgm:pt modelId="{9FC137B5-5736-4C10-8C30-A06CB9719AE1}" type="pres">
      <dgm:prSet presAssocID="{76B24307-544D-4884-AA63-F9D43B7441C2}" presName="compNode" presStyleCnt="0"/>
      <dgm:spPr/>
    </dgm:pt>
    <dgm:pt modelId="{3F0C746C-3675-41E2-836C-2DF4E6DC9750}" type="pres">
      <dgm:prSet presAssocID="{76B24307-544D-4884-AA63-F9D43B7441C2}" presName="iconBgRect" presStyleLbl="bgShp" presStyleIdx="3" presStyleCnt="7"/>
      <dgm:spPr>
        <a:xfrm>
          <a:off x="5352527" y="810590"/>
          <a:ext cx="877113" cy="877113"/>
        </a:xfrm>
        <a:prstGeom prst="ellipse">
          <a:avLst/>
        </a:prstGeom>
        <a:solidFill>
          <a:srgbClr val="B74919">
            <a:hueOff val="0"/>
            <a:satOff val="0"/>
            <a:lumOff val="0"/>
            <a:alphaOff val="0"/>
          </a:srgbClr>
        </a:solidFill>
        <a:ln>
          <a:noFill/>
        </a:ln>
        <a:effectLst/>
      </dgm:spPr>
    </dgm:pt>
    <dgm:pt modelId="{1CCF4630-5E18-4E45-9850-4EEB8166E838}" type="pres">
      <dgm:prSet presAssocID="{76B24307-544D-4884-AA63-F9D43B7441C2}" presName="iconRect" presStyleLbl="node1" presStyleIdx="3" presStyleCnt="7" custLinFactNeighborY="6729"/>
      <dgm:spPr>
        <a:xfrm>
          <a:off x="5539453" y="1031381"/>
          <a:ext cx="503261" cy="5032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City"/>
        </a:ext>
      </dgm:extLst>
    </dgm:pt>
    <dgm:pt modelId="{7223D65E-BB6E-48A5-B373-916B25610ADA}" type="pres">
      <dgm:prSet presAssocID="{76B24307-544D-4884-AA63-F9D43B7441C2}" presName="spaceRect" presStyleCnt="0"/>
      <dgm:spPr/>
    </dgm:pt>
    <dgm:pt modelId="{A2074172-2A34-4415-A324-3621E2E61A12}" type="pres">
      <dgm:prSet presAssocID="{76B24307-544D-4884-AA63-F9D43B7441C2}" presName="textRect" presStyleLbl="revTx" presStyleIdx="3" presStyleCnt="7">
        <dgm:presLayoutVars>
          <dgm:chMax val="1"/>
          <dgm:chPref val="1"/>
        </dgm:presLayoutVars>
      </dgm:prSet>
      <dgm:spPr/>
    </dgm:pt>
    <dgm:pt modelId="{9918EB9D-CA92-4C35-85F4-7A1D005FD5DE}" type="pres">
      <dgm:prSet presAssocID="{A9487873-D944-4712-AD80-F5DB6C92A451}" presName="sibTrans" presStyleCnt="0"/>
      <dgm:spPr/>
    </dgm:pt>
    <dgm:pt modelId="{2D93C3B8-9E9E-4D5C-9919-8F81D3A26A93}" type="pres">
      <dgm:prSet presAssocID="{B16FDE57-3CAB-4E36-8154-A9D9245014FD}" presName="compNode" presStyleCnt="0"/>
      <dgm:spPr/>
    </dgm:pt>
    <dgm:pt modelId="{324D3FA0-DCE2-4651-A911-B4DAF80F77BD}" type="pres">
      <dgm:prSet presAssocID="{B16FDE57-3CAB-4E36-8154-A9D9245014FD}" presName="iconBgRect" presStyleLbl="bgShp" presStyleIdx="4" presStyleCnt="7"/>
      <dgm:spPr>
        <a:xfrm>
          <a:off x="1128723" y="3122449"/>
          <a:ext cx="877113" cy="877113"/>
        </a:xfrm>
        <a:prstGeom prst="ellipse">
          <a:avLst/>
        </a:prstGeom>
        <a:solidFill>
          <a:srgbClr val="F19D19">
            <a:hueOff val="0"/>
            <a:satOff val="0"/>
            <a:lumOff val="0"/>
            <a:alphaOff val="0"/>
          </a:srgbClr>
        </a:solidFill>
        <a:ln>
          <a:noFill/>
        </a:ln>
        <a:effectLst/>
      </dgm:spPr>
    </dgm:pt>
    <dgm:pt modelId="{8C287CDD-2C9A-4FCA-9E14-34AF4A509CD6}" type="pres">
      <dgm:prSet presAssocID="{B16FDE57-3CAB-4E36-8154-A9D9245014FD}" presName="iconRect" presStyleLbl="node1" presStyleIdx="4" presStyleCnt="7"/>
      <dgm:spPr>
        <a:xfrm>
          <a:off x="1315649" y="3309375"/>
          <a:ext cx="503261" cy="5032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Map with pin"/>
        </a:ext>
      </dgm:extLst>
    </dgm:pt>
    <dgm:pt modelId="{3AC8ECC3-F987-4B8B-AAA5-2E20D445AEFE}" type="pres">
      <dgm:prSet presAssocID="{B16FDE57-3CAB-4E36-8154-A9D9245014FD}" presName="spaceRect" presStyleCnt="0"/>
      <dgm:spPr/>
    </dgm:pt>
    <dgm:pt modelId="{CFE45E98-7895-41C5-8C38-89F5F30C0A46}" type="pres">
      <dgm:prSet presAssocID="{B16FDE57-3CAB-4E36-8154-A9D9245014FD}" presName="textRect" presStyleLbl="revTx" presStyleIdx="4" presStyleCnt="7">
        <dgm:presLayoutVars>
          <dgm:chMax val="1"/>
          <dgm:chPref val="1"/>
        </dgm:presLayoutVars>
      </dgm:prSet>
      <dgm:spPr/>
    </dgm:pt>
    <dgm:pt modelId="{CB07D631-6E8E-4E5C-8B95-592CB7088643}" type="pres">
      <dgm:prSet presAssocID="{3303E5DD-0282-403D-9872-B8A0A0BAAECE}" presName="sibTrans" presStyleCnt="0"/>
      <dgm:spPr/>
    </dgm:pt>
    <dgm:pt modelId="{F7B6DC07-4C4E-4190-9750-CBEF6C0C78B9}" type="pres">
      <dgm:prSet presAssocID="{6BB654EA-7383-4876-8C7A-CC536CA2FB31}" presName="compNode" presStyleCnt="0"/>
      <dgm:spPr/>
    </dgm:pt>
    <dgm:pt modelId="{C91BE0D0-0CD4-4100-B86A-BB5D5B1F2E81}" type="pres">
      <dgm:prSet presAssocID="{6BB654EA-7383-4876-8C7A-CC536CA2FB31}" presName="iconBgRect" presStyleLbl="bgShp" presStyleIdx="5" presStyleCnt="7"/>
      <dgm:spPr>
        <a:xfrm>
          <a:off x="2818245" y="3122449"/>
          <a:ext cx="877113" cy="877113"/>
        </a:xfrm>
        <a:prstGeom prst="ellipse">
          <a:avLst/>
        </a:prstGeom>
        <a:solidFill>
          <a:srgbClr val="8BC145">
            <a:hueOff val="0"/>
            <a:satOff val="0"/>
            <a:lumOff val="0"/>
            <a:alphaOff val="0"/>
          </a:srgbClr>
        </a:solidFill>
        <a:ln>
          <a:noFill/>
        </a:ln>
        <a:effectLst/>
      </dgm:spPr>
    </dgm:pt>
    <dgm:pt modelId="{5B77A7EB-0584-4A19-A570-A76F7377563E}" type="pres">
      <dgm:prSet presAssocID="{6BB654EA-7383-4876-8C7A-CC536CA2FB31}" presName="iconRect" presStyleLbl="node1" presStyleIdx="5" presStyleCnt="7"/>
      <dgm:spPr>
        <a:xfrm>
          <a:off x="3005171" y="3309375"/>
          <a:ext cx="503261" cy="5032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Checklist"/>
        </a:ext>
      </dgm:extLst>
    </dgm:pt>
    <dgm:pt modelId="{E6935CE6-A9FE-4A9A-9D8B-AFAECCE1555D}" type="pres">
      <dgm:prSet presAssocID="{6BB654EA-7383-4876-8C7A-CC536CA2FB31}" presName="spaceRect" presStyleCnt="0"/>
      <dgm:spPr/>
    </dgm:pt>
    <dgm:pt modelId="{BD88E49B-BEB6-46E7-A8BC-E97E62D20A4F}" type="pres">
      <dgm:prSet presAssocID="{6BB654EA-7383-4876-8C7A-CC536CA2FB31}" presName="textRect" presStyleLbl="revTx" presStyleIdx="5" presStyleCnt="7">
        <dgm:presLayoutVars>
          <dgm:chMax val="1"/>
          <dgm:chPref val="1"/>
        </dgm:presLayoutVars>
      </dgm:prSet>
      <dgm:spPr/>
    </dgm:pt>
    <dgm:pt modelId="{0830F48C-7835-4A15-85E4-A0FAB981F526}" type="pres">
      <dgm:prSet presAssocID="{D7EBD0B5-6B88-45A8-B509-74BE67CF4458}" presName="sibTrans" presStyleCnt="0"/>
      <dgm:spPr/>
    </dgm:pt>
    <dgm:pt modelId="{8BD25C33-1F10-41D6-A21C-11C3195B1CA3}" type="pres">
      <dgm:prSet presAssocID="{0068F7EA-0A1F-42C0-B46A-759C1E94D0AB}" presName="compNode" presStyleCnt="0"/>
      <dgm:spPr/>
    </dgm:pt>
    <dgm:pt modelId="{B053AEEC-7EC6-486D-A819-E1271695303E}" type="pres">
      <dgm:prSet presAssocID="{0068F7EA-0A1F-42C0-B46A-759C1E94D0AB}" presName="iconBgRect" presStyleLbl="bgShp" presStyleIdx="6" presStyleCnt="7"/>
      <dgm:spPr>
        <a:xfrm>
          <a:off x="4507766" y="3122449"/>
          <a:ext cx="877113" cy="877113"/>
        </a:xfrm>
        <a:prstGeom prst="ellipse">
          <a:avLst/>
        </a:prstGeom>
        <a:solidFill>
          <a:srgbClr val="36AFCE">
            <a:hueOff val="0"/>
            <a:satOff val="0"/>
            <a:lumOff val="0"/>
            <a:alphaOff val="0"/>
          </a:srgbClr>
        </a:solidFill>
        <a:ln>
          <a:noFill/>
        </a:ln>
        <a:effectLst/>
      </dgm:spPr>
    </dgm:pt>
    <dgm:pt modelId="{91E4214E-2556-4530-B1CE-74D8B1A5F9A7}" type="pres">
      <dgm:prSet presAssocID="{0068F7EA-0A1F-42C0-B46A-759C1E94D0AB}" presName="iconRect" presStyleLbl="node1" presStyleIdx="6" presStyleCnt="7"/>
      <dgm:spPr>
        <a:xfrm>
          <a:off x="4694692" y="3309375"/>
          <a:ext cx="503261" cy="50326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a:effectLst>
          <a:outerShdw blurRad="57150" dist="19050" dir="5400000" algn="ctr" rotWithShape="0">
            <a:srgbClr val="000000">
              <a:alpha val="63000"/>
            </a:srgbClr>
          </a:outerShdw>
        </a:effectLst>
      </dgm:spPr>
      <dgm:extLst>
        <a:ext uri="{E40237B7-FDA0-4F09-8148-C483321AD2D9}">
          <dgm14:cNvPr xmlns:dgm14="http://schemas.microsoft.com/office/drawing/2010/diagram" id="0" name="" descr="Money"/>
        </a:ext>
      </dgm:extLst>
    </dgm:pt>
    <dgm:pt modelId="{37292F66-16A5-45A5-AE76-C7A9FA8631AB}" type="pres">
      <dgm:prSet presAssocID="{0068F7EA-0A1F-42C0-B46A-759C1E94D0AB}" presName="spaceRect" presStyleCnt="0"/>
      <dgm:spPr/>
    </dgm:pt>
    <dgm:pt modelId="{61ED68D9-916C-44C3-8C67-759F546A83F7}" type="pres">
      <dgm:prSet presAssocID="{0068F7EA-0A1F-42C0-B46A-759C1E94D0AB}" presName="textRect" presStyleLbl="revTx" presStyleIdx="6" presStyleCnt="7">
        <dgm:presLayoutVars>
          <dgm:chMax val="1"/>
          <dgm:chPref val="1"/>
        </dgm:presLayoutVars>
      </dgm:prSet>
      <dgm:spPr/>
    </dgm:pt>
  </dgm:ptLst>
  <dgm:cxnLst>
    <dgm:cxn modelId="{87FC6D05-FBD9-4FDD-AF06-1AE50FB5A36A}" type="presOf" srcId="{B33CAFAA-6F50-4B6A-BB90-FA0611B7E96A}" destId="{D2A0218E-67FF-46E9-98EA-277A317424D0}" srcOrd="0" destOrd="0" presId="urn:microsoft.com/office/officeart/2018/5/layout/IconCircleLabelList"/>
    <dgm:cxn modelId="{C93CE910-4DA4-484C-B10D-95F598E76630}" srcId="{6CE2BE8A-9378-47F3-8E65-2DB4D4FD08E0}" destId="{76B24307-544D-4884-AA63-F9D43B7441C2}" srcOrd="3" destOrd="0" parTransId="{3D62D49F-9A9D-4CCB-81F7-11B2BAF5A0AA}" sibTransId="{A9487873-D944-4712-AD80-F5DB6C92A451}"/>
    <dgm:cxn modelId="{D9E75832-CD5D-4648-B282-A114D4E6F054}" srcId="{6CE2BE8A-9378-47F3-8E65-2DB4D4FD08E0}" destId="{662218E0-7A5F-4F37-A695-FFE9E8350DCC}" srcOrd="0" destOrd="0" parTransId="{B1B26FED-0484-481D-B689-E2BD1C7A96B3}" sibTransId="{CAC82B55-80DC-496D-A2C6-DD953B378991}"/>
    <dgm:cxn modelId="{142BFC40-D712-4B9C-89B0-93DCAB4D3D1F}" type="presOf" srcId="{76B24307-544D-4884-AA63-F9D43B7441C2}" destId="{A2074172-2A34-4415-A324-3621E2E61A12}" srcOrd="0" destOrd="0" presId="urn:microsoft.com/office/officeart/2018/5/layout/IconCircleLabelList"/>
    <dgm:cxn modelId="{82C0C85D-80AD-4688-976F-1558F1CAD3E7}" srcId="{6CE2BE8A-9378-47F3-8E65-2DB4D4FD08E0}" destId="{B16FDE57-3CAB-4E36-8154-A9D9245014FD}" srcOrd="4" destOrd="0" parTransId="{0F80B5AD-4DFE-459B-B103-C88DF7FE97B2}" sibTransId="{3303E5DD-0282-403D-9872-B8A0A0BAAECE}"/>
    <dgm:cxn modelId="{C24DEF6D-5314-461A-8282-02194513AE3C}" srcId="{6CE2BE8A-9378-47F3-8E65-2DB4D4FD08E0}" destId="{BB21A65C-BADE-4F7A-BCD3-BF4C28EECFBF}" srcOrd="2" destOrd="0" parTransId="{49059670-C7CE-40E9-AA38-E65180FCE94F}" sibTransId="{A7315381-A889-47B4-95DC-959312B094E4}"/>
    <dgm:cxn modelId="{D6DDED71-BAA0-495C-8873-97241EA57C8B}" srcId="{6CE2BE8A-9378-47F3-8E65-2DB4D4FD08E0}" destId="{B33CAFAA-6F50-4B6A-BB90-FA0611B7E96A}" srcOrd="1" destOrd="0" parTransId="{EFAC29E5-0600-4E5D-8403-26F82FBA3792}" sibTransId="{B8A78183-8963-453D-B55C-725EBFEFB03A}"/>
    <dgm:cxn modelId="{1A394478-AA8C-4235-888F-267149AB41E8}" type="presOf" srcId="{6CE2BE8A-9378-47F3-8E65-2DB4D4FD08E0}" destId="{F47EB716-BECD-4EE5-80E0-68C9743AE1CB}" srcOrd="0" destOrd="0" presId="urn:microsoft.com/office/officeart/2018/5/layout/IconCircleLabelList"/>
    <dgm:cxn modelId="{2CD7E278-1AD5-4155-89F0-8012EFEDB3B7}" type="presOf" srcId="{BB21A65C-BADE-4F7A-BCD3-BF4C28EECFBF}" destId="{4F008CB9-51AA-4D45-B171-FBB2C02DDB3A}" srcOrd="0" destOrd="0" presId="urn:microsoft.com/office/officeart/2018/5/layout/IconCircleLabelList"/>
    <dgm:cxn modelId="{391D687B-E485-4470-AB6D-D24B1F300B07}" type="presOf" srcId="{B16FDE57-3CAB-4E36-8154-A9D9245014FD}" destId="{CFE45E98-7895-41C5-8C38-89F5F30C0A46}" srcOrd="0" destOrd="0" presId="urn:microsoft.com/office/officeart/2018/5/layout/IconCircleLabelList"/>
    <dgm:cxn modelId="{A9AD847B-4758-4552-BB6A-025532A8E3DF}" type="presOf" srcId="{6BB654EA-7383-4876-8C7A-CC536CA2FB31}" destId="{BD88E49B-BEB6-46E7-A8BC-E97E62D20A4F}" srcOrd="0" destOrd="0" presId="urn:microsoft.com/office/officeart/2018/5/layout/IconCircleLabelList"/>
    <dgm:cxn modelId="{DED3A088-4516-4676-A6DB-D26B2CA0F0DC}" type="presOf" srcId="{662218E0-7A5F-4F37-A695-FFE9E8350DCC}" destId="{95D7931E-E535-4AC6-8D34-F556B09FA8C9}" srcOrd="0" destOrd="0" presId="urn:microsoft.com/office/officeart/2018/5/layout/IconCircleLabelList"/>
    <dgm:cxn modelId="{19349EAE-215C-429D-8107-63993C2B36E3}" srcId="{6CE2BE8A-9378-47F3-8E65-2DB4D4FD08E0}" destId="{6BB654EA-7383-4876-8C7A-CC536CA2FB31}" srcOrd="5" destOrd="0" parTransId="{658BF3CC-30C9-478E-AFB7-2D835A26A086}" sibTransId="{D7EBD0B5-6B88-45A8-B509-74BE67CF4458}"/>
    <dgm:cxn modelId="{C3B648DE-DEC3-4F1C-B3C7-3E282AC81E13}" srcId="{6CE2BE8A-9378-47F3-8E65-2DB4D4FD08E0}" destId="{0068F7EA-0A1F-42C0-B46A-759C1E94D0AB}" srcOrd="6" destOrd="0" parTransId="{8BE55C7F-DB64-4C05-AEAB-46A27C10DE6C}" sibTransId="{88D16FD6-1B9D-4D2F-9362-1285194FE030}"/>
    <dgm:cxn modelId="{70A9A6E2-6575-4895-881B-48F5CDB683D3}" type="presOf" srcId="{0068F7EA-0A1F-42C0-B46A-759C1E94D0AB}" destId="{61ED68D9-916C-44C3-8C67-759F546A83F7}" srcOrd="0" destOrd="0" presId="urn:microsoft.com/office/officeart/2018/5/layout/IconCircleLabelList"/>
    <dgm:cxn modelId="{B54A5C6A-83BE-4D7F-A27B-99602B25FA87}" type="presParOf" srcId="{F47EB716-BECD-4EE5-80E0-68C9743AE1CB}" destId="{46EAE38A-0850-4D3D-9F02-9D9668404376}" srcOrd="0" destOrd="0" presId="urn:microsoft.com/office/officeart/2018/5/layout/IconCircleLabelList"/>
    <dgm:cxn modelId="{885E66D2-4202-4650-AF89-FF5A23415782}" type="presParOf" srcId="{46EAE38A-0850-4D3D-9F02-9D9668404376}" destId="{7A11B44B-96C9-474D-B114-1C054AD560A2}" srcOrd="0" destOrd="0" presId="urn:microsoft.com/office/officeart/2018/5/layout/IconCircleLabelList"/>
    <dgm:cxn modelId="{074C3DEE-06F0-4E9A-8B33-098EB296B06E}" type="presParOf" srcId="{46EAE38A-0850-4D3D-9F02-9D9668404376}" destId="{B24844E3-7291-4389-B108-877A3DBE7F30}" srcOrd="1" destOrd="0" presId="urn:microsoft.com/office/officeart/2018/5/layout/IconCircleLabelList"/>
    <dgm:cxn modelId="{72ADAC17-7325-441F-8512-E5884A8A1082}" type="presParOf" srcId="{46EAE38A-0850-4D3D-9F02-9D9668404376}" destId="{2C70F66E-78D2-426B-BBDC-D5B0B511EA4C}" srcOrd="2" destOrd="0" presId="urn:microsoft.com/office/officeart/2018/5/layout/IconCircleLabelList"/>
    <dgm:cxn modelId="{DE3D45B5-9F2B-4023-8E11-45BCCF0051F8}" type="presParOf" srcId="{46EAE38A-0850-4D3D-9F02-9D9668404376}" destId="{95D7931E-E535-4AC6-8D34-F556B09FA8C9}" srcOrd="3" destOrd="0" presId="urn:microsoft.com/office/officeart/2018/5/layout/IconCircleLabelList"/>
    <dgm:cxn modelId="{32E59287-37AC-4B6F-8159-DFE3D3E9BE5F}" type="presParOf" srcId="{F47EB716-BECD-4EE5-80E0-68C9743AE1CB}" destId="{F1F680BE-E926-4A25-A7B3-71D21D46569D}" srcOrd="1" destOrd="0" presId="urn:microsoft.com/office/officeart/2018/5/layout/IconCircleLabelList"/>
    <dgm:cxn modelId="{CB63AE59-4CFB-4E99-AE2C-DE2AD39E4BEE}" type="presParOf" srcId="{F47EB716-BECD-4EE5-80E0-68C9743AE1CB}" destId="{7372B083-4161-4374-AA02-866505046910}" srcOrd="2" destOrd="0" presId="urn:microsoft.com/office/officeart/2018/5/layout/IconCircleLabelList"/>
    <dgm:cxn modelId="{D6BA6E88-EC97-4F33-AB4F-801D40E1EE7D}" type="presParOf" srcId="{7372B083-4161-4374-AA02-866505046910}" destId="{271C1F68-66BE-46F9-BF62-AD1CAEA5F63A}" srcOrd="0" destOrd="0" presId="urn:microsoft.com/office/officeart/2018/5/layout/IconCircleLabelList"/>
    <dgm:cxn modelId="{C9D10060-8929-4851-B650-F473F12CD294}" type="presParOf" srcId="{7372B083-4161-4374-AA02-866505046910}" destId="{9127A6CB-6EA4-4CBD-A4FF-7B743B13055B}" srcOrd="1" destOrd="0" presId="urn:microsoft.com/office/officeart/2018/5/layout/IconCircleLabelList"/>
    <dgm:cxn modelId="{765879C9-65A6-4D3F-A1FA-6CF1E64A4230}" type="presParOf" srcId="{7372B083-4161-4374-AA02-866505046910}" destId="{06084FC1-DFF9-4644-A262-AE649C7ACA5C}" srcOrd="2" destOrd="0" presId="urn:microsoft.com/office/officeart/2018/5/layout/IconCircleLabelList"/>
    <dgm:cxn modelId="{0434C7F7-1D46-49ED-A685-AF27DB8A1B14}" type="presParOf" srcId="{7372B083-4161-4374-AA02-866505046910}" destId="{D2A0218E-67FF-46E9-98EA-277A317424D0}" srcOrd="3" destOrd="0" presId="urn:microsoft.com/office/officeart/2018/5/layout/IconCircleLabelList"/>
    <dgm:cxn modelId="{508A2EA2-2D10-4FF8-9751-0FE66867B2C3}" type="presParOf" srcId="{F47EB716-BECD-4EE5-80E0-68C9743AE1CB}" destId="{9A8984F8-21F5-4626-8744-7EFD58E5C9A1}" srcOrd="3" destOrd="0" presId="urn:microsoft.com/office/officeart/2018/5/layout/IconCircleLabelList"/>
    <dgm:cxn modelId="{061B21A9-CFE2-4C63-BE7A-CDB0F0B4E770}" type="presParOf" srcId="{F47EB716-BECD-4EE5-80E0-68C9743AE1CB}" destId="{4D71AD0B-BA94-4588-8478-AEFE427C477B}" srcOrd="4" destOrd="0" presId="urn:microsoft.com/office/officeart/2018/5/layout/IconCircleLabelList"/>
    <dgm:cxn modelId="{F77578E0-F627-4A11-9962-8C22A9611334}" type="presParOf" srcId="{4D71AD0B-BA94-4588-8478-AEFE427C477B}" destId="{3B10A252-E520-4C0D-A7F3-33C2EB3F79DA}" srcOrd="0" destOrd="0" presId="urn:microsoft.com/office/officeart/2018/5/layout/IconCircleLabelList"/>
    <dgm:cxn modelId="{9A116574-23DB-411E-A646-D895CCD22CD3}" type="presParOf" srcId="{4D71AD0B-BA94-4588-8478-AEFE427C477B}" destId="{19939B3B-3FEF-455B-BF36-8A0D8AAD669E}" srcOrd="1" destOrd="0" presId="urn:microsoft.com/office/officeart/2018/5/layout/IconCircleLabelList"/>
    <dgm:cxn modelId="{BE02EF45-3410-4D39-971D-90DD119409EF}" type="presParOf" srcId="{4D71AD0B-BA94-4588-8478-AEFE427C477B}" destId="{EFF53DB0-6442-425B-BA01-5CB95B41D05A}" srcOrd="2" destOrd="0" presId="urn:microsoft.com/office/officeart/2018/5/layout/IconCircleLabelList"/>
    <dgm:cxn modelId="{96A514E5-3D7C-49CB-AE61-F0DFEE4A2AE0}" type="presParOf" srcId="{4D71AD0B-BA94-4588-8478-AEFE427C477B}" destId="{4F008CB9-51AA-4D45-B171-FBB2C02DDB3A}" srcOrd="3" destOrd="0" presId="urn:microsoft.com/office/officeart/2018/5/layout/IconCircleLabelList"/>
    <dgm:cxn modelId="{FF38A4ED-36AF-404B-AA69-76663FB74D5F}" type="presParOf" srcId="{F47EB716-BECD-4EE5-80E0-68C9743AE1CB}" destId="{899183C8-1AD2-4820-BC11-9FB9DFB3AA19}" srcOrd="5" destOrd="0" presId="urn:microsoft.com/office/officeart/2018/5/layout/IconCircleLabelList"/>
    <dgm:cxn modelId="{5B08593C-A79F-4013-93F2-2A542091730E}" type="presParOf" srcId="{F47EB716-BECD-4EE5-80E0-68C9743AE1CB}" destId="{9FC137B5-5736-4C10-8C30-A06CB9719AE1}" srcOrd="6" destOrd="0" presId="urn:microsoft.com/office/officeart/2018/5/layout/IconCircleLabelList"/>
    <dgm:cxn modelId="{D877ED8F-C529-487C-A4AA-CDEBB9322E7F}" type="presParOf" srcId="{9FC137B5-5736-4C10-8C30-A06CB9719AE1}" destId="{3F0C746C-3675-41E2-836C-2DF4E6DC9750}" srcOrd="0" destOrd="0" presId="urn:microsoft.com/office/officeart/2018/5/layout/IconCircleLabelList"/>
    <dgm:cxn modelId="{6B7EDBBE-7DEA-4CCE-BF65-A771D1C45DA7}" type="presParOf" srcId="{9FC137B5-5736-4C10-8C30-A06CB9719AE1}" destId="{1CCF4630-5E18-4E45-9850-4EEB8166E838}" srcOrd="1" destOrd="0" presId="urn:microsoft.com/office/officeart/2018/5/layout/IconCircleLabelList"/>
    <dgm:cxn modelId="{AA4ECB36-511C-44B0-B803-C38498C270DF}" type="presParOf" srcId="{9FC137B5-5736-4C10-8C30-A06CB9719AE1}" destId="{7223D65E-BB6E-48A5-B373-916B25610ADA}" srcOrd="2" destOrd="0" presId="urn:microsoft.com/office/officeart/2018/5/layout/IconCircleLabelList"/>
    <dgm:cxn modelId="{7D9FEC01-228D-4A27-B76B-FAEB771049B8}" type="presParOf" srcId="{9FC137B5-5736-4C10-8C30-A06CB9719AE1}" destId="{A2074172-2A34-4415-A324-3621E2E61A12}" srcOrd="3" destOrd="0" presId="urn:microsoft.com/office/officeart/2018/5/layout/IconCircleLabelList"/>
    <dgm:cxn modelId="{B765F516-5354-4F0D-91F7-16141693A5C4}" type="presParOf" srcId="{F47EB716-BECD-4EE5-80E0-68C9743AE1CB}" destId="{9918EB9D-CA92-4C35-85F4-7A1D005FD5DE}" srcOrd="7" destOrd="0" presId="urn:microsoft.com/office/officeart/2018/5/layout/IconCircleLabelList"/>
    <dgm:cxn modelId="{AEC2E9E7-701A-4A24-99A4-E42E80F3A04A}" type="presParOf" srcId="{F47EB716-BECD-4EE5-80E0-68C9743AE1CB}" destId="{2D93C3B8-9E9E-4D5C-9919-8F81D3A26A93}" srcOrd="8" destOrd="0" presId="urn:microsoft.com/office/officeart/2018/5/layout/IconCircleLabelList"/>
    <dgm:cxn modelId="{C45ABABD-3B8E-4F97-A35B-2913F19F020C}" type="presParOf" srcId="{2D93C3B8-9E9E-4D5C-9919-8F81D3A26A93}" destId="{324D3FA0-DCE2-4651-A911-B4DAF80F77BD}" srcOrd="0" destOrd="0" presId="urn:microsoft.com/office/officeart/2018/5/layout/IconCircleLabelList"/>
    <dgm:cxn modelId="{ED1488A3-D6D9-44DA-AE1E-EC9AA4A04811}" type="presParOf" srcId="{2D93C3B8-9E9E-4D5C-9919-8F81D3A26A93}" destId="{8C287CDD-2C9A-4FCA-9E14-34AF4A509CD6}" srcOrd="1" destOrd="0" presId="urn:microsoft.com/office/officeart/2018/5/layout/IconCircleLabelList"/>
    <dgm:cxn modelId="{DAE685DD-F167-4B94-BA20-313621E4420B}" type="presParOf" srcId="{2D93C3B8-9E9E-4D5C-9919-8F81D3A26A93}" destId="{3AC8ECC3-F987-4B8B-AAA5-2E20D445AEFE}" srcOrd="2" destOrd="0" presId="urn:microsoft.com/office/officeart/2018/5/layout/IconCircleLabelList"/>
    <dgm:cxn modelId="{8F8B6B0F-99CA-4036-9A57-4256BFB03762}" type="presParOf" srcId="{2D93C3B8-9E9E-4D5C-9919-8F81D3A26A93}" destId="{CFE45E98-7895-41C5-8C38-89F5F30C0A46}" srcOrd="3" destOrd="0" presId="urn:microsoft.com/office/officeart/2018/5/layout/IconCircleLabelList"/>
    <dgm:cxn modelId="{41BD0BDC-A854-48ED-86BB-5F30EC4FC959}" type="presParOf" srcId="{F47EB716-BECD-4EE5-80E0-68C9743AE1CB}" destId="{CB07D631-6E8E-4E5C-8B95-592CB7088643}" srcOrd="9" destOrd="0" presId="urn:microsoft.com/office/officeart/2018/5/layout/IconCircleLabelList"/>
    <dgm:cxn modelId="{3B99F056-616E-41A6-B395-6DB322F6E8DD}" type="presParOf" srcId="{F47EB716-BECD-4EE5-80E0-68C9743AE1CB}" destId="{F7B6DC07-4C4E-4190-9750-CBEF6C0C78B9}" srcOrd="10" destOrd="0" presId="urn:microsoft.com/office/officeart/2018/5/layout/IconCircleLabelList"/>
    <dgm:cxn modelId="{58E5C9CB-A46A-48F5-8D03-46652D7204EF}" type="presParOf" srcId="{F7B6DC07-4C4E-4190-9750-CBEF6C0C78B9}" destId="{C91BE0D0-0CD4-4100-B86A-BB5D5B1F2E81}" srcOrd="0" destOrd="0" presId="urn:microsoft.com/office/officeart/2018/5/layout/IconCircleLabelList"/>
    <dgm:cxn modelId="{720727AD-F22B-42E1-9BA5-C54D6A01CD67}" type="presParOf" srcId="{F7B6DC07-4C4E-4190-9750-CBEF6C0C78B9}" destId="{5B77A7EB-0584-4A19-A570-A76F7377563E}" srcOrd="1" destOrd="0" presId="urn:microsoft.com/office/officeart/2018/5/layout/IconCircleLabelList"/>
    <dgm:cxn modelId="{894B2BB2-4CC0-4E2F-9DAE-57A9FE869CB7}" type="presParOf" srcId="{F7B6DC07-4C4E-4190-9750-CBEF6C0C78B9}" destId="{E6935CE6-A9FE-4A9A-9D8B-AFAECCE1555D}" srcOrd="2" destOrd="0" presId="urn:microsoft.com/office/officeart/2018/5/layout/IconCircleLabelList"/>
    <dgm:cxn modelId="{0AA7992E-65A1-4FCB-9C80-EA25F40AA55C}" type="presParOf" srcId="{F7B6DC07-4C4E-4190-9750-CBEF6C0C78B9}" destId="{BD88E49B-BEB6-46E7-A8BC-E97E62D20A4F}" srcOrd="3" destOrd="0" presId="urn:microsoft.com/office/officeart/2018/5/layout/IconCircleLabelList"/>
    <dgm:cxn modelId="{15003215-53A0-4946-A1E6-30BE144140D0}" type="presParOf" srcId="{F47EB716-BECD-4EE5-80E0-68C9743AE1CB}" destId="{0830F48C-7835-4A15-85E4-A0FAB981F526}" srcOrd="11" destOrd="0" presId="urn:microsoft.com/office/officeart/2018/5/layout/IconCircleLabelList"/>
    <dgm:cxn modelId="{96FDAB85-CB43-45C5-B9B9-4C1F2623F8C8}" type="presParOf" srcId="{F47EB716-BECD-4EE5-80E0-68C9743AE1CB}" destId="{8BD25C33-1F10-41D6-A21C-11C3195B1CA3}" srcOrd="12" destOrd="0" presId="urn:microsoft.com/office/officeart/2018/5/layout/IconCircleLabelList"/>
    <dgm:cxn modelId="{A80374B6-F926-49AE-966A-A1C94DC487B6}" type="presParOf" srcId="{8BD25C33-1F10-41D6-A21C-11C3195B1CA3}" destId="{B053AEEC-7EC6-486D-A819-E1271695303E}" srcOrd="0" destOrd="0" presId="urn:microsoft.com/office/officeart/2018/5/layout/IconCircleLabelList"/>
    <dgm:cxn modelId="{3084365C-8F48-4356-BD03-B0B9AAC27C0B}" type="presParOf" srcId="{8BD25C33-1F10-41D6-A21C-11C3195B1CA3}" destId="{91E4214E-2556-4530-B1CE-74D8B1A5F9A7}" srcOrd="1" destOrd="0" presId="urn:microsoft.com/office/officeart/2018/5/layout/IconCircleLabelList"/>
    <dgm:cxn modelId="{3151584C-A58D-4818-BB3A-59674DC59FE6}" type="presParOf" srcId="{8BD25C33-1F10-41D6-A21C-11C3195B1CA3}" destId="{37292F66-16A5-45A5-AE76-C7A9FA8631AB}" srcOrd="2" destOrd="0" presId="urn:microsoft.com/office/officeart/2018/5/layout/IconCircleLabelList"/>
    <dgm:cxn modelId="{185BE139-7E2B-4684-9F0B-A1B375F69E0B}" type="presParOf" srcId="{8BD25C33-1F10-41D6-A21C-11C3195B1CA3}" destId="{61ED68D9-916C-44C3-8C67-759F546A83F7}" srcOrd="3" destOrd="0" presId="urn:microsoft.com/office/officeart/2018/5/layout/IconCircleLabelList"/>
  </dgm:cxnLst>
  <dgm:bg>
    <a:solidFill>
      <a:srgbClr val="FFFFFF"/>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60716-3379-40AD-81E8-D13F746A1465}">
      <dsp:nvSpPr>
        <dsp:cNvPr id="0" name=""/>
        <dsp:cNvSpPr/>
      </dsp:nvSpPr>
      <dsp:spPr>
        <a:xfrm>
          <a:off x="0" y="0"/>
          <a:ext cx="7113804" cy="772912"/>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A718ADF8-34DE-4B4F-B2CC-E0FC626578A1}">
      <dsp:nvSpPr>
        <dsp:cNvPr id="0" name=""/>
        <dsp:cNvSpPr/>
      </dsp:nvSpPr>
      <dsp:spPr>
        <a:xfrm>
          <a:off x="233805" y="0"/>
          <a:ext cx="425101" cy="4251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C42F90D-A19F-47C5-988C-1E2E0BF1F326}">
      <dsp:nvSpPr>
        <dsp:cNvPr id="0" name=""/>
        <dsp:cNvSpPr/>
      </dsp:nvSpPr>
      <dsp:spPr>
        <a:xfrm>
          <a:off x="892713" y="1906"/>
          <a:ext cx="4947826" cy="125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25" tIns="132925" rIns="132925" bIns="132925"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1"/>
              </a:solidFill>
            </a:rPr>
            <a:t>Title VI allows IHBG recipients to leverage their annual IHBG funds to finance affordable housing activities by pledging a portion of their current and future grant funds to HUD as security for the Title VI guarantee.</a:t>
          </a:r>
        </a:p>
        <a:p>
          <a:pPr marL="0" lvl="0" indent="0" algn="l" defTabSz="889000">
            <a:lnSpc>
              <a:spcPct val="100000"/>
            </a:lnSpc>
            <a:spcBef>
              <a:spcPct val="0"/>
            </a:spcBef>
            <a:spcAft>
              <a:spcPct val="35000"/>
            </a:spcAft>
            <a:buNone/>
          </a:pPr>
          <a:endParaRPr lang="en-US" sz="2000" kern="1200" dirty="0">
            <a:solidFill>
              <a:schemeClr val="bg1"/>
            </a:solidFill>
          </a:endParaRPr>
        </a:p>
        <a:p>
          <a:pPr marL="0" lvl="0" indent="0" algn="l" defTabSz="889000">
            <a:lnSpc>
              <a:spcPct val="100000"/>
            </a:lnSpc>
            <a:spcBef>
              <a:spcPct val="0"/>
            </a:spcBef>
            <a:spcAft>
              <a:spcPct val="35000"/>
            </a:spcAft>
            <a:buNone/>
          </a:pPr>
          <a:endParaRPr lang="en-US" sz="2000" kern="1200" dirty="0">
            <a:solidFill>
              <a:schemeClr val="bg1"/>
            </a:solidFill>
          </a:endParaRPr>
        </a:p>
      </dsp:txBody>
      <dsp:txXfrm>
        <a:off x="892713" y="1906"/>
        <a:ext cx="4947826" cy="1255982"/>
      </dsp:txXfrm>
    </dsp:sp>
    <dsp:sp modelId="{20C6FD9E-2193-48A9-AB72-D8564B797258}">
      <dsp:nvSpPr>
        <dsp:cNvPr id="0" name=""/>
        <dsp:cNvSpPr/>
      </dsp:nvSpPr>
      <dsp:spPr>
        <a:xfrm>
          <a:off x="0" y="1380423"/>
          <a:ext cx="7113804" cy="772912"/>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CDC513E9-9226-49F2-AA8A-D92B5E44E2E7}">
      <dsp:nvSpPr>
        <dsp:cNvPr id="0" name=""/>
        <dsp:cNvSpPr/>
      </dsp:nvSpPr>
      <dsp:spPr>
        <a:xfrm>
          <a:off x="233805" y="1554328"/>
          <a:ext cx="425101" cy="4251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62A56-7D1B-47E3-8993-D34E0B36EA5B}">
      <dsp:nvSpPr>
        <dsp:cNvPr id="0" name=""/>
        <dsp:cNvSpPr/>
      </dsp:nvSpPr>
      <dsp:spPr>
        <a:xfrm>
          <a:off x="892713" y="1380423"/>
          <a:ext cx="4947826" cy="125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25" tIns="132925" rIns="132925" bIns="132925"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bg1"/>
              </a:solidFill>
            </a:rPr>
            <a:t>A private lender provides the financing, and HUD provides a 95% guarantee as collateral to the lender.</a:t>
          </a:r>
        </a:p>
      </dsp:txBody>
      <dsp:txXfrm>
        <a:off x="892713" y="1380423"/>
        <a:ext cx="4947826" cy="1255982"/>
      </dsp:txXfrm>
    </dsp:sp>
    <dsp:sp modelId="{0FC44AE6-6503-47D6-A078-B17F454232DE}">
      <dsp:nvSpPr>
        <dsp:cNvPr id="0" name=""/>
        <dsp:cNvSpPr/>
      </dsp:nvSpPr>
      <dsp:spPr>
        <a:xfrm>
          <a:off x="0" y="2758940"/>
          <a:ext cx="7113804" cy="772912"/>
        </a:xfrm>
        <a:prstGeom prst="roundRect">
          <a:avLst>
            <a:gd name="adj" fmla="val 10000"/>
          </a:avLst>
        </a:prstGeom>
        <a:noFill/>
        <a:ln>
          <a:noFill/>
        </a:ln>
        <a:effectLst/>
      </dsp:spPr>
      <dsp:style>
        <a:lnRef idx="0">
          <a:scrgbClr r="0" g="0" b="0"/>
        </a:lnRef>
        <a:fillRef idx="1">
          <a:scrgbClr r="0" g="0" b="0"/>
        </a:fillRef>
        <a:effectRef idx="0">
          <a:scrgbClr r="0" g="0" b="0"/>
        </a:effectRef>
        <a:fontRef idx="minor"/>
      </dsp:style>
    </dsp:sp>
    <dsp:sp modelId="{5B0CF143-EAD1-470D-8A92-CFEF5CB7FB17}">
      <dsp:nvSpPr>
        <dsp:cNvPr id="0" name=""/>
        <dsp:cNvSpPr/>
      </dsp:nvSpPr>
      <dsp:spPr>
        <a:xfrm>
          <a:off x="233805" y="3194104"/>
          <a:ext cx="425101" cy="42510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34D03B4-3653-4F94-AA9B-A5ECDB8E4D05}">
      <dsp:nvSpPr>
        <dsp:cNvPr id="0" name=""/>
        <dsp:cNvSpPr/>
      </dsp:nvSpPr>
      <dsp:spPr>
        <a:xfrm>
          <a:off x="892713" y="2758940"/>
          <a:ext cx="4947826" cy="12559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2925" tIns="132925" rIns="132925" bIns="132925" numCol="1" spcCol="1270" anchor="ctr" anchorCtr="0">
          <a:noAutofit/>
        </a:bodyPr>
        <a:lstStyle/>
        <a:p>
          <a:pPr marL="0" lvl="0" indent="0" algn="l" defTabSz="933450">
            <a:lnSpc>
              <a:spcPct val="100000"/>
            </a:lnSpc>
            <a:spcBef>
              <a:spcPct val="0"/>
            </a:spcBef>
            <a:spcAft>
              <a:spcPct val="35000"/>
            </a:spcAft>
            <a:buNone/>
          </a:pPr>
          <a:r>
            <a:rPr lang="en-US" sz="2100" kern="1200" dirty="0">
              <a:solidFill>
                <a:schemeClr val="bg1"/>
              </a:solidFill>
            </a:rPr>
            <a:t>Accelerates Housing Development. Eligible for 5x’s the needs-based portion of IHBG formula funds</a:t>
          </a:r>
        </a:p>
      </dsp:txBody>
      <dsp:txXfrm>
        <a:off x="892713" y="2758940"/>
        <a:ext cx="4947826" cy="12559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11B44B-96C9-474D-B114-1C054AD560A2}">
      <dsp:nvSpPr>
        <dsp:cNvPr id="0" name=""/>
        <dsp:cNvSpPr/>
      </dsp:nvSpPr>
      <dsp:spPr>
        <a:xfrm>
          <a:off x="228397" y="524666"/>
          <a:ext cx="714128" cy="714128"/>
        </a:xfrm>
        <a:prstGeom prst="ellipse">
          <a:avLst/>
        </a:prstGeom>
        <a:solidFill>
          <a:srgbClr val="8BC145">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B24844E3-7291-4389-B108-877A3DBE7F30}">
      <dsp:nvSpPr>
        <dsp:cNvPr id="0" name=""/>
        <dsp:cNvSpPr/>
      </dsp:nvSpPr>
      <dsp:spPr>
        <a:xfrm>
          <a:off x="380588" y="676858"/>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5D7931E-E535-4AC6-8D34-F556B09FA8C9}">
      <dsp:nvSpPr>
        <dsp:cNvPr id="0" name=""/>
        <dsp:cNvSpPr/>
      </dsp:nvSpPr>
      <dsp:spPr>
        <a:xfrm>
          <a:off x="110" y="1461229"/>
          <a:ext cx="1170703" cy="653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all">
              <a:solidFill>
                <a:sysClr val="windowText" lastClr="000000">
                  <a:hueOff val="0"/>
                  <a:satOff val="0"/>
                  <a:lumOff val="0"/>
                  <a:alphaOff val="0"/>
                </a:sysClr>
              </a:solidFill>
              <a:latin typeface="Calibri" panose="020F0502020204030204"/>
              <a:ea typeface="+mn-ea"/>
              <a:cs typeface="+mn-cs"/>
            </a:rPr>
            <a:t>Create new housing</a:t>
          </a:r>
          <a:br>
            <a:rPr lang="en-US" sz="1600" kern="1200" cap="all">
              <a:solidFill>
                <a:sysClr val="windowText" lastClr="000000">
                  <a:hueOff val="0"/>
                  <a:satOff val="0"/>
                  <a:lumOff val="0"/>
                  <a:alphaOff val="0"/>
                </a:sysClr>
              </a:solidFill>
              <a:latin typeface="Calibri" panose="020F0502020204030204"/>
              <a:ea typeface="+mn-ea"/>
              <a:cs typeface="+mn-cs"/>
            </a:rPr>
          </a:br>
          <a:r>
            <a:rPr lang="en-US" sz="1600" kern="1200" cap="all">
              <a:solidFill>
                <a:sysClr val="windowText" lastClr="000000">
                  <a:hueOff val="0"/>
                  <a:satOff val="0"/>
                  <a:lumOff val="0"/>
                  <a:alphaOff val="0"/>
                </a:sysClr>
              </a:solidFill>
              <a:latin typeface="Calibri" panose="020F0502020204030204"/>
              <a:ea typeface="+mn-ea"/>
              <a:cs typeface="+mn-cs"/>
            </a:rPr>
            <a:t> </a:t>
          </a:r>
        </a:p>
      </dsp:txBody>
      <dsp:txXfrm>
        <a:off x="110" y="1461229"/>
        <a:ext cx="1170703" cy="653032"/>
      </dsp:txXfrm>
    </dsp:sp>
    <dsp:sp modelId="{271C1F68-66BE-46F9-BF62-AD1CAEA5F63A}">
      <dsp:nvSpPr>
        <dsp:cNvPr id="0" name=""/>
        <dsp:cNvSpPr/>
      </dsp:nvSpPr>
      <dsp:spPr>
        <a:xfrm>
          <a:off x="1603973" y="524666"/>
          <a:ext cx="714128" cy="714128"/>
        </a:xfrm>
        <a:prstGeom prst="ellipse">
          <a:avLst/>
        </a:prstGeom>
        <a:solidFill>
          <a:srgbClr val="36AFCE">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9127A6CB-6EA4-4CBD-A4FF-7B743B13055B}">
      <dsp:nvSpPr>
        <dsp:cNvPr id="0" name=""/>
        <dsp:cNvSpPr/>
      </dsp:nvSpPr>
      <dsp:spPr>
        <a:xfrm>
          <a:off x="1756164" y="676858"/>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2A0218E-67FF-46E9-98EA-277A317424D0}">
      <dsp:nvSpPr>
        <dsp:cNvPr id="0" name=""/>
        <dsp:cNvSpPr/>
      </dsp:nvSpPr>
      <dsp:spPr>
        <a:xfrm>
          <a:off x="1375686" y="1461229"/>
          <a:ext cx="1170703" cy="653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all">
              <a:solidFill>
                <a:sysClr val="windowText" lastClr="000000">
                  <a:hueOff val="0"/>
                  <a:satOff val="0"/>
                  <a:lumOff val="0"/>
                  <a:alphaOff val="0"/>
                </a:sysClr>
              </a:solidFill>
              <a:latin typeface="Calibri" panose="020F0502020204030204"/>
              <a:ea typeface="+mn-ea"/>
              <a:cs typeface="+mn-cs"/>
            </a:rPr>
            <a:t>Rehabilitate housing</a:t>
          </a:r>
          <a:br>
            <a:rPr lang="en-US" sz="1600" kern="1200" cap="all">
              <a:solidFill>
                <a:sysClr val="windowText" lastClr="000000">
                  <a:hueOff val="0"/>
                  <a:satOff val="0"/>
                  <a:lumOff val="0"/>
                  <a:alphaOff val="0"/>
                </a:sysClr>
              </a:solidFill>
              <a:latin typeface="Calibri" panose="020F0502020204030204"/>
              <a:ea typeface="+mn-ea"/>
              <a:cs typeface="+mn-cs"/>
            </a:rPr>
          </a:br>
          <a:r>
            <a:rPr lang="en-US" sz="1600" kern="1200" cap="all">
              <a:solidFill>
                <a:sysClr val="windowText" lastClr="000000">
                  <a:hueOff val="0"/>
                  <a:satOff val="0"/>
                  <a:lumOff val="0"/>
                  <a:alphaOff val="0"/>
                </a:sysClr>
              </a:solidFill>
              <a:latin typeface="Calibri" panose="020F0502020204030204"/>
              <a:ea typeface="+mn-ea"/>
              <a:cs typeface="+mn-cs"/>
            </a:rPr>
            <a:t> </a:t>
          </a:r>
        </a:p>
      </dsp:txBody>
      <dsp:txXfrm>
        <a:off x="1375686" y="1461229"/>
        <a:ext cx="1170703" cy="653032"/>
      </dsp:txXfrm>
    </dsp:sp>
    <dsp:sp modelId="{3B10A252-E520-4C0D-A7F3-33C2EB3F79DA}">
      <dsp:nvSpPr>
        <dsp:cNvPr id="0" name=""/>
        <dsp:cNvSpPr/>
      </dsp:nvSpPr>
      <dsp:spPr>
        <a:xfrm>
          <a:off x="2979549" y="524666"/>
          <a:ext cx="714128" cy="714128"/>
        </a:xfrm>
        <a:prstGeom prst="ellipse">
          <a:avLst/>
        </a:prstGeom>
        <a:solidFill>
          <a:srgbClr val="1D6FA9">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19939B3B-3FEF-455B-BF36-8A0D8AAD669E}">
      <dsp:nvSpPr>
        <dsp:cNvPr id="0" name=""/>
        <dsp:cNvSpPr/>
      </dsp:nvSpPr>
      <dsp:spPr>
        <a:xfrm>
          <a:off x="3131741" y="676858"/>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F008CB9-51AA-4D45-B171-FBB2C02DDB3A}">
      <dsp:nvSpPr>
        <dsp:cNvPr id="0" name=""/>
        <dsp:cNvSpPr/>
      </dsp:nvSpPr>
      <dsp:spPr>
        <a:xfrm>
          <a:off x="2751262" y="1461229"/>
          <a:ext cx="1170703" cy="653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100000"/>
            </a:lnSpc>
            <a:spcBef>
              <a:spcPct val="0"/>
            </a:spcBef>
            <a:spcAft>
              <a:spcPct val="35000"/>
            </a:spcAft>
            <a:buNone/>
            <a:defRPr cap="all"/>
          </a:pPr>
          <a:r>
            <a:rPr lang="en-US" sz="1500" kern="1200" cap="all">
              <a:solidFill>
                <a:sysClr val="windowText" lastClr="000000">
                  <a:hueOff val="0"/>
                  <a:satOff val="0"/>
                  <a:lumOff val="0"/>
                  <a:alphaOff val="0"/>
                </a:sysClr>
              </a:solidFill>
              <a:latin typeface="Calibri" panose="020F0502020204030204"/>
              <a:ea typeface="+mn-ea"/>
              <a:cs typeface="+mn-cs"/>
            </a:rPr>
            <a:t>Build infrastructure</a:t>
          </a:r>
          <a:br>
            <a:rPr lang="en-US" sz="1500" kern="1200" cap="all">
              <a:solidFill>
                <a:sysClr val="windowText" lastClr="000000">
                  <a:hueOff val="0"/>
                  <a:satOff val="0"/>
                  <a:lumOff val="0"/>
                  <a:alphaOff val="0"/>
                </a:sysClr>
              </a:solidFill>
              <a:latin typeface="Calibri" panose="020F0502020204030204"/>
              <a:ea typeface="+mn-ea"/>
              <a:cs typeface="+mn-cs"/>
            </a:rPr>
          </a:br>
          <a:r>
            <a:rPr lang="en-US" sz="1500" kern="1200" cap="all">
              <a:solidFill>
                <a:sysClr val="windowText" lastClr="000000">
                  <a:hueOff val="0"/>
                  <a:satOff val="0"/>
                  <a:lumOff val="0"/>
                  <a:alphaOff val="0"/>
                </a:sysClr>
              </a:solidFill>
              <a:latin typeface="Calibri" panose="020F0502020204030204"/>
              <a:ea typeface="+mn-ea"/>
              <a:cs typeface="+mn-cs"/>
            </a:rPr>
            <a:t> </a:t>
          </a:r>
        </a:p>
      </dsp:txBody>
      <dsp:txXfrm>
        <a:off x="2751262" y="1461229"/>
        <a:ext cx="1170703" cy="653032"/>
      </dsp:txXfrm>
    </dsp:sp>
    <dsp:sp modelId="{3F0C746C-3675-41E2-836C-2DF4E6DC9750}">
      <dsp:nvSpPr>
        <dsp:cNvPr id="0" name=""/>
        <dsp:cNvSpPr/>
      </dsp:nvSpPr>
      <dsp:spPr>
        <a:xfrm>
          <a:off x="4355125" y="524666"/>
          <a:ext cx="714128" cy="714128"/>
        </a:xfrm>
        <a:prstGeom prst="ellipse">
          <a:avLst/>
        </a:prstGeom>
        <a:solidFill>
          <a:srgbClr val="B74919">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1CCF4630-5E18-4E45-9850-4EEB8166E838}">
      <dsp:nvSpPr>
        <dsp:cNvPr id="0" name=""/>
        <dsp:cNvSpPr/>
      </dsp:nvSpPr>
      <dsp:spPr>
        <a:xfrm>
          <a:off x="4507317" y="704429"/>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2074172-2A34-4415-A324-3621E2E61A12}">
      <dsp:nvSpPr>
        <dsp:cNvPr id="0" name=""/>
        <dsp:cNvSpPr/>
      </dsp:nvSpPr>
      <dsp:spPr>
        <a:xfrm>
          <a:off x="4126838" y="1461229"/>
          <a:ext cx="1170703" cy="653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all">
              <a:solidFill>
                <a:sysClr val="windowText" lastClr="000000"/>
              </a:solidFill>
              <a:latin typeface="Calibri" panose="020F0502020204030204"/>
              <a:ea typeface="+mn-ea"/>
              <a:cs typeface="+mn-cs"/>
            </a:rPr>
            <a:t>Construct community facilities</a:t>
          </a:r>
          <a:br>
            <a:rPr lang="en-US" sz="1600" kern="1200" cap="all">
              <a:solidFill>
                <a:sysClr val="windowText" lastClr="000000"/>
              </a:solidFill>
              <a:latin typeface="Calibri" panose="020F0502020204030204"/>
              <a:ea typeface="+mn-ea"/>
              <a:cs typeface="+mn-cs"/>
            </a:rPr>
          </a:br>
          <a:r>
            <a:rPr lang="en-US" sz="1600" kern="1200" cap="all">
              <a:solidFill>
                <a:sysClr val="windowText" lastClr="000000"/>
              </a:solidFill>
              <a:latin typeface="Calibri" panose="020F0502020204030204"/>
              <a:ea typeface="+mn-ea"/>
              <a:cs typeface="+mn-cs"/>
            </a:rPr>
            <a:t> </a:t>
          </a:r>
        </a:p>
      </dsp:txBody>
      <dsp:txXfrm>
        <a:off x="4126838" y="1461229"/>
        <a:ext cx="1170703" cy="653032"/>
      </dsp:txXfrm>
    </dsp:sp>
    <dsp:sp modelId="{324D3FA0-DCE2-4651-A911-B4DAF80F77BD}">
      <dsp:nvSpPr>
        <dsp:cNvPr id="0" name=""/>
        <dsp:cNvSpPr/>
      </dsp:nvSpPr>
      <dsp:spPr>
        <a:xfrm>
          <a:off x="916185" y="2406937"/>
          <a:ext cx="714128" cy="714128"/>
        </a:xfrm>
        <a:prstGeom prst="ellipse">
          <a:avLst/>
        </a:prstGeom>
        <a:solidFill>
          <a:srgbClr val="F19D19">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8C287CDD-2C9A-4FCA-9E14-34AF4A509CD6}">
      <dsp:nvSpPr>
        <dsp:cNvPr id="0" name=""/>
        <dsp:cNvSpPr/>
      </dsp:nvSpPr>
      <dsp:spPr>
        <a:xfrm>
          <a:off x="1068376" y="2559129"/>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FE45E98-7895-41C5-8C38-89F5F30C0A46}">
      <dsp:nvSpPr>
        <dsp:cNvPr id="0" name=""/>
        <dsp:cNvSpPr/>
      </dsp:nvSpPr>
      <dsp:spPr>
        <a:xfrm>
          <a:off x="687898" y="3343500"/>
          <a:ext cx="1170703" cy="653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all">
              <a:solidFill>
                <a:sysClr val="windowText" lastClr="000000">
                  <a:hueOff val="0"/>
                  <a:satOff val="0"/>
                  <a:lumOff val="0"/>
                  <a:alphaOff val="0"/>
                </a:sysClr>
              </a:solidFill>
              <a:latin typeface="Calibri" panose="020F0502020204030204"/>
              <a:ea typeface="+mn-ea"/>
              <a:cs typeface="+mn-cs"/>
            </a:rPr>
            <a:t>Acquire land to be used for housing</a:t>
          </a:r>
          <a:br>
            <a:rPr lang="en-US" sz="1600" kern="1200" cap="all">
              <a:solidFill>
                <a:sysClr val="windowText" lastClr="000000">
                  <a:hueOff val="0"/>
                  <a:satOff val="0"/>
                  <a:lumOff val="0"/>
                  <a:alphaOff val="0"/>
                </a:sysClr>
              </a:solidFill>
              <a:latin typeface="Calibri" panose="020F0502020204030204"/>
              <a:ea typeface="+mn-ea"/>
              <a:cs typeface="+mn-cs"/>
            </a:rPr>
          </a:br>
          <a:r>
            <a:rPr lang="en-US" sz="1600" kern="1200" cap="all">
              <a:solidFill>
                <a:sysClr val="windowText" lastClr="000000">
                  <a:hueOff val="0"/>
                  <a:satOff val="0"/>
                  <a:lumOff val="0"/>
                  <a:alphaOff val="0"/>
                </a:sysClr>
              </a:solidFill>
              <a:latin typeface="Calibri" panose="020F0502020204030204"/>
              <a:ea typeface="+mn-ea"/>
              <a:cs typeface="+mn-cs"/>
            </a:rPr>
            <a:t> </a:t>
          </a:r>
        </a:p>
      </dsp:txBody>
      <dsp:txXfrm>
        <a:off x="687898" y="3343500"/>
        <a:ext cx="1170703" cy="653032"/>
      </dsp:txXfrm>
    </dsp:sp>
    <dsp:sp modelId="{C91BE0D0-0CD4-4100-B86A-BB5D5B1F2E81}">
      <dsp:nvSpPr>
        <dsp:cNvPr id="0" name=""/>
        <dsp:cNvSpPr/>
      </dsp:nvSpPr>
      <dsp:spPr>
        <a:xfrm>
          <a:off x="2291761" y="2406937"/>
          <a:ext cx="714128" cy="714128"/>
        </a:xfrm>
        <a:prstGeom prst="ellipse">
          <a:avLst/>
        </a:prstGeom>
        <a:solidFill>
          <a:srgbClr val="8BC145">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5B77A7EB-0584-4A19-A570-A76F7377563E}">
      <dsp:nvSpPr>
        <dsp:cNvPr id="0" name=""/>
        <dsp:cNvSpPr/>
      </dsp:nvSpPr>
      <dsp:spPr>
        <a:xfrm>
          <a:off x="2443952" y="2559129"/>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88E49B-BEB6-46E7-A8BC-E97E62D20A4F}">
      <dsp:nvSpPr>
        <dsp:cNvPr id="0" name=""/>
        <dsp:cNvSpPr/>
      </dsp:nvSpPr>
      <dsp:spPr>
        <a:xfrm>
          <a:off x="2063474" y="3343500"/>
          <a:ext cx="1170703" cy="653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all">
              <a:solidFill>
                <a:sysClr val="windowText" lastClr="000000">
                  <a:hueOff val="0"/>
                  <a:satOff val="0"/>
                  <a:lumOff val="0"/>
                  <a:alphaOff val="0"/>
                </a:sysClr>
              </a:solidFill>
              <a:latin typeface="Calibri" panose="020F0502020204030204"/>
              <a:ea typeface="+mn-ea"/>
              <a:cs typeface="+mn-cs"/>
            </a:rPr>
            <a:t>Prepare architectural &amp; engineering plans</a:t>
          </a:r>
          <a:br>
            <a:rPr lang="en-US" sz="1600" kern="1200" cap="all">
              <a:solidFill>
                <a:sysClr val="windowText" lastClr="000000">
                  <a:hueOff val="0"/>
                  <a:satOff val="0"/>
                  <a:lumOff val="0"/>
                  <a:alphaOff val="0"/>
                </a:sysClr>
              </a:solidFill>
              <a:latin typeface="Calibri" panose="020F0502020204030204"/>
              <a:ea typeface="+mn-ea"/>
              <a:cs typeface="+mn-cs"/>
            </a:rPr>
          </a:br>
          <a:r>
            <a:rPr lang="en-US" sz="1600" kern="1200" cap="all">
              <a:solidFill>
                <a:sysClr val="windowText" lastClr="000000">
                  <a:hueOff val="0"/>
                  <a:satOff val="0"/>
                  <a:lumOff val="0"/>
                  <a:alphaOff val="0"/>
                </a:sysClr>
              </a:solidFill>
              <a:latin typeface="Calibri" panose="020F0502020204030204"/>
              <a:ea typeface="+mn-ea"/>
              <a:cs typeface="+mn-cs"/>
            </a:rPr>
            <a:t> </a:t>
          </a:r>
        </a:p>
      </dsp:txBody>
      <dsp:txXfrm>
        <a:off x="2063474" y="3343500"/>
        <a:ext cx="1170703" cy="653032"/>
      </dsp:txXfrm>
    </dsp:sp>
    <dsp:sp modelId="{B053AEEC-7EC6-486D-A819-E1271695303E}">
      <dsp:nvSpPr>
        <dsp:cNvPr id="0" name=""/>
        <dsp:cNvSpPr/>
      </dsp:nvSpPr>
      <dsp:spPr>
        <a:xfrm>
          <a:off x="3667337" y="2406937"/>
          <a:ext cx="714128" cy="714128"/>
        </a:xfrm>
        <a:prstGeom prst="ellipse">
          <a:avLst/>
        </a:prstGeom>
        <a:solidFill>
          <a:srgbClr val="36AFCE">
            <a:hueOff val="0"/>
            <a:satOff val="0"/>
            <a:lumOff val="0"/>
            <a:alphaOff val="0"/>
          </a:srgbClr>
        </a:solidFill>
        <a:ln>
          <a:noFill/>
        </a:ln>
        <a:effectLst/>
      </dsp:spPr>
      <dsp:style>
        <a:lnRef idx="0">
          <a:scrgbClr r="0" g="0" b="0"/>
        </a:lnRef>
        <a:fillRef idx="1">
          <a:scrgbClr r="0" g="0" b="0"/>
        </a:fillRef>
        <a:effectRef idx="2">
          <a:scrgbClr r="0" g="0" b="0"/>
        </a:effectRef>
        <a:fontRef idx="minor"/>
      </dsp:style>
    </dsp:sp>
    <dsp:sp modelId="{91E4214E-2556-4530-B1CE-74D8B1A5F9A7}">
      <dsp:nvSpPr>
        <dsp:cNvPr id="0" name=""/>
        <dsp:cNvSpPr/>
      </dsp:nvSpPr>
      <dsp:spPr>
        <a:xfrm>
          <a:off x="3819529" y="2559129"/>
          <a:ext cx="409746" cy="40974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1ED68D9-916C-44C3-8C67-759F546A83F7}">
      <dsp:nvSpPr>
        <dsp:cNvPr id="0" name=""/>
        <dsp:cNvSpPr/>
      </dsp:nvSpPr>
      <dsp:spPr>
        <a:xfrm>
          <a:off x="3439050" y="3343500"/>
          <a:ext cx="1170703" cy="6530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defRPr cap="all"/>
          </a:pPr>
          <a:r>
            <a:rPr lang="en-US" sz="1600" kern="1200" cap="all">
              <a:solidFill>
                <a:sysClr val="windowText" lastClr="000000">
                  <a:hueOff val="0"/>
                  <a:satOff val="0"/>
                  <a:lumOff val="0"/>
                  <a:alphaOff val="0"/>
                </a:sysClr>
              </a:solidFill>
              <a:latin typeface="Calibri" panose="020F0502020204030204"/>
              <a:ea typeface="+mn-ea"/>
              <a:cs typeface="+mn-cs"/>
            </a:rPr>
            <a:t>Fund financing costs</a:t>
          </a:r>
        </a:p>
      </dsp:txBody>
      <dsp:txXfrm>
        <a:off x="3439050" y="3343500"/>
        <a:ext cx="1170703" cy="65303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CD0AB8-AD4C-4463-BB43-44B62BED22A9}" type="datetimeFigureOut">
              <a:rPr lang="en-US" smtClean="0"/>
              <a:t>7/13/2026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E924AA-0B47-46AC-9CF0-0B51BD9B7A3C}" type="slidenum">
              <a:rPr lang="en-US" smtClean="0"/>
              <a:t>‹#›</a:t>
            </a:fld>
            <a:endParaRPr lang="en-US"/>
          </a:p>
        </p:txBody>
      </p:sp>
    </p:spTree>
    <p:extLst>
      <p:ext uri="{BB962C8B-B14F-4D97-AF65-F5344CB8AC3E}">
        <p14:creationId xmlns:p14="http://schemas.microsoft.com/office/powerpoint/2010/main" val="30393850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9E859E-E606-310F-5503-628E308159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0C77FF8-38CD-9C37-B9A6-7F5C69F567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7091D9-4181-EBB0-D4FA-C712CA38F4E4}"/>
              </a:ext>
            </a:extLst>
          </p:cNvPr>
          <p:cNvSpPr>
            <a:spLocks noGrp="1"/>
          </p:cNvSpPr>
          <p:nvPr>
            <p:ph type="body" idx="1"/>
          </p:nvPr>
        </p:nvSpPr>
        <p:spPr/>
        <p:txBody>
          <a:bodyPr/>
          <a:lstStyle/>
          <a:p>
            <a:pPr marL="228600" lvl="0" indent="-228600">
              <a:buFont typeface="+mj-lt"/>
              <a:buAutoNum type="arabicPeriod"/>
            </a:pPr>
            <a:r>
              <a:rPr lang="en-US" sz="1200" kern="1200" dirty="0">
                <a:solidFill>
                  <a:schemeClr val="tx1"/>
                </a:solidFill>
                <a:effectLst/>
                <a:latin typeface="+mn-lt"/>
                <a:ea typeface="+mn-ea"/>
                <a:cs typeface="+mn-cs"/>
              </a:rPr>
              <a:t>Good Morning - Thank you for the introduction</a:t>
            </a:r>
          </a:p>
          <a:p>
            <a:pPr marL="228600" lvl="0" indent="-228600">
              <a:buFont typeface="+mj-lt"/>
              <a:buAutoNum type="arabicPeriod"/>
            </a:pPr>
            <a:r>
              <a:rPr lang="en-US" sz="1200" kern="1200" dirty="0">
                <a:solidFill>
                  <a:schemeClr val="tx1"/>
                </a:solidFill>
                <a:effectLst/>
                <a:latin typeface="+mn-lt"/>
                <a:ea typeface="+mn-ea"/>
                <a:cs typeface="+mn-cs"/>
              </a:rPr>
              <a:t>It is good to be with all of you here to talk about what’s facing Tribes today and to explore ways we can work together to advance self-determination to expand economic opportunities through housing stability</a:t>
            </a:r>
          </a:p>
          <a:p>
            <a:pPr marL="228600" lvl="0" indent="-228600">
              <a:buFont typeface="+mj-lt"/>
              <a:buAutoNum type="arabicPeriod"/>
            </a:pPr>
            <a:r>
              <a:rPr lang="en-US" sz="1200" kern="1200" dirty="0">
                <a:solidFill>
                  <a:schemeClr val="tx1"/>
                </a:solidFill>
                <a:effectLst/>
                <a:latin typeface="+mn-lt"/>
                <a:ea typeface="+mn-ea"/>
                <a:cs typeface="+mn-cs"/>
              </a:rPr>
              <a:t>My name is Tonya Plummer and I am the Director of the Office of Loan Guarantee in HUD’s Office of Native American Programs overseeing the Section 184 and Title VI programs</a:t>
            </a:r>
          </a:p>
          <a:p>
            <a:pPr marL="228600" lvl="0" indent="-228600">
              <a:buFont typeface="+mj-lt"/>
              <a:buAutoNum type="arabicPeriod"/>
            </a:pPr>
            <a:r>
              <a:rPr lang="en-US" sz="1200" kern="1200" dirty="0">
                <a:solidFill>
                  <a:schemeClr val="tx1"/>
                </a:solidFill>
                <a:effectLst/>
                <a:latin typeface="+mn-lt"/>
                <a:ea typeface="+mn-ea"/>
                <a:cs typeface="+mn-cs"/>
              </a:rPr>
              <a:t>I am an enrolled member of the Sisseton Wahpeton Oyate, I am Dakota, Assiniboine and Cree. </a:t>
            </a:r>
          </a:p>
          <a:p>
            <a:pPr marL="228600" lvl="0" indent="-228600">
              <a:buFont typeface="+mj-lt"/>
              <a:buAutoNum type="arabicPeriod"/>
            </a:pPr>
            <a:r>
              <a:rPr lang="en-US" sz="1200" kern="1200" dirty="0">
                <a:solidFill>
                  <a:schemeClr val="tx1"/>
                </a:solidFill>
                <a:effectLst/>
                <a:latin typeface="+mn-lt"/>
                <a:ea typeface="+mn-ea"/>
                <a:cs typeface="+mn-cs"/>
              </a:rPr>
              <a:t>I was born in Montana where I raised my children, and about a year and a half ago I moved to Washington DC to enter federal service, where I bring experience from the private sector in for-profit finance and mortgage banking, non-profit Native CDFIs, and Tribal housing, policy and economic development to HUD. </a:t>
            </a:r>
          </a:p>
          <a:p>
            <a:pPr marL="228600" lvl="0" indent="-228600">
              <a:buFont typeface="+mj-lt"/>
              <a:buAutoNum type="arabicPeriod"/>
            </a:pPr>
            <a:r>
              <a:rPr lang="en-US" sz="1200" kern="1200" dirty="0">
                <a:solidFill>
                  <a:schemeClr val="tx1"/>
                </a:solidFill>
                <a:effectLst/>
                <a:latin typeface="+mn-lt"/>
                <a:ea typeface="+mn-ea"/>
                <a:cs typeface="+mn-cs"/>
              </a:rPr>
              <a:t>It’s been an honor to lead a team of committed professionals to best serve Tribal communities and we remain committed to that endeavor daily. </a:t>
            </a:r>
          </a:p>
          <a:p>
            <a:endParaRPr lang="en-US" dirty="0"/>
          </a:p>
        </p:txBody>
      </p:sp>
      <p:sp>
        <p:nvSpPr>
          <p:cNvPr id="4" name="Slide Number Placeholder 3">
            <a:extLst>
              <a:ext uri="{FF2B5EF4-FFF2-40B4-BE49-F238E27FC236}">
                <a16:creationId xmlns:a16="http://schemas.microsoft.com/office/drawing/2014/main" id="{D78C6829-B999-DDD2-8260-2EE7307D31C7}"/>
              </a:ext>
            </a:extLst>
          </p:cNvPr>
          <p:cNvSpPr>
            <a:spLocks noGrp="1"/>
          </p:cNvSpPr>
          <p:nvPr>
            <p:ph type="sldNum" sz="quarter" idx="5"/>
          </p:nvPr>
        </p:nvSpPr>
        <p:spPr/>
        <p:txBody>
          <a:bodyPr/>
          <a:lstStyle/>
          <a:p>
            <a:pPr marL="0" marR="0" lvl="0" indent="0" algn="r" defTabSz="933237" rtl="0" eaLnBrk="1" fontAlgn="auto" latinLnBrk="0" hangingPunct="1">
              <a:lnSpc>
                <a:spcPct val="100000"/>
              </a:lnSpc>
              <a:spcBef>
                <a:spcPts val="0"/>
              </a:spcBef>
              <a:spcAft>
                <a:spcPts val="0"/>
              </a:spcAft>
              <a:buClrTx/>
              <a:buSzTx/>
              <a:buFontTx/>
              <a:buNone/>
              <a:tabLst/>
              <a:defRPr/>
            </a:pPr>
            <a:fld id="{05B26218-3D2C-4B84-AE42-BF0998E0F5F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33237"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75592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Further updates in the use of collateral are designed specifically to improve homeownership rates on Tribal lands.</a:t>
            </a:r>
          </a:p>
          <a:p>
            <a:pPr marL="228600" indent="-228600">
              <a:buFont typeface="+mj-lt"/>
              <a:buAutoNum type="arabicPeriod"/>
            </a:pPr>
            <a:r>
              <a:rPr lang="en-US" dirty="0"/>
              <a:t>Overall program updates include greater ability to tap into the equity built over time for asset building purposes and updating key processing features.</a:t>
            </a:r>
          </a:p>
          <a:p>
            <a:pPr marL="228600" indent="-228600">
              <a:buFont typeface="+mj-lt"/>
              <a:buAutoNum type="arabicPeriod"/>
            </a:pPr>
            <a:r>
              <a:rPr lang="en-US" dirty="0"/>
              <a:t>Finally, the program is working to streamline and upgrade its systems for increased automation and maximum efficiency.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189FB-91EC-4BD3-BCBA-0AA0FF9296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485280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The Section 184 program is authorized under the Housing and Community Development Act of 1992 (Act), as amended, under the program, HUD guarantees loans made to Indian families, Indian Tribes, and TDHEs within approved program areas.</a:t>
            </a:r>
          </a:p>
          <a:p>
            <a:pPr marL="228600" indent="-228600">
              <a:buAutoNum type="arabicPeriod"/>
            </a:pPr>
            <a:r>
              <a:rPr lang="en-US"/>
              <a:t>April 13, 2023, OLG released Dear Lender Letter 2023-02 that states: </a:t>
            </a:r>
          </a:p>
          <a:p>
            <a:pPr marL="0" indent="0">
              <a:buNone/>
            </a:pPr>
            <a:r>
              <a:rPr lang="en-US"/>
              <a:t>Tribes may request an expansion of their Section 184 Approved Program Area on a county-by-county basis. To request HUD’s approval of the expansion, Tribes must submit a statement providing the reason for the request, the name of the county or a list of the counties the Tribe would like to include in their Section 184 Approved Program Area and a certification as to the presence of enrolled Tribal members in the county or counties. The certification must include a statement that the Tribe has enrolled Tribal members residing in the county or counties listed. The certification must be signed and dated by an authorized Tribal official. </a:t>
            </a:r>
          </a:p>
          <a:p>
            <a:pPr marL="0" indent="0">
              <a:buNone/>
            </a:pPr>
            <a:r>
              <a:rPr lang="en-US"/>
              <a:t>3. We are proud to announce that on June 15, 2026 </a:t>
            </a:r>
            <a:r>
              <a:rPr lang="en-US" sz="1200" b="0" i="0" kern="1200">
                <a:solidFill>
                  <a:schemeClr val="tx1"/>
                </a:solidFill>
                <a:effectLst/>
                <a:latin typeface="+mn-lt"/>
                <a:ea typeface="+mn-ea"/>
                <a:cs typeface="+mn-cs"/>
              </a:rPr>
              <a:t>HUD Expanded Section 184 Indian Home Loan Guarantee Program to 356 counties and cities across six states – Expansion Makes Entire States of Alabama, Georgia, Maryland, New York, and Virginia Eligible for Program During National Homeownership Month.  </a:t>
            </a:r>
          </a:p>
          <a:p>
            <a:pPr marL="0" indent="0">
              <a:buNone/>
            </a:pPr>
            <a:r>
              <a:rPr lang="en-US" sz="1200" b="0" i="0" kern="1200">
                <a:solidFill>
                  <a:schemeClr val="tx1"/>
                </a:solidFill>
                <a:effectLst/>
                <a:latin typeface="+mn-lt"/>
                <a:ea typeface="+mn-ea"/>
                <a:cs typeface="+mn-cs"/>
              </a:rPr>
              <a:t>4. Up until a few years ago Texas only had 3 approved counties.  As of today, they are up to 16 counties because of tribes requesting and demonstrating a need in other areas of Texas. </a:t>
            </a:r>
          </a:p>
          <a:p>
            <a:pPr marL="0" indent="0">
              <a:buNone/>
            </a:pPr>
            <a:r>
              <a:rPr lang="en-US" sz="1200" b="0" i="0" kern="1200">
                <a:solidFill>
                  <a:schemeClr val="tx1"/>
                </a:solidFill>
                <a:effectLst/>
                <a:latin typeface="+mn-lt"/>
                <a:ea typeface="+mn-ea"/>
                <a:cs typeface="+mn-cs"/>
              </a:rPr>
              <a:t>5. How can you help the Section 184 program expand?    When you are speaking to tribes you can help them by letting them know there are options to expand their areas for their members. It does not need to be located in their operating area.  Our Tribal Relations Department that can assist them with this. </a:t>
            </a:r>
          </a:p>
          <a:p>
            <a:pPr marL="0" indent="0">
              <a:buNone/>
            </a:pPr>
            <a:endParaRPr lang="en-US" sz="1200" b="0" i="0" kern="1200">
              <a:solidFill>
                <a:schemeClr val="tx1"/>
              </a:solidFill>
              <a:effectLst/>
              <a:latin typeface="+mn-lt"/>
              <a:ea typeface="+mn-ea"/>
              <a:cs typeface="+mn-cs"/>
            </a:endParaRPr>
          </a:p>
          <a:p>
            <a:pPr marL="0" indent="0">
              <a:buNone/>
            </a:pPr>
            <a:endParaRPr lang="en-US" sz="1200" b="0" i="0" kern="1200">
              <a:solidFill>
                <a:schemeClr val="tx1"/>
              </a:solidFill>
              <a:effectLst/>
              <a:latin typeface="+mn-lt"/>
              <a:ea typeface="+mn-ea"/>
              <a:cs typeface="+mn-cs"/>
            </a:endParaRPr>
          </a:p>
          <a:p>
            <a:pPr marL="0" indent="0">
              <a:buNone/>
            </a:pPr>
            <a:r>
              <a:rPr lang="en-US" sz="1200" b="0" i="0" kern="1200">
                <a:solidFill>
                  <a:schemeClr val="tx1"/>
                </a:solidFill>
                <a:effectLst/>
                <a:latin typeface="+mn-lt"/>
                <a:ea typeface="+mn-ea"/>
                <a:cs typeface="+mn-cs"/>
              </a:rPr>
              <a:t>ERIC </a:t>
            </a:r>
          </a:p>
          <a:p>
            <a:pPr marL="0" indent="0">
              <a:buNone/>
            </a:pPr>
            <a:endParaRPr lang="en-US" sz="1200" b="0" i="0" kern="1200">
              <a:solidFill>
                <a:schemeClr val="tx1"/>
              </a:solidFill>
              <a:effectLst/>
              <a:latin typeface="+mn-lt"/>
              <a:ea typeface="+mn-ea"/>
              <a:cs typeface="+mn-cs"/>
            </a:endParaRPr>
          </a:p>
          <a:p>
            <a:pPr marL="0" indent="0">
              <a:buNone/>
            </a:pPr>
            <a:r>
              <a:rPr lang="en-US" sz="1200" b="0" i="0" kern="1200">
                <a:solidFill>
                  <a:schemeClr val="tx1"/>
                </a:solidFill>
                <a:effectLst/>
                <a:latin typeface="+mn-lt"/>
                <a:ea typeface="+mn-ea"/>
                <a:cs typeface="+mn-cs"/>
              </a:rPr>
              <a:t>DANA IS NEXT – TRIVIA QUESTION</a:t>
            </a:r>
          </a:p>
          <a:p>
            <a:pPr marL="0" indent="0">
              <a:buNone/>
            </a:pPr>
            <a:endParaRPr lang="en-US" sz="1200" b="0" i="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1B7189FB-91EC-4BD3-BCBA-0AA0FF92968E}" type="slidenum">
              <a:rPr lang="en-US" smtClean="0"/>
              <a:t>11</a:t>
            </a:fld>
            <a:endParaRPr lang="en-US"/>
          </a:p>
        </p:txBody>
      </p:sp>
    </p:spTree>
    <p:extLst>
      <p:ext uri="{BB962C8B-B14F-4D97-AF65-F5344CB8AC3E}">
        <p14:creationId xmlns:p14="http://schemas.microsoft.com/office/powerpoint/2010/main" val="30982712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28600" indent="-228600">
              <a:buAutoNum type="arabicPeriod"/>
            </a:pPr>
            <a:r>
              <a:rPr lang="en-US" dirty="0"/>
              <a:t>OLG has developed a strong Tribal Relations team, whose primary objective is to establish and maintain an excellent working relationship with each Tribe. What that entails is respectful, open communication with all members and staff including the Chairperson, the Housing Directors, the land management staff, etc. We want to build that rapport and keep it in good standing so that that in the event issues arise, we have that solid relationship to resolve.</a:t>
            </a:r>
          </a:p>
          <a:p>
            <a:pPr marL="228600" indent="-228600">
              <a:buAutoNum type="arabicPeriod"/>
            </a:pPr>
            <a:r>
              <a:rPr lang="en-US" dirty="0"/>
              <a:t>Within that relationship, we want to work with the Tribes to find their areas of need. Where are they deficient in terms of housing. What are their plans as they continue to develop. Do they have recent housing assessments?</a:t>
            </a:r>
          </a:p>
          <a:p>
            <a:pPr marL="228600" indent="-228600">
              <a:buAutoNum type="arabicPeriod"/>
            </a:pPr>
            <a:r>
              <a:rPr lang="en-US" dirty="0"/>
              <a:t>We have over 235 tribes that are approved for program participation and are right at the goal line with another handful. Last year around this time, we reached out to every non-participating tribe to gauge interest. </a:t>
            </a:r>
          </a:p>
          <a:p>
            <a:pPr marL="228600" indent="-228600">
              <a:buAutoNum type="arabicPeriod"/>
            </a:pPr>
            <a:r>
              <a:rPr lang="en-US" dirty="0"/>
              <a:t>As part of the Tribal approval process, we will review any tribal documents and ordinances that pertain to mortgages, leasing, foreclosure and evictions. The goal of these reviews is to always protect HUD in cases of default ensuring that we remain with the lease after those difficult processes.</a:t>
            </a:r>
          </a:p>
          <a:p>
            <a:pPr marL="228600" indent="-228600">
              <a:buAutoNum type="arabicPeriod"/>
            </a:pPr>
            <a:r>
              <a:rPr lang="en-US" dirty="0"/>
              <a:t>Another duty that we take on is the negotiation of the Note Sales to the Tribe. In that process, when it comes to tribal trust properties, we will reach out to the Tribe to negotiate the sale of the note sale (debt) to the Tribe or TDHE. If not deal can be resolved, we’ll refer to DOJ for foreclosure</a:t>
            </a:r>
          </a:p>
          <a:p>
            <a:pPr marL="228600" indent="-228600">
              <a:buAutoNum type="arabicPeriod"/>
            </a:pPr>
            <a:endParaRPr lang="en-US" dirty="0"/>
          </a:p>
          <a:p>
            <a:pPr marL="0" indent="0">
              <a:buNone/>
            </a:pPr>
            <a:r>
              <a:rPr lang="en-US" dirty="0"/>
              <a:t>ERIC</a:t>
            </a:r>
          </a:p>
          <a:p>
            <a:pPr marL="228600" indent="-228600">
              <a:buAutoNum type="arabicPeriod"/>
            </a:pPr>
            <a:endParaRPr lang="en-US" dirty="0"/>
          </a:p>
        </p:txBody>
      </p:sp>
      <p:sp>
        <p:nvSpPr>
          <p:cNvPr id="4" name="Slide Number Placeholder 3"/>
          <p:cNvSpPr>
            <a:spLocks noGrp="1"/>
          </p:cNvSpPr>
          <p:nvPr>
            <p:ph type="sldNum" sz="quarter" idx="5"/>
          </p:nvPr>
        </p:nvSpPr>
        <p:spPr/>
        <p:txBody>
          <a:bodyPr/>
          <a:lstStyle/>
          <a:p>
            <a:fld id="{1B7189FB-91EC-4BD3-BCBA-0AA0FF92968E}" type="slidenum">
              <a:rPr lang="en-US" smtClean="0"/>
              <a:t>12</a:t>
            </a:fld>
            <a:endParaRPr lang="en-US"/>
          </a:p>
        </p:txBody>
      </p:sp>
    </p:spTree>
    <p:extLst>
      <p:ext uri="{BB962C8B-B14F-4D97-AF65-F5344CB8AC3E}">
        <p14:creationId xmlns:p14="http://schemas.microsoft.com/office/powerpoint/2010/main" val="209253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always stress the importance of partnership when we work with the Tribes and lenders. Each, including OLG, plays a vital role in this process and for any of us to be successful, we all need to work together. </a:t>
            </a:r>
          </a:p>
          <a:p>
            <a:pPr marL="228600" indent="-228600">
              <a:buAutoNum type="arabicPeriod"/>
            </a:pPr>
            <a:r>
              <a:rPr lang="en-US" dirty="0"/>
              <a:t>When a borrower’s loan goes into default, the lender will send the tribe a First Right of Refusal giving them the option to resolve. </a:t>
            </a:r>
          </a:p>
          <a:p>
            <a:pPr marL="228600" indent="-228600">
              <a:buAutoNum type="arabicPeriod"/>
            </a:pPr>
            <a:r>
              <a:rPr lang="en-US" dirty="0"/>
              <a:t>Usually the Tribes will decline, which then the lender will assign the Note back to HUD and HUD will pay the lender in accordance with established policy </a:t>
            </a:r>
          </a:p>
          <a:p>
            <a:pPr marL="228600" indent="-228600">
              <a:buAutoNum type="arabicPeriod"/>
            </a:pPr>
            <a:r>
              <a:rPr lang="en-US" dirty="0"/>
              <a:t>At that time, we’ll again reach out to the Tribe/TDHE again and see if we can negotiate a sale of the Note (as we mentioned earlier). </a:t>
            </a:r>
          </a:p>
          <a:p>
            <a:pPr marL="228600" indent="-228600">
              <a:buAutoNum type="arabicPeriod"/>
            </a:pPr>
            <a:r>
              <a:rPr lang="en-US" dirty="0"/>
              <a:t>Our goal is to avoid a lengthy and expensive foreclosure and get the home back into the hands of another tribal member. </a:t>
            </a:r>
          </a:p>
          <a:p>
            <a:pPr marL="228600" indent="-228600">
              <a:buAutoNum type="arabicPeriod"/>
            </a:pPr>
            <a:r>
              <a:rPr lang="en-US" dirty="0"/>
              <a:t>Again, responsiveness and partnership is critical. If no deal can be made we’ll refer the debt to the DOJ after the foreclosure has been completed, we’ll come back to the Tribe to see if they would like to purchase or to assist in finding a potential buyer (no one know their people better than the Tribes.)</a:t>
            </a:r>
          </a:p>
          <a:p>
            <a:pPr marL="228600" indent="-228600">
              <a:buAutoNum type="arabicPeriod"/>
            </a:pPr>
            <a:r>
              <a:rPr lang="en-US" dirty="0"/>
              <a:t>We’re dependent on the Tribes to keep us up to date with current POC’s, although we have a plan in place to begin annual recertifications that we’d send to the tribe asking for current POC’s/staff, document changes, etc.</a:t>
            </a:r>
          </a:p>
        </p:txBody>
      </p:sp>
      <p:sp>
        <p:nvSpPr>
          <p:cNvPr id="4" name="Slide Number Placeholder 3"/>
          <p:cNvSpPr>
            <a:spLocks noGrp="1"/>
          </p:cNvSpPr>
          <p:nvPr>
            <p:ph type="sldNum" sz="quarter" idx="5"/>
          </p:nvPr>
        </p:nvSpPr>
        <p:spPr/>
        <p:txBody>
          <a:bodyPr/>
          <a:lstStyle/>
          <a:p>
            <a:fld id="{1B7189FB-91EC-4BD3-BCBA-0AA0FF92968E}" type="slidenum">
              <a:rPr lang="en-US" smtClean="0"/>
              <a:t>13</a:t>
            </a:fld>
            <a:endParaRPr lang="en-US"/>
          </a:p>
        </p:txBody>
      </p:sp>
    </p:spTree>
    <p:extLst>
      <p:ext uri="{BB962C8B-B14F-4D97-AF65-F5344CB8AC3E}">
        <p14:creationId xmlns:p14="http://schemas.microsoft.com/office/powerpoint/2010/main" val="3563712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OLG has developed a new Lender Relations team focused specifically on servicing the lenders who serve tribes and tribal borrowers</a:t>
            </a:r>
          </a:p>
          <a:p>
            <a:pPr marL="228600" indent="-228600">
              <a:buAutoNum type="arabicPeriod"/>
            </a:pPr>
            <a:r>
              <a:rPr lang="en-US" b="0" u="none" dirty="0"/>
              <a:t>We </a:t>
            </a:r>
            <a:r>
              <a:rPr lang="en-US" dirty="0"/>
              <a:t>understand that not all lending intuitions are alike and has therefore created multiple options to participate in OLG programs based on their needs.  </a:t>
            </a:r>
          </a:p>
          <a:p>
            <a:r>
              <a:rPr lang="en-US" dirty="0"/>
              <a:t>4. The participation types include:</a:t>
            </a:r>
            <a:br>
              <a:rPr lang="en-US" dirty="0"/>
            </a:br>
            <a:r>
              <a:rPr lang="en-US" dirty="0"/>
              <a:t>5. </a:t>
            </a:r>
            <a:r>
              <a:rPr lang="en-US" b="1" dirty="0"/>
              <a:t>Direct Guarantee Lender</a:t>
            </a:r>
            <a:r>
              <a:rPr lang="en-US" dirty="0"/>
              <a:t> – This is the FULL PARTICIPATION option where lenders may originate, underwrite, service, purchase, hold or sell Section 184 Guaranteed Loans.</a:t>
            </a:r>
          </a:p>
          <a:p>
            <a:pPr marL="0" indent="0">
              <a:buFont typeface="Arial" panose="020B0604020202020204" pitchFamily="34" charset="0"/>
              <a:buNone/>
            </a:pPr>
            <a:r>
              <a:rPr lang="en-US" b="1" dirty="0"/>
              <a:t>6. Non-Direct Guarantee Lender</a:t>
            </a:r>
            <a:r>
              <a:rPr lang="en-US" dirty="0"/>
              <a:t> – This participation option is for lenders that only want to originate loans and must be sponsored by a DG Lender to participate</a:t>
            </a:r>
          </a:p>
          <a:p>
            <a:pPr marL="0" indent="0">
              <a:buFont typeface="Arial" panose="020B0604020202020204" pitchFamily="34" charset="0"/>
              <a:buNone/>
            </a:pPr>
            <a:r>
              <a:rPr lang="en-US" dirty="0"/>
              <a:t>7. </a:t>
            </a:r>
            <a:r>
              <a:rPr lang="en-US" b="1" dirty="0"/>
              <a:t>Servicers –</a:t>
            </a:r>
            <a:r>
              <a:rPr lang="en-US" dirty="0"/>
              <a:t> Can include DG, Non-DG, or lenders with an approval from FHA or another agency of the Federal Government to service the agency’s insured loans</a:t>
            </a:r>
          </a:p>
          <a:p>
            <a:pPr marL="228600" indent="-228600">
              <a:buFont typeface="Arial" panose="020B0604020202020204" pitchFamily="34" charset="0"/>
              <a:buAutoNum type="arabicPeriod" startAt="8"/>
            </a:pPr>
            <a:r>
              <a:rPr lang="en-US" dirty="0"/>
              <a:t>OLG programs help lenders reach qualified borrowers in Tribal communities and other eligible areas</a:t>
            </a:r>
          </a:p>
          <a:p>
            <a:pPr marL="228600" indent="-228600">
              <a:buFont typeface="Arial" panose="020B0604020202020204" pitchFamily="34" charset="0"/>
              <a:buAutoNum type="arabicPeriod" startAt="8"/>
            </a:pPr>
            <a:r>
              <a:rPr lang="en-US" dirty="0"/>
              <a:t> that are often underserved by traditional mortgage financing….</a:t>
            </a:r>
          </a:p>
          <a:p>
            <a:pPr marL="228600" indent="-228600">
              <a:buFont typeface="Arial" panose="020B0604020202020204" pitchFamily="34" charset="0"/>
              <a:buAutoNum type="arabicPeriod" startAt="8"/>
            </a:pPr>
            <a:r>
              <a:rPr lang="en-US" dirty="0"/>
              <a:t>AND Develop lasting relationships with Tribes, Tribal housing authorities, Native Community Development Financial Institutions (Native CDFIs),</a:t>
            </a:r>
          </a:p>
          <a:p>
            <a:pPr marL="228600" indent="-228600">
              <a:buFont typeface="Arial" panose="020B0604020202020204" pitchFamily="34" charset="0"/>
              <a:buAutoNum type="arabicPeriod" startAt="8"/>
            </a:pPr>
            <a:r>
              <a:rPr lang="en-US" dirty="0"/>
              <a:t> real estate professionals, and local housing organizations. </a:t>
            </a:r>
          </a:p>
          <a:p>
            <a:pPr marL="228600" indent="-228600">
              <a:buFont typeface="Arial" panose="020B0604020202020204" pitchFamily="34" charset="0"/>
              <a:buAutoNum type="arabicPeriod" startAt="8"/>
            </a:pPr>
            <a:r>
              <a:rPr lang="en-US" dirty="0"/>
              <a:t>We believe in supporting wholistic housing ecosystems that support strong housing development and homeownership and ultimately </a:t>
            </a:r>
          </a:p>
          <a:p>
            <a:pPr marL="228600" indent="-228600">
              <a:buFont typeface="Arial" panose="020B0604020202020204" pitchFamily="34" charset="0"/>
              <a:buAutoNum type="arabicPeriod" startAt="8"/>
            </a:pPr>
            <a:r>
              <a:rPr lang="en-US" dirty="0"/>
              <a:t>build resilient Tribal economies grounded in housing stabilities. Our lenders are critical partners in this work!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u="none" dirty="0"/>
              <a:t>14. OLG has dedicated staff to assist with all kinds of program areas.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u="none" dirty="0"/>
              <a:t>15. Our dedicated staff is broken up into teams are all available for training and technical assistance, underwriting assistance, and navigating complex secondary markets.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u="none" dirty="0"/>
              <a:t>16. Office of Loan Guarantee has a new team, The OLG Development Team.   Jeff will tell you all about this</a:t>
            </a:r>
          </a:p>
          <a:p>
            <a:pPr marL="171450" indent="-171450">
              <a:buFont typeface="Arial" panose="020B0604020202020204" pitchFamily="34" charset="0"/>
              <a:buChar char="•"/>
            </a:pPr>
            <a:endParaRPr lang="en-US" b="1" u="sng" dirty="0"/>
          </a:p>
          <a:p>
            <a:pPr marL="0" indent="0">
              <a:buFont typeface="Arial" panose="020B0604020202020204" pitchFamily="34" charset="0"/>
              <a:buNone/>
            </a:pPr>
            <a:r>
              <a:rPr lang="en-US" b="0" u="none" dirty="0"/>
              <a:t>MEGAN</a:t>
            </a:r>
          </a:p>
          <a:p>
            <a:pPr marL="0" indent="0">
              <a:buFont typeface="Arial" panose="020B0604020202020204" pitchFamily="34" charset="0"/>
              <a:buNone/>
            </a:pPr>
            <a:endParaRPr lang="en-US" b="0" u="none" dirty="0"/>
          </a:p>
          <a:p>
            <a:pPr marL="0" indent="0">
              <a:buFont typeface="Arial" panose="020B0604020202020204" pitchFamily="34" charset="0"/>
              <a:buNone/>
            </a:pPr>
            <a:r>
              <a:rPr lang="en-US" b="0" u="none" dirty="0"/>
              <a:t>NEXT UP IS JEFF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CCF0A0-FEE1-439A-B5A9-FC9EF7B77D33}"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218739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lvl="0" indent="-228600">
              <a:buFont typeface="+mj-lt"/>
              <a:buAutoNum type="arabicPeriod"/>
            </a:pPr>
            <a:r>
              <a:rPr lang="en-US" sz="1200" kern="1200">
                <a:solidFill>
                  <a:schemeClr val="tx1"/>
                </a:solidFill>
                <a:effectLst/>
                <a:latin typeface="+mn-lt"/>
                <a:ea typeface="+mn-ea"/>
                <a:cs typeface="+mn-cs"/>
              </a:rPr>
              <a:t>AT OLG, many of us are underwriters by trade, which means we look at the underlying principles and guidelines of things</a:t>
            </a:r>
          </a:p>
          <a:p>
            <a:pPr marL="228600" lvl="0" indent="-228600">
              <a:buFont typeface="+mj-lt"/>
              <a:buAutoNum type="arabicPeriod"/>
            </a:pPr>
            <a:r>
              <a:rPr lang="en-US" sz="1200" kern="1200">
                <a:solidFill>
                  <a:schemeClr val="tx1"/>
                </a:solidFill>
                <a:effectLst/>
                <a:latin typeface="+mn-lt"/>
                <a:ea typeface="+mn-ea"/>
                <a:cs typeface="+mn-cs"/>
              </a:rPr>
              <a:t>We often reflect on the underlying principles of NAHASDA and the goals that originally shaped the legislation that governs the majority of Tribal housing today.</a:t>
            </a:r>
          </a:p>
          <a:p>
            <a:pPr marL="228600" lvl="0" indent="-228600">
              <a:buFont typeface="+mj-lt"/>
              <a:buAutoNum type="arabicPeriod"/>
            </a:pPr>
            <a:r>
              <a:rPr lang="en-US" sz="1200" kern="1200">
                <a:solidFill>
                  <a:schemeClr val="tx1"/>
                </a:solidFill>
                <a:effectLst/>
                <a:latin typeface="+mn-lt"/>
                <a:ea typeface="+mn-ea"/>
                <a:cs typeface="+mn-cs"/>
              </a:rPr>
              <a:t>These are listed here and they include thriving economies, strong private housing markets,</a:t>
            </a:r>
          </a:p>
          <a:p>
            <a:pPr marL="228600" lvl="0" indent="-228600">
              <a:buFont typeface="+mj-lt"/>
              <a:buAutoNum type="arabicPeriod"/>
            </a:pPr>
            <a:r>
              <a:rPr lang="en-US" sz="1200" kern="1200">
                <a:solidFill>
                  <a:schemeClr val="tx1"/>
                </a:solidFill>
                <a:effectLst/>
                <a:latin typeface="+mn-lt"/>
                <a:ea typeface="+mn-ea"/>
                <a:cs typeface="+mn-cs"/>
              </a:rPr>
              <a:t> the development of strong private housing finance mechanisms, and economic self-sufficiency and self-determination</a:t>
            </a:r>
          </a:p>
          <a:p>
            <a:pPr marL="228600" lvl="0" indent="-228600">
              <a:buFont typeface="+mj-lt"/>
              <a:buAutoNum type="arabicPeriod"/>
            </a:pPr>
            <a:r>
              <a:rPr lang="en-US" sz="1200" kern="1200">
                <a:solidFill>
                  <a:schemeClr val="tx1"/>
                </a:solidFill>
                <a:effectLst/>
                <a:latin typeface="+mn-lt"/>
                <a:ea typeface="+mn-ea"/>
                <a:cs typeface="+mn-cs"/>
              </a:rPr>
              <a:t>Basically – NAHASDA never intended for Tribes to be fully grant dependent and for the annual Indian Housing Plan to utilize grants alone. It was always intended that Tribes would leverage grants and loans to maximize impact to achieve the goals and outcomes we see here </a:t>
            </a:r>
          </a:p>
          <a:p>
            <a:pPr marL="228600" lvl="0" indent="-228600">
              <a:buFont typeface="+mj-lt"/>
              <a:buAutoNum type="arabicPeriod"/>
            </a:pPr>
            <a:r>
              <a:rPr lang="en-US" sz="1200" kern="1200">
                <a:solidFill>
                  <a:schemeClr val="tx1"/>
                </a:solidFill>
                <a:effectLst/>
                <a:latin typeface="+mn-lt"/>
                <a:ea typeface="+mn-ea"/>
                <a:cs typeface="+mn-cs"/>
              </a:rPr>
              <a:t>Today, we hope to share ways our offices can work together to serve Tribes and TDHEs to build more homes, increase homeownership and better honor the guiding principles of NAHASDA</a:t>
            </a:r>
          </a:p>
          <a:p>
            <a:pPr marL="228600" lvl="0" indent="-228600">
              <a:buFont typeface="+mj-lt"/>
              <a:buAutoNum type="arabicPeriod"/>
            </a:pPr>
            <a:r>
              <a:rPr lang="en-US" sz="1200" kern="1200">
                <a:solidFill>
                  <a:schemeClr val="tx1"/>
                </a:solidFill>
                <a:effectLst/>
                <a:latin typeface="+mn-lt"/>
                <a:ea typeface="+mn-ea"/>
                <a:cs typeface="+mn-cs"/>
              </a:rPr>
              <a:t>Let’s look at some of the impact we’ve had so far! </a:t>
            </a:r>
          </a:p>
          <a:p>
            <a:pPr marL="228600" lvl="0" indent="-228600">
              <a:buFont typeface="+mj-lt"/>
              <a:buAutoNum type="arabicPeriod"/>
            </a:pPr>
            <a:r>
              <a:rPr lang="en-US" sz="1200" kern="1200">
                <a:solidFill>
                  <a:schemeClr val="tx1"/>
                </a:solidFill>
                <a:effectLst/>
                <a:latin typeface="+mn-lt"/>
                <a:ea typeface="+mn-ea"/>
                <a:cs typeface="+mn-cs"/>
              </a:rPr>
              <a:t>Latoya, will you please tell the audience more about combining forces</a:t>
            </a:r>
          </a:p>
          <a:p>
            <a:pPr marL="0" lvl="0" indent="0">
              <a:buFont typeface="+mj-lt"/>
              <a:buNone/>
            </a:pPr>
            <a:endParaRPr lang="en-US" sz="1200" kern="1200">
              <a:solidFill>
                <a:schemeClr val="tx1"/>
              </a:solidFill>
              <a:effectLst/>
              <a:latin typeface="+mn-lt"/>
              <a:ea typeface="+mn-ea"/>
              <a:cs typeface="+mn-cs"/>
            </a:endParaRPr>
          </a:p>
          <a:p>
            <a:pPr marL="0" lvl="0" indent="0">
              <a:buFont typeface="+mj-lt"/>
              <a:buNone/>
            </a:pPr>
            <a:r>
              <a:rPr lang="en-US" sz="1200" kern="1200">
                <a:solidFill>
                  <a:schemeClr val="tx1"/>
                </a:solidFill>
                <a:effectLst/>
                <a:latin typeface="+mn-lt"/>
                <a:ea typeface="+mn-ea"/>
                <a:cs typeface="+mn-cs"/>
              </a:rPr>
              <a:t>CHRIS</a:t>
            </a:r>
          </a:p>
          <a:p>
            <a:pPr marL="0" lvl="0" indent="0">
              <a:buFont typeface="+mj-lt"/>
              <a:buNone/>
            </a:pPr>
            <a:endParaRPr lang="en-US" sz="1200" kern="1200">
              <a:solidFill>
                <a:schemeClr val="tx1"/>
              </a:solidFill>
              <a:effectLst/>
              <a:latin typeface="+mn-lt"/>
              <a:ea typeface="+mn-ea"/>
              <a:cs typeface="+mn-cs"/>
            </a:endParaRPr>
          </a:p>
          <a:p>
            <a:pPr marL="0" lvl="0" indent="0">
              <a:buFont typeface="+mj-lt"/>
              <a:buNone/>
            </a:pPr>
            <a:r>
              <a:rPr lang="en-US" sz="1200" kern="1200">
                <a:solidFill>
                  <a:schemeClr val="tx1"/>
                </a:solidFill>
                <a:effectLst/>
                <a:latin typeface="+mn-lt"/>
                <a:ea typeface="+mn-ea"/>
                <a:cs typeface="+mn-cs"/>
              </a:rPr>
              <a:t>LATOYA IS NEXT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4184BF-AA3A-4613-BD80-6C74FA9497F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4782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907C5-E110-384B-AC3A-279AD93BF9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F73B94-7BE7-54B3-96F5-9AC1B2ACEE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9AF6A8-053F-A16E-2A5B-A709BC360E5F}"/>
              </a:ext>
            </a:extLst>
          </p:cNvPr>
          <p:cNvSpPr>
            <a:spLocks noGrp="1"/>
          </p:cNvSpPr>
          <p:nvPr>
            <p:ph type="body" idx="1"/>
          </p:nvPr>
        </p:nvSpPr>
        <p:spPr/>
        <p:txBody>
          <a:bodyPr/>
          <a:lstStyle/>
          <a:p>
            <a:pPr marL="228600" lvl="0" indent="-228600">
              <a:buFont typeface="+mj-lt"/>
              <a:buAutoNum type="arabicPeriod"/>
            </a:pPr>
            <a:r>
              <a:rPr lang="en-US" sz="1200" kern="1200" dirty="0">
                <a:solidFill>
                  <a:schemeClr val="tx1"/>
                </a:solidFill>
                <a:effectLst/>
                <a:latin typeface="+mn-lt"/>
                <a:ea typeface="+mn-ea"/>
                <a:cs typeface="+mn-cs"/>
              </a:rPr>
              <a:t>Housing is so much more than a social construct. It is an economic driver. </a:t>
            </a:r>
          </a:p>
          <a:p>
            <a:pPr marL="228600" lvl="0" indent="-228600">
              <a:buFont typeface="+mj-lt"/>
              <a:buAutoNum type="arabicPeriod"/>
            </a:pPr>
            <a:r>
              <a:rPr lang="en-US" sz="1200" kern="1200" dirty="0">
                <a:solidFill>
                  <a:schemeClr val="tx1"/>
                </a:solidFill>
                <a:effectLst/>
                <a:latin typeface="+mn-lt"/>
                <a:ea typeface="+mn-ea"/>
                <a:cs typeface="+mn-cs"/>
              </a:rPr>
              <a:t>A home is where our children dream of who they will become.</a:t>
            </a:r>
          </a:p>
          <a:p>
            <a:pPr marL="228600" lvl="0" indent="-228600">
              <a:buFont typeface="+mj-lt"/>
              <a:buAutoNum type="arabicPeriod"/>
            </a:pPr>
            <a:r>
              <a:rPr lang="en-US" sz="1200" kern="1200" dirty="0">
                <a:solidFill>
                  <a:schemeClr val="tx1"/>
                </a:solidFill>
                <a:effectLst/>
                <a:latin typeface="+mn-lt"/>
                <a:ea typeface="+mn-ea"/>
                <a:cs typeface="+mn-cs"/>
              </a:rPr>
              <a:t> It is the very basis of health and security and education and upward mobility and prosperity. </a:t>
            </a:r>
          </a:p>
          <a:p>
            <a:pPr marL="228600" lvl="0" indent="-228600">
              <a:buFont typeface="+mj-lt"/>
              <a:buAutoNum type="arabicPeriod"/>
            </a:pPr>
            <a:r>
              <a:rPr lang="en-US" sz="1200" kern="1200" dirty="0">
                <a:solidFill>
                  <a:schemeClr val="tx1"/>
                </a:solidFill>
                <a:effectLst/>
                <a:latin typeface="+mn-lt"/>
                <a:ea typeface="+mn-ea"/>
                <a:cs typeface="+mn-cs"/>
              </a:rPr>
              <a:t>Housing is the very cornerstone to economic resilience. </a:t>
            </a:r>
          </a:p>
          <a:p>
            <a:pPr marL="228600" lvl="0" indent="-228600">
              <a:buFont typeface="+mj-lt"/>
              <a:buAutoNum type="arabicPeriod"/>
            </a:pPr>
            <a:r>
              <a:rPr lang="en-US" sz="1200" kern="1200" dirty="0">
                <a:solidFill>
                  <a:schemeClr val="tx1"/>
                </a:solidFill>
                <a:effectLst/>
                <a:latin typeface="+mn-lt"/>
                <a:ea typeface="+mn-ea"/>
                <a:cs typeface="+mn-cs"/>
              </a:rPr>
              <a:t>Economic drive and durability is empowered when housing goals are aligned and move in lock-step with a Tribe’s economic development goals.</a:t>
            </a:r>
          </a:p>
          <a:p>
            <a:pPr marL="228600" lvl="0" indent="-228600">
              <a:buFont typeface="+mj-lt"/>
              <a:buAutoNum type="arabicPeriod"/>
            </a:pPr>
            <a:r>
              <a:rPr lang="en-US" sz="1200" kern="1200" dirty="0">
                <a:solidFill>
                  <a:schemeClr val="tx1"/>
                </a:solidFill>
                <a:effectLst/>
                <a:latin typeface="+mn-lt"/>
                <a:ea typeface="+mn-ea"/>
                <a:cs typeface="+mn-cs"/>
              </a:rPr>
              <a:t>Conversely, when a wholistic economic vision fails to include robust housing and homeownership plans, the execution of that economic vision is stunted. </a:t>
            </a:r>
          </a:p>
          <a:p>
            <a:pPr marL="228600" lvl="0" indent="-228600">
              <a:buFont typeface="+mj-lt"/>
              <a:buAutoNum type="arabicPeriod"/>
            </a:pPr>
            <a:r>
              <a:rPr lang="en-US" sz="1200" kern="1200" dirty="0">
                <a:solidFill>
                  <a:schemeClr val="tx1"/>
                </a:solidFill>
                <a:effectLst/>
                <a:latin typeface="+mn-lt"/>
                <a:ea typeface="+mn-ea"/>
                <a:cs typeface="+mn-cs"/>
              </a:rPr>
              <a:t>Housing is just the beginning of the conversation. We are working to build whole ecosystems that support strong construction, development, lending, homeownership and wealth creation. </a:t>
            </a:r>
          </a:p>
          <a:p>
            <a:pPr marL="228600" lvl="0" indent="-228600">
              <a:buFont typeface="+mj-lt"/>
              <a:buAutoNum type="arabicPeriod"/>
            </a:pPr>
            <a:r>
              <a:rPr lang="en-US" sz="1200" kern="1200" dirty="0">
                <a:solidFill>
                  <a:schemeClr val="tx1"/>
                </a:solidFill>
                <a:effectLst/>
                <a:latin typeface="+mn-lt"/>
                <a:ea typeface="+mn-ea"/>
                <a:cs typeface="+mn-cs"/>
              </a:rPr>
              <a:t>OLG stands at the ready to partner with our Lenders, with our Grants division, and with other agencies and federal programs as together we support Tribes to achieve the whole and thriving economies they are working for and to deliver real outcomes with generational impact.</a:t>
            </a:r>
          </a:p>
          <a:p>
            <a:pPr marL="0" indent="0">
              <a:buFont typeface="+mj-lt"/>
              <a:buNone/>
            </a:pPr>
            <a:endParaRPr lang="en-US" dirty="0"/>
          </a:p>
          <a:p>
            <a:pPr marL="0" indent="0">
              <a:buFont typeface="+mj-lt"/>
              <a:buNone/>
            </a:pPr>
            <a:r>
              <a:rPr lang="en-US" dirty="0"/>
              <a:t>CHRIS</a:t>
            </a:r>
          </a:p>
        </p:txBody>
      </p:sp>
      <p:sp>
        <p:nvSpPr>
          <p:cNvPr id="4" name="Slide Number Placeholder 3">
            <a:extLst>
              <a:ext uri="{FF2B5EF4-FFF2-40B4-BE49-F238E27FC236}">
                <a16:creationId xmlns:a16="http://schemas.microsoft.com/office/drawing/2014/main" id="{A0E52D27-6600-57D8-1B42-FCE6292280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88490-AB18-491D-9C35-640D06EFED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37824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228600" indent="-228600">
              <a:buAutoNum type="arabicPeriod"/>
            </a:pPr>
            <a:r>
              <a:rPr lang="en-US" dirty="0"/>
              <a:t>OK!  Hold on to your seats!  — this section is really about strengthening the work we're already doing together.</a:t>
            </a:r>
          </a:p>
          <a:p>
            <a:r>
              <a:rPr lang="en-US" dirty="0"/>
              <a:t>2.   The OLG Development Team was established in FY2026 with one clear mission: to expand construction and rehabilitation on trust land and other Tribal owned land, and opening more doors to affordable, sustainable housing for Tribes                and TDHEs nationwide.</a:t>
            </a:r>
          </a:p>
          <a:p>
            <a:r>
              <a:rPr lang="en-US" dirty="0"/>
              <a:t>3.    But we can't do this alone — our success depends not only on strategy, but on strong partnerships. Every ONAP team member plays an instrumental role in turning this vision into reality, driving meaningful outcomes, and creating lasting          opportunities for the communities we serve.</a:t>
            </a:r>
          </a:p>
          <a:p>
            <a:r>
              <a:rPr lang="en-US" dirty="0"/>
              <a:t>4.   Today, we want you to see OLG as your partner — a resource ready to stand alongside you. Over the next few slides, we'll walk through Title VI, Section 184, and the Skilled Workers Program, and show you how, together, we can turn                        opportunity into real homes on the ground.</a:t>
            </a:r>
          </a:p>
          <a:p>
            <a:pPr marL="228600" indent="-228600">
              <a:buAutoNum type="arabicPeriod"/>
            </a:pPr>
            <a:endParaRPr lang="en-US" dirty="0"/>
          </a:p>
          <a:p>
            <a:pPr marL="228600" indent="-228600">
              <a:buAutoNum type="arabicPeriod"/>
            </a:pPr>
            <a:endParaRPr lang="en-US" dirty="0"/>
          </a:p>
          <a:p>
            <a:pPr marL="228600" indent="-228600">
              <a:buAutoNum type="arabicPeriod"/>
            </a:pPr>
            <a:endParaRPr lang="en-US" dirty="0"/>
          </a:p>
          <a:p>
            <a:pPr marL="0" indent="0">
              <a:buNone/>
            </a:pPr>
            <a:r>
              <a:rPr lang="en-US" dirty="0"/>
              <a:t>JEFF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189FB-91EC-4BD3-BCBA-0AA0FF9296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052273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a:t>ERIC</a:t>
            </a:r>
          </a:p>
          <a:p>
            <a:pPr marL="228600" indent="-228600">
              <a:buFont typeface="+mj-lt"/>
              <a:buAutoNum type="arabicPeriod"/>
            </a:pPr>
            <a:endParaRPr lang="en-US"/>
          </a:p>
          <a:p>
            <a:pPr marL="228600" indent="-228600">
              <a:buFont typeface="+mj-lt"/>
              <a:buAutoNum type="arabicPeriod"/>
            </a:pPr>
            <a:r>
              <a:rPr lang="en-US"/>
              <a:t>One of the biggest concerns/issues in Indian Country is the lack of housing for Skilled Workers. Housing that would keep skilled employees in the area- professionals like doctors, nurses, teachers, police officers, tribal administration staff, casino staff. The need was there, so Congress created the Skilled Worker Program to help Tribes construct rental housing for skilled workers serving the Tribe.</a:t>
            </a:r>
          </a:p>
          <a:p>
            <a:pPr marL="228600" indent="-228600">
              <a:buFont typeface="+mj-lt"/>
              <a:buAutoNum type="arabicPeriod"/>
            </a:pPr>
            <a:r>
              <a:rPr lang="en-US"/>
              <a:t>The idea is simple- the program allows the Tribes to better recruit and retain a strong local workforce, as well is invites tribal members who have left the community to earn an advanced degree, to come home and serve the community without fear of being over-income and without  housing availability. </a:t>
            </a:r>
          </a:p>
          <a:p>
            <a:pPr marL="228600" indent="-228600">
              <a:buFont typeface="+mj-lt"/>
              <a:buAutoNum type="arabicPeriod"/>
            </a:pPr>
            <a:r>
              <a:rPr lang="en-US"/>
              <a:t>Unlike NAHASDA resources, this program holds no income caps, making it a viable solution for increasing housing stock,  serving the “missing middle” and becoming a bridge to homeownership.</a:t>
            </a:r>
          </a:p>
          <a:p>
            <a:pPr marL="228600" indent="-228600">
              <a:buFont typeface="+mj-lt"/>
              <a:buAutoNum type="arabicPeriod"/>
            </a:pPr>
            <a:r>
              <a:rPr lang="en-US"/>
              <a:t>This is powerful because it can effectively turn economic leakage into economic retention and resilience. </a:t>
            </a:r>
          </a:p>
          <a:p>
            <a:pPr marL="228600" indent="-228600">
              <a:buFont typeface="+mj-lt"/>
              <a:buAutoNum type="arabicPeriod"/>
            </a:pPr>
            <a:r>
              <a:rPr lang="en-US"/>
              <a:t>Employees need a place to live and renters and homeowners need a place to work – the Skilled Workers Program  encourages a perfect alignment of Tribal housing, business and economic development strategies for increased self-sufficiency, stability and growth. </a:t>
            </a:r>
          </a:p>
          <a:p>
            <a:pPr marL="228600" indent="-228600">
              <a:buFont typeface="+mj-lt"/>
              <a:buAutoNum type="arabicPeriod"/>
            </a:pPr>
            <a:r>
              <a:rPr lang="en-US"/>
              <a:t>The cost is low, with the upfront fee currently decreased to just $1</a:t>
            </a:r>
          </a:p>
          <a:p>
            <a:pPr marL="228600" indent="-228600">
              <a:buFont typeface="+mj-lt"/>
              <a:buAutoNum type="arabicPeriod"/>
            </a:pPr>
            <a:r>
              <a:rPr lang="en-US"/>
              <a:t>Over time, after the 10-year deed restriction (which says the housing will be used specifically for skilled workers), the loans may be assumed by a Tribal member for homeownership, or they may be kept as rental stock in perpetuity.</a:t>
            </a:r>
          </a:p>
          <a:p>
            <a:pPr marL="0" indent="0">
              <a:buFont typeface="+mj-lt"/>
              <a:buNone/>
            </a:pPr>
            <a:endParaRPr lang="en-US"/>
          </a:p>
          <a:p>
            <a:pPr marL="0" indent="0">
              <a:buFont typeface="+mj-lt"/>
              <a:buNone/>
            </a:pPr>
            <a:endParaRPr lang="en-US"/>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88490-AB18-491D-9C35-640D06EFED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402321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a:t>ERIC</a:t>
            </a:r>
          </a:p>
          <a:p>
            <a:pPr marL="228600" indent="-228600">
              <a:buFont typeface="+mj-lt"/>
              <a:buAutoNum type="arabicPeriod"/>
            </a:pPr>
            <a:endParaRPr lang="en-US"/>
          </a:p>
          <a:p>
            <a:pPr marL="228600" indent="-228600">
              <a:buFont typeface="+mj-lt"/>
              <a:buAutoNum type="arabicPeriod"/>
            </a:pPr>
            <a:r>
              <a:rPr lang="en-US"/>
              <a:t>New housing units built may be single family units in scattered sites or subdivisions, they may also be duplexes, tri-</a:t>
            </a:r>
            <a:r>
              <a:rPr lang="en-US" err="1"/>
              <a:t>plexes</a:t>
            </a:r>
            <a:r>
              <a:rPr lang="en-US"/>
              <a:t> and quad </a:t>
            </a:r>
            <a:r>
              <a:rPr lang="en-US" err="1"/>
              <a:t>plexes</a:t>
            </a:r>
            <a:endParaRPr lang="en-US"/>
          </a:p>
          <a:p>
            <a:pPr marL="228600" indent="-228600">
              <a:buFont typeface="+mj-lt"/>
              <a:buAutoNum type="arabicPeriod"/>
            </a:pPr>
            <a:r>
              <a:rPr lang="en-US"/>
              <a:t>When the plan is to keep the housing stock as rentals, the proforma for the multi-</a:t>
            </a:r>
            <a:r>
              <a:rPr lang="en-US" err="1"/>
              <a:t>plexes</a:t>
            </a:r>
            <a:r>
              <a:rPr lang="en-US"/>
              <a:t> works out nicely because so many cost and time efficiencies are gained in using one foundation, one roof and one connection of water and electrical for multiple units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a:t>The Tribe, in its sovereignty, creates its own definition of what a skilled worker means – this is because each tribal community is economically distinct and the Tribe knows its needs best. </a:t>
            </a:r>
          </a:p>
          <a:p>
            <a:pPr marL="228600" indent="-228600">
              <a:buFont typeface="+mj-lt"/>
              <a:buAutoNum type="arabicPeriod"/>
            </a:pPr>
            <a:r>
              <a:rPr lang="en-US"/>
              <a:t>New units may be built on fee simple or Tribal lands – whatever is best for the Tribe</a:t>
            </a:r>
          </a:p>
          <a:p>
            <a:pPr marL="228600" indent="-228600">
              <a:buFont typeface="+mj-lt"/>
              <a:buAutoNum type="arabicPeriod"/>
            </a:pPr>
            <a:endParaRPr lang="en-US"/>
          </a:p>
          <a:p>
            <a:pPr marL="228600" indent="-228600">
              <a:buFont typeface="+mj-lt"/>
              <a:buAutoNum type="arabicPeriod"/>
            </a:pPr>
            <a:endParaRPr lang="en-US"/>
          </a:p>
          <a:p>
            <a:pPr marL="228600" indent="-228600">
              <a:buFont typeface="+mj-lt"/>
              <a:buAutoNum type="arabicPeriod"/>
            </a:pPr>
            <a:r>
              <a:rPr lang="en-US"/>
              <a:t>****SLIDE AND SCRIPTING TAKEN FROM NCAI MIDYEAR 2026 PPT (Eric you can delete this. I just put the resource-dana) </a:t>
            </a:r>
          </a:p>
          <a:p>
            <a:pPr marL="0" indent="0">
              <a:buFont typeface="+mj-lt"/>
              <a:buNone/>
            </a:pPr>
            <a:endParaRPr lang="en-US"/>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en-US"/>
              <a:t>NEXT UP IS DANA WITH THE FINAL TRIVIA QUESTION</a:t>
            </a:r>
          </a:p>
          <a:p>
            <a:pPr marL="228600" indent="-228600">
              <a:buFont typeface="+mj-lt"/>
              <a:buAutoNum type="arabicPeriod"/>
            </a:pPr>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B26218-3D2C-4B84-AE42-BF0998E0F5F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4781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The Section 184 Program was statutorily authorized through the Housing and Community Development Act of 1992. </a:t>
            </a:r>
          </a:p>
          <a:p>
            <a:pPr marL="228600" indent="-228600">
              <a:buFont typeface="+mj-lt"/>
              <a:buAutoNum type="arabicPeriod"/>
            </a:pPr>
            <a:r>
              <a:rPr lang="en-US" dirty="0"/>
              <a:t>It is the premier tool for Tribal mortgage finance and has become synonymous with homeownership in Indian Country.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E3288A0-606E-9D47-BB0D-469D6562148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8330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b="1"/>
              <a:t>How to use it with the audience:</a:t>
            </a:r>
            <a:endParaRPr lang="en-US"/>
          </a:p>
          <a:p>
            <a:pPr lvl="0"/>
            <a:endParaRPr lang="en-US" b="1"/>
          </a:p>
          <a:p>
            <a:pPr lvl="0"/>
            <a:r>
              <a:rPr lang="en-US" b="1"/>
              <a:t>Read it aloud</a:t>
            </a:r>
            <a:r>
              <a:rPr lang="en-US"/>
              <a:t> and ask:</a:t>
            </a:r>
          </a:p>
          <a:p>
            <a:pPr lvl="1"/>
            <a:r>
              <a:rPr lang="en-US"/>
              <a:t>“Would you accept this LOE/X as-is? Why or why not?”</a:t>
            </a:r>
          </a:p>
          <a:p>
            <a:pPr lvl="1"/>
            <a:r>
              <a:rPr lang="en-US"/>
              <a:t>“What’s missing? What questions does this raise for you?”</a:t>
            </a:r>
          </a:p>
          <a:p>
            <a:pPr lvl="0"/>
            <a:endParaRPr lang="en-US" b="1"/>
          </a:p>
          <a:p>
            <a:pPr lvl="0"/>
            <a:r>
              <a:rPr lang="en-US" b="1"/>
              <a:t>Follow-up prompts:</a:t>
            </a:r>
            <a:endParaRPr lang="en-US"/>
          </a:p>
          <a:p>
            <a:pPr lvl="1"/>
            <a:r>
              <a:rPr lang="en-US"/>
              <a:t>“Does this explain </a:t>
            </a:r>
            <a:r>
              <a:rPr lang="en-US" i="1"/>
              <a:t>what</a:t>
            </a:r>
            <a:r>
              <a:rPr lang="en-US"/>
              <a:t> caused the late payments?”</a:t>
            </a:r>
          </a:p>
          <a:p>
            <a:pPr lvl="1"/>
            <a:r>
              <a:rPr lang="en-US"/>
              <a:t>“Is there a timeline?”</a:t>
            </a:r>
          </a:p>
          <a:p>
            <a:pPr lvl="1"/>
            <a:r>
              <a:rPr lang="en-US"/>
              <a:t>“Is there documentation to support any claims?”</a:t>
            </a:r>
          </a:p>
          <a:p>
            <a:pPr lvl="1"/>
            <a:r>
              <a:rPr lang="en-US"/>
              <a:t>“Does it show that the issue is resolved and unlikely to recur?”</a:t>
            </a:r>
          </a:p>
          <a:p>
            <a:pPr lvl="0"/>
            <a:endParaRPr lang="en-US" b="1"/>
          </a:p>
          <a:p>
            <a:pPr lvl="0"/>
            <a:r>
              <a:rPr lang="en-US" b="1"/>
              <a:t>Debrief point:</a:t>
            </a:r>
            <a:br>
              <a:rPr lang="en-US"/>
            </a:br>
            <a:r>
              <a:rPr lang="en-US"/>
              <a:t>This LOE/X is vague, lacks detail, and doesn’t give the underwriter a reason to move forward confidently. </a:t>
            </a:r>
          </a:p>
        </p:txBody>
      </p:sp>
      <p:sp>
        <p:nvSpPr>
          <p:cNvPr id="4" name="Slide Number Placeholder 3"/>
          <p:cNvSpPr>
            <a:spLocks noGrp="1"/>
          </p:cNvSpPr>
          <p:nvPr>
            <p:ph type="sldNum" sz="quarter" idx="5"/>
          </p:nvPr>
        </p:nvSpPr>
        <p:spPr/>
      </p:sp>
    </p:spTree>
    <p:extLst>
      <p:ext uri="{BB962C8B-B14F-4D97-AF65-F5344CB8AC3E}">
        <p14:creationId xmlns:p14="http://schemas.microsoft.com/office/powerpoint/2010/main" val="34535503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88490-AB18-491D-9C35-640D06EFED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065547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5819F-5CC4-0BDF-A4FE-F031C2D6EA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B96181-E101-E834-C9F2-D6F9FB712E59}"/>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40A7B456-470E-D393-7298-15FAED5B64C4}"/>
              </a:ext>
            </a:extLst>
          </p:cNvPr>
          <p:cNvSpPr>
            <a:spLocks noGrp="1"/>
          </p:cNvSpPr>
          <p:nvPr>
            <p:ph type="body" sz="quarter" idx="3"/>
          </p:nvPr>
        </p:nvSpPr>
        <p:spPr/>
        <p:txBody>
          <a:bodyPr/>
          <a:lstStyle/>
          <a:p>
            <a:pPr defTabSz="933237">
              <a:defRPr/>
            </a:pPr>
            <a:r>
              <a:rPr lang="en-US"/>
              <a:t>Large projects must be approached with care. Unless the TDHE can show they have the resources for a larger number of simultaneous loans, keep phases manageable and demonstrate project completion before requesting more funding.</a:t>
            </a:r>
          </a:p>
          <a:p>
            <a:endParaRPr lang="en-US"/>
          </a:p>
          <a:p>
            <a:endParaRPr/>
          </a:p>
        </p:txBody>
      </p:sp>
      <p:sp>
        <p:nvSpPr>
          <p:cNvPr id="4" name="Slide Number Placeholder 3">
            <a:extLst>
              <a:ext uri="{FF2B5EF4-FFF2-40B4-BE49-F238E27FC236}">
                <a16:creationId xmlns:a16="http://schemas.microsoft.com/office/drawing/2014/main" id="{2753F690-BAD5-89A0-0806-CFB82E470F44}"/>
              </a:ext>
            </a:extLst>
          </p:cNvPr>
          <p:cNvSpPr>
            <a:spLocks noGrp="1"/>
          </p:cNvSpPr>
          <p:nvPr>
            <p:ph type="sldNum" sz="quarter" idx="5"/>
          </p:nvPr>
        </p:nvSpPr>
        <p:spPr/>
      </p:sp>
    </p:spTree>
    <p:extLst>
      <p:ext uri="{BB962C8B-B14F-4D97-AF65-F5344CB8AC3E}">
        <p14:creationId xmlns:p14="http://schemas.microsoft.com/office/powerpoint/2010/main" val="2326668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t>To help bring these numbers to life, our Development Team built this financial calculator — a tool you can use side-by-side with Tribes and housing authorities during your own presentations and planning conversations.</a:t>
            </a:r>
            <a:endParaRPr lang="en-US">
              <a:solidFill>
                <a:srgbClr val="444444"/>
              </a:solidFill>
            </a:endParaRPr>
          </a:p>
          <a:p>
            <a:r>
              <a:rPr lang="en-US"/>
              <a:t>2.    Instead of talking in the abstract, you can enter a Tribe's actual IHBG Needs Portion and watch it transform in real time — how much borrowing power that unlocks, what repayment could</a:t>
            </a:r>
            <a:endParaRPr lang="en-US">
              <a:solidFill>
                <a:srgbClr val="444444"/>
              </a:solidFill>
            </a:endParaRPr>
          </a:p>
          <a:p>
            <a:r>
              <a:rPr lang="en-US"/>
              <a:t>       look like across different terms and rates, and just how many additional homes Title VI leveraging could make possible.</a:t>
            </a:r>
            <a:endParaRPr lang="en-US">
              <a:solidFill>
                <a:srgbClr val="444444"/>
              </a:solidFill>
            </a:endParaRPr>
          </a:p>
          <a:p>
            <a:r>
              <a:rPr lang="en-US"/>
              <a:t>3.   This is meant to be a conversation starter you can bring into the room. When a Tribe sees their own numbers turn into new homes right in front of them, that's when the partnership really</a:t>
            </a:r>
            <a:endParaRPr lang="en-US">
              <a:solidFill>
                <a:srgbClr val="444444"/>
              </a:solidFill>
            </a:endParaRPr>
          </a:p>
          <a:p>
            <a:r>
              <a:rPr lang="en-US"/>
              <a:t>       starts to click — and that's a moment we want to help you create.</a:t>
            </a:r>
            <a:endParaRPr lang="en-US">
              <a:solidFill>
                <a:srgbClr val="444444"/>
              </a:solidFill>
            </a:endParaRPr>
          </a:p>
          <a:p>
            <a:endParaRPr lang="en-US"/>
          </a:p>
          <a:p>
            <a:endParaRPr lang="en-US"/>
          </a:p>
          <a:p>
            <a:r>
              <a:rPr lang="en-US"/>
              <a:t>JEFF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23AE04-C75D-43E6-9F7F-6206AC811AB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054685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a:t>Title VI Funds can only be used for NAHASDA Eligible Activities.   </a:t>
            </a:r>
          </a:p>
          <a:p>
            <a:endParaRPr lang="en-US"/>
          </a:p>
          <a:p>
            <a:r>
              <a:rPr lang="en-US"/>
              <a:t>Eligible housing activities as defined in Sec 202 of NAHASDA –  To develop, operate, maintain, or support affordable housing for rental or homeownership, or to provide housing services with respect to affordable housing through various housing activities such as Indian Housing Assistance, Housing Services, Crime Prevention and Safety Activities, </a:t>
            </a:r>
            <a:r>
              <a:rPr lang="en-US" err="1"/>
              <a:t>etc</a:t>
            </a:r>
            <a:r>
              <a:rPr lang="en-US"/>
              <a:t>….</a:t>
            </a:r>
          </a:p>
          <a:p>
            <a:endParaRPr lang="en-US"/>
          </a:p>
          <a:p>
            <a:r>
              <a:rPr lang="en-US"/>
              <a:t>Basically to be NAHASDA eligible, the activity must be for affordable housing or affordable housing related.  But don’t worry, Your ONAP Team will confirm that your project is eligible very early in the process. </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42E828C-172A-45F7-8F8E-47AFA6A10F5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72583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DC34F-D0BC-7FF5-6C4E-1164F73CE5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BB578E-CCA2-04D9-6FE5-B1589B95CA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122ADE-F310-E673-A567-63AC473A535E}"/>
              </a:ext>
            </a:extLst>
          </p:cNvPr>
          <p:cNvSpPr>
            <a:spLocks noGrp="1"/>
          </p:cNvSpPr>
          <p:nvPr>
            <p:ph type="body" idx="1"/>
          </p:nvPr>
        </p:nvSpPr>
        <p:spPr/>
        <p:txBody>
          <a:bodyPr/>
          <a:lstStyle/>
          <a:p>
            <a:pPr marL="228600" indent="-228600">
              <a:buFont typeface="+mj-lt"/>
              <a:buAutoNum type="arabicPeriod"/>
            </a:pPr>
            <a:r>
              <a:rPr lang="en-US" dirty="0"/>
              <a:t>In 2026 we plan to publish updated program guidance in the form of a 9-chapter Section 184 Handbook as well also offer a 2</a:t>
            </a:r>
            <a:r>
              <a:rPr lang="en-US" baseline="30000" dirty="0"/>
              <a:t>nd</a:t>
            </a:r>
            <a:r>
              <a:rPr lang="en-US" dirty="0"/>
              <a:t> annual lenders bootcamp, inviting lenders of all types to better understand, engage with and deploy the program within their respective market areas. </a:t>
            </a:r>
          </a:p>
          <a:p>
            <a:pPr marL="228600" indent="-228600">
              <a:buFont typeface="+mj-lt"/>
              <a:buAutoNum type="arabicPeriod"/>
            </a:pPr>
            <a:r>
              <a:rPr lang="en-US" dirty="0"/>
              <a:t>This is a picture of our 1</a:t>
            </a:r>
            <a:r>
              <a:rPr lang="en-US" baseline="30000" dirty="0"/>
              <a:t>st</a:t>
            </a:r>
            <a:r>
              <a:rPr lang="en-US" dirty="0"/>
              <a:t> annual Section 184 Lender Bootcamp last year with over 80 lenders that serve you as Tribes and your citizens to better deploy the program.</a:t>
            </a:r>
          </a:p>
          <a:p>
            <a:endParaRPr lang="en-US" dirty="0"/>
          </a:p>
        </p:txBody>
      </p:sp>
      <p:sp>
        <p:nvSpPr>
          <p:cNvPr id="4" name="Slide Number Placeholder 3">
            <a:extLst>
              <a:ext uri="{FF2B5EF4-FFF2-40B4-BE49-F238E27FC236}">
                <a16:creationId xmlns:a16="http://schemas.microsoft.com/office/drawing/2014/main" id="{F6E8A185-8FAC-ACF1-7E7B-967441A0129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88490-AB18-491D-9C35-640D06EFED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46610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Something </a:t>
            </a:r>
            <a:r>
              <a:rPr lang="en-US" b="1" dirty="0"/>
              <a:t>great</a:t>
            </a:r>
            <a:r>
              <a:rPr lang="en-US" dirty="0"/>
              <a:t> is on the horizon! Our upcoming training is about to </a:t>
            </a:r>
            <a:r>
              <a:rPr lang="en-US" b="1" dirty="0"/>
              <a:t>raise the bar</a:t>
            </a:r>
            <a:r>
              <a:rPr lang="en-US" dirty="0"/>
              <a:t>!</a:t>
            </a:r>
          </a:p>
          <a:p>
            <a:pPr marL="228600" indent="-228600">
              <a:buAutoNum type="arabicPeriod"/>
            </a:pPr>
            <a:r>
              <a:rPr lang="en-US" dirty="0"/>
              <a:t>Last year we had  more than 80 lenders in attendance and this year the word is out and we are ready to accommodate a larger crowd at our 2nd Annual OLG Underwriters Bootcamp</a:t>
            </a:r>
          </a:p>
          <a:p>
            <a:pPr marL="228600" indent="-228600">
              <a:buAutoNum type="arabicPeriod"/>
            </a:pPr>
            <a:r>
              <a:rPr lang="en-US" dirty="0"/>
              <a:t>Here's the great news — if you or someone you know is planning to attend the HUD Summit, plan to arrive a day early and spend August 31</a:t>
            </a:r>
            <a:r>
              <a:rPr lang="en-US" baseline="30000" dirty="0"/>
              <a:t>st</a:t>
            </a:r>
            <a:r>
              <a:rPr lang="en-US" dirty="0"/>
              <a:t> with us, </a:t>
            </a:r>
            <a:r>
              <a:rPr lang="en-US" b="1" dirty="0"/>
              <a:t>absolutely free of charge</a:t>
            </a:r>
            <a:r>
              <a:rPr lang="en-US" dirty="0"/>
              <a:t>! </a:t>
            </a:r>
          </a:p>
          <a:p>
            <a:pPr marL="228600" indent="-228600">
              <a:buAutoNum type="arabicPeriod"/>
            </a:pPr>
            <a:r>
              <a:rPr lang="en-US" dirty="0"/>
              <a:t>Lenders can come on Monday, and then stay the rest of the week for the Summit networking with partners and learning even more about Indian housing</a:t>
            </a:r>
          </a:p>
          <a:p>
            <a:pPr marL="228600" indent="-228600">
              <a:buAutoNum type="arabicPeriod"/>
            </a:pPr>
            <a:endParaRPr lang="en-US" dirty="0"/>
          </a:p>
          <a:p>
            <a:pPr marL="228600" indent="-228600">
              <a:buAutoNum type="arabicPeriod"/>
            </a:pPr>
            <a:endParaRPr lang="en-US" dirty="0"/>
          </a:p>
          <a:p>
            <a:pPr marL="0" indent="0">
              <a:buNone/>
            </a:pPr>
            <a:r>
              <a:rPr lang="en-US" dirty="0"/>
              <a:t>BRENNEN</a:t>
            </a:r>
          </a:p>
          <a:p>
            <a:pPr marL="0" indent="0">
              <a:buNone/>
            </a:pPr>
            <a:endParaRPr lang="en-US" dirty="0"/>
          </a:p>
          <a:p>
            <a:pPr marL="0" indent="0">
              <a:buNone/>
            </a:pPr>
            <a:r>
              <a:rPr lang="en-US" dirty="0"/>
              <a:t>NEXT UP IS DANA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189FB-91EC-4BD3-BCBA-0AA0FF9296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82409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0E924AA-0B47-46AC-9CF0-0B51BD9B7A3C}" type="slidenum">
              <a:rPr lang="en-US" smtClean="0"/>
              <a:t>27</a:t>
            </a:fld>
            <a:endParaRPr lang="en-US"/>
          </a:p>
        </p:txBody>
      </p:sp>
    </p:spTree>
    <p:extLst>
      <p:ext uri="{BB962C8B-B14F-4D97-AF65-F5344CB8AC3E}">
        <p14:creationId xmlns:p14="http://schemas.microsoft.com/office/powerpoint/2010/main" val="17195183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We want to be easily accessible to you. You can send all OLG related needs to section184@hud.gov and our staff will route it to the correct department within.</a:t>
            </a:r>
          </a:p>
          <a:p>
            <a:pPr marL="228600" indent="-228600">
              <a:buAutoNum type="arabicPeriod"/>
            </a:pPr>
            <a:r>
              <a:rPr lang="en-US" dirty="0"/>
              <a:t>The Development team can be reached at TitleVI@hud.gov</a:t>
            </a:r>
          </a:p>
          <a:p>
            <a:pPr marL="228600" indent="-228600">
              <a:buAutoNum type="arabicPeriod"/>
            </a:pPr>
            <a:r>
              <a:rPr lang="en-US" dirty="0"/>
              <a:t>The Tribal Relations team can be reached at TribalREquests@hud.gov</a:t>
            </a:r>
          </a:p>
          <a:p>
            <a:pPr marL="228600" indent="-228600">
              <a:buAutoNum type="arabicPeriod"/>
            </a:pPr>
            <a:r>
              <a:rPr lang="en-US" dirty="0"/>
              <a:t>The Lender Relations team can be reached at 184lenderapproval @hud.gov</a:t>
            </a:r>
          </a:p>
          <a:p>
            <a:pPr marL="228600" indent="-228600">
              <a:buAutoNum type="arabicPeriod"/>
            </a:pPr>
            <a:r>
              <a:rPr lang="en-US" dirty="0"/>
              <a:t>And myself and my leadership team contact information is here as well. </a:t>
            </a:r>
          </a:p>
          <a:p>
            <a:endParaRPr lang="en-US" dirty="0"/>
          </a:p>
          <a:p>
            <a:r>
              <a:rPr lang="en-US" dirty="0"/>
              <a:t>BRENNEN  </a:t>
            </a:r>
          </a:p>
          <a:p>
            <a:endParaRPr lang="en-US" dirty="0"/>
          </a:p>
          <a:p>
            <a:r>
              <a:rPr lang="en-US" dirty="0"/>
              <a:t>NEXT UP is MEGAN </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189FB-91EC-4BD3-BCBA-0AA0FF9296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04605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4D34DE-9CA5-4F10-AB7D-08B88041F47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261500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E1901-9B23-6231-2F7C-45FA3F7A12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7DA718-B89B-DB38-9A2E-3BE1B18495C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7AD5D1-C156-88BD-8534-78E078C3704B}"/>
              </a:ext>
            </a:extLst>
          </p:cNvPr>
          <p:cNvSpPr>
            <a:spLocks noGrp="1"/>
          </p:cNvSpPr>
          <p:nvPr>
            <p:ph type="body" idx="1"/>
          </p:nvPr>
        </p:nvSpPr>
        <p:spPr/>
        <p:txBody>
          <a:bodyPr/>
          <a:lstStyle/>
          <a:p>
            <a:pPr marL="228600" indent="-228600">
              <a:buFont typeface="+mj-lt"/>
              <a:buAutoNum type="arabicPeriod"/>
            </a:pPr>
            <a:r>
              <a:rPr lang="en-US" dirty="0"/>
              <a:t>In comparison to available mortgage and housing development finance tools available today, Section 184 simply works best, with features designed specifically for Tribal borrowers and communities</a:t>
            </a:r>
          </a:p>
          <a:p>
            <a:pPr marL="228600" indent="-228600">
              <a:buFont typeface="+mj-lt"/>
              <a:buAutoNum type="arabicPeriod"/>
            </a:pPr>
            <a:r>
              <a:rPr lang="en-US" dirty="0"/>
              <a:t>The very low upfront cost, no annual MI, flexible manual underwriting and ability to be used on and off Tribal lands make more accessible than other products</a:t>
            </a:r>
          </a:p>
          <a:p>
            <a:pPr marL="228600" indent="-228600">
              <a:buFont typeface="+mj-lt"/>
              <a:buAutoNum type="arabicPeriod"/>
            </a:pPr>
            <a:r>
              <a:rPr lang="en-US" dirty="0"/>
              <a:t>Eligible Tribal borrowers include individual Tribal members of federally recognized Tribes, as well as the Tribe and/or TDHE or THA itself</a:t>
            </a:r>
          </a:p>
          <a:p>
            <a:pPr marL="228600" indent="-228600">
              <a:buFont typeface="+mj-lt"/>
              <a:buAutoNum type="arabicPeriod"/>
            </a:pPr>
            <a:r>
              <a:rPr lang="en-US" dirty="0"/>
              <a:t>It is incredibly diverse in the ways it can be used for acquisition of existing homes, rehab and renovation of existing homes, new construction of individual homes in scattered sites, or to construct entire subdivisions of homes for the Tribal members or skilled workers serving the Tribe</a:t>
            </a:r>
          </a:p>
          <a:p>
            <a:pPr marL="228600" indent="-228600">
              <a:buFont typeface="+mj-lt"/>
              <a:buAutoNum type="arabicPeriod"/>
            </a:pPr>
            <a:r>
              <a:rPr lang="en-US" dirty="0"/>
              <a:t>It boasts an incredibly low default rate – just under 2% - better than every other mortgage product on the market today. </a:t>
            </a:r>
          </a:p>
        </p:txBody>
      </p:sp>
      <p:sp>
        <p:nvSpPr>
          <p:cNvPr id="4" name="Slide Number Placeholder 3">
            <a:extLst>
              <a:ext uri="{FF2B5EF4-FFF2-40B4-BE49-F238E27FC236}">
                <a16:creationId xmlns:a16="http://schemas.microsoft.com/office/drawing/2014/main" id="{6E345D98-D4BB-6FCC-B4BB-B47DC126371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88490-AB18-491D-9C35-640D06EFED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6317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Section 184 is one of the lowest risk, highest impact mortgage products available today to help Tribal borrowers build equity and create generational wealth. It’s a good deal for borrowers, but its also a good deal for lenders and investors. Because of it’s less than 2% default rate and the fast that most Tribal borrower remain in their homes much longer, 184 loans perform well in mortgage back securities, making them highly sought after by investors. This means the Tribal lending ecosystem is ripe and working together, homeownership is more possible than ever before. </a:t>
            </a:r>
          </a:p>
        </p:txBody>
      </p:sp>
      <p:sp>
        <p:nvSpPr>
          <p:cNvPr id="4" name="Slide Number Placeholder 3"/>
          <p:cNvSpPr>
            <a:spLocks noGrp="1"/>
          </p:cNvSpPr>
          <p:nvPr>
            <p:ph type="sldNum" sz="quarter" idx="5"/>
          </p:nvPr>
        </p:nvSpPr>
        <p:spPr/>
        <p:txBody>
          <a:bodyPr/>
          <a:lstStyle/>
          <a:p>
            <a:fld id="{E0E924AA-0B47-46AC-9CF0-0B51BD9B7A3C}" type="slidenum">
              <a:rPr lang="en-US" smtClean="0"/>
              <a:t>4</a:t>
            </a:fld>
            <a:endParaRPr lang="en-US"/>
          </a:p>
        </p:txBody>
      </p:sp>
    </p:spTree>
    <p:extLst>
      <p:ext uri="{BB962C8B-B14F-4D97-AF65-F5344CB8AC3E}">
        <p14:creationId xmlns:p14="http://schemas.microsoft.com/office/powerpoint/2010/main" val="2679859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Since the inception of the program, Section 184 has guaranteed around $11Billion across Tribal borrowers and communities</a:t>
            </a:r>
          </a:p>
          <a:p>
            <a:pPr marL="228600" indent="-228600">
              <a:buFont typeface="+mj-lt"/>
              <a:buAutoNum type="arabicPeriod"/>
            </a:pPr>
            <a:r>
              <a:rPr lang="en-US" dirty="0"/>
              <a:t>We are tracking progress closely and able to break down progress on and off Tribal lands, by Tribe, by State and by lender.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189FB-91EC-4BD3-BCBA-0AA0FF9296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73011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1992 and going forward, HUD and the Office of Native American Programs is committed to working together with Tribal partners to toward the revitalization of Tribal housing markets, to reducing barriers to affordable housing supple, and to increasing homeownership opportunities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56E513-82D4-4DAC-88FF-663CCA81946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29073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CFAD76-7CA9-1209-E2F4-FC1B34F8F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4282B3-25B2-4C55-83E5-ABC48FC57B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A52AEE-A1D3-1BCA-3365-D0CDE46C3699}"/>
              </a:ext>
            </a:extLst>
          </p:cNvPr>
          <p:cNvSpPr>
            <a:spLocks noGrp="1"/>
          </p:cNvSpPr>
          <p:nvPr>
            <p:ph type="body" idx="1"/>
          </p:nvPr>
        </p:nvSpPr>
        <p:spPr/>
        <p:txBody>
          <a:bodyPr/>
          <a:lstStyle/>
          <a:p>
            <a:pPr marL="228600" indent="-228600">
              <a:buFont typeface="+mj-lt"/>
              <a:buAutoNum type="arabicPeriod"/>
            </a:pPr>
            <a:r>
              <a:rPr lang="en-US" dirty="0"/>
              <a:t>For many years the program functioned with limited underwriting guidelines that created some gray area</a:t>
            </a:r>
          </a:p>
          <a:p>
            <a:pPr marL="228600" indent="-228600">
              <a:buFont typeface="+mj-lt"/>
              <a:buAutoNum type="arabicPeriod"/>
            </a:pPr>
            <a:r>
              <a:rPr lang="en-US" dirty="0"/>
              <a:t>In recent years, after significant Tribal consultation, the program is working through necessary updates to improve clarity for lenders, accessibility to borrowers, all while minimizing risk and protecting program integrity</a:t>
            </a:r>
          </a:p>
          <a:p>
            <a:pPr marL="228600" indent="-228600">
              <a:buFont typeface="+mj-lt"/>
              <a:buAutoNum type="arabicPeriod"/>
            </a:pPr>
            <a:r>
              <a:rPr lang="en-US" dirty="0"/>
              <a:t>Leadership understands that lenders are partners in helping Tribal borrowers achieve sustainable Tribal homeownership, one of the most important priorities of today.</a:t>
            </a:r>
          </a:p>
        </p:txBody>
      </p:sp>
      <p:sp>
        <p:nvSpPr>
          <p:cNvPr id="4" name="Slide Number Placeholder 3">
            <a:extLst>
              <a:ext uri="{FF2B5EF4-FFF2-40B4-BE49-F238E27FC236}">
                <a16:creationId xmlns:a16="http://schemas.microsoft.com/office/drawing/2014/main" id="{3F20FEAE-2100-433E-E06A-CD50297813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5588490-AB18-491D-9C35-640D06EFED95}"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00059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US" dirty="0"/>
              <a:t>This is an example of some of the long-awaited updates aimed at making the program more accessible, aligning to industry standards and deregulating in key areas.</a:t>
            </a:r>
          </a:p>
          <a:p>
            <a:pPr marL="228600" indent="-228600">
              <a:buFont typeface="+mj-lt"/>
              <a:buAutoNum type="arabicPeriod"/>
            </a:pPr>
            <a:r>
              <a:rPr lang="en-US" dirty="0"/>
              <a:t>We are excited for these updates to open additional homeownership opportunities for even more Tribal borrowers and communities</a:t>
            </a:r>
          </a:p>
          <a:p>
            <a:r>
              <a:rPr lang="en-US" dirty="0"/>
              <a:t> </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7FD66-605D-4263-A094-BC04394DBE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50872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updates to the way the program assesses credit profiles include greater freedoms in the areas of debt-to-income ratios, assessment of previous negative credit, calculation of student loans and flexibility in using co-borrowers to assist in qualification.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7189FB-91EC-4BD3-BCBA-0AA0FF92968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84876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17013-2C00-AF7D-137C-67A1EA0E595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BA02243-BD24-26A2-194D-921C7368B3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408F0F2-2465-62B5-CEE3-BE9C441A6565}"/>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5" name="Footer Placeholder 4">
            <a:extLst>
              <a:ext uri="{FF2B5EF4-FFF2-40B4-BE49-F238E27FC236}">
                <a16:creationId xmlns:a16="http://schemas.microsoft.com/office/drawing/2014/main" id="{AEE15CA8-E5E2-A62E-B7CA-0769EE95E2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368E75-6F37-2558-02AB-729516714F1C}"/>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23799000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A36BBD-5A55-C08C-8B0B-7491E93DDC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7BAE75-0814-9EA9-4FFF-2760A5E4CCB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CBDD2BD-918C-80E4-B2C9-EC4FDA75BCD4}"/>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5" name="Footer Placeholder 4">
            <a:extLst>
              <a:ext uri="{FF2B5EF4-FFF2-40B4-BE49-F238E27FC236}">
                <a16:creationId xmlns:a16="http://schemas.microsoft.com/office/drawing/2014/main" id="{5D1D76E0-B097-B533-ED2C-3700901AA0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57FC6D-1D8C-32E6-C871-FCB9E9427590}"/>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4044681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6E06C66-457A-5EB1-A98D-C646C0212D9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55EB84-E159-3B26-1086-51C524E0055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A192AD9-31A8-C4A4-4A04-4660D270B8D9}"/>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5" name="Footer Placeholder 4">
            <a:extLst>
              <a:ext uri="{FF2B5EF4-FFF2-40B4-BE49-F238E27FC236}">
                <a16:creationId xmlns:a16="http://schemas.microsoft.com/office/drawing/2014/main" id="{A40931D3-CBED-9D67-D518-F7BADB7C58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305D8-C732-698A-1499-15593FD06530}"/>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26275769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12BC5-1774-F0B0-5751-DAFDFD5825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811DB9B-1672-AAA3-632F-4E63FBD8F0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82F3B0-6D9A-9871-0D84-C1A627A99EA9}"/>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5" name="Footer Placeholder 4">
            <a:extLst>
              <a:ext uri="{FF2B5EF4-FFF2-40B4-BE49-F238E27FC236}">
                <a16:creationId xmlns:a16="http://schemas.microsoft.com/office/drawing/2014/main" id="{DCC3F49A-5646-43D3-FFB6-196968C10D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88C33E-55BA-F492-A6FD-107385198E1B}"/>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12640472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82D00-4D20-5903-EEED-3572E1DD01E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EA8878B-C507-94EC-01BD-711C4C191A9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D8885D-6148-D201-346D-182B0A432118}"/>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5" name="Footer Placeholder 4">
            <a:extLst>
              <a:ext uri="{FF2B5EF4-FFF2-40B4-BE49-F238E27FC236}">
                <a16:creationId xmlns:a16="http://schemas.microsoft.com/office/drawing/2014/main" id="{F98A0C20-5F61-16FB-D716-80D9A56BE3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0BDDC-0668-334E-60F3-035E4E4BD3EC}"/>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26767006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FEFEFA-4BD6-535A-90E7-CC49B15E4B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059A99-0541-1E53-2178-51CDA0A8A68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5B11C0C-7148-0EE1-6387-C7B4930819C9}"/>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5" name="Footer Placeholder 4">
            <a:extLst>
              <a:ext uri="{FF2B5EF4-FFF2-40B4-BE49-F238E27FC236}">
                <a16:creationId xmlns:a16="http://schemas.microsoft.com/office/drawing/2014/main" id="{6CE30210-B98A-7C14-02D9-2B08D28F7C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E8E929-46B1-4EEF-432A-0575DF94AD44}"/>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855924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4F88F-5CFF-F56F-BDE4-6717434611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54533CA-953D-4F1B-4E88-099611502A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152C1DA-3C2A-95BC-CC6D-B4FC5C8798E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BF47A53-1852-0B67-A185-AACFB5962E1A}"/>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6" name="Footer Placeholder 5">
            <a:extLst>
              <a:ext uri="{FF2B5EF4-FFF2-40B4-BE49-F238E27FC236}">
                <a16:creationId xmlns:a16="http://schemas.microsoft.com/office/drawing/2014/main" id="{52E80BC1-C564-9601-E190-80D18C457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4F97CA-68B8-D7D7-40E9-9148368C1ACD}"/>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15834646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3E1DBC-F493-38E1-3724-7F980114B48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AEB0ECD-8677-C520-FD71-51F97207DB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00242A-F367-D8C4-8D34-854FCB014D2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8D37DD0-34C4-1FB4-BA14-4EB4C0D268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2F1D92B-B61E-79E2-99E7-3C0DEA352E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027524-D00C-38E1-7B30-1816D8B05859}"/>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8" name="Footer Placeholder 7">
            <a:extLst>
              <a:ext uri="{FF2B5EF4-FFF2-40B4-BE49-F238E27FC236}">
                <a16:creationId xmlns:a16="http://schemas.microsoft.com/office/drawing/2014/main" id="{133DEEC8-57EF-AC60-2E75-F3473D6903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AC6FCA7-B39F-4B8A-1369-85FCDCA557BF}"/>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3032550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2F2AA-BFC0-0B12-F9AD-F7FC2FE385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9C4AEE2-7197-7712-4983-E636FF93ACF9}"/>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4" name="Footer Placeholder 3">
            <a:extLst>
              <a:ext uri="{FF2B5EF4-FFF2-40B4-BE49-F238E27FC236}">
                <a16:creationId xmlns:a16="http://schemas.microsoft.com/office/drawing/2014/main" id="{469E179D-EC95-7702-AC3B-9FB618D1DE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45FBEF5-9E7D-3968-F54B-0155EC1EE0BB}"/>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304186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08D000C-289C-1FCF-2DB4-F024B4538A56}"/>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3" name="Footer Placeholder 2">
            <a:extLst>
              <a:ext uri="{FF2B5EF4-FFF2-40B4-BE49-F238E27FC236}">
                <a16:creationId xmlns:a16="http://schemas.microsoft.com/office/drawing/2014/main" id="{81DBF6C3-FB53-1220-DFEE-9C56F1EA471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EC2C625-7EC8-0C86-64CF-F4D4B29C3961}"/>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3340222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C5C8-4EB1-A86D-A0E9-0734C54E3B7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310DC9-30D3-D4AC-A5FB-A77847554A0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B31AC48-2EC1-E35B-65CD-3A4FF327C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7384F-A931-9D9D-7CF8-052D216413EB}"/>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6" name="Footer Placeholder 5">
            <a:extLst>
              <a:ext uri="{FF2B5EF4-FFF2-40B4-BE49-F238E27FC236}">
                <a16:creationId xmlns:a16="http://schemas.microsoft.com/office/drawing/2014/main" id="{4DFCD9F2-5F9C-E463-1378-16B68E0F6CD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54C008-403C-A84D-A991-33FB6D09186A}"/>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2010163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C3380-DC1C-039E-4397-2862A1D7CA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8DBFE2C-E01C-A73F-19C9-E37EE935E3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7DAD61-C6E8-36B7-C324-6730AFCB5380}"/>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5" name="Footer Placeholder 4">
            <a:extLst>
              <a:ext uri="{FF2B5EF4-FFF2-40B4-BE49-F238E27FC236}">
                <a16:creationId xmlns:a16="http://schemas.microsoft.com/office/drawing/2014/main" id="{51EF854E-05EE-A903-F51A-D964E7EB73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0DE9D-9F80-A010-0272-901E1D36AB07}"/>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148480953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D43DA-A24A-B40D-432F-ABE5BE987F6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5AC52A0-0EED-1876-3F2C-3527F6507A6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E3ABCD0-C6EB-D812-D05E-3CA0C523B94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29BB8CF-0507-07DD-5A22-6917BAA3C02D}"/>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6" name="Footer Placeholder 5">
            <a:extLst>
              <a:ext uri="{FF2B5EF4-FFF2-40B4-BE49-F238E27FC236}">
                <a16:creationId xmlns:a16="http://schemas.microsoft.com/office/drawing/2014/main" id="{4FA830EC-9A15-E5B3-306C-DDEC56A8659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BD0895-80EC-56E4-D0A5-2B314EE48E76}"/>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19735988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8C806-21A9-F410-8A39-8AD4F383A7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9048C21-69C9-A33B-F469-84E410D04ED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B0276E-9546-69B8-A08E-90053E2BF1F0}"/>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5" name="Footer Placeholder 4">
            <a:extLst>
              <a:ext uri="{FF2B5EF4-FFF2-40B4-BE49-F238E27FC236}">
                <a16:creationId xmlns:a16="http://schemas.microsoft.com/office/drawing/2014/main" id="{59189513-FCCF-44B5-DACD-4959828E9B3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07222B-2D9D-BBEA-92A9-B664FB02B9F4}"/>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40434564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C63909-9DE7-2203-B6D0-7F4884ED3DA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037A220-EF4B-9352-76CC-311DD35F6B3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13D922-42A2-3616-6989-ECA3565F5FFA}"/>
              </a:ext>
            </a:extLst>
          </p:cNvPr>
          <p:cNvSpPr>
            <a:spLocks noGrp="1"/>
          </p:cNvSpPr>
          <p:nvPr>
            <p:ph type="dt" sz="half" idx="10"/>
          </p:nvPr>
        </p:nvSpPr>
        <p:spPr/>
        <p:txBody>
          <a:bodyPr/>
          <a:lstStyle/>
          <a:p>
            <a:fld id="{7374B0B9-FAF9-479A-8802-A6D4C02866E3}" type="datetimeFigureOut">
              <a:rPr lang="en-US" smtClean="0"/>
              <a:t>7/13/2026</a:t>
            </a:fld>
            <a:endParaRPr lang="en-US"/>
          </a:p>
        </p:txBody>
      </p:sp>
      <p:sp>
        <p:nvSpPr>
          <p:cNvPr id="5" name="Footer Placeholder 4">
            <a:extLst>
              <a:ext uri="{FF2B5EF4-FFF2-40B4-BE49-F238E27FC236}">
                <a16:creationId xmlns:a16="http://schemas.microsoft.com/office/drawing/2014/main" id="{E3C06619-F7C7-7794-FE90-20A0FF20AD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165E1F-29CE-3168-7592-5CD157AB72B6}"/>
              </a:ext>
            </a:extLst>
          </p:cNvPr>
          <p:cNvSpPr>
            <a:spLocks noGrp="1"/>
          </p:cNvSpPr>
          <p:nvPr>
            <p:ph type="sldNum" sz="quarter" idx="12"/>
          </p:nvPr>
        </p:nvSpPr>
        <p:spPr/>
        <p:txBody>
          <a:bodyPr/>
          <a:lstStyle/>
          <a:p>
            <a:fld id="{EE9564BC-84D8-4C4B-B44C-F94500EE5F3C}" type="slidenum">
              <a:rPr lang="en-US" smtClean="0"/>
              <a:t>‹#›</a:t>
            </a:fld>
            <a:endParaRPr lang="en-US"/>
          </a:p>
        </p:txBody>
      </p:sp>
    </p:spTree>
    <p:extLst>
      <p:ext uri="{BB962C8B-B14F-4D97-AF65-F5344CB8AC3E}">
        <p14:creationId xmlns:p14="http://schemas.microsoft.com/office/powerpoint/2010/main" val="17303769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055E536-626C-4C41-BF49-88E8BE5D6D89}"/>
              </a:ext>
            </a:extLst>
          </p:cNvPr>
          <p:cNvSpPr>
            <a:spLocks noGrp="1"/>
          </p:cNvSpPr>
          <p:nvPr>
            <p:ph type="sldNum" sz="quarter" idx="4"/>
          </p:nvPr>
        </p:nvSpPr>
        <p:spPr>
          <a:xfrm>
            <a:off x="9201727" y="6383245"/>
            <a:ext cx="2743200" cy="365125"/>
          </a:xfrm>
          <a:prstGeom prst="rect">
            <a:avLst/>
          </a:prstGeom>
        </p:spPr>
        <p:txBody>
          <a:bodyPr vert="horz" lIns="91440" tIns="45720" rIns="91440" bIns="45720" rtlCol="0" anchor="ctr"/>
          <a:lstStyle>
            <a:lvl1pPr algn="r">
              <a:defRPr sz="927">
                <a:solidFill>
                  <a:schemeClr val="tx1">
                    <a:tint val="75000"/>
                  </a:schemeClr>
                </a:solidFill>
                <a:latin typeface="Trebuchet MS" panose="020B06030202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1392008395"/>
      </p:ext>
    </p:extLst>
  </p:cSld>
  <p:clrMapOvr>
    <a:masterClrMapping/>
  </p:clrMapOvr>
  <p:extLst>
    <p:ext uri="{DCECCB84-F9BA-43D5-87BE-67443E8EF086}">
      <p15:sldGuideLst xmlns:p15="http://schemas.microsoft.com/office/powerpoint/2012/main">
        <p15:guide id="1" orient="horz" pos="2448">
          <p15:clr>
            <a:srgbClr val="FBAE40"/>
          </p15:clr>
        </p15:guide>
        <p15:guide id="2" pos="3168">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4B7BD9F-08A6-4A3A-9D0D-61C785DD2F2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20287389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B7BD9F-08A6-4A3A-9D0D-61C785DD2F2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424968990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4"/>
            <a:ext cx="10515600" cy="1500187"/>
          </a:xfrm>
        </p:spPr>
        <p:txBody>
          <a:bodyPr/>
          <a:lstStyle>
            <a:lvl1pPr marL="0" indent="0">
              <a:buNone/>
              <a:defRPr sz="2400">
                <a:solidFill>
                  <a:schemeClr val="tx1">
                    <a:tint val="82000"/>
                  </a:schemeClr>
                </a:solidFill>
              </a:defRPr>
            </a:lvl1pPr>
            <a:lvl2pPr marL="457223" indent="0">
              <a:buNone/>
              <a:defRPr sz="2000">
                <a:solidFill>
                  <a:schemeClr val="tx1">
                    <a:tint val="82000"/>
                  </a:schemeClr>
                </a:solidFill>
              </a:defRPr>
            </a:lvl2pPr>
            <a:lvl3pPr marL="914446" indent="0">
              <a:buNone/>
              <a:defRPr sz="1800">
                <a:solidFill>
                  <a:schemeClr val="tx1">
                    <a:tint val="82000"/>
                  </a:schemeClr>
                </a:solidFill>
              </a:defRPr>
            </a:lvl3pPr>
            <a:lvl4pPr marL="1371669" indent="0">
              <a:buNone/>
              <a:defRPr sz="1600">
                <a:solidFill>
                  <a:schemeClr val="tx1">
                    <a:tint val="82000"/>
                  </a:schemeClr>
                </a:solidFill>
              </a:defRPr>
            </a:lvl4pPr>
            <a:lvl5pPr marL="1828891" indent="0">
              <a:buNone/>
              <a:defRPr sz="1600">
                <a:solidFill>
                  <a:schemeClr val="tx1">
                    <a:tint val="82000"/>
                  </a:schemeClr>
                </a:solidFill>
              </a:defRPr>
            </a:lvl5pPr>
            <a:lvl6pPr marL="2286114" indent="0">
              <a:buNone/>
              <a:defRPr sz="1600">
                <a:solidFill>
                  <a:schemeClr val="tx1">
                    <a:tint val="82000"/>
                  </a:schemeClr>
                </a:solidFill>
              </a:defRPr>
            </a:lvl6pPr>
            <a:lvl7pPr marL="2743337" indent="0">
              <a:buNone/>
              <a:defRPr sz="1600">
                <a:solidFill>
                  <a:schemeClr val="tx1">
                    <a:tint val="82000"/>
                  </a:schemeClr>
                </a:solidFill>
              </a:defRPr>
            </a:lvl7pPr>
            <a:lvl8pPr marL="3200560" indent="0">
              <a:buNone/>
              <a:defRPr sz="1600">
                <a:solidFill>
                  <a:schemeClr val="tx1">
                    <a:tint val="82000"/>
                  </a:schemeClr>
                </a:solidFill>
              </a:defRPr>
            </a:lvl8pPr>
            <a:lvl9pPr marL="3657783"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B7BD9F-08A6-4A3A-9D0D-61C785DD2F2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21778180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6"/>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4B7BD9F-08A6-4A3A-9D0D-61C785DD2F2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124646029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4B7BD9F-08A6-4A3A-9D0D-61C785DD2F24}"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24440402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4B7BD9F-08A6-4A3A-9D0D-61C785DD2F24}"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191991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263034-8084-59CC-AE1D-8B457167509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E34D63F-E9F0-92D7-15A4-AA1B4F872D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8B8EF59-7374-ED4D-C1FF-B858D3D7FD16}"/>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5" name="Footer Placeholder 4">
            <a:extLst>
              <a:ext uri="{FF2B5EF4-FFF2-40B4-BE49-F238E27FC236}">
                <a16:creationId xmlns:a16="http://schemas.microsoft.com/office/drawing/2014/main" id="{C306048C-2DC8-E87C-2A00-9CA7952D1E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507E1A-CF58-E091-8A45-C38BDFC49851}"/>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74545773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7BD9F-08A6-4A3A-9D0D-61C785DD2F24}"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17132581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B7BD9F-08A6-4A3A-9D0D-61C785DD2F2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13577346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839789" y="2057400"/>
            <a:ext cx="3932237" cy="3811588"/>
          </a:xfrm>
        </p:spPr>
        <p:txBody>
          <a:bodyPr/>
          <a:lstStyle>
            <a:lvl1pPr marL="0" indent="0">
              <a:buNone/>
              <a:defRPr sz="1600"/>
            </a:lvl1pPr>
            <a:lvl2pPr marL="457223" indent="0">
              <a:buNone/>
              <a:defRPr sz="1400"/>
            </a:lvl2pPr>
            <a:lvl3pPr marL="914446" indent="0">
              <a:buNone/>
              <a:defRPr sz="1200"/>
            </a:lvl3pPr>
            <a:lvl4pPr marL="1371669" indent="0">
              <a:buNone/>
              <a:defRPr sz="1000"/>
            </a:lvl4pPr>
            <a:lvl5pPr marL="1828891" indent="0">
              <a:buNone/>
              <a:defRPr sz="1000"/>
            </a:lvl5pPr>
            <a:lvl6pPr marL="2286114" indent="0">
              <a:buNone/>
              <a:defRPr sz="1000"/>
            </a:lvl6pPr>
            <a:lvl7pPr marL="2743337" indent="0">
              <a:buNone/>
              <a:defRPr sz="1000"/>
            </a:lvl7pPr>
            <a:lvl8pPr marL="3200560" indent="0">
              <a:buNone/>
              <a:defRPr sz="1000"/>
            </a:lvl8pPr>
            <a:lvl9pPr marL="365778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4B7BD9F-08A6-4A3A-9D0D-61C785DD2F24}"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41750491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B7BD9F-08A6-4A3A-9D0D-61C785DD2F2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300365575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6"/>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6"/>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4B7BD9F-08A6-4A3A-9D0D-61C785DD2F24}"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FFED510-B349-4E4D-A895-C1BB1ED29691}" type="slidenum">
              <a:rPr lang="en-US" smtClean="0"/>
              <a:t>‹#›</a:t>
            </a:fld>
            <a:endParaRPr lang="en-US"/>
          </a:p>
        </p:txBody>
      </p:sp>
    </p:spTree>
    <p:extLst>
      <p:ext uri="{BB962C8B-B14F-4D97-AF65-F5344CB8AC3E}">
        <p14:creationId xmlns:p14="http://schemas.microsoft.com/office/powerpoint/2010/main" val="410452003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6055E536-626C-4C41-BF49-88E8BE5D6D89}"/>
              </a:ext>
            </a:extLst>
          </p:cNvPr>
          <p:cNvSpPr>
            <a:spLocks noGrp="1"/>
          </p:cNvSpPr>
          <p:nvPr>
            <p:ph type="sldNum" sz="quarter" idx="4"/>
          </p:nvPr>
        </p:nvSpPr>
        <p:spPr>
          <a:xfrm>
            <a:off x="9201727" y="6383245"/>
            <a:ext cx="2743200" cy="365125"/>
          </a:xfrm>
          <a:prstGeom prst="rect">
            <a:avLst/>
          </a:prstGeom>
        </p:spPr>
        <p:txBody>
          <a:bodyPr vert="horz" lIns="91440" tIns="45720" rIns="91440" bIns="45720" rtlCol="0" anchor="ctr"/>
          <a:lstStyle>
            <a:lvl1pPr algn="r">
              <a:defRPr sz="927">
                <a:solidFill>
                  <a:schemeClr val="tx1">
                    <a:tint val="75000"/>
                  </a:schemeClr>
                </a:solidFill>
                <a:latin typeface="Trebuchet MS" panose="020B06030202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2124744657"/>
      </p:ext>
    </p:extLst>
  </p:cSld>
  <p:clrMapOvr>
    <a:masterClrMapping/>
  </p:clrMapOvr>
  <p:extLst>
    <p:ext uri="{DCECCB84-F9BA-43D5-87BE-67443E8EF086}">
      <p15:sldGuideLst xmlns:p15="http://schemas.microsoft.com/office/powerpoint/2012/main">
        <p15:guide id="1" orient="horz" pos="2448">
          <p15:clr>
            <a:srgbClr val="FBAE40"/>
          </p15:clr>
        </p15:guide>
        <p15:guide id="2" pos="316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A3B504-224C-B1C9-351A-86EDB458F1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53BFA5-7186-CCBE-A9F4-F78B7ABC046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C2AFFC-237F-5996-7FA0-18A5D049D26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DA71C2-5059-67BC-F42F-930B4AE33781}"/>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6" name="Footer Placeholder 5">
            <a:extLst>
              <a:ext uri="{FF2B5EF4-FFF2-40B4-BE49-F238E27FC236}">
                <a16:creationId xmlns:a16="http://schemas.microsoft.com/office/drawing/2014/main" id="{FE1F8587-307E-DF23-94F7-FF4EDB0CF5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062953-55F7-115C-288C-35ECE1A58BE5}"/>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3381949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B6541-3DFC-5D2C-FAC7-C0AFC2C735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60AD1F-AD3C-AB07-B240-FF83D0F1E4F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E72F545-0CFA-196C-BA5A-359F66E955D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D0E6BD8-F331-0719-1744-32D33EE02CD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B0FC4D-A62F-71B2-3D0D-60C83214D6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049BF85-DC8A-FC5E-845A-9FBD2F1E8DBD}"/>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8" name="Footer Placeholder 7">
            <a:extLst>
              <a:ext uri="{FF2B5EF4-FFF2-40B4-BE49-F238E27FC236}">
                <a16:creationId xmlns:a16="http://schemas.microsoft.com/office/drawing/2014/main" id="{3065058E-4ACE-B926-566E-97C4FEBC5F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94337E1-D015-F92B-BA69-ECC36912124B}"/>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2165186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4080C-197D-CD03-EB26-6AD8B078283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11A4D8-1B94-3B70-E3E5-1CFF68972FF2}"/>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4" name="Footer Placeholder 3">
            <a:extLst>
              <a:ext uri="{FF2B5EF4-FFF2-40B4-BE49-F238E27FC236}">
                <a16:creationId xmlns:a16="http://schemas.microsoft.com/office/drawing/2014/main" id="{7DABE0EE-243A-9513-A224-85EEA8AA27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B7F721E-D1D6-115F-C4B8-B8895D79A1CB}"/>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2366418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8958BC-0577-10AE-C573-8BA7A074ECA4}"/>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3" name="Footer Placeholder 2">
            <a:extLst>
              <a:ext uri="{FF2B5EF4-FFF2-40B4-BE49-F238E27FC236}">
                <a16:creationId xmlns:a16="http://schemas.microsoft.com/office/drawing/2014/main" id="{505E9F66-F426-680F-D17B-47E121BFBB8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7C0232-CE68-781A-50BE-1C93B6A74A44}"/>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26218588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D34C2F-1BFC-944F-B208-41B72C45B9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A0F9551-ADB9-E60C-AE6F-BF93DBF4D09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8EA16E-EB6D-9A55-EE76-4F4D5CA6D2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1BB554-AFA3-CD11-B1EF-0C5AC724DF2B}"/>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6" name="Footer Placeholder 5">
            <a:extLst>
              <a:ext uri="{FF2B5EF4-FFF2-40B4-BE49-F238E27FC236}">
                <a16:creationId xmlns:a16="http://schemas.microsoft.com/office/drawing/2014/main" id="{0A25EB60-A23F-6A66-1960-E410A09EB9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14C851-41FE-F467-A50A-29A04C004BC4}"/>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1610954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2B42A-8644-65EE-D886-EEA5C9D72F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C1FAB9F-791C-EF34-81EF-21D4FA493D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B5BCA93-93C3-6C30-C6BE-46FDAED5C6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391596-DA0B-3083-B427-7C54EDCA0D95}"/>
              </a:ext>
            </a:extLst>
          </p:cNvPr>
          <p:cNvSpPr>
            <a:spLocks noGrp="1"/>
          </p:cNvSpPr>
          <p:nvPr>
            <p:ph type="dt" sz="half" idx="10"/>
          </p:nvPr>
        </p:nvSpPr>
        <p:spPr/>
        <p:txBody>
          <a:bodyPr/>
          <a:lstStyle/>
          <a:p>
            <a:fld id="{CDE31D8F-B11D-4B83-B3C1-0A555B229A1A}" type="datetimeFigureOut">
              <a:rPr lang="en-US" smtClean="0"/>
              <a:t>7/13/2026</a:t>
            </a:fld>
            <a:endParaRPr lang="en-US"/>
          </a:p>
        </p:txBody>
      </p:sp>
      <p:sp>
        <p:nvSpPr>
          <p:cNvPr id="6" name="Footer Placeholder 5">
            <a:extLst>
              <a:ext uri="{FF2B5EF4-FFF2-40B4-BE49-F238E27FC236}">
                <a16:creationId xmlns:a16="http://schemas.microsoft.com/office/drawing/2014/main" id="{5E691E0F-6923-4B3E-A679-3C2DC0770E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30E372-1AB4-4FAC-BD28-524E60D4DEA9}"/>
              </a:ext>
            </a:extLst>
          </p:cNvPr>
          <p:cNvSpPr>
            <a:spLocks noGrp="1"/>
          </p:cNvSpPr>
          <p:nvPr>
            <p:ph type="sldNum" sz="quarter" idx="12"/>
          </p:nvPr>
        </p:nvSpPr>
        <p:spPr/>
        <p:txBody>
          <a:bodyPr/>
          <a:lstStyle/>
          <a:p>
            <a:fld id="{2DB74B35-8B83-41FE-AE68-5EBC332BF3B0}" type="slidenum">
              <a:rPr lang="en-US" smtClean="0"/>
              <a:t>‹#›</a:t>
            </a:fld>
            <a:endParaRPr lang="en-US"/>
          </a:p>
        </p:txBody>
      </p:sp>
    </p:spTree>
    <p:extLst>
      <p:ext uri="{BB962C8B-B14F-4D97-AF65-F5344CB8AC3E}">
        <p14:creationId xmlns:p14="http://schemas.microsoft.com/office/powerpoint/2010/main" val="3251929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AD7FD3C-463A-81E2-EBFB-020A42EDC9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C83CBA0-10B4-50B4-3091-E3AB27A56D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124359-4FF4-152D-18EF-7242CF3BC2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E31D8F-B11D-4B83-B3C1-0A555B229A1A}" type="datetimeFigureOut">
              <a:rPr lang="en-US" smtClean="0"/>
              <a:t>7/13/2026</a:t>
            </a:fld>
            <a:endParaRPr lang="en-US"/>
          </a:p>
        </p:txBody>
      </p:sp>
      <p:sp>
        <p:nvSpPr>
          <p:cNvPr id="5" name="Footer Placeholder 4">
            <a:extLst>
              <a:ext uri="{FF2B5EF4-FFF2-40B4-BE49-F238E27FC236}">
                <a16:creationId xmlns:a16="http://schemas.microsoft.com/office/drawing/2014/main" id="{380AD923-DBD7-996D-510E-19F919230D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647496-196B-CFD8-596F-55D2345D77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B74B35-8B83-41FE-AE68-5EBC332BF3B0}" type="slidenum">
              <a:rPr lang="en-US" smtClean="0"/>
              <a:t>‹#›</a:t>
            </a:fld>
            <a:endParaRPr lang="en-US"/>
          </a:p>
        </p:txBody>
      </p:sp>
    </p:spTree>
    <p:extLst>
      <p:ext uri="{BB962C8B-B14F-4D97-AF65-F5344CB8AC3E}">
        <p14:creationId xmlns:p14="http://schemas.microsoft.com/office/powerpoint/2010/main" val="2503568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88F680-5E48-734A-F682-F5A962EB6A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5E955EB-9248-CDAD-A204-11D5CA7EBF0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97ADC2-FDDF-3447-A28C-5869FBBBA4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74B0B9-FAF9-479A-8802-A6D4C02866E3}" type="datetimeFigureOut">
              <a:rPr lang="en-US" smtClean="0"/>
              <a:t>7/13/2026</a:t>
            </a:fld>
            <a:endParaRPr lang="en-US"/>
          </a:p>
        </p:txBody>
      </p:sp>
      <p:sp>
        <p:nvSpPr>
          <p:cNvPr id="5" name="Footer Placeholder 4">
            <a:extLst>
              <a:ext uri="{FF2B5EF4-FFF2-40B4-BE49-F238E27FC236}">
                <a16:creationId xmlns:a16="http://schemas.microsoft.com/office/drawing/2014/main" id="{6FDE1F39-01E5-ED2F-2002-950B4ED100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639641C-990B-DFB6-DE67-97BB9C85D0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E9564BC-84D8-4C4B-B44C-F94500EE5F3C}" type="slidenum">
              <a:rPr lang="en-US" smtClean="0"/>
              <a:t>‹#›</a:t>
            </a:fld>
            <a:endParaRPr lang="en-US"/>
          </a:p>
        </p:txBody>
      </p:sp>
    </p:spTree>
    <p:extLst>
      <p:ext uri="{BB962C8B-B14F-4D97-AF65-F5344CB8AC3E}">
        <p14:creationId xmlns:p14="http://schemas.microsoft.com/office/powerpoint/2010/main" val="338951306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6"/>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B7BD9F-08A6-4A3A-9D0D-61C785DD2F24}" type="datetimeFigureOut">
              <a:rPr lang="en-US" smtClean="0"/>
              <a:t>7/13/2026</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FFED510-B349-4E4D-A895-C1BB1ED29691}" type="slidenum">
              <a:rPr lang="en-US" smtClean="0"/>
              <a:t>‹#›</a:t>
            </a:fld>
            <a:endParaRPr lang="en-US"/>
          </a:p>
        </p:txBody>
      </p:sp>
    </p:spTree>
    <p:extLst>
      <p:ext uri="{BB962C8B-B14F-4D97-AF65-F5344CB8AC3E}">
        <p14:creationId xmlns:p14="http://schemas.microsoft.com/office/powerpoint/2010/main" val="23629936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Lst>
  <p:txStyles>
    <p:titleStyle>
      <a:lvl1pPr algn="l" defTabSz="914446"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11" indent="-228611" algn="l" defTabSz="914446"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34" indent="-228611" algn="l" defTabSz="914446"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57" indent="-228611" algn="l" defTabSz="914446"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80"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503"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9"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5.xml"/><Relationship Id="rId6" Type="http://schemas.openxmlformats.org/officeDocument/2006/relationships/image" Target="../media/image1.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4.svg"/><Relationship Id="rId5" Type="http://schemas.openxmlformats.org/officeDocument/2006/relationships/image" Target="../media/image23.svg"/><Relationship Id="rId4" Type="http://schemas.openxmlformats.org/officeDocument/2006/relationships/image" Target="../media/image22.svg"/></Relationships>
</file>

<file path=ppt/slides/_rels/slide1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31.xml"/><Relationship Id="rId6" Type="http://schemas.openxmlformats.org/officeDocument/2006/relationships/image" Target="../media/image28.jpeg"/><Relationship Id="rId5" Type="http://schemas.openxmlformats.org/officeDocument/2006/relationships/image" Target="../media/image27.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image" Target="../media/image33.jpg"/><Relationship Id="rId3" Type="http://schemas.openxmlformats.org/officeDocument/2006/relationships/image" Target="../media/image29.jpg"/><Relationship Id="rId7"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32.jpg"/><Relationship Id="rId5" Type="http://schemas.openxmlformats.org/officeDocument/2006/relationships/image" Target="../media/image31.jpg"/><Relationship Id="rId4" Type="http://schemas.openxmlformats.org/officeDocument/2006/relationships/image" Target="../media/image30.jp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3.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hyperlink" Target="mailto:TribalRequests@HUD.gov" TargetMode="Externa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6.jpeg"/><Relationship Id="rId7" Type="http://schemas.openxmlformats.org/officeDocument/2006/relationships/diagramQuickStyle" Target="../diagrams/quickStyle1.xml"/><Relationship Id="rId2" Type="http://schemas.openxmlformats.org/officeDocument/2006/relationships/notesSlide" Target="../notesSlides/notesSlide22.xml"/><Relationship Id="rId1" Type="http://schemas.openxmlformats.org/officeDocument/2006/relationships/slideLayout" Target="../slideLayouts/slideLayout13.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png"/><Relationship Id="rId9" Type="http://schemas.microsoft.com/office/2007/relationships/diagramDrawing" Target="../diagrams/drawing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2.xml"/></Relationships>
</file>

<file path=ppt/slides/_rels/slide24.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4.xml"/><Relationship Id="rId1" Type="http://schemas.openxmlformats.org/officeDocument/2006/relationships/slideLayout" Target="../slideLayouts/slideLayout3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9.jpeg"/></Relationships>
</file>

<file path=ppt/slides/_rels/slide2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6.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7.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8" Type="http://schemas.openxmlformats.org/officeDocument/2006/relationships/hyperlink" Target="mailto:Chung-Yiu.Lee@hud.gov" TargetMode="External"/><Relationship Id="rId3" Type="http://schemas.openxmlformats.org/officeDocument/2006/relationships/image" Target="../media/image14.png"/><Relationship Id="rId7" Type="http://schemas.openxmlformats.org/officeDocument/2006/relationships/hyperlink" Target="mailto:Matthew.J.Dixon-Moran@hud.gov" TargetMode="External"/><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hyperlink" Target="mailto:tonya.r.plummer@hud.gov" TargetMode="External"/><Relationship Id="rId5" Type="http://schemas.openxmlformats.org/officeDocument/2006/relationships/hyperlink" Target="mailto:184lenderapproval@hud.gov" TargetMode="External"/><Relationship Id="rId4" Type="http://schemas.openxmlformats.org/officeDocument/2006/relationships/hyperlink" Target="mailto:Section184@hud.gov"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9.xml"/><Relationship Id="rId1" Type="http://schemas.openxmlformats.org/officeDocument/2006/relationships/slideLayout" Target="../slideLayouts/slideLayout13.xml"/><Relationship Id="rId5" Type="http://schemas.openxmlformats.org/officeDocument/2006/relationships/image" Target="../media/image1.png"/><Relationship Id="rId4" Type="http://schemas.openxmlformats.org/officeDocument/2006/relationships/hyperlink" Target="https://www.hud.gov/helping-americans/public-indian-housing-olg-info"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rawpixel.com/image/1198827/tumpak-sewu-waterfall" TargetMode="External"/><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hyperlink" Target="https://www.flickr.com/photos/lakeclarknps/25256076866/in/set-72157686967825780"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ADB4E0-5595-F4EA-7CAD-3D282852B393}"/>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A1E3C94E-78D8-3C65-1745-C74F741D72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708357" y="3509963"/>
            <a:ext cx="7092215" cy="2967839"/>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795E5A65-85EE-195F-84A7-4F681F9F066A}"/>
              </a:ext>
            </a:extLst>
          </p:cNvPr>
          <p:cNvSpPr>
            <a:spLocks noGrp="1"/>
          </p:cNvSpPr>
          <p:nvPr>
            <p:ph type="ctrTitle"/>
          </p:nvPr>
        </p:nvSpPr>
        <p:spPr>
          <a:xfrm>
            <a:off x="5021769" y="3815687"/>
            <a:ext cx="6778751" cy="1516014"/>
          </a:xfrm>
        </p:spPr>
        <p:txBody>
          <a:bodyPr>
            <a:normAutofit fontScale="90000"/>
          </a:bodyPr>
          <a:lstStyle/>
          <a:p>
            <a:pPr algn="l"/>
            <a:r>
              <a:rPr lang="en-US" sz="4800" b="1" dirty="0">
                <a:solidFill>
                  <a:srgbClr val="FFFFFF"/>
                </a:solidFill>
                <a:latin typeface="Gautami" panose="020B0502040204020203" pitchFamily="34" charset="0"/>
                <a:cs typeface="Gautami" panose="020B0502040204020203" pitchFamily="34" charset="0"/>
              </a:rPr>
              <a:t>ONAP </a:t>
            </a:r>
            <a:br>
              <a:rPr lang="en-US" sz="4800" b="1" dirty="0">
                <a:solidFill>
                  <a:srgbClr val="FFFFFF"/>
                </a:solidFill>
                <a:latin typeface="Gautami" panose="020B0502040204020203" pitchFamily="34" charset="0"/>
                <a:cs typeface="Gautami" panose="020B0502040204020203" pitchFamily="34" charset="0"/>
              </a:rPr>
            </a:br>
            <a:r>
              <a:rPr lang="en-US" sz="4800" b="1" dirty="0">
                <a:solidFill>
                  <a:srgbClr val="FFFFFF"/>
                </a:solidFill>
                <a:latin typeface="Gautami" panose="020B0502040204020203" pitchFamily="34" charset="0"/>
                <a:cs typeface="Gautami" panose="020B0502040204020203" pitchFamily="34" charset="0"/>
              </a:rPr>
              <a:t>Office of Loan Guarantee</a:t>
            </a:r>
          </a:p>
        </p:txBody>
      </p:sp>
      <p:cxnSp>
        <p:nvCxnSpPr>
          <p:cNvPr id="18" name="Straight Connector 17">
            <a:extLst>
              <a:ext uri="{FF2B5EF4-FFF2-40B4-BE49-F238E27FC236}">
                <a16:creationId xmlns:a16="http://schemas.microsoft.com/office/drawing/2014/main" id="{A5515845-989A-D2F1-E978-2883DA8420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38287" y="5443086"/>
            <a:ext cx="64008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11" name="Picture 10" descr="Background pattern&#10;&#10;Description automatically generated">
            <a:extLst>
              <a:ext uri="{FF2B5EF4-FFF2-40B4-BE49-F238E27FC236}">
                <a16:creationId xmlns:a16="http://schemas.microsoft.com/office/drawing/2014/main" id="{96CCA93F-2613-8892-154A-4607354BFE83}"/>
              </a:ext>
            </a:extLst>
          </p:cNvPr>
          <p:cNvPicPr>
            <a:picLocks noChangeAspect="1"/>
          </p:cNvPicPr>
          <p:nvPr/>
        </p:nvPicPr>
        <p:blipFill rotWithShape="1">
          <a:blip r:embed="rId3"/>
          <a:srcRect l="18670" r="2" b="2"/>
          <a:stretch/>
        </p:blipFill>
        <p:spPr>
          <a:xfrm>
            <a:off x="-239486" y="0"/>
            <a:ext cx="4151086" cy="6858000"/>
          </a:xfrm>
          <a:prstGeom prst="rect">
            <a:avLst/>
          </a:prstGeom>
        </p:spPr>
      </p:pic>
      <p:pic>
        <p:nvPicPr>
          <p:cNvPr id="9" name="Picture 8">
            <a:extLst>
              <a:ext uri="{FF2B5EF4-FFF2-40B4-BE49-F238E27FC236}">
                <a16:creationId xmlns:a16="http://schemas.microsoft.com/office/drawing/2014/main" id="{2CA318EE-7D17-99BB-9828-AA110495275C}"/>
              </a:ext>
            </a:extLst>
          </p:cNvPr>
          <p:cNvPicPr>
            <a:picLocks noChangeAspect="1"/>
          </p:cNvPicPr>
          <p:nvPr/>
        </p:nvPicPr>
        <p:blipFill>
          <a:blip r:embed="rId4"/>
          <a:stretch>
            <a:fillRect/>
          </a:stretch>
        </p:blipFill>
        <p:spPr>
          <a:xfrm>
            <a:off x="8634480" y="799370"/>
            <a:ext cx="1830320" cy="1377773"/>
          </a:xfrm>
          <a:prstGeom prst="rect">
            <a:avLst/>
          </a:prstGeom>
          <a:ln>
            <a:noFill/>
          </a:ln>
          <a:effectLst>
            <a:outerShdw blurRad="292100" dist="139700" dir="2700000" algn="tl" rotWithShape="0">
              <a:srgbClr val="333333">
                <a:alpha val="65000"/>
              </a:srgbClr>
            </a:outerShdw>
          </a:effectLst>
        </p:spPr>
      </p:pic>
      <p:pic>
        <p:nvPicPr>
          <p:cNvPr id="3" name="Picture 2" descr="Image result for department of housing and urban development">
            <a:extLst>
              <a:ext uri="{FF2B5EF4-FFF2-40B4-BE49-F238E27FC236}">
                <a16:creationId xmlns:a16="http://schemas.microsoft.com/office/drawing/2014/main" id="{E560E4B5-B32D-1E59-7B6A-E3E408F672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5121" y="600895"/>
            <a:ext cx="1736479" cy="173647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C639EE4-2D65-3188-55EE-56193B4670E3}"/>
              </a:ext>
            </a:extLst>
          </p:cNvPr>
          <p:cNvSpPr txBox="1"/>
          <p:nvPr/>
        </p:nvSpPr>
        <p:spPr>
          <a:xfrm>
            <a:off x="5021769" y="5554472"/>
            <a:ext cx="651726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South Dakota Native Homeownership Coalition| June 2026</a:t>
            </a:r>
          </a:p>
        </p:txBody>
      </p:sp>
    </p:spTree>
    <p:extLst>
      <p:ext uri="{BB962C8B-B14F-4D97-AF65-F5344CB8AC3E}">
        <p14:creationId xmlns:p14="http://schemas.microsoft.com/office/powerpoint/2010/main" val="32239703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EBF30-DEA3-31E3-55F9-97F331471160}"/>
              </a:ext>
            </a:extLst>
          </p:cNvPr>
          <p:cNvSpPr>
            <a:spLocks noGrp="1"/>
          </p:cNvSpPr>
          <p:nvPr>
            <p:ph type="title"/>
          </p:nvPr>
        </p:nvSpPr>
        <p:spPr>
          <a:xfrm>
            <a:off x="1418260" y="440044"/>
            <a:ext cx="9714707" cy="603596"/>
          </a:xfrm>
        </p:spPr>
        <p:txBody>
          <a:bodyPr>
            <a:noAutofit/>
          </a:bodyPr>
          <a:lstStyle/>
          <a:p>
            <a:r>
              <a:rPr lang="en-US" sz="4000" dirty="0">
                <a:latin typeface="Aptos Narrow" panose="020B0004020202020204" pitchFamily="34" charset="0"/>
              </a:rPr>
              <a:t>Additional </a:t>
            </a:r>
            <a:r>
              <a:rPr lang="en-US" sz="4000" b="1" dirty="0">
                <a:latin typeface="Aptos Narrow" panose="020B0004020202020204" pitchFamily="34" charset="0"/>
              </a:rPr>
              <a:t>Key </a:t>
            </a:r>
            <a:r>
              <a:rPr lang="en-US" sz="4000" dirty="0">
                <a:latin typeface="Aptos Narrow" panose="020B0004020202020204" pitchFamily="34" charset="0"/>
              </a:rPr>
              <a:t>Highlights</a:t>
            </a:r>
            <a:r>
              <a:rPr lang="en-US" sz="4000" b="1" dirty="0">
                <a:latin typeface="Aptos Narrow" panose="020B0004020202020204" pitchFamily="34" charset="0"/>
              </a:rPr>
              <a:t> of New </a:t>
            </a:r>
            <a:r>
              <a:rPr lang="en-US" sz="4000" dirty="0">
                <a:latin typeface="Aptos Narrow" panose="020B0004020202020204" pitchFamily="34" charset="0"/>
              </a:rPr>
              <a:t>Guidelines</a:t>
            </a:r>
          </a:p>
        </p:txBody>
      </p:sp>
      <p:sp>
        <p:nvSpPr>
          <p:cNvPr id="3" name="Content Placeholder 2">
            <a:extLst>
              <a:ext uri="{FF2B5EF4-FFF2-40B4-BE49-F238E27FC236}">
                <a16:creationId xmlns:a16="http://schemas.microsoft.com/office/drawing/2014/main" id="{B18284B6-2F4C-37C5-9AB9-FBA838515313}"/>
              </a:ext>
            </a:extLst>
          </p:cNvPr>
          <p:cNvSpPr>
            <a:spLocks noGrp="1"/>
          </p:cNvSpPr>
          <p:nvPr>
            <p:ph idx="1"/>
          </p:nvPr>
        </p:nvSpPr>
        <p:spPr>
          <a:xfrm>
            <a:off x="788320" y="1695515"/>
            <a:ext cx="4652532" cy="3868888"/>
          </a:xfrm>
        </p:spPr>
        <p:txBody>
          <a:bodyPr vert="horz" lIns="91440" tIns="45720" rIns="91440" bIns="45720" rtlCol="0" anchor="t">
            <a:normAutofit fontScale="77500" lnSpcReduction="20000"/>
          </a:bodyPr>
          <a:lstStyle/>
          <a:p>
            <a:pPr marL="342900" indent="-342900">
              <a:buSzPts val="1000"/>
              <a:buFont typeface="Symbol" panose="05050102010706020507" pitchFamily="18" charset="2"/>
              <a:buChar char=""/>
              <a:tabLst>
                <a:tab pos="457200" algn="l"/>
              </a:tabLst>
            </a:pPr>
            <a:endParaRPr lang="en-US" sz="2600" b="1" kern="100" dirty="0">
              <a:latin typeface="Aptos Narrow" panose="020B0004020202020204" pitchFamily="34" charset="0"/>
              <a:ea typeface="Aptos" panose="020B0004020202020204" pitchFamily="34" charset="0"/>
              <a:cs typeface="Calibri"/>
            </a:endParaRPr>
          </a:p>
          <a:p>
            <a:pPr marL="342900" marR="0" lvl="0" indent="-342900">
              <a:buSzPts val="1000"/>
              <a:buFont typeface="Symbol" panose="05050102010706020507" pitchFamily="18" charset="2"/>
              <a:buChar char=""/>
              <a:tabLst>
                <a:tab pos="457200" algn="l"/>
              </a:tabLst>
            </a:pPr>
            <a:r>
              <a:rPr lang="en-US" sz="2600" b="1" kern="100" dirty="0">
                <a:effectLst/>
                <a:latin typeface="Aptos Narrow" panose="020B0004020202020204" pitchFamily="34" charset="0"/>
                <a:ea typeface="Aptos" panose="020B0004020202020204" pitchFamily="34" charset="0"/>
                <a:cs typeface="Times New Roman"/>
              </a:rPr>
              <a:t>Appraisal Validity</a:t>
            </a:r>
            <a:endParaRPr lang="en-US" sz="2600" kern="100" dirty="0">
              <a:effectLst/>
              <a:latin typeface="Aptos Narrow" panose="020B0004020202020204" pitchFamily="34" charset="0"/>
              <a:ea typeface="Aptos" panose="020B0004020202020204" pitchFamily="34" charset="0"/>
              <a:cs typeface="Times New Roman"/>
            </a:endParaRPr>
          </a:p>
          <a:p>
            <a:pPr marL="742950" lvl="1" indent="-285750">
              <a:buSzPts val="1000"/>
              <a:buFont typeface="Courier New" panose="02070309020205020404" pitchFamily="49" charset="0"/>
              <a:buChar char="o"/>
              <a:tabLst>
                <a:tab pos="914400" algn="l"/>
              </a:tabLst>
            </a:pPr>
            <a:r>
              <a:rPr lang="en-US" sz="2600" kern="100" dirty="0">
                <a:effectLst/>
                <a:latin typeface="Aptos Narrow" panose="020B0004020202020204" pitchFamily="34" charset="0"/>
                <a:ea typeface="Aptos" panose="020B0004020202020204" pitchFamily="34" charset="0"/>
                <a:cs typeface="Times New Roman"/>
              </a:rPr>
              <a:t>Valid for 180 days, combine with </a:t>
            </a:r>
            <a:r>
              <a:rPr lang="en-US" sz="2600" kern="100" dirty="0">
                <a:latin typeface="Aptos Narrow" panose="020B0004020202020204" pitchFamily="34" charset="0"/>
                <a:ea typeface="Aptos" panose="020B0004020202020204" pitchFamily="34" charset="0"/>
                <a:cs typeface="Times New Roman"/>
              </a:rPr>
              <a:t>an appraisal</a:t>
            </a:r>
            <a:r>
              <a:rPr lang="en-US" sz="2600" kern="100" dirty="0">
                <a:effectLst/>
                <a:latin typeface="Aptos Narrow" panose="020B0004020202020204" pitchFamily="34" charset="0"/>
                <a:ea typeface="Aptos" panose="020B0004020202020204" pitchFamily="34" charset="0"/>
                <a:cs typeface="Times New Roman"/>
              </a:rPr>
              <a:t> update allows a total of 1 year.</a:t>
            </a:r>
          </a:p>
          <a:p>
            <a:pPr marL="742950" marR="0" lvl="1" indent="-285750">
              <a:buSzPts val="1000"/>
              <a:buFont typeface="Courier New" panose="02070309020205020404" pitchFamily="49" charset="0"/>
              <a:buChar char="o"/>
              <a:tabLst>
                <a:tab pos="914400" algn="l"/>
              </a:tabLst>
            </a:pPr>
            <a:r>
              <a:rPr lang="en-US" sz="2600" kern="100" dirty="0">
                <a:effectLst/>
                <a:latin typeface="Aptos Narrow" panose="020B0004020202020204" pitchFamily="34" charset="0"/>
                <a:ea typeface="Aptos" panose="020B0004020202020204" pitchFamily="34" charset="0"/>
                <a:cs typeface="Times New Roman"/>
              </a:rPr>
              <a:t>Reduces delays and costs for Trust Land and Single Close loans.</a:t>
            </a:r>
          </a:p>
          <a:p>
            <a:pPr marL="342900" marR="0" lvl="0" indent="-342900">
              <a:buSzPts val="1000"/>
              <a:buFont typeface="Symbol" panose="05050102010706020507" pitchFamily="18" charset="2"/>
              <a:buChar char=""/>
              <a:tabLst>
                <a:tab pos="457200" algn="l"/>
              </a:tabLst>
            </a:pPr>
            <a:r>
              <a:rPr lang="en-US" sz="2600" b="1" kern="100" dirty="0">
                <a:effectLst/>
                <a:latin typeface="Aptos Narrow" panose="020B0004020202020204" pitchFamily="34" charset="0"/>
                <a:ea typeface="Aptos" panose="020B0004020202020204" pitchFamily="34" charset="0"/>
                <a:cs typeface="Times New Roman"/>
              </a:rPr>
              <a:t>Accessory Dwelling Units (ADU) Allowed</a:t>
            </a:r>
            <a:endParaRPr lang="en-US" sz="2600" kern="100" dirty="0">
              <a:effectLst/>
              <a:latin typeface="Aptos Narrow" panose="020B0004020202020204" pitchFamily="34" charset="0"/>
              <a:ea typeface="Aptos" panose="020B0004020202020204" pitchFamily="34" charset="0"/>
              <a:cs typeface="Times New Roman"/>
            </a:endParaRPr>
          </a:p>
          <a:p>
            <a:pPr marL="742950" marR="0" lvl="1" indent="-285750">
              <a:buSzPts val="1000"/>
              <a:buFont typeface="Courier New" panose="02070309020205020404" pitchFamily="49" charset="0"/>
              <a:buChar char="o"/>
              <a:tabLst>
                <a:tab pos="914400" algn="l"/>
              </a:tabLst>
            </a:pPr>
            <a:r>
              <a:rPr lang="en-US" sz="2600" kern="100" dirty="0">
                <a:effectLst/>
                <a:latin typeface="Aptos Narrow" panose="020B0004020202020204" pitchFamily="34" charset="0"/>
                <a:ea typeface="Aptos" panose="020B0004020202020204" pitchFamily="34" charset="0"/>
                <a:cs typeface="Times New Roman"/>
              </a:rPr>
              <a:t>Allows “in-law” units, promoting homeownership for Native families.</a:t>
            </a:r>
          </a:p>
          <a:p>
            <a:pPr marL="342900" marR="0" lvl="0" indent="-342900">
              <a:buSzPts val="1000"/>
              <a:buFont typeface="Symbol" panose="05050102010706020507" pitchFamily="18" charset="2"/>
              <a:buChar char=""/>
              <a:tabLst>
                <a:tab pos="457200" algn="l"/>
              </a:tabLst>
            </a:pPr>
            <a:r>
              <a:rPr lang="en-US" sz="2600" b="1" kern="100" dirty="0">
                <a:effectLst/>
                <a:latin typeface="Aptos Narrow" panose="020B0004020202020204" pitchFamily="34" charset="0"/>
                <a:ea typeface="Aptos" panose="020B0004020202020204" pitchFamily="34" charset="0"/>
                <a:cs typeface="Times New Roman"/>
              </a:rPr>
              <a:t>Manufactured Homes on Trust Land</a:t>
            </a:r>
            <a:endParaRPr lang="en-US" sz="2600" kern="100" dirty="0">
              <a:effectLst/>
              <a:latin typeface="Aptos Narrow" panose="020B0004020202020204" pitchFamily="34" charset="0"/>
              <a:ea typeface="Aptos" panose="020B0004020202020204" pitchFamily="34" charset="0"/>
              <a:cs typeface="Times New Roman"/>
            </a:endParaRPr>
          </a:p>
          <a:p>
            <a:pPr marL="742950" marR="0" lvl="1" indent="-285750">
              <a:buSzPts val="1000"/>
              <a:buFont typeface="Courier New" panose="02070309020205020404" pitchFamily="49" charset="0"/>
              <a:buChar char="o"/>
              <a:tabLst>
                <a:tab pos="914400" algn="l"/>
              </a:tabLst>
            </a:pPr>
            <a:r>
              <a:rPr lang="en-US" sz="2600" kern="100" dirty="0">
                <a:effectLst/>
                <a:latin typeface="Aptos Narrow" panose="020B0004020202020204" pitchFamily="34" charset="0"/>
                <a:ea typeface="Aptos" panose="020B0004020202020204" pitchFamily="34" charset="0"/>
                <a:cs typeface="Times New Roman"/>
              </a:rPr>
              <a:t>Title elimination not required for loans on Trust Land.</a:t>
            </a:r>
          </a:p>
          <a:p>
            <a:pPr marL="742950" marR="0" lvl="1" indent="-285750">
              <a:buSzPts val="1000"/>
              <a:buFont typeface="Courier New" panose="02070309020205020404" pitchFamily="49" charset="0"/>
              <a:buChar char="o"/>
              <a:tabLst>
                <a:tab pos="914400" algn="l"/>
              </a:tabLst>
            </a:pPr>
            <a:endParaRPr lang="en-US" sz="1200" kern="100" dirty="0">
              <a:effectLst/>
              <a:ea typeface="Aptos" panose="020B0004020202020204" pitchFamily="34" charset="0"/>
              <a:cs typeface="Times New Roman"/>
            </a:endParaRPr>
          </a:p>
          <a:p>
            <a:pPr marL="457200" marR="0" lvl="1" indent="0">
              <a:buSzPts val="1000"/>
              <a:buNone/>
              <a:tabLst>
                <a:tab pos="914400" algn="l"/>
              </a:tabLst>
            </a:pPr>
            <a:endParaRPr lang="en-US" sz="1200" kern="100" dirty="0">
              <a:effectLst/>
              <a:ea typeface="Aptos" panose="020B0004020202020204" pitchFamily="34" charset="0"/>
              <a:cs typeface="Times New Roman"/>
            </a:endParaRPr>
          </a:p>
          <a:p>
            <a:endParaRPr lang="en-US" dirty="0"/>
          </a:p>
        </p:txBody>
      </p:sp>
      <p:sp>
        <p:nvSpPr>
          <p:cNvPr id="6" name="Rectangle 5">
            <a:extLst>
              <a:ext uri="{FF2B5EF4-FFF2-40B4-BE49-F238E27FC236}">
                <a16:creationId xmlns:a16="http://schemas.microsoft.com/office/drawing/2014/main" id="{0829CA7C-86F2-A0E2-C8A9-FD991D4A0AAC}"/>
              </a:ext>
            </a:extLst>
          </p:cNvPr>
          <p:cNvSpPr/>
          <p:nvPr/>
        </p:nvSpPr>
        <p:spPr>
          <a:xfrm>
            <a:off x="6573539" y="1293597"/>
            <a:ext cx="2889905" cy="28236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Overall Program Updates</a:t>
            </a:r>
          </a:p>
        </p:txBody>
      </p:sp>
      <p:sp>
        <p:nvSpPr>
          <p:cNvPr id="7" name="Rectangle 6">
            <a:extLst>
              <a:ext uri="{FF2B5EF4-FFF2-40B4-BE49-F238E27FC236}">
                <a16:creationId xmlns:a16="http://schemas.microsoft.com/office/drawing/2014/main" id="{0323F8C2-A59E-E6F0-FBB8-0EC689494011}"/>
              </a:ext>
            </a:extLst>
          </p:cNvPr>
          <p:cNvSpPr/>
          <p:nvPr/>
        </p:nvSpPr>
        <p:spPr>
          <a:xfrm>
            <a:off x="1418260" y="1293597"/>
            <a:ext cx="2889905" cy="282360"/>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Collateral Updates </a:t>
            </a:r>
          </a:p>
        </p:txBody>
      </p:sp>
      <p:sp>
        <p:nvSpPr>
          <p:cNvPr id="8" name="TextBox 7">
            <a:extLst>
              <a:ext uri="{FF2B5EF4-FFF2-40B4-BE49-F238E27FC236}">
                <a16:creationId xmlns:a16="http://schemas.microsoft.com/office/drawing/2014/main" id="{A85BA854-5664-D5DE-4A9D-2FC244711943}"/>
              </a:ext>
            </a:extLst>
          </p:cNvPr>
          <p:cNvSpPr txBox="1"/>
          <p:nvPr/>
        </p:nvSpPr>
        <p:spPr>
          <a:xfrm>
            <a:off x="6573539" y="1825914"/>
            <a:ext cx="5052404" cy="440120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2000" b="1"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Cash-Out Refinance Flexibility</a:t>
            </a:r>
            <a:endPar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endParaRP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No cash-in-hand limit on LTV up to 80%, enhancing access to home equity for tribal members.</a:t>
            </a: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endPar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endParaRPr>
          </a:p>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2000" b="1"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Native Advantage </a:t>
            </a:r>
            <a:endPar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endParaRP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Lenders can now order Case Numbers directly through Native Advantage.</a:t>
            </a: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Increases efficiency, especially for Fee Simple properties.</a:t>
            </a: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endPar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endParaRPr>
          </a:p>
          <a:p>
            <a:pPr marL="342900" marR="0" lvl="0" indent="-342900" algn="l"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2000" b="1"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Income Documentation Requirement for Weekly or Bi-Weekly Paystubs</a:t>
            </a:r>
            <a:endPar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endParaRP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20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Verification period reduced to 28 days.</a:t>
            </a:r>
          </a:p>
        </p:txBody>
      </p:sp>
    </p:spTree>
    <p:extLst>
      <p:ext uri="{BB962C8B-B14F-4D97-AF65-F5344CB8AC3E}">
        <p14:creationId xmlns:p14="http://schemas.microsoft.com/office/powerpoint/2010/main" val="4260180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75CC2D-6F01-752F-51A0-2FC430E0FB9D}"/>
              </a:ext>
            </a:extLst>
          </p:cNvPr>
          <p:cNvPicPr>
            <a:picLocks noChangeAspect="1"/>
          </p:cNvPicPr>
          <p:nvPr/>
        </p:nvPicPr>
        <p:blipFill>
          <a:blip r:embed="rId3"/>
          <a:stretch>
            <a:fillRect/>
          </a:stretch>
        </p:blipFill>
        <p:spPr>
          <a:xfrm>
            <a:off x="1630872" y="-323"/>
            <a:ext cx="9258799" cy="6858323"/>
          </a:xfrm>
          <a:prstGeom prst="rect">
            <a:avLst/>
          </a:prstGeom>
        </p:spPr>
      </p:pic>
      <p:pic>
        <p:nvPicPr>
          <p:cNvPr id="3" name="Picture 2" descr="Background pattern&#10;&#10;Description automatically generated">
            <a:extLst>
              <a:ext uri="{FF2B5EF4-FFF2-40B4-BE49-F238E27FC236}">
                <a16:creationId xmlns:a16="http://schemas.microsoft.com/office/drawing/2014/main" id="{14322EF5-0268-B94D-A4A4-84F0921B62F6}"/>
              </a:ext>
            </a:extLst>
          </p:cNvPr>
          <p:cNvPicPr>
            <a:picLocks noChangeAspect="1"/>
          </p:cNvPicPr>
          <p:nvPr/>
        </p:nvPicPr>
        <p:blipFill rotWithShape="1">
          <a:blip r:embed="rId4"/>
          <a:srcRect l="18670" r="2" b="2"/>
          <a:stretch/>
        </p:blipFill>
        <p:spPr>
          <a:xfrm rot="5400000">
            <a:off x="5829302" y="495300"/>
            <a:ext cx="533401" cy="12192002"/>
          </a:xfrm>
          <a:prstGeom prst="rect">
            <a:avLst/>
          </a:prstGeom>
        </p:spPr>
      </p:pic>
    </p:spTree>
    <p:extLst>
      <p:ext uri="{BB962C8B-B14F-4D97-AF65-F5344CB8AC3E}">
        <p14:creationId xmlns:p14="http://schemas.microsoft.com/office/powerpoint/2010/main" val="11195850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516B5-A8C9-56D6-7F20-3809D44922E5}"/>
              </a:ext>
            </a:extLst>
          </p:cNvPr>
          <p:cNvSpPr>
            <a:spLocks noGrp="1"/>
          </p:cNvSpPr>
          <p:nvPr>
            <p:ph type="title"/>
          </p:nvPr>
        </p:nvSpPr>
        <p:spPr>
          <a:xfrm>
            <a:off x="640080" y="325369"/>
            <a:ext cx="4368602" cy="1956841"/>
          </a:xfrm>
        </p:spPr>
        <p:txBody>
          <a:bodyPr vert="horz" lIns="91440" tIns="45720" rIns="91440" bIns="45720" rtlCol="0" anchor="b">
            <a:normAutofit/>
          </a:bodyPr>
          <a:lstStyle/>
          <a:p>
            <a:pPr defTabSz="914400"/>
            <a:r>
              <a:rPr lang="en-US" sz="5000"/>
              <a:t>Tribal Relations  with OLG</a:t>
            </a:r>
          </a:p>
        </p:txBody>
      </p:sp>
      <p:pic>
        <p:nvPicPr>
          <p:cNvPr id="6" name="Picture Placeholder 5">
            <a:extLst>
              <a:ext uri="{FF2B5EF4-FFF2-40B4-BE49-F238E27FC236}">
                <a16:creationId xmlns:a16="http://schemas.microsoft.com/office/drawing/2014/main" id="{D997234D-17EE-4C5E-3D16-70D0D4865FF9}"/>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7276" r="17277" b="1"/>
          <a:stretch>
            <a:fillRect/>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7" name="TextBox 6">
            <a:extLst>
              <a:ext uri="{FF2B5EF4-FFF2-40B4-BE49-F238E27FC236}">
                <a16:creationId xmlns:a16="http://schemas.microsoft.com/office/drawing/2014/main" id="{75D52FF8-0804-55A1-1322-622BAC4BA93F}"/>
              </a:ext>
            </a:extLst>
          </p:cNvPr>
          <p:cNvSpPr txBox="1"/>
          <p:nvPr/>
        </p:nvSpPr>
        <p:spPr>
          <a:xfrm>
            <a:off x="328986" y="2770978"/>
            <a:ext cx="4831206" cy="4893647"/>
          </a:xfrm>
          <a:prstGeom prst="rect">
            <a:avLst/>
          </a:prstGeom>
          <a:noFill/>
        </p:spPr>
        <p:txBody>
          <a:bodyPr wrap="square" rtlCol="0">
            <a:spAutoFit/>
          </a:bodyPr>
          <a:lstStyle/>
          <a:p>
            <a:pPr marL="285750" indent="-285750">
              <a:buFont typeface="Wingdings" panose="05000000000000000000" pitchFamily="2" charset="2"/>
              <a:buChar char="q"/>
            </a:pPr>
            <a:r>
              <a:rPr lang="en-US" sz="2000" b="1" dirty="0"/>
              <a:t>Consulting with Tribes on their unique homeownership and  housing development goals</a:t>
            </a:r>
          </a:p>
          <a:p>
            <a:endParaRPr lang="en-US" sz="2000" b="1" dirty="0"/>
          </a:p>
          <a:p>
            <a:pPr marL="285750" indent="-285750">
              <a:buFont typeface="Wingdings" panose="05000000000000000000" pitchFamily="2" charset="2"/>
              <a:buChar char="q"/>
            </a:pPr>
            <a:r>
              <a:rPr lang="en-US" sz="2000" b="1" dirty="0"/>
              <a:t>Reviewing Tribal mortgage, foreclosure, land use, planning and leasing code and policies</a:t>
            </a:r>
          </a:p>
          <a:p>
            <a:endParaRPr lang="en-US" sz="2000" b="1" dirty="0"/>
          </a:p>
          <a:p>
            <a:pPr marL="285750" indent="-285750">
              <a:buFont typeface="Wingdings" panose="05000000000000000000" pitchFamily="2" charset="2"/>
              <a:buChar char="q"/>
            </a:pPr>
            <a:r>
              <a:rPr lang="en-US" sz="2000" b="1" dirty="0"/>
              <a:t>Approving Tribes to lend with   Section 184</a:t>
            </a:r>
          </a:p>
          <a:p>
            <a:pPr marL="285750" indent="-285750">
              <a:buFont typeface="Wingdings" panose="05000000000000000000" pitchFamily="2" charset="2"/>
              <a:buChar char="q"/>
            </a:pPr>
            <a:endParaRPr lang="en-US" sz="2000" b="1" dirty="0"/>
          </a:p>
          <a:p>
            <a:pPr marL="285750" indent="-285750">
              <a:buFont typeface="Wingdings" panose="05000000000000000000" pitchFamily="2" charset="2"/>
              <a:buChar char="q"/>
            </a:pPr>
            <a:r>
              <a:rPr lang="en-US" sz="2000" b="1" dirty="0"/>
              <a:t>Assisting the Property Preservation Team with Note Sales to the Tribe</a:t>
            </a:r>
          </a:p>
          <a:p>
            <a:pPr indent="-228600">
              <a:buFont typeface="Arial" panose="020B0604020202020204" pitchFamily="34" charset="0"/>
              <a:buChar char="•"/>
            </a:pPr>
            <a:endParaRPr lang="en-US" sz="1600" b="1" u="sng" dirty="0"/>
          </a:p>
          <a:p>
            <a:pPr indent="-228600">
              <a:buFont typeface="Arial" panose="020B0604020202020204" pitchFamily="34" charset="0"/>
              <a:buChar char="•"/>
            </a:pPr>
            <a:endParaRPr lang="en-US" b="1" u="sng" dirty="0"/>
          </a:p>
          <a:p>
            <a:endParaRPr lang="en-US" dirty="0"/>
          </a:p>
        </p:txBody>
      </p:sp>
    </p:spTree>
    <p:extLst>
      <p:ext uri="{BB962C8B-B14F-4D97-AF65-F5344CB8AC3E}">
        <p14:creationId xmlns:p14="http://schemas.microsoft.com/office/powerpoint/2010/main" val="23306531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993D5-B293-65A7-A1C9-C12FFB31BF14}"/>
              </a:ext>
            </a:extLst>
          </p:cNvPr>
          <p:cNvSpPr>
            <a:spLocks noGrp="1"/>
          </p:cNvSpPr>
          <p:nvPr>
            <p:ph type="title"/>
          </p:nvPr>
        </p:nvSpPr>
        <p:spPr>
          <a:xfrm>
            <a:off x="640080" y="4777739"/>
            <a:ext cx="3418990" cy="1412119"/>
          </a:xfrm>
        </p:spPr>
        <p:txBody>
          <a:bodyPr vert="horz" lIns="91440" tIns="45720" rIns="91440" bIns="45720" rtlCol="0" anchor="ctr">
            <a:normAutofit/>
          </a:bodyPr>
          <a:lstStyle/>
          <a:p>
            <a:pPr defTabSz="914400"/>
            <a:r>
              <a:rPr lang="en-US" sz="3400"/>
              <a:t>HUD &amp; Tribal Partnerships	</a:t>
            </a:r>
          </a:p>
        </p:txBody>
      </p:sp>
      <p:pic>
        <p:nvPicPr>
          <p:cNvPr id="6" name="Picture Placeholder 5">
            <a:extLst>
              <a:ext uri="{FF2B5EF4-FFF2-40B4-BE49-F238E27FC236}">
                <a16:creationId xmlns:a16="http://schemas.microsoft.com/office/drawing/2014/main" id="{69D0FFEA-6DC5-B238-FD5D-81EFD857835F}"/>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25074" b="25074"/>
          <a:stretch>
            <a:fillRect/>
          </a:stretch>
        </p:blipFill>
        <p:spPr>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p:spPr>
      </p:pic>
      <p:sp>
        <p:nvSpPr>
          <p:cNvPr id="7" name="TextBox 6">
            <a:extLst>
              <a:ext uri="{FF2B5EF4-FFF2-40B4-BE49-F238E27FC236}">
                <a16:creationId xmlns:a16="http://schemas.microsoft.com/office/drawing/2014/main" id="{888E1F7F-09A8-97E5-61E5-053F68BCAFDD}"/>
              </a:ext>
            </a:extLst>
          </p:cNvPr>
          <p:cNvSpPr txBox="1"/>
          <p:nvPr/>
        </p:nvSpPr>
        <p:spPr>
          <a:xfrm>
            <a:off x="4405488" y="4573889"/>
            <a:ext cx="7922910" cy="2523768"/>
          </a:xfrm>
          <a:prstGeom prst="rect">
            <a:avLst/>
          </a:prstGeom>
          <a:noFill/>
        </p:spPr>
        <p:txBody>
          <a:bodyPr wrap="square" rtlCol="0">
            <a:spAutoFit/>
          </a:bodyPr>
          <a:lstStyle/>
          <a:p>
            <a:r>
              <a:rPr lang="en-US" sz="2000" b="1" u="sng"/>
              <a:t>Tribes must assist HUD (when practical):</a:t>
            </a:r>
          </a:p>
          <a:p>
            <a:pPr lvl="1" indent="-228600">
              <a:buFont typeface="Arial" panose="020B0604020202020204" pitchFamily="34" charset="0"/>
              <a:buChar char="•"/>
            </a:pPr>
            <a:r>
              <a:rPr lang="en-US" sz="2000"/>
              <a:t>Notification of Borrower’s default is received</a:t>
            </a:r>
          </a:p>
          <a:p>
            <a:pPr lvl="1" indent="-228600">
              <a:buFont typeface="Arial" panose="020B0604020202020204" pitchFamily="34" charset="0"/>
              <a:buChar char="•"/>
            </a:pPr>
            <a:r>
              <a:rPr lang="en-US" sz="2000"/>
              <a:t>Notice of Tribal right of first refusal is received</a:t>
            </a:r>
          </a:p>
          <a:p>
            <a:pPr lvl="1" indent="-228600">
              <a:buFont typeface="Arial" panose="020B0604020202020204" pitchFamily="34" charset="0"/>
              <a:buChar char="•"/>
            </a:pPr>
            <a:r>
              <a:rPr lang="en-US" sz="2000"/>
              <a:t>Properties are determined vacant or abandoned</a:t>
            </a:r>
          </a:p>
          <a:p>
            <a:pPr lvl="1" indent="-228600">
              <a:buFont typeface="Arial" panose="020B0604020202020204" pitchFamily="34" charset="0"/>
              <a:buChar char="•"/>
            </a:pPr>
            <a:r>
              <a:rPr lang="en-US" sz="2000"/>
              <a:t>Tribal POC changes</a:t>
            </a:r>
          </a:p>
          <a:p>
            <a:pPr lvl="1" indent="-228600">
              <a:buFont typeface="Arial" panose="020B0604020202020204" pitchFamily="34" charset="0"/>
              <a:buChar char="•"/>
            </a:pPr>
            <a:r>
              <a:rPr lang="en-US" sz="2000"/>
              <a:t>Any post approval, proposed changes relating to loan</a:t>
            </a:r>
          </a:p>
          <a:p>
            <a:pPr lvl="1" indent="-228600">
              <a:buFont typeface="Arial" panose="020B0604020202020204" pitchFamily="34" charset="0"/>
              <a:buChar char="•"/>
            </a:pPr>
            <a:r>
              <a:rPr lang="en-US" sz="2000"/>
              <a:t>Upon conveyance to HUD, the tribe shall help in locating a buyer</a:t>
            </a:r>
          </a:p>
          <a:p>
            <a:endParaRPr lang="en-US"/>
          </a:p>
        </p:txBody>
      </p:sp>
    </p:spTree>
    <p:extLst>
      <p:ext uri="{BB962C8B-B14F-4D97-AF65-F5344CB8AC3E}">
        <p14:creationId xmlns:p14="http://schemas.microsoft.com/office/powerpoint/2010/main" val="16843751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A08BDD-547E-1795-A60F-4E7761943EA3}"/>
              </a:ext>
            </a:extLst>
          </p:cNvPr>
          <p:cNvSpPr>
            <a:spLocks noGrp="1"/>
          </p:cNvSpPr>
          <p:nvPr>
            <p:ph type="title"/>
          </p:nvPr>
        </p:nvSpPr>
        <p:spPr>
          <a:xfrm>
            <a:off x="988649" y="196348"/>
            <a:ext cx="10514061" cy="1062555"/>
          </a:xfrm>
        </p:spPr>
        <p:txBody>
          <a:bodyPr>
            <a:normAutofit/>
          </a:bodyPr>
          <a:lstStyle/>
          <a:p>
            <a:pPr algn="ctr"/>
            <a:r>
              <a:rPr lang="en-US" b="1"/>
              <a:t>OLG Lender Relations</a:t>
            </a:r>
            <a:br>
              <a:rPr lang="en-US" sz="2400" b="1"/>
            </a:br>
            <a:r>
              <a:rPr lang="en-US" sz="2400" b="1"/>
              <a:t>Growing Businesses. Reducing Risks. Expanding Homeownership</a:t>
            </a:r>
            <a:endParaRPr lang="en-US" b="1"/>
          </a:p>
        </p:txBody>
      </p:sp>
      <p:sp>
        <p:nvSpPr>
          <p:cNvPr id="3" name="Content Placeholder 2">
            <a:extLst>
              <a:ext uri="{FF2B5EF4-FFF2-40B4-BE49-F238E27FC236}">
                <a16:creationId xmlns:a16="http://schemas.microsoft.com/office/drawing/2014/main" id="{7A2595A0-779A-53F8-6211-28C77B8E6117}"/>
              </a:ext>
            </a:extLst>
          </p:cNvPr>
          <p:cNvSpPr>
            <a:spLocks noGrp="1"/>
          </p:cNvSpPr>
          <p:nvPr>
            <p:ph idx="1"/>
          </p:nvPr>
        </p:nvSpPr>
        <p:spPr>
          <a:xfrm>
            <a:off x="607649" y="2507237"/>
            <a:ext cx="3879686" cy="3875835"/>
          </a:xfrm>
        </p:spPr>
        <p:txBody>
          <a:bodyPr vert="horz" lIns="80682" tIns="40341" rIns="80682" bIns="40341" rtlCol="0" anchor="t">
            <a:normAutofit/>
          </a:bodyPr>
          <a:lstStyle/>
          <a:p>
            <a:pPr marL="0" indent="0" algn="ctr">
              <a:buNone/>
            </a:pPr>
            <a:r>
              <a:rPr lang="en-US" b="1"/>
              <a:t>Flexible Lender  Options</a:t>
            </a:r>
          </a:p>
          <a:p>
            <a:pPr marL="0" indent="0">
              <a:buNone/>
            </a:pPr>
            <a:endParaRPr lang="en-US" sz="1200" b="1"/>
          </a:p>
          <a:p>
            <a:pPr marL="685800" lvl="1" indent="-228600"/>
            <a:r>
              <a:rPr lang="en-US"/>
              <a:t>Direct Guarantee Lender</a:t>
            </a:r>
          </a:p>
          <a:p>
            <a:pPr marL="685800" lvl="1" indent="-228600"/>
            <a:endParaRPr lang="en-US"/>
          </a:p>
          <a:p>
            <a:pPr lvl="1"/>
            <a:r>
              <a:rPr lang="en-US"/>
              <a:t>Non-Direct Guarantee Lender</a:t>
            </a:r>
          </a:p>
          <a:p>
            <a:pPr marL="403433" lvl="1" indent="0">
              <a:buNone/>
            </a:pPr>
            <a:endParaRPr lang="en-US"/>
          </a:p>
          <a:p>
            <a:pPr lvl="1"/>
            <a:r>
              <a:rPr lang="en-US"/>
              <a:t>Servicer</a:t>
            </a:r>
          </a:p>
          <a:p>
            <a:pPr marL="0" indent="0">
              <a:buNone/>
            </a:pPr>
            <a:endParaRPr lang="en-US"/>
          </a:p>
        </p:txBody>
      </p:sp>
      <p:sp>
        <p:nvSpPr>
          <p:cNvPr id="4" name="Content Placeholder 2">
            <a:extLst>
              <a:ext uri="{FF2B5EF4-FFF2-40B4-BE49-F238E27FC236}">
                <a16:creationId xmlns:a16="http://schemas.microsoft.com/office/drawing/2014/main" id="{6907674A-1DA7-BD74-25DE-1A88B00967D2}"/>
              </a:ext>
            </a:extLst>
          </p:cNvPr>
          <p:cNvSpPr txBox="1">
            <a:spLocks/>
          </p:cNvSpPr>
          <p:nvPr/>
        </p:nvSpPr>
        <p:spPr>
          <a:xfrm>
            <a:off x="4400739" y="2493630"/>
            <a:ext cx="3849447" cy="4352084"/>
          </a:xfrm>
          <a:prstGeom prst="rect">
            <a:avLst/>
          </a:prstGeom>
        </p:spPr>
        <p:txBody>
          <a:bodyPr vert="horz" lIns="80682" tIns="40341" rIns="80682" bIns="40341" rtlCol="0" anchor="t">
            <a:normAutofit/>
          </a:bodyPr>
          <a:lstStyle>
            <a:lvl1pPr marL="201717" indent="-201717" algn="l" defTabSz="806867"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605150" indent="-201717" algn="l" defTabSz="806867" rtl="0" eaLnBrk="1" latinLnBrk="0" hangingPunct="1">
              <a:lnSpc>
                <a:spcPct val="90000"/>
              </a:lnSpc>
              <a:spcBef>
                <a:spcPts val="441"/>
              </a:spcBef>
              <a:buFont typeface="Arial" panose="020B0604020202020204" pitchFamily="34" charset="0"/>
              <a:buChar char="•"/>
              <a:defRPr sz="2118" kern="1200">
                <a:solidFill>
                  <a:schemeClr val="tx1"/>
                </a:solidFill>
                <a:latin typeface="+mn-lt"/>
                <a:ea typeface="+mn-ea"/>
                <a:cs typeface="+mn-cs"/>
              </a:defRPr>
            </a:lvl2pPr>
            <a:lvl3pPr marL="1008583" indent="-201717" algn="l" defTabSz="806867"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4120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8154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pPr marL="0" marR="0" lvl="0" indent="0" algn="ctr" defTabSz="806867" rtl="0" eaLnBrk="1" fontAlgn="auto" latinLnBrk="0" hangingPunct="1">
              <a:lnSpc>
                <a:spcPct val="90000"/>
              </a:lnSpc>
              <a:spcBef>
                <a:spcPts val="882"/>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black"/>
                </a:solidFill>
                <a:effectLst/>
                <a:uLnTx/>
                <a:uFillTx/>
                <a:latin typeface="Aptos" panose="02110004020202020204"/>
                <a:ea typeface="+mn-ea"/>
                <a:cs typeface="+mn-cs"/>
              </a:rPr>
              <a:t>Attractive Program Features</a:t>
            </a:r>
          </a:p>
          <a:p>
            <a:pPr marL="0" marR="0" lvl="0" indent="0" algn="l" defTabSz="806867" rtl="0" eaLnBrk="1" fontAlgn="auto" latinLnBrk="0" hangingPunct="1">
              <a:lnSpc>
                <a:spcPct val="90000"/>
              </a:lnSpc>
              <a:spcBef>
                <a:spcPts val="882"/>
              </a:spcBef>
              <a:spcAft>
                <a:spcPts val="0"/>
              </a:spcAft>
              <a:buClrTx/>
              <a:buSzTx/>
              <a:buFont typeface="Arial" panose="020B0604020202020204" pitchFamily="34" charset="0"/>
              <a:buNone/>
              <a:tabLst/>
              <a:defRPr/>
            </a:pPr>
            <a:endParaRPr kumimoji="0" lang="en-US" sz="1200" b="1" i="0" u="none" strike="noStrike" kern="1200" cap="none" spc="0" normalizeH="0" baseline="0" noProof="0">
              <a:ln>
                <a:noFill/>
              </a:ln>
              <a:solidFill>
                <a:prstClr val="black"/>
              </a:solidFill>
              <a:effectLst/>
              <a:uLnTx/>
              <a:uFillTx/>
              <a:latin typeface="Aptos" panose="02110004020202020204"/>
              <a:ea typeface="+mn-ea"/>
              <a:cs typeface="+mn-cs"/>
            </a:endParaRP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r>
              <a:rPr kumimoji="0" lang="en-US" sz="2118" b="0" i="0" u="none" strike="noStrike" kern="1200" cap="none" spc="0" normalizeH="0" baseline="0" noProof="0">
                <a:ln>
                  <a:noFill/>
                </a:ln>
                <a:solidFill>
                  <a:prstClr val="black"/>
                </a:solidFill>
                <a:effectLst/>
                <a:uLnTx/>
                <a:uFillTx/>
                <a:latin typeface="Aptos" panose="02110004020202020204"/>
                <a:ea typeface="+mn-ea"/>
                <a:cs typeface="+mn-cs"/>
              </a:rPr>
              <a:t>Federal Loan Guarantee</a:t>
            </a: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endParaRPr kumimoji="0" lang="en-US" sz="2118" b="0" i="0" u="none" strike="noStrike" kern="1200" cap="none" spc="0" normalizeH="0" baseline="0" noProof="0">
              <a:ln>
                <a:noFill/>
              </a:ln>
              <a:solidFill>
                <a:prstClr val="black"/>
              </a:solidFill>
              <a:effectLst/>
              <a:uLnTx/>
              <a:uFillTx/>
              <a:latin typeface="Aptos" panose="02110004020202020204"/>
              <a:ea typeface="+mn-ea"/>
              <a:cs typeface="+mn-cs"/>
            </a:endParaRP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r>
              <a:rPr kumimoji="0" lang="en-US" sz="2118" b="0" i="0" u="none" strike="noStrike" kern="1200" cap="none" spc="0" normalizeH="0" baseline="0" noProof="0">
                <a:ln>
                  <a:noFill/>
                </a:ln>
                <a:solidFill>
                  <a:prstClr val="black"/>
                </a:solidFill>
                <a:effectLst/>
                <a:uLnTx/>
                <a:uFillTx/>
                <a:latin typeface="Aptos" panose="02110004020202020204"/>
                <a:ea typeface="+mn-ea"/>
                <a:cs typeface="+mn-cs"/>
              </a:rPr>
              <a:t>Opportunity to reach an Underserved Market</a:t>
            </a: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endParaRPr kumimoji="0" lang="en-US" sz="2118" b="0" i="0" u="none" strike="noStrike" kern="1200" cap="none" spc="0" normalizeH="0" baseline="0" noProof="0">
              <a:ln>
                <a:noFill/>
              </a:ln>
              <a:solidFill>
                <a:prstClr val="black"/>
              </a:solidFill>
              <a:effectLst/>
              <a:uLnTx/>
              <a:uFillTx/>
              <a:latin typeface="Aptos" panose="02110004020202020204"/>
              <a:ea typeface="+mn-ea"/>
              <a:cs typeface="+mn-cs"/>
            </a:endParaRP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r>
              <a:rPr kumimoji="0" lang="en-US" sz="2118" b="0" i="0" u="none" strike="noStrike" kern="1200" cap="none" spc="0" normalizeH="0" baseline="0" noProof="0">
                <a:ln>
                  <a:noFill/>
                </a:ln>
                <a:solidFill>
                  <a:prstClr val="black"/>
                </a:solidFill>
                <a:effectLst/>
                <a:uLnTx/>
                <a:uFillTx/>
                <a:latin typeface="Aptos" panose="02110004020202020204"/>
                <a:ea typeface="+mn-ea"/>
                <a:cs typeface="+mn-cs"/>
              </a:rPr>
              <a:t>Flexible Underwriting, low down payment options, and competitive rates</a:t>
            </a:r>
          </a:p>
          <a:p>
            <a:pPr marL="403433" marR="0" lvl="1" indent="0" algn="l" defTabSz="806867" rtl="0" eaLnBrk="1" fontAlgn="auto" latinLnBrk="0" hangingPunct="1">
              <a:lnSpc>
                <a:spcPct val="90000"/>
              </a:lnSpc>
              <a:spcBef>
                <a:spcPts val="441"/>
              </a:spcBef>
              <a:spcAft>
                <a:spcPts val="0"/>
              </a:spcAft>
              <a:buClrTx/>
              <a:buSzTx/>
              <a:buFont typeface="Arial" panose="020B0604020202020204" pitchFamily="34" charset="0"/>
              <a:buNone/>
              <a:tabLst/>
              <a:defRPr/>
            </a:pPr>
            <a:endParaRPr kumimoji="0" lang="en-US" sz="2118"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806867" rtl="0" eaLnBrk="1" fontAlgn="auto" latinLnBrk="0" hangingPunct="1">
              <a:lnSpc>
                <a:spcPct val="90000"/>
              </a:lnSpc>
              <a:spcBef>
                <a:spcPts val="882"/>
              </a:spcBef>
              <a:spcAft>
                <a:spcPts val="0"/>
              </a:spcAft>
              <a:buClrTx/>
              <a:buSzTx/>
              <a:buFont typeface="Arial" panose="020B0604020202020204" pitchFamily="34" charset="0"/>
              <a:buNone/>
              <a:tabLst/>
              <a:defRPr/>
            </a:pPr>
            <a:endParaRPr kumimoji="0" lang="en-US" sz="2471"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5" name="Content Placeholder 2">
            <a:extLst>
              <a:ext uri="{FF2B5EF4-FFF2-40B4-BE49-F238E27FC236}">
                <a16:creationId xmlns:a16="http://schemas.microsoft.com/office/drawing/2014/main" id="{E710154C-CE7B-B796-592E-2FEBEE72AF4E}"/>
              </a:ext>
            </a:extLst>
          </p:cNvPr>
          <p:cNvSpPr txBox="1">
            <a:spLocks/>
          </p:cNvSpPr>
          <p:nvPr/>
        </p:nvSpPr>
        <p:spPr>
          <a:xfrm>
            <a:off x="8177198" y="2492309"/>
            <a:ext cx="3835839" cy="4352084"/>
          </a:xfrm>
          <a:prstGeom prst="rect">
            <a:avLst/>
          </a:prstGeom>
        </p:spPr>
        <p:txBody>
          <a:bodyPr vert="horz" lIns="80682" tIns="40341" rIns="80682" bIns="40341" rtlCol="0" anchor="t">
            <a:normAutofit/>
          </a:bodyPr>
          <a:lstStyle>
            <a:lvl1pPr marL="201717" indent="-201717" algn="l" defTabSz="806867" rtl="0" eaLnBrk="1" latinLnBrk="0" hangingPunct="1">
              <a:lnSpc>
                <a:spcPct val="90000"/>
              </a:lnSpc>
              <a:spcBef>
                <a:spcPts val="882"/>
              </a:spcBef>
              <a:buFont typeface="Arial" panose="020B0604020202020204" pitchFamily="34" charset="0"/>
              <a:buChar char="•"/>
              <a:defRPr sz="2471" kern="1200">
                <a:solidFill>
                  <a:schemeClr val="tx1"/>
                </a:solidFill>
                <a:latin typeface="+mn-lt"/>
                <a:ea typeface="+mn-ea"/>
                <a:cs typeface="+mn-cs"/>
              </a:defRPr>
            </a:lvl1pPr>
            <a:lvl2pPr marL="605150" indent="-201717" algn="l" defTabSz="806867" rtl="0" eaLnBrk="1" latinLnBrk="0" hangingPunct="1">
              <a:lnSpc>
                <a:spcPct val="90000"/>
              </a:lnSpc>
              <a:spcBef>
                <a:spcPts val="441"/>
              </a:spcBef>
              <a:buFont typeface="Arial" panose="020B0604020202020204" pitchFamily="34" charset="0"/>
              <a:buChar char="•"/>
              <a:defRPr sz="2118" kern="1200">
                <a:solidFill>
                  <a:schemeClr val="tx1"/>
                </a:solidFill>
                <a:latin typeface="+mn-lt"/>
                <a:ea typeface="+mn-ea"/>
                <a:cs typeface="+mn-cs"/>
              </a:defRPr>
            </a:lvl2pPr>
            <a:lvl3pPr marL="1008583" indent="-201717" algn="l" defTabSz="806867" rtl="0" eaLnBrk="1" latinLnBrk="0" hangingPunct="1">
              <a:lnSpc>
                <a:spcPct val="90000"/>
              </a:lnSpc>
              <a:spcBef>
                <a:spcPts val="441"/>
              </a:spcBef>
              <a:buFont typeface="Arial" panose="020B0604020202020204" pitchFamily="34" charset="0"/>
              <a:buChar char="•"/>
              <a:defRPr sz="1765" kern="1200">
                <a:solidFill>
                  <a:schemeClr val="tx1"/>
                </a:solidFill>
                <a:latin typeface="+mn-lt"/>
                <a:ea typeface="+mn-ea"/>
                <a:cs typeface="+mn-cs"/>
              </a:defRPr>
            </a:lvl3pPr>
            <a:lvl4pPr marL="14120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4pPr>
            <a:lvl5pPr marL="18154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5pPr>
            <a:lvl6pPr marL="22188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6pPr>
            <a:lvl7pPr marL="2622316"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7pPr>
            <a:lvl8pPr marL="3025750"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8pPr>
            <a:lvl9pPr marL="3429183" indent="-201717" algn="l" defTabSz="806867" rtl="0" eaLnBrk="1" latinLnBrk="0" hangingPunct="1">
              <a:lnSpc>
                <a:spcPct val="90000"/>
              </a:lnSpc>
              <a:spcBef>
                <a:spcPts val="441"/>
              </a:spcBef>
              <a:buFont typeface="Arial" panose="020B0604020202020204" pitchFamily="34" charset="0"/>
              <a:buChar char="•"/>
              <a:defRPr sz="1588" kern="1200">
                <a:solidFill>
                  <a:schemeClr val="tx1"/>
                </a:solidFill>
                <a:latin typeface="+mn-lt"/>
                <a:ea typeface="+mn-ea"/>
                <a:cs typeface="+mn-cs"/>
              </a:defRPr>
            </a:lvl9pPr>
          </a:lstStyle>
          <a:p>
            <a:pPr marL="0" marR="0" lvl="0" indent="0" algn="ctr" defTabSz="806867" rtl="0" eaLnBrk="1" fontAlgn="auto" latinLnBrk="0" hangingPunct="1">
              <a:lnSpc>
                <a:spcPct val="90000"/>
              </a:lnSpc>
              <a:spcBef>
                <a:spcPts val="882"/>
              </a:spcBef>
              <a:spcAft>
                <a:spcPts val="0"/>
              </a:spcAft>
              <a:buClrTx/>
              <a:buSzTx/>
              <a:buFont typeface="Arial" panose="020B0604020202020204" pitchFamily="34" charset="0"/>
              <a:buNone/>
              <a:tabLst/>
              <a:defRPr/>
            </a:pPr>
            <a:r>
              <a:rPr kumimoji="0" lang="en-US" sz="2800" b="1" i="0" u="none" strike="noStrike" kern="1200" cap="none" spc="0" normalizeH="0" baseline="0" noProof="0">
                <a:ln>
                  <a:noFill/>
                </a:ln>
                <a:solidFill>
                  <a:prstClr val="black"/>
                </a:solidFill>
                <a:effectLst/>
                <a:uLnTx/>
                <a:uFillTx/>
                <a:latin typeface="Aptos" panose="02110004020202020204"/>
                <a:ea typeface="+mn-ea"/>
                <a:cs typeface="+mn-cs"/>
              </a:rPr>
              <a:t>Dedicated Program Support</a:t>
            </a:r>
          </a:p>
          <a:p>
            <a:pPr marL="0" marR="0" lvl="0" indent="0" algn="l" defTabSz="806867" rtl="0" eaLnBrk="1" fontAlgn="auto" latinLnBrk="0" hangingPunct="1">
              <a:lnSpc>
                <a:spcPct val="90000"/>
              </a:lnSpc>
              <a:spcBef>
                <a:spcPts val="882"/>
              </a:spcBef>
              <a:spcAft>
                <a:spcPts val="0"/>
              </a:spcAft>
              <a:buClrTx/>
              <a:buSzTx/>
              <a:buFont typeface="Arial" panose="020B0604020202020204" pitchFamily="34" charset="0"/>
              <a:buNone/>
              <a:tabLst/>
              <a:defRPr/>
            </a:pPr>
            <a:endParaRPr kumimoji="0" lang="en-US" sz="1200" b="1" i="0" u="none" strike="noStrike" kern="1200" cap="none" spc="0" normalizeH="0" baseline="0" noProof="0">
              <a:ln>
                <a:noFill/>
              </a:ln>
              <a:solidFill>
                <a:prstClr val="black"/>
              </a:solidFill>
              <a:effectLst/>
              <a:uLnTx/>
              <a:uFillTx/>
              <a:latin typeface="Aptos" panose="02110004020202020204"/>
              <a:ea typeface="+mn-ea"/>
              <a:cs typeface="+mn-cs"/>
            </a:endParaRP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r>
              <a:rPr kumimoji="0" lang="en-US" sz="2118" b="0" i="0" u="none" strike="noStrike" kern="1200" cap="none" spc="0" normalizeH="0" baseline="0" noProof="0">
                <a:ln>
                  <a:noFill/>
                </a:ln>
                <a:solidFill>
                  <a:prstClr val="black"/>
                </a:solidFill>
                <a:effectLst/>
                <a:uLnTx/>
                <a:uFillTx/>
                <a:latin typeface="Aptos" panose="02110004020202020204"/>
                <a:ea typeface="+mn-ea"/>
                <a:cs typeface="+mn-cs"/>
              </a:rPr>
              <a:t>Training and Technical Assistance</a:t>
            </a: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endParaRPr kumimoji="0" lang="en-US" sz="2118" b="0" i="0" u="none" strike="noStrike" kern="1200" cap="none" spc="0" normalizeH="0" baseline="0" noProof="0">
              <a:ln>
                <a:noFill/>
              </a:ln>
              <a:solidFill>
                <a:prstClr val="black"/>
              </a:solidFill>
              <a:effectLst/>
              <a:uLnTx/>
              <a:uFillTx/>
              <a:latin typeface="Aptos" panose="02110004020202020204"/>
              <a:ea typeface="+mn-ea"/>
              <a:cs typeface="+mn-cs"/>
            </a:endParaRPr>
          </a:p>
          <a:p>
            <a:pPr marL="604520" marR="0" lvl="1" indent="-201295"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r>
              <a:rPr kumimoji="0" lang="en-US" sz="2100" b="0" i="0" u="none" strike="noStrike" kern="1200" cap="none" spc="0" normalizeH="0" baseline="0" noProof="0">
                <a:ln>
                  <a:noFill/>
                </a:ln>
                <a:solidFill>
                  <a:prstClr val="black"/>
                </a:solidFill>
                <a:effectLst/>
                <a:uLnTx/>
                <a:uFillTx/>
                <a:latin typeface="Aptos" panose="02110004020202020204"/>
                <a:ea typeface="+mn-ea"/>
                <a:cs typeface="+mn-cs"/>
              </a:rPr>
              <a:t>Dedicated Staff for program guidance</a:t>
            </a: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endParaRPr kumimoji="0" lang="en-US" sz="2118" b="0" i="0" u="none" strike="noStrike" kern="1200" cap="none" spc="0" normalizeH="0" baseline="0" noProof="0">
              <a:ln>
                <a:noFill/>
              </a:ln>
              <a:solidFill>
                <a:prstClr val="black"/>
              </a:solidFill>
              <a:effectLst/>
              <a:uLnTx/>
              <a:uFillTx/>
              <a:latin typeface="Aptos" panose="02110004020202020204"/>
              <a:ea typeface="+mn-ea"/>
              <a:cs typeface="+mn-cs"/>
            </a:endParaRPr>
          </a:p>
          <a:p>
            <a:pPr marL="605150" marR="0" lvl="1" indent="-201717" algn="l" defTabSz="806867" rtl="0" eaLnBrk="1" fontAlgn="auto" latinLnBrk="0" hangingPunct="1">
              <a:lnSpc>
                <a:spcPct val="90000"/>
              </a:lnSpc>
              <a:spcBef>
                <a:spcPts val="441"/>
              </a:spcBef>
              <a:spcAft>
                <a:spcPts val="0"/>
              </a:spcAft>
              <a:buClrTx/>
              <a:buSzTx/>
              <a:buFont typeface="Arial" panose="020B0604020202020204" pitchFamily="34" charset="0"/>
              <a:buChar char="•"/>
              <a:tabLst/>
              <a:defRPr/>
            </a:pPr>
            <a:r>
              <a:rPr kumimoji="0" lang="en-US" sz="2118" b="0" i="0" u="none" strike="noStrike" kern="1200" cap="none" spc="0" normalizeH="0" baseline="0" noProof="0">
                <a:ln>
                  <a:noFill/>
                </a:ln>
                <a:solidFill>
                  <a:prstClr val="black"/>
                </a:solidFill>
                <a:effectLst/>
                <a:uLnTx/>
                <a:uFillTx/>
                <a:latin typeface="Aptos" panose="02110004020202020204"/>
                <a:ea typeface="+mn-ea"/>
                <a:cs typeface="+mn-cs"/>
              </a:rPr>
              <a:t>Support navigating secondary market options</a:t>
            </a:r>
          </a:p>
          <a:p>
            <a:pPr marL="0" marR="0" lvl="0" indent="0" algn="l" defTabSz="806867" rtl="0" eaLnBrk="1" fontAlgn="auto" latinLnBrk="0" hangingPunct="1">
              <a:lnSpc>
                <a:spcPct val="90000"/>
              </a:lnSpc>
              <a:spcBef>
                <a:spcPts val="882"/>
              </a:spcBef>
              <a:spcAft>
                <a:spcPts val="0"/>
              </a:spcAft>
              <a:buClrTx/>
              <a:buSzTx/>
              <a:buFont typeface="Arial" panose="020B0604020202020204" pitchFamily="34" charset="0"/>
              <a:buNone/>
              <a:tabLst/>
              <a:defRPr/>
            </a:pPr>
            <a:endParaRPr kumimoji="0" lang="en-US" sz="2471"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086A721C-ED39-5BE7-CF66-D80721D8E629}"/>
              </a:ext>
            </a:extLst>
          </p:cNvPr>
          <p:cNvPicPr>
            <a:picLocks noChangeAspect="1"/>
          </p:cNvPicPr>
          <p:nvPr/>
        </p:nvPicPr>
        <p:blipFill>
          <a:blip r:embed="rId3"/>
          <a:stretch>
            <a:fillRect/>
          </a:stretch>
        </p:blipFill>
        <p:spPr>
          <a:xfrm>
            <a:off x="9435551" y="1271289"/>
            <a:ext cx="1344705" cy="1344705"/>
          </a:xfrm>
          <a:prstGeom prst="rect">
            <a:avLst/>
          </a:prstGeom>
        </p:spPr>
      </p:pic>
      <p:pic>
        <p:nvPicPr>
          <p:cNvPr id="9" name="Picture 8">
            <a:extLst>
              <a:ext uri="{FF2B5EF4-FFF2-40B4-BE49-F238E27FC236}">
                <a16:creationId xmlns:a16="http://schemas.microsoft.com/office/drawing/2014/main" id="{6B16A09B-6CBE-0437-D33F-A699DA6EB420}"/>
              </a:ext>
            </a:extLst>
          </p:cNvPr>
          <p:cNvPicPr>
            <a:picLocks noChangeAspect="1"/>
          </p:cNvPicPr>
          <p:nvPr/>
        </p:nvPicPr>
        <p:blipFill>
          <a:blip r:embed="rId4"/>
          <a:stretch>
            <a:fillRect/>
          </a:stretch>
        </p:blipFill>
        <p:spPr>
          <a:xfrm>
            <a:off x="1748673" y="1342334"/>
            <a:ext cx="1191751" cy="1191751"/>
          </a:xfrm>
          <a:prstGeom prst="rect">
            <a:avLst/>
          </a:prstGeom>
        </p:spPr>
      </p:pic>
      <p:pic>
        <p:nvPicPr>
          <p:cNvPr id="11" name="Picture 10">
            <a:extLst>
              <a:ext uri="{FF2B5EF4-FFF2-40B4-BE49-F238E27FC236}">
                <a16:creationId xmlns:a16="http://schemas.microsoft.com/office/drawing/2014/main" id="{5A5F8A0E-740C-AA99-3D4B-98F3764BE1C7}"/>
              </a:ext>
            </a:extLst>
          </p:cNvPr>
          <p:cNvPicPr>
            <a:picLocks noChangeAspect="1"/>
          </p:cNvPicPr>
          <p:nvPr/>
        </p:nvPicPr>
        <p:blipFill>
          <a:blip r:embed="rId5"/>
          <a:stretch>
            <a:fillRect/>
          </a:stretch>
        </p:blipFill>
        <p:spPr>
          <a:xfrm>
            <a:off x="5397038" y="1271289"/>
            <a:ext cx="1344705" cy="1344705"/>
          </a:xfrm>
          <a:prstGeom prst="rect">
            <a:avLst/>
          </a:prstGeom>
        </p:spPr>
      </p:pic>
      <p:pic>
        <p:nvPicPr>
          <p:cNvPr id="8" name="Picture 7" descr="Background pattern&#10;&#10;Description automatically generated">
            <a:extLst>
              <a:ext uri="{FF2B5EF4-FFF2-40B4-BE49-F238E27FC236}">
                <a16:creationId xmlns:a16="http://schemas.microsoft.com/office/drawing/2014/main" id="{A9C62DBF-DF9D-A7A5-318F-A99EA39C66C2}"/>
              </a:ext>
            </a:extLst>
          </p:cNvPr>
          <p:cNvPicPr>
            <a:picLocks noChangeAspect="1"/>
          </p:cNvPicPr>
          <p:nvPr/>
        </p:nvPicPr>
        <p:blipFill rotWithShape="1">
          <a:blip r:embed="rId6"/>
          <a:srcRect l="18670" r="2" b="2"/>
          <a:stretch/>
        </p:blipFill>
        <p:spPr>
          <a:xfrm rot="5400000">
            <a:off x="5829302" y="495300"/>
            <a:ext cx="533401" cy="12192002"/>
          </a:xfrm>
          <a:prstGeom prst="rect">
            <a:avLst/>
          </a:prstGeom>
        </p:spPr>
      </p:pic>
    </p:spTree>
    <p:extLst>
      <p:ext uri="{BB962C8B-B14F-4D97-AF65-F5344CB8AC3E}">
        <p14:creationId xmlns:p14="http://schemas.microsoft.com/office/powerpoint/2010/main" val="29081713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4D60E9-4B4F-72C0-42D0-A8DD3C2BF562}"/>
              </a:ext>
            </a:extLst>
          </p:cNvPr>
          <p:cNvSpPr>
            <a:spLocks noGrp="1"/>
          </p:cNvSpPr>
          <p:nvPr>
            <p:ph type="title"/>
          </p:nvPr>
        </p:nvSpPr>
        <p:spPr>
          <a:xfrm>
            <a:off x="836610" y="11103"/>
            <a:ext cx="10515600" cy="1325563"/>
          </a:xfrm>
        </p:spPr>
        <p:txBody>
          <a:bodyPr>
            <a:normAutofit fontScale="90000"/>
          </a:bodyPr>
          <a:lstStyle/>
          <a:p>
            <a:pPr algn="ctr"/>
            <a:r>
              <a:rPr lang="en-US" sz="4800" b="1">
                <a:solidFill>
                  <a:srgbClr val="159B8B"/>
                </a:solidFill>
                <a:latin typeface="+mn-lt"/>
              </a:rPr>
              <a:t>We’re celebrating 30 years of NAHASDA!</a:t>
            </a:r>
          </a:p>
        </p:txBody>
      </p:sp>
      <p:sp>
        <p:nvSpPr>
          <p:cNvPr id="3" name="Content Placeholder 2">
            <a:extLst>
              <a:ext uri="{FF2B5EF4-FFF2-40B4-BE49-F238E27FC236}">
                <a16:creationId xmlns:a16="http://schemas.microsoft.com/office/drawing/2014/main" id="{FE34F205-CC67-A0D9-FC71-AD30613EDD27}"/>
              </a:ext>
            </a:extLst>
          </p:cNvPr>
          <p:cNvSpPr>
            <a:spLocks noGrp="1"/>
          </p:cNvSpPr>
          <p:nvPr>
            <p:ph sz="half" idx="1"/>
          </p:nvPr>
        </p:nvSpPr>
        <p:spPr>
          <a:xfrm>
            <a:off x="1133706" y="1979953"/>
            <a:ext cx="5328240" cy="4094222"/>
          </a:xfrm>
        </p:spPr>
        <p:txBody>
          <a:bodyPr vert="horz" lIns="91440" tIns="45720" rIns="91440" bIns="45720" rtlCol="0">
            <a:noAutofit/>
          </a:bodyPr>
          <a:lstStyle/>
          <a:p>
            <a:r>
              <a:rPr lang="en-US" sz="2400" b="1">
                <a:solidFill>
                  <a:srgbClr val="159B8B"/>
                </a:solidFill>
              </a:rPr>
              <a:t>Thriving National Economy</a:t>
            </a:r>
          </a:p>
          <a:p>
            <a:r>
              <a:rPr lang="en-US" sz="2400" b="1">
                <a:solidFill>
                  <a:srgbClr val="159B8B"/>
                </a:solidFill>
              </a:rPr>
              <a:t>Strong Private Housing Market</a:t>
            </a:r>
          </a:p>
          <a:p>
            <a:r>
              <a:rPr lang="en-US" sz="2400" b="1">
                <a:solidFill>
                  <a:srgbClr val="159B8B"/>
                </a:solidFill>
              </a:rPr>
              <a:t>Development of Strong Private Housing Finance Mechanisms</a:t>
            </a:r>
          </a:p>
          <a:p>
            <a:r>
              <a:rPr lang="en-US" sz="2400" b="1">
                <a:solidFill>
                  <a:srgbClr val="159B8B"/>
                </a:solidFill>
              </a:rPr>
              <a:t>Economic Self Sufficiency</a:t>
            </a:r>
          </a:p>
          <a:p>
            <a:r>
              <a:rPr lang="en-US" sz="2400" b="1">
                <a:solidFill>
                  <a:srgbClr val="159B8B"/>
                </a:solidFill>
              </a:rPr>
              <a:t>Economic Self Determination</a:t>
            </a:r>
            <a:endParaRPr lang="en-US" sz="2400" b="1">
              <a:solidFill>
                <a:schemeClr val="accent6">
                  <a:lumMod val="75000"/>
                </a:schemeClr>
              </a:solidFill>
            </a:endParaRPr>
          </a:p>
          <a:p>
            <a:endParaRPr lang="en-US" sz="1800" b="1">
              <a:solidFill>
                <a:schemeClr val="accent6">
                  <a:lumMod val="75000"/>
                </a:schemeClr>
              </a:solidFill>
            </a:endParaRPr>
          </a:p>
          <a:p>
            <a:pPr marL="457200" lvl="1" indent="0">
              <a:buNone/>
            </a:pPr>
            <a:endParaRPr lang="en-US" sz="1600" b="1">
              <a:solidFill>
                <a:schemeClr val="accent6">
                  <a:lumMod val="75000"/>
                </a:schemeClr>
              </a:solidFill>
            </a:endParaRPr>
          </a:p>
        </p:txBody>
      </p:sp>
      <p:pic>
        <p:nvPicPr>
          <p:cNvPr id="1026" name="Picture 2">
            <a:extLst>
              <a:ext uri="{FF2B5EF4-FFF2-40B4-BE49-F238E27FC236}">
                <a16:creationId xmlns:a16="http://schemas.microsoft.com/office/drawing/2014/main" id="{76DCB13B-9E09-CB52-8289-B9EC6863F4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5060" y="1336667"/>
            <a:ext cx="4258916" cy="425891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Background pattern&#10;&#10;Description automatically generated">
            <a:extLst>
              <a:ext uri="{FF2B5EF4-FFF2-40B4-BE49-F238E27FC236}">
                <a16:creationId xmlns:a16="http://schemas.microsoft.com/office/drawing/2014/main" id="{ACDDF126-0B92-761C-9701-E8686F4B4BA4}"/>
              </a:ext>
            </a:extLst>
          </p:cNvPr>
          <p:cNvPicPr>
            <a:picLocks noChangeAspect="1"/>
          </p:cNvPicPr>
          <p:nvPr/>
        </p:nvPicPr>
        <p:blipFill rotWithShape="1">
          <a:blip r:embed="rId4"/>
          <a:srcRect l="18670" r="2" b="2"/>
          <a:stretch/>
        </p:blipFill>
        <p:spPr>
          <a:xfrm rot="10800000">
            <a:off x="0" y="0"/>
            <a:ext cx="749030" cy="6858000"/>
          </a:xfrm>
          <a:prstGeom prst="rect">
            <a:avLst/>
          </a:prstGeom>
        </p:spPr>
      </p:pic>
      <p:pic>
        <p:nvPicPr>
          <p:cNvPr id="8" name="Picture 7" descr="Background pattern&#10;&#10;Description automatically generated">
            <a:extLst>
              <a:ext uri="{FF2B5EF4-FFF2-40B4-BE49-F238E27FC236}">
                <a16:creationId xmlns:a16="http://schemas.microsoft.com/office/drawing/2014/main" id="{942F84C8-1864-FA5D-7BE7-A44668A97FCD}"/>
              </a:ext>
            </a:extLst>
          </p:cNvPr>
          <p:cNvPicPr>
            <a:picLocks noChangeAspect="1"/>
          </p:cNvPicPr>
          <p:nvPr/>
        </p:nvPicPr>
        <p:blipFill rotWithShape="1">
          <a:blip r:embed="rId4"/>
          <a:srcRect l="18670" r="2" b="2"/>
          <a:stretch/>
        </p:blipFill>
        <p:spPr>
          <a:xfrm rot="10800000">
            <a:off x="11439789" y="11103"/>
            <a:ext cx="749030" cy="6858000"/>
          </a:xfrm>
          <a:prstGeom prst="rect">
            <a:avLst/>
          </a:prstGeom>
        </p:spPr>
      </p:pic>
    </p:spTree>
    <p:extLst>
      <p:ext uri="{BB962C8B-B14F-4D97-AF65-F5344CB8AC3E}">
        <p14:creationId xmlns:p14="http://schemas.microsoft.com/office/powerpoint/2010/main" val="22977506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B7B2B64-4B4F-F2A3-2919-686D52060F89}"/>
            </a:ext>
          </a:extLst>
        </p:cNvPr>
        <p:cNvGrpSpPr/>
        <p:nvPr/>
      </p:nvGrpSpPr>
      <p:grpSpPr>
        <a:xfrm>
          <a:off x="0" y="0"/>
          <a:ext cx="0" cy="0"/>
          <a:chOff x="0" y="0"/>
          <a:chExt cx="0" cy="0"/>
        </a:xfrm>
      </p:grpSpPr>
      <p:sp useBgFill="1">
        <p:nvSpPr>
          <p:cNvPr id="46"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4903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47" name="Rectangle 46">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033"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4" name="Picture 3">
            <a:extLst>
              <a:ext uri="{FF2B5EF4-FFF2-40B4-BE49-F238E27FC236}">
                <a16:creationId xmlns:a16="http://schemas.microsoft.com/office/drawing/2014/main" id="{478562BE-98C3-7A3F-B224-AAB66848E8CD}"/>
              </a:ext>
            </a:extLst>
          </p:cNvPr>
          <p:cNvPicPr>
            <a:picLocks noChangeAspect="1"/>
          </p:cNvPicPr>
          <p:nvPr/>
        </p:nvPicPr>
        <p:blipFill>
          <a:blip r:embed="rId3"/>
          <a:stretch>
            <a:fillRect/>
          </a:stretch>
        </p:blipFill>
        <p:spPr>
          <a:xfrm>
            <a:off x="0" y="-14594"/>
            <a:ext cx="12941030" cy="6859584"/>
          </a:xfrm>
          <a:prstGeom prst="rect">
            <a:avLst/>
          </a:prstGeom>
        </p:spPr>
      </p:pic>
    </p:spTree>
    <p:extLst>
      <p:ext uri="{BB962C8B-B14F-4D97-AF65-F5344CB8AC3E}">
        <p14:creationId xmlns:p14="http://schemas.microsoft.com/office/powerpoint/2010/main" val="6261721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50000"/>
          </a:schemeClr>
        </a:solidFill>
        <a:effectLst/>
      </p:bgPr>
    </p:bg>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26090FB-93F1-F822-8B47-871DEEBB19EE}"/>
              </a:ext>
            </a:extLst>
          </p:cNvPr>
          <p:cNvPicPr>
            <a:picLocks noChangeAspect="1"/>
          </p:cNvPicPr>
          <p:nvPr/>
        </p:nvPicPr>
        <p:blipFill rotWithShape="1">
          <a:blip r:embed="rId3"/>
          <a:srcRect l="18670" r="2" b="2"/>
          <a:stretch/>
        </p:blipFill>
        <p:spPr>
          <a:xfrm rot="5400000">
            <a:off x="5829302" y="495300"/>
            <a:ext cx="533401" cy="12192002"/>
          </a:xfrm>
          <a:prstGeom prst="rect">
            <a:avLst/>
          </a:prstGeom>
        </p:spPr>
      </p:pic>
      <p:sp>
        <p:nvSpPr>
          <p:cNvPr id="6" name="TextBox 5">
            <a:extLst>
              <a:ext uri="{FF2B5EF4-FFF2-40B4-BE49-F238E27FC236}">
                <a16:creationId xmlns:a16="http://schemas.microsoft.com/office/drawing/2014/main" id="{47C69EB0-DD0C-005B-1765-39D6235FA592}"/>
              </a:ext>
            </a:extLst>
          </p:cNvPr>
          <p:cNvSpPr txBox="1"/>
          <p:nvPr/>
        </p:nvSpPr>
        <p:spPr>
          <a:xfrm>
            <a:off x="873456" y="161091"/>
            <a:ext cx="10031105" cy="113877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Office of Loan Guarantee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white"/>
                </a:solidFill>
                <a:effectLst/>
                <a:uLnTx/>
                <a:uFillTx/>
                <a:latin typeface="Calibri" panose="020F0502020204030204"/>
                <a:ea typeface="+mn-ea"/>
                <a:cs typeface="+mn-cs"/>
              </a:rPr>
              <a:t>Construction Programs for Tribal Entities</a:t>
            </a:r>
          </a:p>
        </p:txBody>
      </p:sp>
      <p:pic>
        <p:nvPicPr>
          <p:cNvPr id="9" name="Graphic 8" descr="House with solid fill">
            <a:extLst>
              <a:ext uri="{FF2B5EF4-FFF2-40B4-BE49-F238E27FC236}">
                <a16:creationId xmlns:a16="http://schemas.microsoft.com/office/drawing/2014/main" id="{5F2E2720-D3DE-79C1-9D24-D927D3BDA30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353404" y="1605111"/>
            <a:ext cx="953068" cy="953068"/>
          </a:xfrm>
          <a:prstGeom prst="rect">
            <a:avLst/>
          </a:prstGeom>
        </p:spPr>
      </p:pic>
      <p:sp>
        <p:nvSpPr>
          <p:cNvPr id="15" name="TextBox 14">
            <a:extLst>
              <a:ext uri="{FF2B5EF4-FFF2-40B4-BE49-F238E27FC236}">
                <a16:creationId xmlns:a16="http://schemas.microsoft.com/office/drawing/2014/main" id="{BC9BED0C-8452-746E-E284-EAEBCDAD1C41}"/>
              </a:ext>
            </a:extLst>
          </p:cNvPr>
          <p:cNvSpPr txBox="1"/>
          <p:nvPr/>
        </p:nvSpPr>
        <p:spPr>
          <a:xfrm>
            <a:off x="409434" y="2614601"/>
            <a:ext cx="2934268" cy="28931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Section 184</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No income Cap for 1-4 Unit Residential</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Tribes Can Develop Up to 20 At a Time</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Can be used for rental or homeownership</a:t>
            </a:r>
          </a:p>
        </p:txBody>
      </p:sp>
      <p:pic>
        <p:nvPicPr>
          <p:cNvPr id="19" name="Graphic 18" descr="Construction worker male with solid fill">
            <a:extLst>
              <a:ext uri="{FF2B5EF4-FFF2-40B4-BE49-F238E27FC236}">
                <a16:creationId xmlns:a16="http://schemas.microsoft.com/office/drawing/2014/main" id="{AF0BC0ED-EC63-022C-3DEA-1E67280B38D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535304" y="1643779"/>
            <a:ext cx="914400" cy="914400"/>
          </a:xfrm>
          <a:prstGeom prst="rect">
            <a:avLst/>
          </a:prstGeom>
        </p:spPr>
      </p:pic>
      <p:sp>
        <p:nvSpPr>
          <p:cNvPr id="20" name="TextBox 19">
            <a:extLst>
              <a:ext uri="{FF2B5EF4-FFF2-40B4-BE49-F238E27FC236}">
                <a16:creationId xmlns:a16="http://schemas.microsoft.com/office/drawing/2014/main" id="{CA93E3C3-1897-8BBF-3715-EE9FF7328E78}"/>
              </a:ext>
            </a:extLst>
          </p:cNvPr>
          <p:cNvSpPr txBox="1"/>
          <p:nvPr/>
        </p:nvSpPr>
        <p:spPr>
          <a:xfrm>
            <a:off x="4260376" y="2885536"/>
            <a:ext cx="3723564" cy="289310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rPr>
              <a:t>Skilled Workers Program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For Construction of 1-4 Unit  Workforce Housing Rental Units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Can be used for  Tribal and Non-Tribal workers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Built on Tribal and Fee Simple Land</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Can be converted to homeownership</a:t>
            </a:r>
          </a:p>
        </p:txBody>
      </p:sp>
      <p:pic>
        <p:nvPicPr>
          <p:cNvPr id="22" name="Graphic 21" descr="Court with solid fill">
            <a:extLst>
              <a:ext uri="{FF2B5EF4-FFF2-40B4-BE49-F238E27FC236}">
                <a16:creationId xmlns:a16="http://schemas.microsoft.com/office/drawing/2014/main" id="{B4E14441-3DED-8D51-0B83-22848B93CFF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678536" y="1656651"/>
            <a:ext cx="914400" cy="914400"/>
          </a:xfrm>
          <a:prstGeom prst="rect">
            <a:avLst/>
          </a:prstGeom>
        </p:spPr>
      </p:pic>
      <p:sp>
        <p:nvSpPr>
          <p:cNvPr id="23" name="TextBox 22">
            <a:extLst>
              <a:ext uri="{FF2B5EF4-FFF2-40B4-BE49-F238E27FC236}">
                <a16:creationId xmlns:a16="http://schemas.microsoft.com/office/drawing/2014/main" id="{D792EC8E-2624-BB65-EEB5-B32C6FCEDA22}"/>
              </a:ext>
            </a:extLst>
          </p:cNvPr>
          <p:cNvSpPr txBox="1"/>
          <p:nvPr/>
        </p:nvSpPr>
        <p:spPr>
          <a:xfrm>
            <a:off x="8641307" y="2974896"/>
            <a:ext cx="2993409" cy="273921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Title VI</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Leveraging of IHBG funds provides a flexible options to finance affordable housing development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q"/>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Excellent “first in” finance product in a diverse capital stack </a:t>
            </a:r>
          </a:p>
        </p:txBody>
      </p:sp>
    </p:spTree>
    <p:extLst>
      <p:ext uri="{BB962C8B-B14F-4D97-AF65-F5344CB8AC3E}">
        <p14:creationId xmlns:p14="http://schemas.microsoft.com/office/powerpoint/2010/main" val="39362973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08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8" name="Picture 7" descr="Worker wearing safety helmet">
            <a:extLst>
              <a:ext uri="{FF2B5EF4-FFF2-40B4-BE49-F238E27FC236}">
                <a16:creationId xmlns:a16="http://schemas.microsoft.com/office/drawing/2014/main" id="{EADDEF33-A50F-2982-7CE7-616E2CDD56A5}"/>
              </a:ext>
            </a:extLst>
          </p:cNvPr>
          <p:cNvPicPr>
            <a:picLocks noChangeAspect="1"/>
          </p:cNvPicPr>
          <p:nvPr/>
        </p:nvPicPr>
        <p:blipFill>
          <a:blip r:embed="rId3">
            <a:extLst>
              <a:ext uri="{28A0092B-C50C-407E-A947-70E740481C1C}">
                <a14:useLocalDpi xmlns:a14="http://schemas.microsoft.com/office/drawing/2010/main" val="0"/>
              </a:ext>
            </a:extLst>
          </a:blip>
          <a:srcRect l="5884" r="-1" b="-1"/>
          <a:stretch>
            <a:fillRect/>
          </a:stretch>
        </p:blipFill>
        <p:spPr>
          <a:xfrm>
            <a:off x="3271391" y="10"/>
            <a:ext cx="9669642" cy="6857990"/>
          </a:xfrm>
          <a:prstGeom prst="rect">
            <a:avLst/>
          </a:prstGeom>
        </p:spPr>
      </p:pic>
      <p:sp>
        <p:nvSpPr>
          <p:cNvPr id="18" name="Rectangle 17">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03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4D82B236-3468-3FBE-4004-8027FF181FD1}"/>
              </a:ext>
            </a:extLst>
          </p:cNvPr>
          <p:cNvSpPr txBox="1"/>
          <p:nvPr/>
        </p:nvSpPr>
        <p:spPr>
          <a:xfrm>
            <a:off x="1587232" y="365125"/>
            <a:ext cx="5089339" cy="796018"/>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1" i="0" u="none" strike="noStrike" kern="1200" cap="none" spc="0" normalizeH="0" baseline="0" noProof="0">
                <a:ln>
                  <a:noFill/>
                </a:ln>
                <a:solidFill>
                  <a:prstClr val="black"/>
                </a:solidFill>
                <a:effectLst/>
                <a:uLnTx/>
                <a:uFillTx/>
                <a:latin typeface="Aptos Display" panose="02110004020202020204"/>
                <a:ea typeface="+mn-ea"/>
                <a:cs typeface="+mn-cs"/>
              </a:rPr>
              <a:t>Skilled Workers Program</a:t>
            </a:r>
          </a:p>
        </p:txBody>
      </p:sp>
      <p:sp>
        <p:nvSpPr>
          <p:cNvPr id="4" name="TextBox 3">
            <a:extLst>
              <a:ext uri="{FF2B5EF4-FFF2-40B4-BE49-F238E27FC236}">
                <a16:creationId xmlns:a16="http://schemas.microsoft.com/office/drawing/2014/main" id="{AED63145-0B83-8DC1-CEE3-1F3252B78ECC}"/>
              </a:ext>
            </a:extLst>
          </p:cNvPr>
          <p:cNvSpPr txBox="1"/>
          <p:nvPr/>
        </p:nvSpPr>
        <p:spPr>
          <a:xfrm>
            <a:off x="845008" y="1045902"/>
            <a:ext cx="6001549" cy="5529943"/>
          </a:xfrm>
          <a:prstGeom prst="rect">
            <a:avLst/>
          </a:prstGeom>
        </p:spPr>
        <p:txBody>
          <a:bodyPr vert="horz" lIns="91440" tIns="45720" rIns="91440" bIns="45720" rtlCol="0">
            <a:no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500" b="1" i="0" u="none" strike="noStrike" kern="1200" cap="none" spc="0" normalizeH="0" baseline="0" noProof="0">
                <a:ln>
                  <a:noFill/>
                </a:ln>
                <a:solidFill>
                  <a:prstClr val="black"/>
                </a:solidFill>
                <a:effectLst/>
                <a:uLnTx/>
                <a:uFillTx/>
                <a:latin typeface="Aptos" panose="02110004020202020204"/>
                <a:ea typeface="+mn-ea"/>
                <a:cs typeface="+mn-cs"/>
              </a:rPr>
              <a:t>WHAT IS IT?</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Congress created the program to help Tribes and TDHEs construct rental housing for law enforcement, healthcare, education, technical, and other skilled workers (“Skilled Workers”)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5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500" b="1" i="0" u="none" strike="noStrike" kern="1200" cap="none" spc="0" normalizeH="0" baseline="0" noProof="0">
                <a:ln>
                  <a:noFill/>
                </a:ln>
                <a:solidFill>
                  <a:prstClr val="black"/>
                </a:solidFill>
                <a:effectLst/>
                <a:uLnTx/>
                <a:uFillTx/>
                <a:latin typeface="Aptos" panose="02110004020202020204"/>
                <a:ea typeface="+mn-ea"/>
                <a:cs typeface="+mn-cs"/>
              </a:rPr>
              <a:t>PURPOSE</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Helps Tribes recruit and retain employees</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Fosters economic retention through housing stability</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Aligns Tribal housing, business, and economic development strategies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5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500" b="1" i="0" u="none" strike="noStrike" kern="1200" cap="none" spc="0" normalizeH="0" baseline="0" noProof="0">
                <a:ln>
                  <a:noFill/>
                </a:ln>
                <a:solidFill>
                  <a:prstClr val="black"/>
                </a:solidFill>
                <a:effectLst/>
                <a:uLnTx/>
                <a:uFillTx/>
                <a:latin typeface="Aptos" panose="02110004020202020204"/>
                <a:ea typeface="+mn-ea"/>
                <a:cs typeface="+mn-cs"/>
              </a:rPr>
              <a:t>BENEFITS</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Low cost to the Tribe/TDHE (only $1 upfront fee and no annual fee)</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Opportunity to convert to Assumable Home Mortgages</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No income caps, allowing Tribes to serve the “missing middle” and higher income brackets</a:t>
            </a:r>
          </a:p>
          <a:p>
            <a:pPr marL="0"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endParaRPr kumimoji="0" lang="en-US" sz="15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1500" b="1" i="0" u="none" strike="noStrike" kern="1200" cap="none" spc="0" normalizeH="0" baseline="0" noProof="0">
                <a:ln>
                  <a:noFill/>
                </a:ln>
                <a:solidFill>
                  <a:prstClr val="black"/>
                </a:solidFill>
                <a:effectLst/>
                <a:uLnTx/>
                <a:uFillTx/>
                <a:latin typeface="Aptos" panose="02110004020202020204"/>
                <a:ea typeface="+mn-ea"/>
                <a:cs typeface="+mn-cs"/>
              </a:rPr>
              <a:t>WHO IS ELIGIBLE FOR THE LOAN?</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Federally Recognized Tribes</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0" u="none" strike="noStrike" kern="1200" cap="none" spc="0" normalizeH="0" baseline="0" noProof="0">
                <a:ln>
                  <a:noFill/>
                </a:ln>
                <a:solidFill>
                  <a:prstClr val="black"/>
                </a:solidFill>
                <a:effectLst/>
                <a:uLnTx/>
                <a:uFillTx/>
                <a:latin typeface="Aptos" panose="02110004020202020204"/>
                <a:ea typeface="+mn-ea"/>
                <a:cs typeface="+mn-cs"/>
              </a:rPr>
              <a:t>Tribally Designated Housing Entities</a:t>
            </a:r>
          </a:p>
          <a:p>
            <a:pPr marL="112713" marR="0" lvl="0" indent="-2286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1500" b="0" i="1" u="none" strike="noStrike" kern="1200" cap="none" spc="0" normalizeH="0" baseline="0" noProof="0">
                <a:ln>
                  <a:noFill/>
                </a:ln>
                <a:solidFill>
                  <a:prstClr val="black"/>
                </a:solidFill>
                <a:effectLst/>
                <a:uLnTx/>
                <a:uFillTx/>
                <a:latin typeface="Aptos" panose="02110004020202020204"/>
                <a:ea typeface="+mn-ea"/>
                <a:cs typeface="+mn-cs"/>
              </a:rPr>
              <a:t>Individual Tribal citizens are not eligible</a:t>
            </a:r>
          </a:p>
        </p:txBody>
      </p:sp>
      <p:pic>
        <p:nvPicPr>
          <p:cNvPr id="6" name="Picture 5" descr="Background pattern&#10;&#10;Description automatically generated">
            <a:extLst>
              <a:ext uri="{FF2B5EF4-FFF2-40B4-BE49-F238E27FC236}">
                <a16:creationId xmlns:a16="http://schemas.microsoft.com/office/drawing/2014/main" id="{92E1F1D5-C435-4F6B-A985-FB20BDB1D40F}"/>
              </a:ext>
            </a:extLst>
          </p:cNvPr>
          <p:cNvPicPr>
            <a:picLocks noChangeAspect="1"/>
          </p:cNvPicPr>
          <p:nvPr/>
        </p:nvPicPr>
        <p:blipFill rotWithShape="1">
          <a:blip r:embed="rId4"/>
          <a:srcRect l="18670" r="2" b="2"/>
          <a:stretch/>
        </p:blipFill>
        <p:spPr>
          <a:xfrm rot="10800000">
            <a:off x="0" y="0"/>
            <a:ext cx="749030" cy="6858000"/>
          </a:xfrm>
          <a:prstGeom prst="rect">
            <a:avLst/>
          </a:prstGeom>
        </p:spPr>
      </p:pic>
    </p:spTree>
    <p:extLst>
      <p:ext uri="{BB962C8B-B14F-4D97-AF65-F5344CB8AC3E}">
        <p14:creationId xmlns:p14="http://schemas.microsoft.com/office/powerpoint/2010/main" val="40277825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12">
            <a:extLst>
              <a:ext uri="{FF2B5EF4-FFF2-40B4-BE49-F238E27FC236}">
                <a16:creationId xmlns:a16="http://schemas.microsoft.com/office/drawing/2014/main" id="{9558B4BA-DFAE-446A-97BF-226744CA60BC}"/>
              </a:ext>
            </a:extLst>
          </p:cNvPr>
          <p:cNvSpPr>
            <a:spLocks noGrp="1"/>
          </p:cNvSpPr>
          <p:nvPr>
            <p:ph idx="1"/>
          </p:nvPr>
        </p:nvSpPr>
        <p:spPr>
          <a:xfrm>
            <a:off x="478677" y="2291851"/>
            <a:ext cx="8498456" cy="2274298"/>
          </a:xfrm>
        </p:spPr>
        <p:txBody>
          <a:bodyPr vert="horz" lIns="91440" tIns="45720" rIns="91440" bIns="45720" rtlCol="0" anchor="ctr">
            <a:normAutofit/>
          </a:bodyPr>
          <a:lstStyle/>
          <a:p>
            <a:pPr marL="0" indent="0">
              <a:buNone/>
            </a:pPr>
            <a:endParaRPr lang="en-US" sz="2400">
              <a:cs typeface="Calibri"/>
            </a:endParaRPr>
          </a:p>
          <a:p>
            <a:pPr marL="0" indent="0">
              <a:buNone/>
            </a:pPr>
            <a:endParaRPr lang="en-US" sz="2000"/>
          </a:p>
        </p:txBody>
      </p:sp>
      <p:sp>
        <p:nvSpPr>
          <p:cNvPr id="6" name="Title 5">
            <a:extLst>
              <a:ext uri="{FF2B5EF4-FFF2-40B4-BE49-F238E27FC236}">
                <a16:creationId xmlns:a16="http://schemas.microsoft.com/office/drawing/2014/main" id="{CAAE5870-A383-42C5-B108-D871C2C11B4F}"/>
              </a:ext>
            </a:extLst>
          </p:cNvPr>
          <p:cNvSpPr>
            <a:spLocks noGrp="1"/>
          </p:cNvSpPr>
          <p:nvPr>
            <p:ph type="title"/>
          </p:nvPr>
        </p:nvSpPr>
        <p:spPr>
          <a:xfrm>
            <a:off x="1401777" y="237777"/>
            <a:ext cx="10435753" cy="1325563"/>
          </a:xfrm>
        </p:spPr>
        <p:txBody>
          <a:bodyPr vert="horz" lIns="91440" tIns="45720" rIns="91440" bIns="45720" rtlCol="0" anchor="ctr">
            <a:normAutofit/>
          </a:bodyPr>
          <a:lstStyle/>
          <a:p>
            <a:pPr algn="ctr"/>
            <a:r>
              <a:rPr lang="en-US" sz="2800" b="1">
                <a:solidFill>
                  <a:schemeClr val="accent1"/>
                </a:solidFill>
                <a:latin typeface="+mn-lt"/>
              </a:rPr>
              <a:t>WHAT CAN A SECTION 184 SKILLED WORKERS </a:t>
            </a:r>
            <a:br>
              <a:rPr lang="en-US" sz="2800" b="1">
                <a:solidFill>
                  <a:schemeClr val="accent1"/>
                </a:solidFill>
                <a:latin typeface="+mn-lt"/>
              </a:rPr>
            </a:br>
            <a:r>
              <a:rPr lang="en-US" sz="2800" b="1">
                <a:solidFill>
                  <a:schemeClr val="accent1"/>
                </a:solidFill>
                <a:latin typeface="+mn-lt"/>
              </a:rPr>
              <a:t>LOAN BE USED FOR?</a:t>
            </a:r>
            <a:endParaRPr lang="en-US" sz="2800" b="1" kern="1200">
              <a:solidFill>
                <a:schemeClr val="accent1"/>
              </a:solidFill>
              <a:latin typeface="+mn-lt"/>
              <a:ea typeface="+mj-ea"/>
              <a:cs typeface="+mj-cs"/>
            </a:endParaRPr>
          </a:p>
        </p:txBody>
      </p:sp>
      <p:pic>
        <p:nvPicPr>
          <p:cNvPr id="15" name="Picture 14" descr="Text&#10;&#10;Description automatically generated">
            <a:extLst>
              <a:ext uri="{FF2B5EF4-FFF2-40B4-BE49-F238E27FC236}">
                <a16:creationId xmlns:a16="http://schemas.microsoft.com/office/drawing/2014/main" id="{5778E463-DF7E-43E6-8766-8CCFE9A38B76}"/>
              </a:ext>
            </a:extLst>
          </p:cNvPr>
          <p:cNvPicPr>
            <a:picLocks noChangeAspect="1"/>
          </p:cNvPicPr>
          <p:nvPr/>
        </p:nvPicPr>
        <p:blipFill>
          <a:blip r:embed="rId3"/>
          <a:stretch>
            <a:fillRect/>
          </a:stretch>
        </p:blipFill>
        <p:spPr>
          <a:xfrm>
            <a:off x="145100" y="237777"/>
            <a:ext cx="1369334" cy="1142998"/>
          </a:xfrm>
          <a:prstGeom prst="rect">
            <a:avLst/>
          </a:prstGeom>
        </p:spPr>
      </p:pic>
      <p:pic>
        <p:nvPicPr>
          <p:cNvPr id="14" name="Picture 13" descr="Background pattern&#10;&#10;Description automatically generated">
            <a:extLst>
              <a:ext uri="{FF2B5EF4-FFF2-40B4-BE49-F238E27FC236}">
                <a16:creationId xmlns:a16="http://schemas.microsoft.com/office/drawing/2014/main" id="{7CB31070-9E6D-4D11-A261-78EA793E3163}"/>
              </a:ext>
            </a:extLst>
          </p:cNvPr>
          <p:cNvPicPr>
            <a:picLocks noChangeAspect="1"/>
          </p:cNvPicPr>
          <p:nvPr/>
        </p:nvPicPr>
        <p:blipFill>
          <a:blip r:embed="rId4"/>
          <a:stretch>
            <a:fillRect/>
          </a:stretch>
        </p:blipFill>
        <p:spPr>
          <a:xfrm rot="5400000">
            <a:off x="5836028" y="552271"/>
            <a:ext cx="519942" cy="12192002"/>
          </a:xfrm>
          <a:prstGeom prst="rect">
            <a:avLst/>
          </a:prstGeom>
        </p:spPr>
      </p:pic>
      <p:sp>
        <p:nvSpPr>
          <p:cNvPr id="3" name="TextBox 2">
            <a:extLst>
              <a:ext uri="{FF2B5EF4-FFF2-40B4-BE49-F238E27FC236}">
                <a16:creationId xmlns:a16="http://schemas.microsoft.com/office/drawing/2014/main" id="{0A89FB58-B44F-A816-9D54-9695C240E575}"/>
              </a:ext>
            </a:extLst>
          </p:cNvPr>
          <p:cNvSpPr txBox="1"/>
          <p:nvPr/>
        </p:nvSpPr>
        <p:spPr>
          <a:xfrm>
            <a:off x="721056" y="1563340"/>
            <a:ext cx="5658569"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alibri" panose="020F0502020204030204"/>
                <a:ea typeface="+mn-ea"/>
                <a:cs typeface="+mn-cs"/>
              </a:rPr>
              <a:t>New Construction of 1-4 Unit Family Rental Housing</a:t>
            </a:r>
          </a:p>
          <a:p>
            <a:pPr marL="342900" marR="0" lvl="0" indent="-2301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Single-family units - scattered site or subdivision</a:t>
            </a:r>
          </a:p>
          <a:p>
            <a:pPr marL="342900" marR="0" lvl="0" indent="-2301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Duplexes, triplexes or quadplexes</a:t>
            </a:r>
          </a:p>
          <a:p>
            <a:pPr marL="342900" marR="0" lvl="0" indent="-2301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Current Section 184 loan limits and approved areas apply</a:t>
            </a:r>
          </a:p>
          <a:p>
            <a:pPr marL="342900" marR="0" lvl="0" indent="-23018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No acquisition or rehabilitation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4472C4"/>
              </a:solidFill>
              <a:effectLst/>
              <a:uLnTx/>
              <a:uFillTx/>
              <a:latin typeface="Calibri" panose="020F0502020204030204"/>
              <a:ea typeface="+mn-ea"/>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alibri" panose="020F0502020204030204"/>
                <a:ea typeface="+mn-ea"/>
                <a:cs typeface="Calibri" panose="020F0502020204030204"/>
              </a:rPr>
              <a:t>For the sole purpose of housing Skilled Workers </a:t>
            </a:r>
          </a:p>
          <a:p>
            <a:pPr marL="285750"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rPr>
              <a:t>For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example</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rPr>
              <a:t>: Law Enforcement/Public Safety, Healthcare/First Responders, Educational/Social Services, Technical Workers</a:t>
            </a:r>
          </a:p>
          <a:p>
            <a:pPr marL="285750" marR="0" lvl="0" indent="-173038"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Calibri" panose="020F0502020204030204"/>
              </a:rPr>
              <a:t>The Tribe determines their own definition of “Skilled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4472C4"/>
              </a:solidFill>
              <a:effectLst/>
              <a:uLnTx/>
              <a:uFillTx/>
              <a:latin typeface="Calibri" panose="020F0502020204030204"/>
              <a:ea typeface="+mn-ea"/>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4472C4"/>
                </a:solidFill>
                <a:effectLst/>
                <a:uLnTx/>
                <a:uFillTx/>
                <a:latin typeface="Calibri" panose="020F0502020204030204"/>
                <a:ea typeface="+mn-ea"/>
                <a:cs typeface="Calibri" panose="020F0502020204030204"/>
              </a:rPr>
              <a:t>The property can be on or off reservation</a:t>
            </a:r>
          </a:p>
        </p:txBody>
      </p:sp>
      <p:pic>
        <p:nvPicPr>
          <p:cNvPr id="2" name="Picture 1">
            <a:extLst>
              <a:ext uri="{FF2B5EF4-FFF2-40B4-BE49-F238E27FC236}">
                <a16:creationId xmlns:a16="http://schemas.microsoft.com/office/drawing/2014/main" id="{117391A1-C8E4-5485-4362-43D92765A4F1}"/>
              </a:ext>
            </a:extLst>
          </p:cNvPr>
          <p:cNvPicPr>
            <a:picLocks noChangeAspect="1"/>
          </p:cNvPicPr>
          <p:nvPr/>
        </p:nvPicPr>
        <p:blipFill>
          <a:blip r:embed="rId5"/>
          <a:stretch>
            <a:fillRect/>
          </a:stretch>
        </p:blipFill>
        <p:spPr>
          <a:xfrm>
            <a:off x="6622174" y="2807824"/>
            <a:ext cx="4596758" cy="3447569"/>
          </a:xfrm>
          <a:prstGeom prst="rect">
            <a:avLst/>
          </a:prstGeom>
        </p:spPr>
      </p:pic>
      <p:sp>
        <p:nvSpPr>
          <p:cNvPr id="4" name="Oval 3">
            <a:extLst>
              <a:ext uri="{FF2B5EF4-FFF2-40B4-BE49-F238E27FC236}">
                <a16:creationId xmlns:a16="http://schemas.microsoft.com/office/drawing/2014/main" id="{B4903A54-60DC-D569-BE47-C92A78BFB761}"/>
              </a:ext>
            </a:extLst>
          </p:cNvPr>
          <p:cNvSpPr/>
          <p:nvPr/>
        </p:nvSpPr>
        <p:spPr>
          <a:xfrm>
            <a:off x="252802" y="1563339"/>
            <a:ext cx="451749" cy="4407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1</a:t>
            </a:r>
          </a:p>
        </p:txBody>
      </p:sp>
      <p:sp>
        <p:nvSpPr>
          <p:cNvPr id="5" name="Oval 4">
            <a:extLst>
              <a:ext uri="{FF2B5EF4-FFF2-40B4-BE49-F238E27FC236}">
                <a16:creationId xmlns:a16="http://schemas.microsoft.com/office/drawing/2014/main" id="{F7213A88-3E66-A5B3-5EC2-78EB28BD343E}"/>
              </a:ext>
            </a:extLst>
          </p:cNvPr>
          <p:cNvSpPr/>
          <p:nvPr/>
        </p:nvSpPr>
        <p:spPr>
          <a:xfrm>
            <a:off x="248449" y="5765163"/>
            <a:ext cx="451749" cy="4407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3</a:t>
            </a:r>
          </a:p>
        </p:txBody>
      </p:sp>
      <p:sp>
        <p:nvSpPr>
          <p:cNvPr id="7" name="Oval 6">
            <a:extLst>
              <a:ext uri="{FF2B5EF4-FFF2-40B4-BE49-F238E27FC236}">
                <a16:creationId xmlns:a16="http://schemas.microsoft.com/office/drawing/2014/main" id="{148D479E-6A0E-206F-91A7-79801ADD6495}"/>
              </a:ext>
            </a:extLst>
          </p:cNvPr>
          <p:cNvSpPr/>
          <p:nvPr/>
        </p:nvSpPr>
        <p:spPr>
          <a:xfrm>
            <a:off x="227592" y="3643837"/>
            <a:ext cx="451749" cy="440742"/>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Calibri" panose="020F0502020204030204"/>
                <a:ea typeface="+mn-ea"/>
                <a:cs typeface="+mn-cs"/>
              </a:rPr>
              <a:t>2</a:t>
            </a:r>
          </a:p>
        </p:txBody>
      </p:sp>
      <p:pic>
        <p:nvPicPr>
          <p:cNvPr id="8" name="Picture 7" descr="A picture containing person, wall, indoor, posing&#10;&#10;AI-generated content may be incorrect.">
            <a:extLst>
              <a:ext uri="{FF2B5EF4-FFF2-40B4-BE49-F238E27FC236}">
                <a16:creationId xmlns:a16="http://schemas.microsoft.com/office/drawing/2014/main" id="{07D6260A-04C7-E457-C1AE-E4754D143FA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23973" y="1445715"/>
            <a:ext cx="3886967" cy="2591311"/>
          </a:xfrm>
          <a:prstGeom prst="rect">
            <a:avLst/>
          </a:prstGeom>
        </p:spPr>
      </p:pic>
    </p:spTree>
    <p:extLst>
      <p:ext uri="{BB962C8B-B14F-4D97-AF65-F5344CB8AC3E}">
        <p14:creationId xmlns:p14="http://schemas.microsoft.com/office/powerpoint/2010/main" val="9212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143FEED5-46C6-DE1A-3A22-B42996D10A42}"/>
              </a:ext>
            </a:extLst>
          </p:cNvPr>
          <p:cNvPicPr>
            <a:picLocks noChangeAspect="1"/>
          </p:cNvPicPr>
          <p:nvPr/>
        </p:nvPicPr>
        <p:blipFill>
          <a:blip r:embed="rId3"/>
          <a:srcRect t="19"/>
          <a:stretch>
            <a:fillRect/>
          </a:stretch>
        </p:blipFill>
        <p:spPr>
          <a:xfrm>
            <a:off x="20" y="1282"/>
            <a:ext cx="12191980" cy="6856718"/>
          </a:xfrm>
          <a:prstGeom prst="rect">
            <a:avLst/>
          </a:prstGeom>
        </p:spPr>
      </p:pic>
      <p:pic>
        <p:nvPicPr>
          <p:cNvPr id="10" name="Picture 9">
            <a:extLst>
              <a:ext uri="{FF2B5EF4-FFF2-40B4-BE49-F238E27FC236}">
                <a16:creationId xmlns:a16="http://schemas.microsoft.com/office/drawing/2014/main" id="{C8876674-16A3-9D5E-7F40-C452FA59FC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77177" y="5570165"/>
            <a:ext cx="710802" cy="618590"/>
          </a:xfrm>
          <a:prstGeom prst="rect">
            <a:avLst/>
          </a:prstGeom>
        </p:spPr>
      </p:pic>
      <p:pic>
        <p:nvPicPr>
          <p:cNvPr id="6" name="Picture 5" descr="Image result for department of housing and urban development">
            <a:extLst>
              <a:ext uri="{FF2B5EF4-FFF2-40B4-BE49-F238E27FC236}">
                <a16:creationId xmlns:a16="http://schemas.microsoft.com/office/drawing/2014/main" id="{63C6E5F8-1BDD-F430-F0E1-420A65D6BB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6016" y="5570165"/>
            <a:ext cx="620149" cy="620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82319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1284CA7F-B696-4085-84C6-CD668817E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032" y="1"/>
            <a:ext cx="6050278" cy="3400925"/>
          </a:xfrm>
          <a:custGeom>
            <a:avLst/>
            <a:gdLst>
              <a:gd name="connsiteX0" fmla="*/ 0 w 6050278"/>
              <a:gd name="connsiteY0" fmla="*/ 0 h 3400925"/>
              <a:gd name="connsiteX1" fmla="*/ 6050278 w 6050278"/>
              <a:gd name="connsiteY1" fmla="*/ 0 h 3400925"/>
              <a:gd name="connsiteX2" fmla="*/ 6050278 w 6050278"/>
              <a:gd name="connsiteY2" fmla="*/ 1827306 h 3400925"/>
              <a:gd name="connsiteX3" fmla="*/ 3892296 w 6050278"/>
              <a:gd name="connsiteY3" fmla="*/ 1827306 h 3400925"/>
              <a:gd name="connsiteX4" fmla="*/ 3892296 w 6050278"/>
              <a:gd name="connsiteY4" fmla="*/ 3400925 h 3400925"/>
              <a:gd name="connsiteX5" fmla="*/ 0 w 6050278"/>
              <a:gd name="connsiteY5" fmla="*/ 3400925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1827306"/>
                </a:lnTo>
                <a:lnTo>
                  <a:pt x="3892296" y="1827306"/>
                </a:lnTo>
                <a:lnTo>
                  <a:pt x="3892296" y="3400925"/>
                </a:lnTo>
                <a:lnTo>
                  <a:pt x="0" y="34009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5" name="Freeform: Shape 24">
            <a:extLst>
              <a:ext uri="{FF2B5EF4-FFF2-40B4-BE49-F238E27FC236}">
                <a16:creationId xmlns:a16="http://schemas.microsoft.com/office/drawing/2014/main" id="{858A10F4-B847-4777-BC82-782F6FB36E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0754" y="1"/>
            <a:ext cx="6050278" cy="3400925"/>
          </a:xfrm>
          <a:custGeom>
            <a:avLst/>
            <a:gdLst>
              <a:gd name="connsiteX0" fmla="*/ 0 w 6050278"/>
              <a:gd name="connsiteY0" fmla="*/ 0 h 3400925"/>
              <a:gd name="connsiteX1" fmla="*/ 6050278 w 6050278"/>
              <a:gd name="connsiteY1" fmla="*/ 0 h 3400925"/>
              <a:gd name="connsiteX2" fmla="*/ 6050278 w 6050278"/>
              <a:gd name="connsiteY2" fmla="*/ 3400925 h 3400925"/>
              <a:gd name="connsiteX3" fmla="*/ 2157982 w 6050278"/>
              <a:gd name="connsiteY3" fmla="*/ 3400925 h 3400925"/>
              <a:gd name="connsiteX4" fmla="*/ 2157982 w 6050278"/>
              <a:gd name="connsiteY4" fmla="*/ 1827306 h 3400925"/>
              <a:gd name="connsiteX5" fmla="*/ 0 w 6050278"/>
              <a:gd name="connsiteY5" fmla="*/ 1827306 h 3400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400925">
                <a:moveTo>
                  <a:pt x="0" y="0"/>
                </a:moveTo>
                <a:lnTo>
                  <a:pt x="6050278" y="0"/>
                </a:lnTo>
                <a:lnTo>
                  <a:pt x="6050278" y="3400925"/>
                </a:lnTo>
                <a:lnTo>
                  <a:pt x="2157982" y="3400925"/>
                </a:lnTo>
                <a:lnTo>
                  <a:pt x="2157982" y="1827306"/>
                </a:lnTo>
                <a:lnTo>
                  <a:pt x="0" y="182730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7" name="Freeform: Shape 26">
            <a:extLst>
              <a:ext uri="{FF2B5EF4-FFF2-40B4-BE49-F238E27FC236}">
                <a16:creationId xmlns:a16="http://schemas.microsoft.com/office/drawing/2014/main" id="{8883B597-C9A1-46EF-AB6B-71DF0B1ED4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032" y="3489159"/>
            <a:ext cx="6050278" cy="3368841"/>
          </a:xfrm>
          <a:custGeom>
            <a:avLst/>
            <a:gdLst>
              <a:gd name="connsiteX0" fmla="*/ 0 w 6050278"/>
              <a:gd name="connsiteY0" fmla="*/ 0 h 3368841"/>
              <a:gd name="connsiteX1" fmla="*/ 3892296 w 6050278"/>
              <a:gd name="connsiteY1" fmla="*/ 0 h 3368841"/>
              <a:gd name="connsiteX2" fmla="*/ 3892296 w 6050278"/>
              <a:gd name="connsiteY2" fmla="*/ 1541535 h 3368841"/>
              <a:gd name="connsiteX3" fmla="*/ 6050278 w 6050278"/>
              <a:gd name="connsiteY3" fmla="*/ 1541535 h 3368841"/>
              <a:gd name="connsiteX4" fmla="*/ 6050278 w 6050278"/>
              <a:gd name="connsiteY4" fmla="*/ 3368841 h 3368841"/>
              <a:gd name="connsiteX5" fmla="*/ 0 w 6050278"/>
              <a:gd name="connsiteY5" fmla="*/ 3368841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0" y="0"/>
                </a:moveTo>
                <a:lnTo>
                  <a:pt x="3892296" y="0"/>
                </a:lnTo>
                <a:lnTo>
                  <a:pt x="3892296" y="1541535"/>
                </a:lnTo>
                <a:lnTo>
                  <a:pt x="6050278" y="1541535"/>
                </a:lnTo>
                <a:lnTo>
                  <a:pt x="6050278" y="3368841"/>
                </a:lnTo>
                <a:lnTo>
                  <a:pt x="0" y="3368841"/>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8" name="Picture 17" descr="A fenced in field with trees in the background&#10;&#10;AI-generated content may be incorrect.">
            <a:extLst>
              <a:ext uri="{FF2B5EF4-FFF2-40B4-BE49-F238E27FC236}">
                <a16:creationId xmlns:a16="http://schemas.microsoft.com/office/drawing/2014/main" id="{4F4835C4-8C1A-E8A2-E11F-B01097773224}"/>
              </a:ext>
            </a:extLst>
          </p:cNvPr>
          <p:cNvPicPr>
            <a:picLocks noChangeAspect="1"/>
          </p:cNvPicPr>
          <p:nvPr/>
        </p:nvPicPr>
        <p:blipFill>
          <a:blip r:embed="rId3">
            <a:extLst>
              <a:ext uri="{28A0092B-C50C-407E-A947-70E740481C1C}">
                <a14:useLocalDpi xmlns:a14="http://schemas.microsoft.com/office/drawing/2010/main" val="0"/>
              </a:ext>
            </a:extLst>
          </a:blip>
          <a:srcRect t="27561" r="-2" b="14476"/>
          <a:stretch>
            <a:fillRect/>
          </a:stretch>
        </p:blipFill>
        <p:spPr>
          <a:xfrm>
            <a:off x="897032" y="4561726"/>
            <a:ext cx="3667114" cy="1671461"/>
          </a:xfrm>
          <a:prstGeom prst="rect">
            <a:avLst/>
          </a:prstGeom>
        </p:spPr>
      </p:pic>
      <p:sp>
        <p:nvSpPr>
          <p:cNvPr id="29" name="Freeform: Shape 28">
            <a:extLst>
              <a:ext uri="{FF2B5EF4-FFF2-40B4-BE49-F238E27FC236}">
                <a16:creationId xmlns:a16="http://schemas.microsoft.com/office/drawing/2014/main" id="{A0B38421-369F-445C-9543-5BC17BC090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0754" y="3489159"/>
            <a:ext cx="6050278" cy="3368841"/>
          </a:xfrm>
          <a:custGeom>
            <a:avLst/>
            <a:gdLst>
              <a:gd name="connsiteX0" fmla="*/ 2157982 w 6050278"/>
              <a:gd name="connsiteY0" fmla="*/ 0 h 3368841"/>
              <a:gd name="connsiteX1" fmla="*/ 6050278 w 6050278"/>
              <a:gd name="connsiteY1" fmla="*/ 0 h 3368841"/>
              <a:gd name="connsiteX2" fmla="*/ 6050278 w 6050278"/>
              <a:gd name="connsiteY2" fmla="*/ 3368841 h 3368841"/>
              <a:gd name="connsiteX3" fmla="*/ 0 w 6050278"/>
              <a:gd name="connsiteY3" fmla="*/ 3368841 h 3368841"/>
              <a:gd name="connsiteX4" fmla="*/ 0 w 6050278"/>
              <a:gd name="connsiteY4" fmla="*/ 1541535 h 3368841"/>
              <a:gd name="connsiteX5" fmla="*/ 2157982 w 6050278"/>
              <a:gd name="connsiteY5" fmla="*/ 1541535 h 336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50278" h="3368841">
                <a:moveTo>
                  <a:pt x="2157982" y="0"/>
                </a:moveTo>
                <a:lnTo>
                  <a:pt x="6050278" y="0"/>
                </a:lnTo>
                <a:lnTo>
                  <a:pt x="6050278" y="3368841"/>
                </a:lnTo>
                <a:lnTo>
                  <a:pt x="0" y="3368841"/>
                </a:lnTo>
                <a:lnTo>
                  <a:pt x="0" y="1541535"/>
                </a:lnTo>
                <a:lnTo>
                  <a:pt x="2157982" y="154153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1" name="Freeform: Shape 30">
            <a:extLst>
              <a:ext uri="{FF2B5EF4-FFF2-40B4-BE49-F238E27FC236}">
                <a16:creationId xmlns:a16="http://schemas.microsoft.com/office/drawing/2014/main" id="{FAA9CE81-CAF0-41E3-8E73-CAFA13A0B1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32768" y="1918638"/>
            <a:ext cx="4224528" cy="3020725"/>
          </a:xfrm>
          <a:custGeom>
            <a:avLst/>
            <a:gdLst>
              <a:gd name="connsiteX0" fmla="*/ 0 w 4224528"/>
              <a:gd name="connsiteY0" fmla="*/ 0 h 3020725"/>
              <a:gd name="connsiteX1" fmla="*/ 4224528 w 4224528"/>
              <a:gd name="connsiteY1" fmla="*/ 0 h 3020725"/>
              <a:gd name="connsiteX2" fmla="*/ 4224528 w 4224528"/>
              <a:gd name="connsiteY2" fmla="*/ 3020725 h 3020725"/>
              <a:gd name="connsiteX3" fmla="*/ 0 w 4224528"/>
              <a:gd name="connsiteY3" fmla="*/ 3020725 h 3020725"/>
            </a:gdLst>
            <a:ahLst/>
            <a:cxnLst>
              <a:cxn ang="0">
                <a:pos x="connsiteX0" y="connsiteY0"/>
              </a:cxn>
              <a:cxn ang="0">
                <a:pos x="connsiteX1" y="connsiteY1"/>
              </a:cxn>
              <a:cxn ang="0">
                <a:pos x="connsiteX2" y="connsiteY2"/>
              </a:cxn>
              <a:cxn ang="0">
                <a:pos x="connsiteX3" y="connsiteY3"/>
              </a:cxn>
            </a:cxnLst>
            <a:rect l="l" t="t" r="r" b="b"/>
            <a:pathLst>
              <a:path w="4224528" h="3020725">
                <a:moveTo>
                  <a:pt x="0" y="0"/>
                </a:moveTo>
                <a:lnTo>
                  <a:pt x="4224528" y="0"/>
                </a:lnTo>
                <a:lnTo>
                  <a:pt x="4224528" y="3020725"/>
                </a:lnTo>
                <a:lnTo>
                  <a:pt x="0" y="3020725"/>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 name="Picture 9" descr="A group of people standing in front of a building&#10;&#10;AI-generated content may be incorrect.">
            <a:extLst>
              <a:ext uri="{FF2B5EF4-FFF2-40B4-BE49-F238E27FC236}">
                <a16:creationId xmlns:a16="http://schemas.microsoft.com/office/drawing/2014/main" id="{FFB02CC8-46CC-79C9-1FC8-C13E3A56EC68}"/>
              </a:ext>
            </a:extLst>
          </p:cNvPr>
          <p:cNvPicPr>
            <a:picLocks noChangeAspect="1"/>
          </p:cNvPicPr>
          <p:nvPr/>
        </p:nvPicPr>
        <p:blipFill>
          <a:blip r:embed="rId4">
            <a:extLst>
              <a:ext uri="{28A0092B-C50C-407E-A947-70E740481C1C}">
                <a14:useLocalDpi xmlns:a14="http://schemas.microsoft.com/office/drawing/2010/main" val="0"/>
              </a:ext>
            </a:extLst>
          </a:blip>
          <a:srcRect t="6085" r="2" b="2"/>
          <a:stretch>
            <a:fillRect/>
          </a:stretch>
        </p:blipFill>
        <p:spPr>
          <a:xfrm>
            <a:off x="5054501" y="2403240"/>
            <a:ext cx="3581061" cy="2051521"/>
          </a:xfrm>
          <a:prstGeom prst="rect">
            <a:avLst/>
          </a:prstGeom>
        </p:spPr>
      </p:pic>
      <p:pic>
        <p:nvPicPr>
          <p:cNvPr id="14" name="Picture 13" descr="A kitchen with white cabinets&#10;&#10;AI-generated content may be incorrect.">
            <a:extLst>
              <a:ext uri="{FF2B5EF4-FFF2-40B4-BE49-F238E27FC236}">
                <a16:creationId xmlns:a16="http://schemas.microsoft.com/office/drawing/2014/main" id="{B410814D-3725-2262-ACEE-E2DF902BEA56}"/>
              </a:ext>
            </a:extLst>
          </p:cNvPr>
          <p:cNvPicPr>
            <a:picLocks noChangeAspect="1"/>
          </p:cNvPicPr>
          <p:nvPr/>
        </p:nvPicPr>
        <p:blipFill>
          <a:blip r:embed="rId5">
            <a:extLst>
              <a:ext uri="{28A0092B-C50C-407E-A947-70E740481C1C}">
                <a14:useLocalDpi xmlns:a14="http://schemas.microsoft.com/office/drawing/2010/main" val="0"/>
              </a:ext>
            </a:extLst>
          </a:blip>
          <a:srcRect l="879" r="4449" b="3"/>
          <a:stretch>
            <a:fillRect/>
          </a:stretch>
        </p:blipFill>
        <p:spPr>
          <a:xfrm>
            <a:off x="9262705" y="265198"/>
            <a:ext cx="3452295" cy="2734856"/>
          </a:xfrm>
          <a:prstGeom prst="rect">
            <a:avLst/>
          </a:prstGeom>
        </p:spPr>
      </p:pic>
      <p:pic>
        <p:nvPicPr>
          <p:cNvPr id="12" name="Picture 11" descr="A picture containing sky, outdoor, ground, grass&#10;&#10;AI-generated content may be incorrect.">
            <a:extLst>
              <a:ext uri="{FF2B5EF4-FFF2-40B4-BE49-F238E27FC236}">
                <a16:creationId xmlns:a16="http://schemas.microsoft.com/office/drawing/2014/main" id="{25AD0E24-9237-F743-570C-A342F0A1B68A}"/>
              </a:ext>
            </a:extLst>
          </p:cNvPr>
          <p:cNvPicPr>
            <a:picLocks noChangeAspect="1"/>
          </p:cNvPicPr>
          <p:nvPr/>
        </p:nvPicPr>
        <p:blipFill>
          <a:blip r:embed="rId6">
            <a:extLst>
              <a:ext uri="{28A0092B-C50C-407E-A947-70E740481C1C}">
                <a14:useLocalDpi xmlns:a14="http://schemas.microsoft.com/office/drawing/2010/main" val="0"/>
              </a:ext>
            </a:extLst>
          </a:blip>
          <a:srcRect t="10659" r="-3" b="13188"/>
          <a:stretch>
            <a:fillRect/>
          </a:stretch>
        </p:blipFill>
        <p:spPr>
          <a:xfrm>
            <a:off x="1076447" y="244650"/>
            <a:ext cx="3403330" cy="1943745"/>
          </a:xfrm>
          <a:prstGeom prst="rect">
            <a:avLst/>
          </a:prstGeom>
        </p:spPr>
      </p:pic>
      <p:pic>
        <p:nvPicPr>
          <p:cNvPr id="5" name="Picture 4" descr="Background pattern&#10;&#10;Description automatically generated">
            <a:extLst>
              <a:ext uri="{FF2B5EF4-FFF2-40B4-BE49-F238E27FC236}">
                <a16:creationId xmlns:a16="http://schemas.microsoft.com/office/drawing/2014/main" id="{31F80250-246D-56E9-1D36-B667F1FEA619}"/>
              </a:ext>
            </a:extLst>
          </p:cNvPr>
          <p:cNvPicPr>
            <a:picLocks noChangeAspect="1"/>
          </p:cNvPicPr>
          <p:nvPr/>
        </p:nvPicPr>
        <p:blipFill rotWithShape="1">
          <a:blip r:embed="rId7"/>
          <a:srcRect l="18670" r="2" b="2"/>
          <a:stretch/>
        </p:blipFill>
        <p:spPr>
          <a:xfrm rot="10800000">
            <a:off x="0" y="0"/>
            <a:ext cx="749030" cy="6858000"/>
          </a:xfrm>
          <a:prstGeom prst="rect">
            <a:avLst/>
          </a:prstGeom>
        </p:spPr>
      </p:pic>
      <p:pic>
        <p:nvPicPr>
          <p:cNvPr id="16" name="Picture 15" descr="A picture containing text, sky, outdoor, grass&#10;&#10;AI-generated content may be incorrect.">
            <a:extLst>
              <a:ext uri="{FF2B5EF4-FFF2-40B4-BE49-F238E27FC236}">
                <a16:creationId xmlns:a16="http://schemas.microsoft.com/office/drawing/2014/main" id="{87F3E33B-E9D7-E6DF-246C-D25C4B2A226B}"/>
              </a:ext>
            </a:extLst>
          </p:cNvPr>
          <p:cNvPicPr>
            <a:picLocks noChangeAspect="1"/>
          </p:cNvPicPr>
          <p:nvPr/>
        </p:nvPicPr>
        <p:blipFill>
          <a:blip r:embed="rId8">
            <a:extLst>
              <a:ext uri="{28A0092B-C50C-407E-A947-70E740481C1C}">
                <a14:useLocalDpi xmlns:a14="http://schemas.microsoft.com/office/drawing/2010/main" val="0"/>
              </a:ext>
            </a:extLst>
          </a:blip>
          <a:srcRect t="42038" r="-2" b="-2"/>
          <a:stretch>
            <a:fillRect/>
          </a:stretch>
        </p:blipFill>
        <p:spPr>
          <a:xfrm>
            <a:off x="9105297" y="4561726"/>
            <a:ext cx="3835735" cy="2213067"/>
          </a:xfrm>
          <a:prstGeom prst="rect">
            <a:avLst/>
          </a:prstGeom>
        </p:spPr>
      </p:pic>
      <p:sp>
        <p:nvSpPr>
          <p:cNvPr id="19" name="TextBox 18">
            <a:extLst>
              <a:ext uri="{FF2B5EF4-FFF2-40B4-BE49-F238E27FC236}">
                <a16:creationId xmlns:a16="http://schemas.microsoft.com/office/drawing/2014/main" id="{C784A17C-F2D2-1F17-7E87-6E65A26EA11D}"/>
              </a:ext>
            </a:extLst>
          </p:cNvPr>
          <p:cNvSpPr txBox="1"/>
          <p:nvPr/>
        </p:nvSpPr>
        <p:spPr>
          <a:xfrm>
            <a:off x="4839128" y="349321"/>
            <a:ext cx="1893188"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Five single family homes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Eventual homeownership</a:t>
            </a:r>
          </a:p>
        </p:txBody>
      </p:sp>
      <p:sp>
        <p:nvSpPr>
          <p:cNvPr id="20" name="TextBox 19">
            <a:extLst>
              <a:ext uri="{FF2B5EF4-FFF2-40B4-BE49-F238E27FC236}">
                <a16:creationId xmlns:a16="http://schemas.microsoft.com/office/drawing/2014/main" id="{D61B900F-A255-D603-7420-198824BE3320}"/>
              </a:ext>
            </a:extLst>
          </p:cNvPr>
          <p:cNvSpPr txBox="1"/>
          <p:nvPr/>
        </p:nvSpPr>
        <p:spPr>
          <a:xfrm>
            <a:off x="7294652" y="5465852"/>
            <a:ext cx="145893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Four community subdivisions</a:t>
            </a:r>
          </a:p>
        </p:txBody>
      </p:sp>
      <p:sp>
        <p:nvSpPr>
          <p:cNvPr id="21" name="TextBox 20">
            <a:extLst>
              <a:ext uri="{FF2B5EF4-FFF2-40B4-BE49-F238E27FC236}">
                <a16:creationId xmlns:a16="http://schemas.microsoft.com/office/drawing/2014/main" id="{3F8BEDD9-BEA7-4A18-E544-D78242B86A14}"/>
              </a:ext>
            </a:extLst>
          </p:cNvPr>
          <p:cNvSpPr txBox="1"/>
          <p:nvPr/>
        </p:nvSpPr>
        <p:spPr>
          <a:xfrm>
            <a:off x="7103689" y="349321"/>
            <a:ext cx="206757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Homes for Police Officers as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Skilled Workers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AB0562E2-A3F0-FC32-9F91-510987AEA2D4}"/>
              </a:ext>
            </a:extLst>
          </p:cNvPr>
          <p:cNvSpPr txBox="1"/>
          <p:nvPr/>
        </p:nvSpPr>
        <p:spPr>
          <a:xfrm>
            <a:off x="4787876" y="5427809"/>
            <a:ext cx="178770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Safety, Security and Peace for Cherokee Citizens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010937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12">
            <a:extLst>
              <a:ext uri="{FF2B5EF4-FFF2-40B4-BE49-F238E27FC236}">
                <a16:creationId xmlns:a16="http://schemas.microsoft.com/office/drawing/2014/main" id="{5129E743-3A5B-9302-F043-918B403FC3D6}"/>
              </a:ext>
            </a:extLst>
          </p:cNvPr>
          <p:cNvSpPr>
            <a:spLocks noGrp="1"/>
          </p:cNvSpPr>
          <p:nvPr>
            <p:ph idx="1"/>
          </p:nvPr>
        </p:nvSpPr>
        <p:spPr>
          <a:xfrm>
            <a:off x="478677" y="2291851"/>
            <a:ext cx="8498456" cy="2274298"/>
          </a:xfrm>
        </p:spPr>
        <p:txBody>
          <a:bodyPr vert="horz" lIns="91440" tIns="45720" rIns="91440" bIns="45720" rtlCol="0" anchor="ctr">
            <a:normAutofit/>
          </a:bodyPr>
          <a:lstStyle/>
          <a:p>
            <a:pPr marL="0" indent="0">
              <a:buNone/>
            </a:pPr>
            <a:endParaRPr lang="en-US" sz="2400">
              <a:cs typeface="Calibri"/>
            </a:endParaRPr>
          </a:p>
          <a:p>
            <a:pPr marL="0" indent="0">
              <a:buNone/>
            </a:pPr>
            <a:endParaRPr lang="en-US" sz="2000"/>
          </a:p>
        </p:txBody>
      </p:sp>
      <p:sp>
        <p:nvSpPr>
          <p:cNvPr id="5" name="Title 5">
            <a:extLst>
              <a:ext uri="{FF2B5EF4-FFF2-40B4-BE49-F238E27FC236}">
                <a16:creationId xmlns:a16="http://schemas.microsoft.com/office/drawing/2014/main" id="{6033E49F-ED3B-53C4-1B69-31792D8143D6}"/>
              </a:ext>
            </a:extLst>
          </p:cNvPr>
          <p:cNvSpPr>
            <a:spLocks noGrp="1"/>
          </p:cNvSpPr>
          <p:nvPr>
            <p:ph type="title"/>
          </p:nvPr>
        </p:nvSpPr>
        <p:spPr>
          <a:xfrm>
            <a:off x="1214663" y="83575"/>
            <a:ext cx="10435753" cy="1325563"/>
          </a:xfrm>
        </p:spPr>
        <p:txBody>
          <a:bodyPr vert="horz" lIns="91440" tIns="45720" rIns="91440" bIns="45720" rtlCol="0" anchor="ctr">
            <a:normAutofit/>
          </a:bodyPr>
          <a:lstStyle/>
          <a:p>
            <a:pPr algn="ctr"/>
            <a:r>
              <a:rPr lang="en-US" sz="2800" b="1" kern="1200">
                <a:solidFill>
                  <a:schemeClr val="accent1"/>
                </a:solidFill>
                <a:latin typeface="+mn-lt"/>
                <a:ea typeface="+mj-ea"/>
                <a:cs typeface="+mj-cs"/>
              </a:rPr>
              <a:t>HOW CAN I P</a:t>
            </a:r>
            <a:r>
              <a:rPr lang="en-US" sz="2800" b="1">
                <a:solidFill>
                  <a:schemeClr val="accent1"/>
                </a:solidFill>
                <a:latin typeface="+mn-lt"/>
              </a:rPr>
              <a:t>ARTICIPATE IN THE SECTION 184 SKILLED </a:t>
            </a:r>
            <a:br>
              <a:rPr lang="en-US" sz="2800" b="1">
                <a:solidFill>
                  <a:schemeClr val="accent1"/>
                </a:solidFill>
                <a:latin typeface="+mn-lt"/>
              </a:rPr>
            </a:br>
            <a:r>
              <a:rPr lang="en-US" sz="2800" b="1">
                <a:solidFill>
                  <a:schemeClr val="accent1"/>
                </a:solidFill>
                <a:latin typeface="+mn-lt"/>
              </a:rPr>
              <a:t>WORKERS PROGRAM?</a:t>
            </a:r>
            <a:endParaRPr lang="en-US" sz="2800" b="1" kern="1200">
              <a:solidFill>
                <a:schemeClr val="accent1"/>
              </a:solidFill>
              <a:latin typeface="+mn-lt"/>
              <a:ea typeface="+mj-ea"/>
              <a:cs typeface="+mj-cs"/>
            </a:endParaRPr>
          </a:p>
        </p:txBody>
      </p:sp>
      <p:pic>
        <p:nvPicPr>
          <p:cNvPr id="6" name="Picture 5" descr="Background pattern&#10;&#10;Description automatically generated">
            <a:extLst>
              <a:ext uri="{FF2B5EF4-FFF2-40B4-BE49-F238E27FC236}">
                <a16:creationId xmlns:a16="http://schemas.microsoft.com/office/drawing/2014/main" id="{EAFA17F6-6558-AD10-F86A-744077DD2123}"/>
              </a:ext>
            </a:extLst>
          </p:cNvPr>
          <p:cNvPicPr>
            <a:picLocks noChangeAspect="1"/>
          </p:cNvPicPr>
          <p:nvPr/>
        </p:nvPicPr>
        <p:blipFill>
          <a:blip r:embed="rId3"/>
          <a:stretch>
            <a:fillRect/>
          </a:stretch>
        </p:blipFill>
        <p:spPr>
          <a:xfrm rot="5400000">
            <a:off x="5836028" y="552271"/>
            <a:ext cx="519942" cy="12192002"/>
          </a:xfrm>
          <a:prstGeom prst="rect">
            <a:avLst/>
          </a:prstGeom>
        </p:spPr>
      </p:pic>
      <p:sp>
        <p:nvSpPr>
          <p:cNvPr id="7" name="TextBox 6">
            <a:extLst>
              <a:ext uri="{FF2B5EF4-FFF2-40B4-BE49-F238E27FC236}">
                <a16:creationId xmlns:a16="http://schemas.microsoft.com/office/drawing/2014/main" id="{67C04CA0-AC34-CC1C-20C1-65199CEAFC32}"/>
              </a:ext>
            </a:extLst>
          </p:cNvPr>
          <p:cNvSpPr txBox="1"/>
          <p:nvPr/>
        </p:nvSpPr>
        <p:spPr>
          <a:xfrm>
            <a:off x="4479533" y="1303565"/>
            <a:ext cx="696808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srgbClr val="156082"/>
                </a:solidFill>
                <a:effectLst/>
                <a:uLnTx/>
                <a:uFillTx/>
                <a:latin typeface="Aptos" panose="02110004020202020204"/>
                <a:ea typeface="+mn-ea"/>
                <a:cs typeface="+mn-cs"/>
              </a:rPr>
              <a:t>The Tribe or TDHE should email a letter of interest to: </a:t>
            </a:r>
            <a:r>
              <a:rPr kumimoji="0" lang="en-US" sz="1800" b="1" i="0" u="none" strike="noStrike" kern="1200" cap="none" spc="0" normalizeH="0" baseline="0" noProof="0">
                <a:ln>
                  <a:noFill/>
                </a:ln>
                <a:solidFill>
                  <a:srgbClr val="156082"/>
                </a:solidFill>
                <a:effectLst/>
                <a:uLnTx/>
                <a:uFillTx/>
                <a:latin typeface="Aptos" panose="02110004020202020204"/>
                <a:ea typeface="+mn-ea"/>
                <a:cs typeface="+mn-cs"/>
                <a:hlinkClick r:id="rId4"/>
              </a:rPr>
              <a:t>TribalRequests@HUD.gov</a:t>
            </a:r>
            <a:endParaRPr kumimoji="0" lang="en-US" sz="1800" b="1" i="0" u="none" strike="noStrike" kern="1200" cap="none" spc="0" normalizeH="0" baseline="0" noProof="0">
              <a:ln>
                <a:noFill/>
              </a:ln>
              <a:solidFill>
                <a:srgbClr val="156082"/>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1" i="0" u="none" strike="noStrike" kern="1200" cap="none" spc="0" normalizeH="0" baseline="0" noProof="0">
              <a:ln>
                <a:noFill/>
              </a:ln>
              <a:solidFill>
                <a:srgbClr val="156082"/>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srgbClr val="156082"/>
                </a:solidFill>
                <a:effectLst/>
                <a:uLnTx/>
                <a:uFillTx/>
                <a:latin typeface="Aptos" panose="02110004020202020204"/>
                <a:ea typeface="+mn-ea"/>
                <a:cs typeface="+mn-cs"/>
              </a:rPr>
              <a:t>What to include in the email:</a:t>
            </a:r>
          </a:p>
          <a:p>
            <a:pPr marL="971550" marR="0" lvl="1"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156082"/>
                </a:solidFill>
                <a:effectLst/>
                <a:uLnTx/>
                <a:uFillTx/>
                <a:latin typeface="Aptos" panose="02110004020202020204"/>
                <a:ea typeface="+mn-ea"/>
                <a:cs typeface="+mn-cs"/>
              </a:rPr>
              <a:t>In the subject line, put “Section 184 Skilled Workers/Letter of Interest</a:t>
            </a:r>
          </a:p>
          <a:p>
            <a:pPr marL="971550" marR="0" lvl="1"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156082"/>
                </a:solidFill>
                <a:effectLst/>
                <a:uLnTx/>
                <a:uFillTx/>
                <a:latin typeface="Aptos" panose="02110004020202020204"/>
                <a:ea typeface="+mn-ea"/>
                <a:cs typeface="+mn-cs"/>
              </a:rPr>
              <a:t>Include information about your project and goals – skilled worker housing needs</a:t>
            </a:r>
          </a:p>
          <a:p>
            <a:pPr marL="971550" marR="0" lvl="1"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a:ln>
                  <a:noFill/>
                </a:ln>
                <a:solidFill>
                  <a:srgbClr val="156082"/>
                </a:solidFill>
                <a:effectLst/>
                <a:uLnTx/>
                <a:uFillTx/>
                <a:latin typeface="Aptos" panose="02110004020202020204"/>
                <a:ea typeface="+mn-ea"/>
                <a:cs typeface="+mn-cs"/>
              </a:rPr>
              <a:t>Contact Information</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1800" b="0" i="0" u="none" strike="noStrike" kern="1200" cap="none" spc="0" normalizeH="0" baseline="0" noProof="0">
              <a:ln>
                <a:noFill/>
              </a:ln>
              <a:solidFill>
                <a:srgbClr val="156082"/>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a:ln>
                  <a:noFill/>
                </a:ln>
                <a:solidFill>
                  <a:srgbClr val="156082"/>
                </a:solidFill>
                <a:effectLst/>
                <a:uLnTx/>
                <a:uFillTx/>
                <a:latin typeface="Aptos" panose="02110004020202020204"/>
                <a:ea typeface="+mn-ea"/>
                <a:cs typeface="+mn-cs"/>
              </a:rPr>
              <a:t>Once HUD receives your email, a Section 184 Tribal   Relations Specialist will reach out to you to schedule the next steps and discuss which documents are required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srgbClr val="156082"/>
              </a:solidFill>
              <a:effectLst/>
              <a:uLnTx/>
              <a:uFillTx/>
              <a:latin typeface="Aptos" panose="02110004020202020204"/>
              <a:ea typeface="+mn-ea"/>
              <a:cs typeface="+mn-cs"/>
            </a:endParaRPr>
          </a:p>
        </p:txBody>
      </p:sp>
      <p:pic>
        <p:nvPicPr>
          <p:cNvPr id="8" name="Picture 7" descr="A picture containing person, outdoor&#10;&#10;AI-generated content may be incorrect.">
            <a:extLst>
              <a:ext uri="{FF2B5EF4-FFF2-40B4-BE49-F238E27FC236}">
                <a16:creationId xmlns:a16="http://schemas.microsoft.com/office/drawing/2014/main" id="{38E8EC41-35F8-5E83-202B-DCF818382B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8312" y="1045409"/>
            <a:ext cx="3746138" cy="2492884"/>
          </a:xfrm>
          <a:prstGeom prst="rect">
            <a:avLst/>
          </a:prstGeom>
        </p:spPr>
      </p:pic>
      <p:pic>
        <p:nvPicPr>
          <p:cNvPr id="9" name="Picture 8" descr="A basketball on a table&#10;&#10;AI-generated content may be incorrect.">
            <a:extLst>
              <a:ext uri="{FF2B5EF4-FFF2-40B4-BE49-F238E27FC236}">
                <a16:creationId xmlns:a16="http://schemas.microsoft.com/office/drawing/2014/main" id="{4435178A-4B9D-1CBA-8DB4-69897DF02C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312" y="3673574"/>
            <a:ext cx="3746138" cy="2492885"/>
          </a:xfrm>
          <a:prstGeom prst="rect">
            <a:avLst/>
          </a:prstGeom>
        </p:spPr>
      </p:pic>
    </p:spTree>
    <p:extLst>
      <p:ext uri="{BB962C8B-B14F-4D97-AF65-F5344CB8AC3E}">
        <p14:creationId xmlns:p14="http://schemas.microsoft.com/office/powerpoint/2010/main" val="2726238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6B6261C-499D-408B-1AB0-5B4FA65B59C9}"/>
            </a:ext>
          </a:extLst>
        </p:cNvPr>
        <p:cNvGrpSpPr/>
        <p:nvPr/>
      </p:nvGrpSpPr>
      <p:grpSpPr>
        <a:xfrm>
          <a:off x="0" y="0"/>
          <a:ext cx="0" cy="0"/>
          <a:chOff x="0" y="0"/>
          <a:chExt cx="0" cy="0"/>
        </a:xfrm>
      </p:grpSpPr>
      <p:sp>
        <p:nvSpPr>
          <p:cNvPr id="11" name="Rectangle 10">
            <a:extLst>
              <a:ext uri="{FF2B5EF4-FFF2-40B4-BE49-F238E27FC236}">
                <a16:creationId xmlns:a16="http://schemas.microsoft.com/office/drawing/2014/main" id="{FB5B0058-AF13-4859-B429-4EDDE2A26F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9032"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Content Placeholder 5" descr="A picture containing building, indoor, floor, standing&#10;&#10;AI-generated content may be incorrect.">
            <a:extLst>
              <a:ext uri="{FF2B5EF4-FFF2-40B4-BE49-F238E27FC236}">
                <a16:creationId xmlns:a16="http://schemas.microsoft.com/office/drawing/2014/main" id="{5964B115-F62E-0301-E882-E1CF65E075AD}"/>
              </a:ext>
            </a:extLst>
          </p:cNvPr>
          <p:cNvPicPr>
            <a:picLocks noGrp="1" noChangeAspect="1"/>
          </p:cNvPicPr>
          <p:nvPr>
            <p:ph idx="1"/>
          </p:nvPr>
        </p:nvPicPr>
        <p:blipFill>
          <a:blip r:embed="rId3">
            <a:alphaModFix/>
            <a:extLst>
              <a:ext uri="{28A0092B-C50C-407E-A947-70E740481C1C}">
                <a14:useLocalDpi xmlns:a14="http://schemas.microsoft.com/office/drawing/2010/main" val="0"/>
              </a:ext>
            </a:extLst>
          </a:blip>
          <a:srcRect r="404"/>
          <a:stretch>
            <a:fillRect/>
          </a:stretch>
        </p:blipFill>
        <p:spPr>
          <a:xfrm>
            <a:off x="7864209" y="115193"/>
            <a:ext cx="4950618" cy="6627614"/>
          </a:xfrm>
          <a:prstGeom prst="rect">
            <a:avLst/>
          </a:prstGeom>
        </p:spPr>
      </p:pic>
      <p:cxnSp>
        <p:nvCxnSpPr>
          <p:cNvPr id="13" name="Straight Connector 12">
            <a:extLst>
              <a:ext uri="{FF2B5EF4-FFF2-40B4-BE49-F238E27FC236}">
                <a16:creationId xmlns:a16="http://schemas.microsoft.com/office/drawing/2014/main" id="{AC65C03C-3F17-45DC-A1B9-35ACA43397D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4208" y="115193"/>
            <a:ext cx="0" cy="6627614"/>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A4A161CC-6DC5-4863-B213-94529D6E0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38" y="115193"/>
            <a:ext cx="11939588" cy="6627614"/>
          </a:xfrm>
          <a:prstGeom prst="rect">
            <a:avLst/>
          </a:prstGeom>
          <a:noFill/>
          <a:ln w="127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5" name="Picture 4" descr="Background pattern&#10;&#10;Description automatically generated">
            <a:extLst>
              <a:ext uri="{FF2B5EF4-FFF2-40B4-BE49-F238E27FC236}">
                <a16:creationId xmlns:a16="http://schemas.microsoft.com/office/drawing/2014/main" id="{E7042721-BA8D-EF0E-3631-232D843AEA06}"/>
              </a:ext>
            </a:extLst>
          </p:cNvPr>
          <p:cNvPicPr>
            <a:picLocks noChangeAspect="1"/>
          </p:cNvPicPr>
          <p:nvPr/>
        </p:nvPicPr>
        <p:blipFill rotWithShape="1">
          <a:blip r:embed="rId4"/>
          <a:srcRect l="18670" r="2" b="2"/>
          <a:stretch/>
        </p:blipFill>
        <p:spPr>
          <a:xfrm rot="10800000">
            <a:off x="0" y="0"/>
            <a:ext cx="749030" cy="6858000"/>
          </a:xfrm>
          <a:prstGeom prst="rect">
            <a:avLst/>
          </a:prstGeom>
        </p:spPr>
      </p:pic>
      <p:graphicFrame>
        <p:nvGraphicFramePr>
          <p:cNvPr id="3" name="Content Placeholder 18">
            <a:extLst>
              <a:ext uri="{FF2B5EF4-FFF2-40B4-BE49-F238E27FC236}">
                <a16:creationId xmlns:a16="http://schemas.microsoft.com/office/drawing/2014/main" id="{3AB72D4B-9A32-FBFC-8B63-44BEB7D2F373}"/>
              </a:ext>
            </a:extLst>
          </p:cNvPr>
          <p:cNvGraphicFramePr>
            <a:graphicFrameLocks/>
          </p:cNvGraphicFramePr>
          <p:nvPr/>
        </p:nvGraphicFramePr>
        <p:xfrm>
          <a:off x="1213767" y="1600199"/>
          <a:ext cx="7113804" cy="40168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3969938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36F3ED72-0088-C250-8D65-F1AFFE75EF2F}"/>
              </a:ext>
            </a:extLst>
          </p:cNvPr>
          <p:cNvGraphicFramePr>
            <a:graphicFrameLocks noGrp="1"/>
          </p:cNvGraphicFramePr>
          <p:nvPr/>
        </p:nvGraphicFramePr>
        <p:xfrm>
          <a:off x="879810" y="643466"/>
          <a:ext cx="10432384" cy="5591054"/>
        </p:xfrm>
        <a:graphic>
          <a:graphicData uri="http://schemas.openxmlformats.org/drawingml/2006/table">
            <a:tbl>
              <a:tblPr/>
              <a:tblGrid>
                <a:gridCol w="1107219">
                  <a:extLst>
                    <a:ext uri="{9D8B030D-6E8A-4147-A177-3AD203B41FA5}">
                      <a16:colId xmlns:a16="http://schemas.microsoft.com/office/drawing/2014/main" val="3323023589"/>
                    </a:ext>
                  </a:extLst>
                </a:gridCol>
                <a:gridCol w="1032525">
                  <a:extLst>
                    <a:ext uri="{9D8B030D-6E8A-4147-A177-3AD203B41FA5}">
                      <a16:colId xmlns:a16="http://schemas.microsoft.com/office/drawing/2014/main" val="2015378456"/>
                    </a:ext>
                  </a:extLst>
                </a:gridCol>
                <a:gridCol w="980277">
                  <a:extLst>
                    <a:ext uri="{9D8B030D-6E8A-4147-A177-3AD203B41FA5}">
                      <a16:colId xmlns:a16="http://schemas.microsoft.com/office/drawing/2014/main" val="4090685098"/>
                    </a:ext>
                  </a:extLst>
                </a:gridCol>
                <a:gridCol w="1130890">
                  <a:extLst>
                    <a:ext uri="{9D8B030D-6E8A-4147-A177-3AD203B41FA5}">
                      <a16:colId xmlns:a16="http://schemas.microsoft.com/office/drawing/2014/main" val="2533950496"/>
                    </a:ext>
                  </a:extLst>
                </a:gridCol>
                <a:gridCol w="1038566">
                  <a:extLst>
                    <a:ext uri="{9D8B030D-6E8A-4147-A177-3AD203B41FA5}">
                      <a16:colId xmlns:a16="http://schemas.microsoft.com/office/drawing/2014/main" val="688377574"/>
                    </a:ext>
                  </a:extLst>
                </a:gridCol>
                <a:gridCol w="981424">
                  <a:extLst>
                    <a:ext uri="{9D8B030D-6E8A-4147-A177-3AD203B41FA5}">
                      <a16:colId xmlns:a16="http://schemas.microsoft.com/office/drawing/2014/main" val="660711388"/>
                    </a:ext>
                  </a:extLst>
                </a:gridCol>
                <a:gridCol w="1129118">
                  <a:extLst>
                    <a:ext uri="{9D8B030D-6E8A-4147-A177-3AD203B41FA5}">
                      <a16:colId xmlns:a16="http://schemas.microsoft.com/office/drawing/2014/main" val="219768844"/>
                    </a:ext>
                  </a:extLst>
                </a:gridCol>
                <a:gridCol w="1023241">
                  <a:extLst>
                    <a:ext uri="{9D8B030D-6E8A-4147-A177-3AD203B41FA5}">
                      <a16:colId xmlns:a16="http://schemas.microsoft.com/office/drawing/2014/main" val="713412149"/>
                    </a:ext>
                  </a:extLst>
                </a:gridCol>
                <a:gridCol w="936492">
                  <a:extLst>
                    <a:ext uri="{9D8B030D-6E8A-4147-A177-3AD203B41FA5}">
                      <a16:colId xmlns:a16="http://schemas.microsoft.com/office/drawing/2014/main" val="3711624378"/>
                    </a:ext>
                  </a:extLst>
                </a:gridCol>
                <a:gridCol w="1072632">
                  <a:extLst>
                    <a:ext uri="{9D8B030D-6E8A-4147-A177-3AD203B41FA5}">
                      <a16:colId xmlns:a16="http://schemas.microsoft.com/office/drawing/2014/main" val="1497250626"/>
                    </a:ext>
                  </a:extLst>
                </a:gridCol>
              </a:tblGrid>
              <a:tr h="224184">
                <a:tc gridSpan="10">
                  <a:txBody>
                    <a:bodyPr/>
                    <a:lstStyle/>
                    <a:p>
                      <a:pPr algn="ctr" fontAlgn="ctr">
                        <a:buNone/>
                      </a:pPr>
                      <a:r>
                        <a:rPr lang="en-US" sz="900" b="1" i="0" u="none" strike="noStrike">
                          <a:solidFill>
                            <a:srgbClr val="FFFFFF"/>
                          </a:solidFill>
                          <a:effectLst/>
                          <a:latin typeface="Arial" panose="020B0604020202020204" pitchFamily="34" charset="0"/>
                        </a:rPr>
                        <a:t>HUD Title VI Loan Guarantee Program — Tribal Financial Calculator</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26066629"/>
                  </a:ext>
                </a:extLst>
              </a:tr>
              <a:tr h="184151">
                <a:tc gridSpan="10">
                  <a:txBody>
                    <a:bodyPr/>
                    <a:lstStyle/>
                    <a:p>
                      <a:pPr algn="ctr" fontAlgn="ctr">
                        <a:buNone/>
                      </a:pPr>
                      <a:r>
                        <a:rPr lang="en-US" sz="700" b="0" i="0" u="none" strike="noStrike">
                          <a:solidFill>
                            <a:srgbClr val="FFFFFF"/>
                          </a:solidFill>
                          <a:effectLst/>
                          <a:latin typeface="Arial" panose="020B0604020202020204" pitchFamily="34" charset="0"/>
                        </a:rPr>
                        <a:t>Enter your tribe's numbers in the BLUE cells to calculate borrowing power, repayment schedules, and leveraging impact.</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C9782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32556825"/>
                  </a:ext>
                </a:extLst>
              </a:tr>
              <a:tr h="184151">
                <a:tc gridSpan="10">
                  <a:txBody>
                    <a:bodyPr/>
                    <a:lstStyle/>
                    <a:p>
                      <a:pPr algn="l" fontAlgn="ctr">
                        <a:buNone/>
                      </a:pPr>
                      <a:r>
                        <a:rPr lang="en-US" sz="700" b="0" i="0" u="none" strike="noStrike">
                          <a:solidFill>
                            <a:srgbClr val="1A3A5C"/>
                          </a:solidFill>
                          <a:effectLst/>
                          <a:latin typeface="Arial" panose="020B0604020202020204" pitchFamily="34" charset="0"/>
                        </a:rPr>
                        <a:t>The Title VI program allows eligible Tribes to borrow from a private lender using their IHBG as collateral — with HUD providing a 95% guarantee — up to 5× the Needs Portion of their annual allocation.</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910551685"/>
                  </a:ext>
                </a:extLst>
              </a:tr>
              <a:tr h="140366">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r>
                        <a:rPr lang="en-US" sz="700" b="0"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extLst>
                  <a:ext uri="{0D108BD9-81ED-4DB2-BD59-A6C34878D82A}">
                    <a16:rowId xmlns:a16="http://schemas.microsoft.com/office/drawing/2014/main" val="281028618"/>
                  </a:ext>
                </a:extLst>
              </a:tr>
              <a:tr h="194160">
                <a:tc gridSpan="10">
                  <a:txBody>
                    <a:bodyPr/>
                    <a:lstStyle/>
                    <a:p>
                      <a:pPr algn="l" fontAlgn="ctr">
                        <a:buNone/>
                      </a:pPr>
                      <a:r>
                        <a:rPr lang="en-US" sz="700" b="1" i="0" u="none" strike="noStrike">
                          <a:solidFill>
                            <a:srgbClr val="FFFFFF"/>
                          </a:solidFill>
                          <a:effectLst/>
                          <a:latin typeface="Arial" panose="020B0604020202020204" pitchFamily="34" charset="0"/>
                        </a:rPr>
                        <a:t>SECTION 1 — YOUR TITLE VI BORROWING POWER</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18236621"/>
                  </a:ext>
                </a:extLst>
              </a:tr>
              <a:tr h="184151">
                <a:tc gridSpan="3">
                  <a:txBody>
                    <a:bodyPr/>
                    <a:lstStyle/>
                    <a:p>
                      <a:pPr algn="l" fontAlgn="ctr">
                        <a:buNone/>
                      </a:pPr>
                      <a:r>
                        <a:rPr lang="en-US" sz="700" b="1" i="0" u="none" strike="noStrike">
                          <a:solidFill>
                            <a:srgbClr val="1A3A5C"/>
                          </a:solidFill>
                          <a:effectLst/>
                          <a:latin typeface="Arial" panose="020B0604020202020204" pitchFamily="34" charset="0"/>
                        </a:rPr>
                        <a:t>Enter Annual IHBG Needs Portion ($):</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12700" cap="flat" cmpd="sng" algn="ctr">
                      <a:solidFill>
                        <a:srgbClr val="C9782A"/>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hMerge="1">
                  <a:txBody>
                    <a:bodyPr/>
                    <a:lstStyle/>
                    <a:p>
                      <a:endParaRPr lang="en-US"/>
                    </a:p>
                  </a:txBody>
                  <a:tcPr/>
                </a:tc>
                <a:tc>
                  <a:txBody>
                    <a:bodyPr/>
                    <a:lstStyle/>
                    <a:p>
                      <a:pPr algn="ctr" fontAlgn="ctr">
                        <a:buNone/>
                      </a:pPr>
                      <a:r>
                        <a:rPr lang="en-US" sz="800" b="1" i="0" u="none" strike="noStrike">
                          <a:solidFill>
                            <a:srgbClr val="0000FF"/>
                          </a:solidFill>
                          <a:effectLst/>
                          <a:latin typeface="Arial" panose="020B0604020202020204" pitchFamily="34" charset="0"/>
                        </a:rPr>
                        <a:t>$1,000,000</a:t>
                      </a:r>
                      <a:endParaRPr lang="en-US" sz="1200" b="0" i="0" u="none" strike="noStrike">
                        <a:effectLst/>
                        <a:latin typeface="Arial" panose="020B0604020202020204" pitchFamily="34" charset="0"/>
                      </a:endParaRPr>
                    </a:p>
                  </a:txBody>
                  <a:tcPr marL="6255" marR="6255" marT="6255" marB="0" anchor="ctr">
                    <a:lnL w="12700" cap="flat" cmpd="sng" algn="ctr">
                      <a:solidFill>
                        <a:srgbClr val="C9782A"/>
                      </a:solidFill>
                      <a:prstDash val="solid"/>
                      <a:round/>
                      <a:headEnd type="none" w="med" len="med"/>
                      <a:tailEnd type="none" w="med" len="med"/>
                    </a:lnL>
                    <a:lnR w="6350" cap="flat" cmpd="sng" algn="ctr">
                      <a:solidFill>
                        <a:srgbClr val="C0CEDB"/>
                      </a:solidFill>
                      <a:prstDash val="solid"/>
                      <a:round/>
                      <a:headEnd type="none" w="med" len="med"/>
                      <a:tailEnd type="none" w="med" len="med"/>
                    </a:lnR>
                    <a:lnT w="12700" cap="flat" cmpd="sng" algn="ctr">
                      <a:solidFill>
                        <a:srgbClr val="C9782A"/>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FF3E8"/>
                    </a:solidFill>
                  </a:tcPr>
                </a:tc>
                <a:tc gridSpan="6">
                  <a:txBody>
                    <a:bodyPr/>
                    <a:lstStyle/>
                    <a:p>
                      <a:pPr algn="l" fontAlgn="ctr">
                        <a:buNone/>
                      </a:pPr>
                      <a:r>
                        <a:rPr lang="en-US" sz="600" b="0" i="1" u="none" strike="noStrike">
                          <a:solidFill>
                            <a:srgbClr val="5C6B7A"/>
                          </a:solidFill>
                          <a:effectLst/>
                          <a:latin typeface="Arial" panose="020B0604020202020204" pitchFamily="34" charset="0"/>
                        </a:rPr>
                        <a:t>← Enter your IHBG Needs Portion here (find on your IHBG Formula Allocation notice)</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44391738"/>
                  </a:ext>
                </a:extLst>
              </a:tr>
              <a:tr h="174143">
                <a:tc gridSpan="2">
                  <a:txBody>
                    <a:bodyPr/>
                    <a:lstStyle/>
                    <a:p>
                      <a:pPr algn="ctr" fontAlgn="ctr">
                        <a:buNone/>
                      </a:pPr>
                      <a:r>
                        <a:rPr lang="en-US" sz="600" b="0" i="0" u="none" strike="noStrike">
                          <a:solidFill>
                            <a:srgbClr val="5C6B7A"/>
                          </a:solidFill>
                          <a:effectLst/>
                          <a:latin typeface="Arial" panose="020B0604020202020204" pitchFamily="34" charset="0"/>
                        </a:rPr>
                        <a:t>Your IHBG Needs Portion</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gridSpan="2">
                  <a:txBody>
                    <a:bodyPr/>
                    <a:lstStyle/>
                    <a:p>
                      <a:pPr algn="ctr" fontAlgn="ctr">
                        <a:buNone/>
                      </a:pPr>
                      <a:r>
                        <a:rPr lang="en-US" sz="600" b="0" i="0" u="none" strike="noStrike">
                          <a:solidFill>
                            <a:srgbClr val="5C6B7A"/>
                          </a:solidFill>
                          <a:effectLst/>
                          <a:latin typeface="Arial" panose="020B0604020202020204" pitchFamily="34" charset="0"/>
                        </a:rPr>
                        <a:t>Leverage Multiplier (Max)</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gridSpan="2">
                  <a:txBody>
                    <a:bodyPr/>
                    <a:lstStyle/>
                    <a:p>
                      <a:pPr algn="ctr" fontAlgn="ctr">
                        <a:buNone/>
                      </a:pPr>
                      <a:r>
                        <a:rPr lang="en-US" sz="600" b="0" i="0" u="none" strike="noStrike">
                          <a:solidFill>
                            <a:srgbClr val="C9782A"/>
                          </a:solidFill>
                          <a:effectLst/>
                          <a:latin typeface="Arial" panose="020B0604020202020204" pitchFamily="34" charset="0"/>
                        </a:rPr>
                        <a:t>Maximum Title VI Loan Amount</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hMerge="1">
                  <a:txBody>
                    <a:bodyPr/>
                    <a:lstStyle/>
                    <a:p>
                      <a:endParaRPr lang="en-US"/>
                    </a:p>
                  </a:txBody>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a:noFill/>
                    </a:lnB>
                    <a:noFill/>
                  </a:tcPr>
                </a:tc>
                <a:tc gridSpan="3">
                  <a:txBody>
                    <a:bodyPr/>
                    <a:lstStyle/>
                    <a:p>
                      <a:pPr algn="ctr" fontAlgn="ctr">
                        <a:buNone/>
                      </a:pPr>
                      <a:r>
                        <a:rPr lang="en-US" sz="600" b="0" i="0" u="none" strike="noStrike">
                          <a:solidFill>
                            <a:srgbClr val="5C6B7A"/>
                          </a:solidFill>
                          <a:effectLst/>
                          <a:latin typeface="Arial" panose="020B0604020202020204" pitchFamily="34" charset="0"/>
                        </a:rPr>
                        <a:t>HUD Loan Guarantee</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559577963"/>
                  </a:ext>
                </a:extLst>
              </a:tr>
              <a:tr h="224184">
                <a:tc gridSpan="2">
                  <a:txBody>
                    <a:bodyPr/>
                    <a:lstStyle/>
                    <a:p>
                      <a:pPr algn="ctr" fontAlgn="ctr">
                        <a:buNone/>
                      </a:pPr>
                      <a:r>
                        <a:rPr lang="en-US" sz="900" b="1" i="0" u="none" strike="noStrike">
                          <a:solidFill>
                            <a:srgbClr val="1A3A5C"/>
                          </a:solidFill>
                          <a:effectLst/>
                          <a:latin typeface="Arial" panose="020B0604020202020204" pitchFamily="34" charset="0"/>
                        </a:rPr>
                        <a:t>$1,000,000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gridSpan="2">
                  <a:txBody>
                    <a:bodyPr/>
                    <a:lstStyle/>
                    <a:p>
                      <a:pPr algn="ctr" fontAlgn="ctr">
                        <a:buNone/>
                      </a:pPr>
                      <a:r>
                        <a:rPr lang="en-US" sz="900" b="1" i="0" u="none" strike="noStrike">
                          <a:solidFill>
                            <a:srgbClr val="1A3A5C"/>
                          </a:solidFill>
                          <a:effectLst/>
                          <a:latin typeface="Arial" panose="020B0604020202020204" pitchFamily="34" charset="0"/>
                        </a:rPr>
                        <a:t>5×</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gridSpan="2">
                  <a:txBody>
                    <a:bodyPr/>
                    <a:lstStyle/>
                    <a:p>
                      <a:pPr algn="ctr" fontAlgn="ctr">
                        <a:buNone/>
                      </a:pPr>
                      <a:r>
                        <a:rPr lang="en-US" sz="900" b="1" i="0" u="none" strike="noStrike">
                          <a:solidFill>
                            <a:srgbClr val="C9782A"/>
                          </a:solidFill>
                          <a:effectLst/>
                          <a:latin typeface="Arial" panose="020B0604020202020204" pitchFamily="34" charset="0"/>
                        </a:rPr>
                        <a:t>$5,000,000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hMerge="1">
                  <a:txBody>
                    <a:bodyPr/>
                    <a:lstStyle/>
                    <a:p>
                      <a:endParaRPr lang="en-US"/>
                    </a:p>
                  </a:txBody>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a:noFill/>
                    </a:lnT>
                    <a:lnB>
                      <a:noFill/>
                    </a:lnB>
                    <a:noFill/>
                  </a:tcPr>
                </a:tc>
                <a:tc gridSpan="3">
                  <a:txBody>
                    <a:bodyPr/>
                    <a:lstStyle/>
                    <a:p>
                      <a:pPr algn="ctr" fontAlgn="ctr">
                        <a:buNone/>
                      </a:pPr>
                      <a:r>
                        <a:rPr lang="en-US" sz="900" b="1" i="0" u="none" strike="noStrike">
                          <a:solidFill>
                            <a:srgbClr val="1A3A5C"/>
                          </a:solidFill>
                          <a:effectLst/>
                          <a:latin typeface="Arial" panose="020B0604020202020204" pitchFamily="34" charset="0"/>
                        </a:rPr>
                        <a:t>95%</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81450867"/>
                  </a:ext>
                </a:extLst>
              </a:tr>
              <a:tr h="246453">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extLst>
                  <a:ext uri="{0D108BD9-81ED-4DB2-BD59-A6C34878D82A}">
                    <a16:rowId xmlns:a16="http://schemas.microsoft.com/office/drawing/2014/main" val="1085695294"/>
                  </a:ext>
                </a:extLst>
              </a:tr>
              <a:tr h="194160">
                <a:tc gridSpan="10">
                  <a:txBody>
                    <a:bodyPr/>
                    <a:lstStyle/>
                    <a:p>
                      <a:pPr algn="l" fontAlgn="ctr">
                        <a:buNone/>
                      </a:pPr>
                      <a:r>
                        <a:rPr lang="en-US" sz="700" b="1" i="0" u="none" strike="noStrike">
                          <a:solidFill>
                            <a:srgbClr val="FFFFFF"/>
                          </a:solidFill>
                          <a:effectLst/>
                          <a:latin typeface="Arial" panose="020B0604020202020204" pitchFamily="34" charset="0"/>
                        </a:rPr>
                        <a:t>SECTION 2 — LOAN REPAYMENT SCHEDULE (based on Maximum Loan Amount)</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754130145"/>
                  </a:ext>
                </a:extLst>
              </a:tr>
              <a:tr h="184151">
                <a:tc gridSpan="2">
                  <a:txBody>
                    <a:bodyPr/>
                    <a:lstStyle/>
                    <a:p>
                      <a:pPr algn="l" fontAlgn="ctr">
                        <a:buNone/>
                      </a:pPr>
                      <a:r>
                        <a:rPr lang="en-US" sz="700" b="1" i="0" u="none" strike="noStrike">
                          <a:solidFill>
                            <a:srgbClr val="1A3A5C"/>
                          </a:solidFill>
                          <a:effectLst/>
                          <a:latin typeface="Arial" panose="020B0604020202020204" pitchFamily="34" charset="0"/>
                        </a:rPr>
                        <a:t>Enter Annual Interest Rate 1 (%):</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12700" cap="flat" cmpd="sng" algn="ctr">
                      <a:solidFill>
                        <a:srgbClr val="C9782A"/>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a:txBody>
                    <a:bodyPr/>
                    <a:lstStyle/>
                    <a:p>
                      <a:pPr algn="ctr" fontAlgn="ctr">
                        <a:buNone/>
                      </a:pPr>
                      <a:r>
                        <a:rPr lang="en-US" sz="800" b="1" i="0" u="none" strike="noStrike">
                          <a:solidFill>
                            <a:srgbClr val="0000FF"/>
                          </a:solidFill>
                          <a:effectLst/>
                          <a:latin typeface="Arial" panose="020B0604020202020204" pitchFamily="34" charset="0"/>
                        </a:rPr>
                        <a:t>5.00%</a:t>
                      </a:r>
                      <a:endParaRPr lang="en-US" sz="1200" b="0" i="0" u="none" strike="noStrike">
                        <a:effectLst/>
                        <a:latin typeface="Arial" panose="020B0604020202020204" pitchFamily="34" charset="0"/>
                      </a:endParaRPr>
                    </a:p>
                  </a:txBody>
                  <a:tcPr marL="6255" marR="6255" marT="6255" marB="0" anchor="ctr">
                    <a:lnL w="12700" cap="flat" cmpd="sng" algn="ctr">
                      <a:solidFill>
                        <a:srgbClr val="C9782A"/>
                      </a:solidFill>
                      <a:prstDash val="solid"/>
                      <a:round/>
                      <a:headEnd type="none" w="med" len="med"/>
                      <a:tailEnd type="none" w="med" len="med"/>
                    </a:lnL>
                    <a:lnR w="6350" cap="flat" cmpd="sng" algn="ctr">
                      <a:solidFill>
                        <a:srgbClr val="C0CEDB"/>
                      </a:solidFill>
                      <a:prstDash val="solid"/>
                      <a:round/>
                      <a:headEnd type="none" w="med" len="med"/>
                      <a:tailEnd type="none" w="med" len="med"/>
                    </a:lnR>
                    <a:lnT w="12700" cap="flat" cmpd="sng" algn="ctr">
                      <a:solidFill>
                        <a:srgbClr val="C9782A"/>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FF3E8"/>
                    </a:solidFill>
                  </a:tcPr>
                </a:tc>
                <a:tc gridSpan="2">
                  <a:txBody>
                    <a:bodyPr/>
                    <a:lstStyle/>
                    <a:p>
                      <a:pPr algn="l" fontAlgn="ctr">
                        <a:buNone/>
                      </a:pPr>
                      <a:r>
                        <a:rPr lang="en-US" sz="700" b="1" i="0" u="none" strike="noStrike">
                          <a:solidFill>
                            <a:srgbClr val="1A3A5C"/>
                          </a:solidFill>
                          <a:effectLst/>
                          <a:latin typeface="Arial" panose="020B0604020202020204" pitchFamily="34" charset="0"/>
                        </a:rPr>
                        <a:t>Enter Annual Interest Rate 2 (%):</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12700" cap="flat" cmpd="sng" algn="ctr">
                      <a:solidFill>
                        <a:srgbClr val="C9782A"/>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a:txBody>
                    <a:bodyPr/>
                    <a:lstStyle/>
                    <a:p>
                      <a:pPr algn="ctr" fontAlgn="ctr">
                        <a:buNone/>
                      </a:pPr>
                      <a:r>
                        <a:rPr lang="en-US" sz="800" b="1" i="0" u="none" strike="noStrike">
                          <a:solidFill>
                            <a:srgbClr val="0000FF"/>
                          </a:solidFill>
                          <a:effectLst/>
                          <a:latin typeface="Arial" panose="020B0604020202020204" pitchFamily="34" charset="0"/>
                        </a:rPr>
                        <a:t>6.50%</a:t>
                      </a:r>
                      <a:endParaRPr lang="en-US" sz="1200" b="0" i="0" u="none" strike="noStrike">
                        <a:effectLst/>
                        <a:latin typeface="Arial" panose="020B0604020202020204" pitchFamily="34" charset="0"/>
                      </a:endParaRPr>
                    </a:p>
                  </a:txBody>
                  <a:tcPr marL="6255" marR="6255" marT="6255" marB="0" anchor="ctr">
                    <a:lnL w="12700" cap="flat" cmpd="sng" algn="ctr">
                      <a:solidFill>
                        <a:srgbClr val="C9782A"/>
                      </a:solidFill>
                      <a:prstDash val="solid"/>
                      <a:round/>
                      <a:headEnd type="none" w="med" len="med"/>
                      <a:tailEnd type="none" w="med" len="med"/>
                    </a:lnL>
                    <a:lnR w="6350" cap="flat" cmpd="sng" algn="ctr">
                      <a:solidFill>
                        <a:srgbClr val="C0CEDB"/>
                      </a:solidFill>
                      <a:prstDash val="solid"/>
                      <a:round/>
                      <a:headEnd type="none" w="med" len="med"/>
                      <a:tailEnd type="none" w="med" len="med"/>
                    </a:lnR>
                    <a:lnT w="12700" cap="flat" cmpd="sng" algn="ctr">
                      <a:solidFill>
                        <a:srgbClr val="C9782A"/>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FF3E8"/>
                    </a:solidFill>
                  </a:tcPr>
                </a:tc>
                <a:tc gridSpan="2">
                  <a:txBody>
                    <a:bodyPr/>
                    <a:lstStyle/>
                    <a:p>
                      <a:pPr algn="l" fontAlgn="ctr">
                        <a:buNone/>
                      </a:pPr>
                      <a:r>
                        <a:rPr lang="en-US" sz="700" b="1" i="0" u="none" strike="noStrike">
                          <a:solidFill>
                            <a:srgbClr val="1A3A5C"/>
                          </a:solidFill>
                          <a:effectLst/>
                          <a:latin typeface="Arial" panose="020B0604020202020204" pitchFamily="34" charset="0"/>
                        </a:rPr>
                        <a:t>Enter Annual Interest Rate 3 (%):</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12700" cap="flat" cmpd="sng" algn="ctr">
                      <a:solidFill>
                        <a:srgbClr val="C9782A"/>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a:txBody>
                    <a:bodyPr/>
                    <a:lstStyle/>
                    <a:p>
                      <a:pPr algn="ctr" fontAlgn="ctr">
                        <a:buNone/>
                      </a:pPr>
                      <a:r>
                        <a:rPr lang="en-US" sz="800" b="1" i="0" u="none" strike="noStrike">
                          <a:solidFill>
                            <a:srgbClr val="0000FF"/>
                          </a:solidFill>
                          <a:effectLst/>
                          <a:latin typeface="Arial" panose="020B0604020202020204" pitchFamily="34" charset="0"/>
                        </a:rPr>
                        <a:t>8.00%</a:t>
                      </a:r>
                      <a:endParaRPr lang="en-US" sz="1200" b="0" i="0" u="none" strike="noStrike">
                        <a:effectLst/>
                        <a:latin typeface="Arial" panose="020B0604020202020204" pitchFamily="34" charset="0"/>
                      </a:endParaRPr>
                    </a:p>
                  </a:txBody>
                  <a:tcPr marL="6255" marR="6255" marT="6255" marB="0" anchor="ctr">
                    <a:lnL w="12700" cap="flat" cmpd="sng" algn="ctr">
                      <a:solidFill>
                        <a:srgbClr val="C9782A"/>
                      </a:solidFill>
                      <a:prstDash val="solid"/>
                      <a:round/>
                      <a:headEnd type="none" w="med" len="med"/>
                      <a:tailEnd type="none" w="med" len="med"/>
                    </a:lnL>
                    <a:lnR w="12700" cap="flat" cmpd="sng" algn="ctr">
                      <a:solidFill>
                        <a:srgbClr val="C9782A"/>
                      </a:solidFill>
                      <a:prstDash val="solid"/>
                      <a:round/>
                      <a:headEnd type="none" w="med" len="med"/>
                      <a:tailEnd type="none" w="med" len="med"/>
                    </a:lnR>
                    <a:lnT w="12700" cap="flat" cmpd="sng" algn="ctr">
                      <a:solidFill>
                        <a:srgbClr val="C9782A"/>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FF3E8"/>
                    </a:solid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w="12700" cap="flat" cmpd="sng" algn="ctr">
                      <a:solidFill>
                        <a:srgbClr val="C9782A"/>
                      </a:solidFill>
                      <a:prstDash val="solid"/>
                      <a:round/>
                      <a:headEnd type="none" w="med" len="med"/>
                      <a:tailEnd type="none" w="med" len="med"/>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extLst>
                  <a:ext uri="{0D108BD9-81ED-4DB2-BD59-A6C34878D82A}">
                    <a16:rowId xmlns:a16="http://schemas.microsoft.com/office/drawing/2014/main" val="462035183"/>
                  </a:ext>
                </a:extLst>
              </a:tr>
              <a:tr h="184151">
                <a:tc>
                  <a:txBody>
                    <a:bodyPr/>
                    <a:lstStyle/>
                    <a:p>
                      <a:pPr algn="l" fontAlgn="ctr">
                        <a:buNone/>
                      </a:pPr>
                      <a:r>
                        <a:rPr lang="en-US" sz="700" b="1" i="0" u="none" strike="noStrike">
                          <a:solidFill>
                            <a:srgbClr val="FFFFFF"/>
                          </a:solidFill>
                          <a:effectLst/>
                          <a:latin typeface="Arial" panose="020B0604020202020204" pitchFamily="34" charset="0"/>
                        </a:rPr>
                        <a:t>Loan Term</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gridSpan="3">
                  <a:txBody>
                    <a:bodyPr/>
                    <a:lstStyle/>
                    <a:p>
                      <a:pPr algn="ctr" fontAlgn="ctr">
                        <a:buNone/>
                      </a:pPr>
                      <a:r>
                        <a:rPr lang="en-US" sz="700" b="1" i="0" u="none" strike="noStrike">
                          <a:solidFill>
                            <a:srgbClr val="FFFFFF"/>
                          </a:solidFill>
                          <a:effectLst/>
                          <a:latin typeface="Arial" panose="020B0604020202020204" pitchFamily="34" charset="0"/>
                        </a:rPr>
                        <a:t>Rate 1</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C9782A"/>
                    </a:solidFill>
                  </a:tcPr>
                </a:tc>
                <a:tc hMerge="1">
                  <a:txBody>
                    <a:bodyPr/>
                    <a:lstStyle/>
                    <a:p>
                      <a:endParaRPr lang="en-US"/>
                    </a:p>
                  </a:txBody>
                  <a:tcPr/>
                </a:tc>
                <a:tc hMerge="1">
                  <a:txBody>
                    <a:bodyPr/>
                    <a:lstStyle/>
                    <a:p>
                      <a:endParaRPr lang="en-US"/>
                    </a:p>
                  </a:txBody>
                  <a:tcPr/>
                </a:tc>
                <a:tc gridSpan="3">
                  <a:txBody>
                    <a:bodyPr/>
                    <a:lstStyle/>
                    <a:p>
                      <a:pPr algn="ctr" fontAlgn="ctr">
                        <a:buNone/>
                      </a:pPr>
                      <a:r>
                        <a:rPr lang="en-US" sz="700" b="1" i="0" u="none" strike="noStrike">
                          <a:solidFill>
                            <a:srgbClr val="FFFFFF"/>
                          </a:solidFill>
                          <a:effectLst/>
                          <a:latin typeface="Arial" panose="020B0604020202020204" pitchFamily="34" charset="0"/>
                        </a:rPr>
                        <a:t>Rate 2</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C9782A"/>
                    </a:solidFill>
                  </a:tcPr>
                </a:tc>
                <a:tc hMerge="1">
                  <a:txBody>
                    <a:bodyPr/>
                    <a:lstStyle/>
                    <a:p>
                      <a:endParaRPr lang="en-US"/>
                    </a:p>
                  </a:txBody>
                  <a:tcPr/>
                </a:tc>
                <a:tc hMerge="1">
                  <a:txBody>
                    <a:bodyPr/>
                    <a:lstStyle/>
                    <a:p>
                      <a:endParaRPr lang="en-US"/>
                    </a:p>
                  </a:txBody>
                  <a:tcPr/>
                </a:tc>
                <a:tc gridSpan="3">
                  <a:txBody>
                    <a:bodyPr/>
                    <a:lstStyle/>
                    <a:p>
                      <a:pPr algn="ctr" fontAlgn="ctr">
                        <a:buNone/>
                      </a:pPr>
                      <a:r>
                        <a:rPr lang="en-US" sz="700" b="1" i="0" u="none" strike="noStrike">
                          <a:solidFill>
                            <a:srgbClr val="FFFFFF"/>
                          </a:solidFill>
                          <a:effectLst/>
                          <a:latin typeface="Arial" panose="020B0604020202020204" pitchFamily="34" charset="0"/>
                        </a:rPr>
                        <a:t>Rate 3</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C9782A"/>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80766358"/>
                  </a:ext>
                </a:extLst>
              </a:tr>
              <a:tr h="120349">
                <a:tc>
                  <a:txBody>
                    <a:bodyPr/>
                    <a:lstStyle/>
                    <a:p>
                      <a:pPr algn="l" fontAlgn="ctr">
                        <a:buNone/>
                      </a:pPr>
                      <a:r>
                        <a:rPr lang="en-US" sz="600" b="1" i="0" u="none" strike="noStrike">
                          <a:solidFill>
                            <a:srgbClr val="FFFFFF"/>
                          </a:solidFill>
                          <a:effectLst/>
                          <a:latin typeface="Arial" panose="020B0604020202020204" pitchFamily="34" charset="0"/>
                        </a:rPr>
                        <a:t> </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a:txBody>
                    <a:bodyPr/>
                    <a:lstStyle/>
                    <a:p>
                      <a:pPr algn="l" fontAlgn="ctr">
                        <a:buNone/>
                      </a:pPr>
                      <a:r>
                        <a:rPr lang="en-US" sz="600" b="1" i="0" u="none" strike="noStrike">
                          <a:solidFill>
                            <a:srgbClr val="1A3A5C"/>
                          </a:solidFill>
                          <a:effectLst/>
                          <a:latin typeface="Arial" panose="020B0604020202020204" pitchFamily="34" charset="0"/>
                        </a:rPr>
                        <a:t>Monthly Payment</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Annual Payment</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 of Needs Portion</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Monthly Payment</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Annual Payment</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 of Needs Portion</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Monthly Payment</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Annual Payment</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l" fontAlgn="ctr">
                        <a:buNone/>
                      </a:pPr>
                      <a:r>
                        <a:rPr lang="en-US" sz="600" b="1" i="0" u="none" strike="noStrike">
                          <a:solidFill>
                            <a:srgbClr val="1A3A5C"/>
                          </a:solidFill>
                          <a:effectLst/>
                          <a:latin typeface="Arial" panose="020B0604020202020204" pitchFamily="34" charset="0"/>
                        </a:rPr>
                        <a:t>% of Needs Portion</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extLst>
                  <a:ext uri="{0D108BD9-81ED-4DB2-BD59-A6C34878D82A}">
                    <a16:rowId xmlns:a16="http://schemas.microsoft.com/office/drawing/2014/main" val="2988147592"/>
                  </a:ext>
                </a:extLst>
              </a:tr>
              <a:tr h="130357">
                <a:tc>
                  <a:txBody>
                    <a:bodyPr/>
                    <a:lstStyle/>
                    <a:p>
                      <a:pPr algn="l" fontAlgn="ctr">
                        <a:buNone/>
                      </a:pPr>
                      <a:r>
                        <a:rPr lang="en-US" sz="700" b="1" i="0" u="none" strike="noStrike">
                          <a:solidFill>
                            <a:srgbClr val="1A3A5C"/>
                          </a:solidFill>
                          <a:effectLst/>
                          <a:latin typeface="Arial" panose="020B0604020202020204" pitchFamily="34" charset="0"/>
                        </a:rPr>
                        <a:t>5-Year Term</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0" i="0" u="none" strike="noStrike">
                          <a:solidFill>
                            <a:srgbClr val="1A3A5C"/>
                          </a:solidFill>
                          <a:effectLst/>
                          <a:latin typeface="Arial" panose="020B0604020202020204" pitchFamily="34" charset="0"/>
                        </a:rPr>
                        <a:t>$94,356</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1A3A5C"/>
                          </a:solidFill>
                          <a:effectLst/>
                          <a:latin typeface="Arial" panose="020B0604020202020204" pitchFamily="34" charset="0"/>
                        </a:rPr>
                        <a:t>$1,132,274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C9782A"/>
                          </a:solidFill>
                          <a:effectLst/>
                          <a:latin typeface="Arial" panose="020B0604020202020204" pitchFamily="34" charset="0"/>
                        </a:rPr>
                        <a:t>113.2%</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0" i="0" u="none" strike="noStrike">
                          <a:solidFill>
                            <a:srgbClr val="1A3A5C"/>
                          </a:solidFill>
                          <a:effectLst/>
                          <a:latin typeface="Arial" panose="020B0604020202020204" pitchFamily="34" charset="0"/>
                        </a:rPr>
                        <a:t>$97,831</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1A3A5C"/>
                          </a:solidFill>
                          <a:effectLst/>
                          <a:latin typeface="Arial" panose="020B0604020202020204" pitchFamily="34" charset="0"/>
                        </a:rPr>
                        <a:t>$1,173,969</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C9782A"/>
                          </a:solidFill>
                          <a:effectLst/>
                          <a:latin typeface="Arial" panose="020B0604020202020204" pitchFamily="34" charset="0"/>
                        </a:rPr>
                        <a:t>117.4%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0" i="0" u="none" strike="noStrike">
                          <a:solidFill>
                            <a:srgbClr val="1A3A5C"/>
                          </a:solidFill>
                          <a:effectLst/>
                          <a:latin typeface="Arial" panose="020B0604020202020204" pitchFamily="34" charset="0"/>
                        </a:rPr>
                        <a:t>$101,382</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1A3A5C"/>
                          </a:solidFill>
                          <a:effectLst/>
                          <a:latin typeface="Arial" panose="020B0604020202020204" pitchFamily="34" charset="0"/>
                        </a:rPr>
                        <a:t>$1,216,584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C9782A"/>
                          </a:solidFill>
                          <a:effectLst/>
                          <a:latin typeface="Arial" panose="020B0604020202020204" pitchFamily="34" charset="0"/>
                        </a:rPr>
                        <a:t>121.7%</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extLst>
                  <a:ext uri="{0D108BD9-81ED-4DB2-BD59-A6C34878D82A}">
                    <a16:rowId xmlns:a16="http://schemas.microsoft.com/office/drawing/2014/main" val="2008235672"/>
                  </a:ext>
                </a:extLst>
              </a:tr>
              <a:tr h="130357">
                <a:tc>
                  <a:txBody>
                    <a:bodyPr/>
                    <a:lstStyle/>
                    <a:p>
                      <a:pPr algn="l" fontAlgn="ctr">
                        <a:buNone/>
                      </a:pPr>
                      <a:r>
                        <a:rPr lang="en-US" sz="700" b="1" i="0" u="none" strike="noStrike">
                          <a:solidFill>
                            <a:srgbClr val="1A3A5C"/>
                          </a:solidFill>
                          <a:effectLst/>
                          <a:latin typeface="Arial" panose="020B0604020202020204" pitchFamily="34" charset="0"/>
                        </a:rPr>
                        <a:t>10-Year Term</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0" i="0" u="none" strike="noStrike">
                          <a:solidFill>
                            <a:srgbClr val="1A3A5C"/>
                          </a:solidFill>
                          <a:effectLst/>
                          <a:latin typeface="Arial" panose="020B0604020202020204" pitchFamily="34" charset="0"/>
                        </a:rPr>
                        <a:t>$53,033</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1A3A5C"/>
                          </a:solidFill>
                          <a:effectLst/>
                          <a:latin typeface="Arial" panose="020B0604020202020204" pitchFamily="34" charset="0"/>
                        </a:rPr>
                        <a:t>$636,393</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C9782A"/>
                          </a:solidFill>
                          <a:effectLst/>
                          <a:latin typeface="Arial" panose="020B0604020202020204" pitchFamily="34" charset="0"/>
                        </a:rPr>
                        <a:t>63.6%</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0" i="0" u="none" strike="noStrike">
                          <a:solidFill>
                            <a:srgbClr val="1A3A5C"/>
                          </a:solidFill>
                          <a:effectLst/>
                          <a:latin typeface="Arial" panose="020B0604020202020204" pitchFamily="34" charset="0"/>
                        </a:rPr>
                        <a:t>$56,774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1A3A5C"/>
                          </a:solidFill>
                          <a:effectLst/>
                          <a:latin typeface="Arial" panose="020B0604020202020204" pitchFamily="34" charset="0"/>
                        </a:rPr>
                        <a:t>$681,288</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C9782A"/>
                          </a:solidFill>
                          <a:effectLst/>
                          <a:latin typeface="Arial" panose="020B0604020202020204" pitchFamily="34" charset="0"/>
                        </a:rPr>
                        <a:t>68.1%</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0" i="0" u="none" strike="noStrike">
                          <a:solidFill>
                            <a:srgbClr val="1A3A5C"/>
                          </a:solidFill>
                          <a:effectLst/>
                          <a:latin typeface="Arial" panose="020B0604020202020204" pitchFamily="34" charset="0"/>
                        </a:rPr>
                        <a:t>$60,664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1A3A5C"/>
                          </a:solidFill>
                          <a:effectLst/>
                          <a:latin typeface="Arial" panose="020B0604020202020204" pitchFamily="34" charset="0"/>
                        </a:rPr>
                        <a:t>$727,966</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C9782A"/>
                          </a:solidFill>
                          <a:effectLst/>
                          <a:latin typeface="Arial" panose="020B0604020202020204" pitchFamily="34" charset="0"/>
                        </a:rPr>
                        <a:t>72.8%</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extLst>
                  <a:ext uri="{0D108BD9-81ED-4DB2-BD59-A6C34878D82A}">
                    <a16:rowId xmlns:a16="http://schemas.microsoft.com/office/drawing/2014/main" val="3209410274"/>
                  </a:ext>
                </a:extLst>
              </a:tr>
              <a:tr h="130357">
                <a:tc>
                  <a:txBody>
                    <a:bodyPr/>
                    <a:lstStyle/>
                    <a:p>
                      <a:pPr algn="l" fontAlgn="ctr">
                        <a:buNone/>
                      </a:pPr>
                      <a:r>
                        <a:rPr lang="en-US" sz="700" b="1" i="0" u="none" strike="noStrike">
                          <a:solidFill>
                            <a:srgbClr val="1A3A5C"/>
                          </a:solidFill>
                          <a:effectLst/>
                          <a:latin typeface="Arial" panose="020B0604020202020204" pitchFamily="34" charset="0"/>
                        </a:rPr>
                        <a:t>15-Year Term</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0" i="0" u="none" strike="noStrike">
                          <a:solidFill>
                            <a:srgbClr val="1A3A5C"/>
                          </a:solidFill>
                          <a:effectLst/>
                          <a:latin typeface="Arial" panose="020B0604020202020204" pitchFamily="34" charset="0"/>
                        </a:rPr>
                        <a:t>$39,540</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1A3A5C"/>
                          </a:solidFill>
                          <a:effectLst/>
                          <a:latin typeface="Arial" panose="020B0604020202020204" pitchFamily="34" charset="0"/>
                        </a:rPr>
                        <a:t>$474,476</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C9782A"/>
                          </a:solidFill>
                          <a:effectLst/>
                          <a:latin typeface="Arial" panose="020B0604020202020204" pitchFamily="34" charset="0"/>
                        </a:rPr>
                        <a:t>47.4%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0" i="0" u="none" strike="noStrike">
                          <a:solidFill>
                            <a:srgbClr val="1A3A5C"/>
                          </a:solidFill>
                          <a:effectLst/>
                          <a:latin typeface="Arial" panose="020B0604020202020204" pitchFamily="34" charset="0"/>
                        </a:rPr>
                        <a:t>$43,555</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1A3A5C"/>
                          </a:solidFill>
                          <a:effectLst/>
                          <a:latin typeface="Arial" panose="020B0604020202020204" pitchFamily="34" charset="0"/>
                        </a:rPr>
                        <a:t>$522,664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C9782A"/>
                          </a:solidFill>
                          <a:effectLst/>
                          <a:latin typeface="Arial" panose="020B0604020202020204" pitchFamily="34" charset="0"/>
                        </a:rPr>
                        <a:t>52.3%</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0" i="0" u="none" strike="noStrike">
                          <a:solidFill>
                            <a:srgbClr val="1A3A5C"/>
                          </a:solidFill>
                          <a:effectLst/>
                          <a:latin typeface="Arial" panose="020B0604020202020204" pitchFamily="34" charset="0"/>
                        </a:rPr>
                        <a:t>$47,783</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1A3A5C"/>
                          </a:solidFill>
                          <a:effectLst/>
                          <a:latin typeface="Arial" panose="020B0604020202020204" pitchFamily="34" charset="0"/>
                        </a:rPr>
                        <a:t>$573,391</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ctr" fontAlgn="ctr">
                        <a:buNone/>
                      </a:pPr>
                      <a:r>
                        <a:rPr lang="en-US" sz="700" b="1" i="0" u="none" strike="noStrike">
                          <a:solidFill>
                            <a:srgbClr val="C9782A"/>
                          </a:solidFill>
                          <a:effectLst/>
                          <a:latin typeface="Arial" panose="020B0604020202020204" pitchFamily="34" charset="0"/>
                        </a:rPr>
                        <a:t>57.3%</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extLst>
                  <a:ext uri="{0D108BD9-81ED-4DB2-BD59-A6C34878D82A}">
                    <a16:rowId xmlns:a16="http://schemas.microsoft.com/office/drawing/2014/main" val="1643461946"/>
                  </a:ext>
                </a:extLst>
              </a:tr>
              <a:tr h="130357">
                <a:tc>
                  <a:txBody>
                    <a:bodyPr/>
                    <a:lstStyle/>
                    <a:p>
                      <a:pPr algn="l" fontAlgn="ctr">
                        <a:buNone/>
                      </a:pPr>
                      <a:r>
                        <a:rPr lang="en-US" sz="700" b="1" i="0" u="none" strike="noStrike">
                          <a:solidFill>
                            <a:srgbClr val="1A3A5C"/>
                          </a:solidFill>
                          <a:effectLst/>
                          <a:latin typeface="Arial" panose="020B0604020202020204" pitchFamily="34" charset="0"/>
                        </a:rPr>
                        <a:t>20-Year Term</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0" i="0" u="none" strike="noStrike">
                          <a:solidFill>
                            <a:srgbClr val="1A3A5C"/>
                          </a:solidFill>
                          <a:effectLst/>
                          <a:latin typeface="Arial" panose="020B0604020202020204" pitchFamily="34" charset="0"/>
                        </a:rPr>
                        <a:t>$32,998</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1A3A5C"/>
                          </a:solidFill>
                          <a:effectLst/>
                          <a:latin typeface="Arial" panose="020B0604020202020204" pitchFamily="34" charset="0"/>
                        </a:rPr>
                        <a:t>$395,973</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C9782A"/>
                          </a:solidFill>
                          <a:effectLst/>
                          <a:latin typeface="Arial" panose="020B0604020202020204" pitchFamily="34" charset="0"/>
                        </a:rPr>
                        <a:t>39.6%</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0" i="0" u="none" strike="noStrike">
                          <a:solidFill>
                            <a:srgbClr val="1A3A5C"/>
                          </a:solidFill>
                          <a:effectLst/>
                          <a:latin typeface="Arial" panose="020B0604020202020204" pitchFamily="34" charset="0"/>
                        </a:rPr>
                        <a:t>$37,279</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1A3A5C"/>
                          </a:solidFill>
                          <a:effectLst/>
                          <a:latin typeface="Arial" panose="020B0604020202020204" pitchFamily="34" charset="0"/>
                        </a:rPr>
                        <a:t>$447,344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C9782A"/>
                          </a:solidFill>
                          <a:effectLst/>
                          <a:latin typeface="Arial" panose="020B0604020202020204" pitchFamily="34" charset="0"/>
                        </a:rPr>
                        <a:t>44.7%</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0" i="0" u="none" strike="noStrike">
                          <a:solidFill>
                            <a:srgbClr val="1A3A5C"/>
                          </a:solidFill>
                          <a:effectLst/>
                          <a:latin typeface="Arial" panose="020B0604020202020204" pitchFamily="34" charset="0"/>
                        </a:rPr>
                        <a:t>$41,822</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1A3A5C"/>
                          </a:solidFill>
                          <a:effectLst/>
                          <a:latin typeface="Arial" panose="020B0604020202020204" pitchFamily="34" charset="0"/>
                        </a:rPr>
                        <a:t>$501,864</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a:txBody>
                    <a:bodyPr/>
                    <a:lstStyle/>
                    <a:p>
                      <a:pPr algn="ctr" fontAlgn="ctr">
                        <a:buNone/>
                      </a:pPr>
                      <a:r>
                        <a:rPr lang="en-US" sz="700" b="1" i="0" u="none" strike="noStrike">
                          <a:solidFill>
                            <a:srgbClr val="C9782A"/>
                          </a:solidFill>
                          <a:effectLst/>
                          <a:latin typeface="Arial" panose="020B0604020202020204" pitchFamily="34" charset="0"/>
                        </a:rPr>
                        <a:t>50.2%</a:t>
                      </a:r>
                      <a:endParaRPr lang="en-US" sz="1200" b="0" i="0" u="none" strike="noStrike">
                        <a:effectLst/>
                        <a:latin typeface="Arial" panose="020B0604020202020204" pitchFamily="34" charset="0"/>
                      </a:endParaRPr>
                    </a:p>
                  </a:txBody>
                  <a:tcPr marL="6255" marR="6255" marT="6255" marB="0" anchor="ctr">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extLst>
                  <a:ext uri="{0D108BD9-81ED-4DB2-BD59-A6C34878D82A}">
                    <a16:rowId xmlns:a16="http://schemas.microsoft.com/office/drawing/2014/main" val="2630821879"/>
                  </a:ext>
                </a:extLst>
              </a:tr>
              <a:tr h="246453">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a:noFill/>
                    </a:lnB>
                    <a:noFill/>
                  </a:tcPr>
                </a:tc>
                <a:extLst>
                  <a:ext uri="{0D108BD9-81ED-4DB2-BD59-A6C34878D82A}">
                    <a16:rowId xmlns:a16="http://schemas.microsoft.com/office/drawing/2014/main" val="1246797134"/>
                  </a:ext>
                </a:extLst>
              </a:tr>
              <a:tr h="246453">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a:noFill/>
                    </a:lnT>
                    <a:lnB w="6350" cap="flat" cmpd="sng" algn="ctr">
                      <a:solidFill>
                        <a:srgbClr val="C0CEDB"/>
                      </a:solidFill>
                      <a:prstDash val="solid"/>
                      <a:round/>
                      <a:headEnd type="none" w="med" len="med"/>
                      <a:tailEnd type="none" w="med" len="med"/>
                    </a:lnB>
                    <a:noFill/>
                  </a:tcPr>
                </a:tc>
                <a:extLst>
                  <a:ext uri="{0D108BD9-81ED-4DB2-BD59-A6C34878D82A}">
                    <a16:rowId xmlns:a16="http://schemas.microsoft.com/office/drawing/2014/main" val="4158005091"/>
                  </a:ext>
                </a:extLst>
              </a:tr>
              <a:tr h="194160">
                <a:tc gridSpan="10">
                  <a:txBody>
                    <a:bodyPr/>
                    <a:lstStyle/>
                    <a:p>
                      <a:pPr algn="l" fontAlgn="ctr">
                        <a:buNone/>
                      </a:pPr>
                      <a:r>
                        <a:rPr lang="en-US" sz="700" b="1" i="0" u="none" strike="noStrike">
                          <a:solidFill>
                            <a:srgbClr val="FFFFFF"/>
                          </a:solidFill>
                          <a:effectLst/>
                          <a:latin typeface="Arial" panose="020B0604020202020204" pitchFamily="34" charset="0"/>
                        </a:rPr>
                        <a:t>SECTION 3 — THE POWER OF LEVERAGING: Tribe A vs. Tribe B</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5C2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49583838"/>
                  </a:ext>
                </a:extLst>
              </a:tr>
              <a:tr h="184151">
                <a:tc gridSpan="3">
                  <a:txBody>
                    <a:bodyPr/>
                    <a:lstStyle/>
                    <a:p>
                      <a:pPr algn="l" fontAlgn="ctr">
                        <a:buNone/>
                      </a:pPr>
                      <a:r>
                        <a:rPr lang="en-US" sz="700" b="1" i="0" u="none" strike="noStrike">
                          <a:solidFill>
                            <a:srgbClr val="1A3A5C"/>
                          </a:solidFill>
                          <a:effectLst/>
                          <a:latin typeface="Arial" panose="020B0604020202020204" pitchFamily="34" charset="0"/>
                        </a:rPr>
                        <a:t>Enter Average Cost Per Unit ($):</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12700" cap="flat" cmpd="sng" algn="ctr">
                      <a:solidFill>
                        <a:srgbClr val="C9782A"/>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hMerge="1">
                  <a:txBody>
                    <a:bodyPr/>
                    <a:lstStyle/>
                    <a:p>
                      <a:endParaRPr lang="en-US"/>
                    </a:p>
                  </a:txBody>
                  <a:tcPr/>
                </a:tc>
                <a:tc>
                  <a:txBody>
                    <a:bodyPr/>
                    <a:lstStyle/>
                    <a:p>
                      <a:pPr algn="ctr" fontAlgn="ctr">
                        <a:buNone/>
                      </a:pPr>
                      <a:r>
                        <a:rPr lang="en-US" sz="800" b="1" i="0" u="none" strike="noStrike">
                          <a:solidFill>
                            <a:srgbClr val="0000FF"/>
                          </a:solidFill>
                          <a:effectLst/>
                          <a:latin typeface="Arial" panose="020B0604020202020204" pitchFamily="34" charset="0"/>
                        </a:rPr>
                        <a:t>$300,000</a:t>
                      </a:r>
                      <a:endParaRPr lang="en-US" sz="1200" b="0" i="0" u="none" strike="noStrike">
                        <a:effectLst/>
                        <a:latin typeface="Arial" panose="020B0604020202020204" pitchFamily="34" charset="0"/>
                      </a:endParaRPr>
                    </a:p>
                  </a:txBody>
                  <a:tcPr marL="6255" marR="6255" marT="6255" marB="0" anchor="ctr">
                    <a:lnL w="12700" cap="flat" cmpd="sng" algn="ctr">
                      <a:solidFill>
                        <a:srgbClr val="C9782A"/>
                      </a:solidFill>
                      <a:prstDash val="solid"/>
                      <a:round/>
                      <a:headEnd type="none" w="med" len="med"/>
                      <a:tailEnd type="none" w="med" len="med"/>
                    </a:lnL>
                    <a:lnR w="6350" cap="flat" cmpd="sng" algn="ctr">
                      <a:solidFill>
                        <a:srgbClr val="C0CEDB"/>
                      </a:solidFill>
                      <a:prstDash val="solid"/>
                      <a:round/>
                      <a:headEnd type="none" w="med" len="med"/>
                      <a:tailEnd type="none" w="med" len="med"/>
                    </a:lnR>
                    <a:lnT w="12700" cap="flat" cmpd="sng" algn="ctr">
                      <a:solidFill>
                        <a:srgbClr val="C9782A"/>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FF3E8"/>
                    </a:solidFill>
                  </a:tcPr>
                </a:tc>
                <a:tc gridSpan="6">
                  <a:txBody>
                    <a:bodyPr/>
                    <a:lstStyle/>
                    <a:p>
                      <a:pPr algn="l" fontAlgn="ctr">
                        <a:buNone/>
                      </a:pPr>
                      <a:r>
                        <a:rPr lang="en-US" sz="600" b="0" i="1" u="none" strike="noStrike">
                          <a:solidFill>
                            <a:srgbClr val="5C6B7A"/>
                          </a:solidFill>
                          <a:effectLst/>
                          <a:latin typeface="Arial" panose="020B0604020202020204" pitchFamily="34" charset="0"/>
                        </a:rPr>
                        <a:t>← Enter estimated construction cost per housing unit</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1F8"/>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229756750"/>
                  </a:ext>
                </a:extLst>
              </a:tr>
              <a:tr h="184151">
                <a:tc gridSpan="5">
                  <a:txBody>
                    <a:bodyPr/>
                    <a:lstStyle/>
                    <a:p>
                      <a:pPr algn="l" fontAlgn="ctr">
                        <a:buNone/>
                      </a:pPr>
                      <a:r>
                        <a:rPr lang="en-US" sz="700" b="1" i="0" u="none" strike="noStrike">
                          <a:solidFill>
                            <a:srgbClr val="FFFFFF"/>
                          </a:solidFill>
                          <a:effectLst/>
                          <a:latin typeface="Arial" panose="020B0604020202020204" pitchFamily="34" charset="0"/>
                        </a:rPr>
                        <a:t>Comparison</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ctr">
                        <a:buNone/>
                      </a:pPr>
                      <a:r>
                        <a:rPr lang="en-US" sz="700" b="1" i="0" u="none" strike="noStrike">
                          <a:solidFill>
                            <a:srgbClr val="FFFFFF"/>
                          </a:solidFill>
                          <a:effectLst/>
                          <a:latin typeface="Arial" panose="020B0604020202020204" pitchFamily="34" charset="0"/>
                        </a:rPr>
                        <a:t>Tribe A — No Leveraging</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8B2020"/>
                    </a:solidFill>
                  </a:tcPr>
                </a:tc>
                <a:tc hMerge="1">
                  <a:txBody>
                    <a:bodyPr/>
                    <a:lstStyle/>
                    <a:p>
                      <a:endParaRPr lang="en-US"/>
                    </a:p>
                  </a:txBody>
                  <a:tcPr/>
                </a:tc>
                <a:tc gridSpan="3">
                  <a:txBody>
                    <a:bodyPr/>
                    <a:lstStyle/>
                    <a:p>
                      <a:pPr algn="ctr" fontAlgn="ctr">
                        <a:buNone/>
                      </a:pPr>
                      <a:r>
                        <a:rPr lang="da-DK" sz="700" b="1" i="0" u="none" strike="noStrike">
                          <a:solidFill>
                            <a:srgbClr val="FFFFFF"/>
                          </a:solidFill>
                          <a:effectLst/>
                          <a:latin typeface="Arial" panose="020B0604020202020204" pitchFamily="34" charset="0"/>
                        </a:rPr>
                        <a:t>Tribe B — Title VI (5× Leverage)</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5C2A"/>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619962457"/>
                  </a:ext>
                </a:extLst>
              </a:tr>
              <a:tr h="184151">
                <a:tc gridSpan="5">
                  <a:txBody>
                    <a:bodyPr/>
                    <a:lstStyle/>
                    <a:p>
                      <a:pPr algn="l" fontAlgn="ctr">
                        <a:buNone/>
                      </a:pPr>
                      <a:r>
                        <a:rPr lang="en-US" sz="700" b="0" i="0" u="none" strike="noStrike">
                          <a:solidFill>
                            <a:srgbClr val="1A3A5C"/>
                          </a:solidFill>
                          <a:effectLst/>
                          <a:latin typeface="Arial" panose="020B0604020202020204" pitchFamily="34" charset="0"/>
                        </a:rPr>
                        <a:t>Annual IHBG Needs Portion</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ctr">
                        <a:buNone/>
                      </a:pPr>
                      <a:r>
                        <a:rPr lang="en-US" sz="700" b="0" i="0" u="none" strike="noStrike">
                          <a:solidFill>
                            <a:srgbClr val="1A3A5C"/>
                          </a:solidFill>
                          <a:effectLst/>
                          <a:latin typeface="Arial" panose="020B0604020202020204" pitchFamily="34" charset="0"/>
                        </a:rPr>
                        <a:t>$1,000,000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gridSpan="3">
                  <a:txBody>
                    <a:bodyPr/>
                    <a:lstStyle/>
                    <a:p>
                      <a:pPr algn="ctr" fontAlgn="ctr">
                        <a:buNone/>
                      </a:pPr>
                      <a:r>
                        <a:rPr lang="en-US" sz="700" b="0" i="0" u="none" strike="noStrike">
                          <a:solidFill>
                            <a:srgbClr val="1A3A5C"/>
                          </a:solidFill>
                          <a:effectLst/>
                          <a:latin typeface="Arial" panose="020B0604020202020204" pitchFamily="34" charset="0"/>
                        </a:rPr>
                        <a:t>$1,000,000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93114584"/>
                  </a:ext>
                </a:extLst>
              </a:tr>
              <a:tr h="184151">
                <a:tc gridSpan="5">
                  <a:txBody>
                    <a:bodyPr/>
                    <a:lstStyle/>
                    <a:p>
                      <a:pPr algn="l" fontAlgn="ctr">
                        <a:buNone/>
                      </a:pPr>
                      <a:r>
                        <a:rPr lang="en-US" sz="700" b="0" i="0" u="none" strike="noStrike">
                          <a:solidFill>
                            <a:srgbClr val="1A3A5C"/>
                          </a:solidFill>
                          <a:effectLst/>
                          <a:latin typeface="Arial" panose="020B0604020202020204" pitchFamily="34" charset="0"/>
                        </a:rPr>
                        <a:t>Funds Available for Development</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ctr">
                        <a:buNone/>
                      </a:pPr>
                      <a:r>
                        <a:rPr lang="en-US" sz="700" b="1" i="0" u="none" strike="noStrike">
                          <a:solidFill>
                            <a:srgbClr val="8B2020"/>
                          </a:solidFill>
                          <a:effectLst/>
                          <a:latin typeface="Arial" panose="020B0604020202020204" pitchFamily="34" charset="0"/>
                        </a:rPr>
                        <a:t>$1,000,000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FF0F0"/>
                    </a:solidFill>
                  </a:tcPr>
                </a:tc>
                <a:tc hMerge="1">
                  <a:txBody>
                    <a:bodyPr/>
                    <a:lstStyle/>
                    <a:p>
                      <a:endParaRPr lang="en-US"/>
                    </a:p>
                  </a:txBody>
                  <a:tcPr/>
                </a:tc>
                <a:tc gridSpan="3">
                  <a:txBody>
                    <a:bodyPr/>
                    <a:lstStyle/>
                    <a:p>
                      <a:pPr algn="ctr" fontAlgn="ctr">
                        <a:buNone/>
                      </a:pPr>
                      <a:r>
                        <a:rPr lang="en-US" sz="700" b="1" i="0" u="none" strike="noStrike">
                          <a:solidFill>
                            <a:srgbClr val="1A5C2A"/>
                          </a:solidFill>
                          <a:effectLst/>
                          <a:latin typeface="Arial" panose="020B0604020202020204" pitchFamily="34" charset="0"/>
                        </a:rPr>
                        <a:t>$5,000,000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5E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298959850"/>
                  </a:ext>
                </a:extLst>
              </a:tr>
              <a:tr h="184151">
                <a:tc gridSpan="5">
                  <a:txBody>
                    <a:bodyPr/>
                    <a:lstStyle/>
                    <a:p>
                      <a:pPr algn="l" fontAlgn="ctr">
                        <a:buNone/>
                      </a:pPr>
                      <a:r>
                        <a:rPr lang="en-US" sz="700" b="0" i="0" u="none" strike="noStrike">
                          <a:solidFill>
                            <a:srgbClr val="1A3A5C"/>
                          </a:solidFill>
                          <a:effectLst/>
                          <a:latin typeface="Arial" panose="020B0604020202020204" pitchFamily="34" charset="0"/>
                        </a:rPr>
                        <a:t>Average Cost Per Unit</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ctr">
                        <a:buNone/>
                      </a:pPr>
                      <a:r>
                        <a:rPr lang="en-US" sz="700" b="0" i="0" u="none" strike="noStrike">
                          <a:solidFill>
                            <a:srgbClr val="1A3A5C"/>
                          </a:solidFill>
                          <a:effectLst/>
                          <a:latin typeface="Arial" panose="020B0604020202020204" pitchFamily="34" charset="0"/>
                        </a:rPr>
                        <a:t>$300,000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gridSpan="3">
                  <a:txBody>
                    <a:bodyPr/>
                    <a:lstStyle/>
                    <a:p>
                      <a:pPr algn="ctr" fontAlgn="ctr">
                        <a:buNone/>
                      </a:pPr>
                      <a:r>
                        <a:rPr lang="en-US" sz="700" b="0" i="0" u="none" strike="noStrike">
                          <a:solidFill>
                            <a:srgbClr val="1A3A5C"/>
                          </a:solidFill>
                          <a:effectLst/>
                          <a:latin typeface="Arial" panose="020B0604020202020204" pitchFamily="34" charset="0"/>
                        </a:rPr>
                        <a:t>$300,000</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40000635"/>
                  </a:ext>
                </a:extLst>
              </a:tr>
              <a:tr h="194160">
                <a:tc gridSpan="5">
                  <a:txBody>
                    <a:bodyPr/>
                    <a:lstStyle/>
                    <a:p>
                      <a:pPr algn="l" fontAlgn="ctr">
                        <a:buNone/>
                      </a:pPr>
                      <a:r>
                        <a:rPr lang="en-US" sz="700" b="1" i="0" u="none" strike="noStrike">
                          <a:solidFill>
                            <a:srgbClr val="1A3A5C"/>
                          </a:solidFill>
                          <a:effectLst/>
                          <a:latin typeface="Arial" panose="020B0604020202020204" pitchFamily="34" charset="0"/>
                        </a:rPr>
                        <a:t>Number of Units That Can Be Developed</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5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algn="ctr" fontAlgn="ctr">
                        <a:buNone/>
                      </a:pPr>
                      <a:r>
                        <a:rPr lang="en-US" sz="700" b="1" i="0" u="none" strike="noStrike">
                          <a:solidFill>
                            <a:srgbClr val="1A3A5C"/>
                          </a:solidFill>
                          <a:effectLst/>
                          <a:latin typeface="Arial" panose="020B0604020202020204" pitchFamily="34" charset="0"/>
                        </a:rPr>
                        <a:t>3 units</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5EC"/>
                    </a:solidFill>
                  </a:tcPr>
                </a:tc>
                <a:tc hMerge="1">
                  <a:txBody>
                    <a:bodyPr/>
                    <a:lstStyle/>
                    <a:p>
                      <a:endParaRPr lang="en-US"/>
                    </a:p>
                  </a:txBody>
                  <a:tcPr/>
                </a:tc>
                <a:tc gridSpan="3">
                  <a:txBody>
                    <a:bodyPr/>
                    <a:lstStyle/>
                    <a:p>
                      <a:pPr algn="ctr" fontAlgn="ctr">
                        <a:buNone/>
                      </a:pPr>
                      <a:r>
                        <a:rPr lang="en-US" sz="700" b="1" i="0" u="none" strike="noStrike">
                          <a:solidFill>
                            <a:srgbClr val="1A5C2A"/>
                          </a:solidFill>
                          <a:effectLst/>
                          <a:latin typeface="Arial" panose="020B0604020202020204" pitchFamily="34" charset="0"/>
                        </a:rPr>
                        <a:t>16 units</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5EC"/>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4692715"/>
                  </a:ext>
                </a:extLst>
              </a:tr>
              <a:tr h="204168">
                <a:tc gridSpan="5">
                  <a:txBody>
                    <a:bodyPr/>
                    <a:lstStyle/>
                    <a:p>
                      <a:pPr algn="l" fontAlgn="ctr">
                        <a:buNone/>
                      </a:pPr>
                      <a:r>
                        <a:rPr lang="en-US" sz="700" b="0" i="0" u="none" strike="noStrike">
                          <a:solidFill>
                            <a:srgbClr val="1A3A5C"/>
                          </a:solidFill>
                          <a:effectLst/>
                          <a:latin typeface="Arial" panose="020B0604020202020204" pitchFamily="34" charset="0"/>
                        </a:rPr>
                        <a:t>Additional Homes Made Possible by Title VI</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fontAlgn="ctr">
                        <a:buNone/>
                      </a:pPr>
                      <a:r>
                        <a:rPr lang="en-US" sz="800" b="1" i="0" u="none" strike="noStrike">
                          <a:solidFill>
                            <a:srgbClr val="1A5C2A"/>
                          </a:solidFill>
                          <a:effectLst/>
                          <a:latin typeface="Arial" panose="020B0604020202020204" pitchFamily="34" charset="0"/>
                        </a:rPr>
                        <a:t>+13 additional homes made possible with Title VI leveraging</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E8F5E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88932004"/>
                  </a:ext>
                </a:extLst>
              </a:tr>
              <a:tr h="246453">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tc>
                  <a:txBody>
                    <a:bodyPr/>
                    <a:lstStyle/>
                    <a:p>
                      <a:pPr algn="l" fontAlgn="b">
                        <a:buNone/>
                      </a:pPr>
                      <a:endParaRPr lang="en-US" sz="1200" b="0" i="0" u="none" strike="noStrike">
                        <a:effectLst/>
                        <a:latin typeface="Arial" panose="020B0604020202020204" pitchFamily="34" charset="0"/>
                      </a:endParaRPr>
                    </a:p>
                  </a:txBody>
                  <a:tcPr marL="6255" marR="6255" marT="6255" marB="0" anchor="b">
                    <a:lnL>
                      <a:noFill/>
                    </a:lnL>
                    <a:lnR>
                      <a:noFill/>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noFill/>
                  </a:tcPr>
                </a:tc>
                <a:extLst>
                  <a:ext uri="{0D108BD9-81ED-4DB2-BD59-A6C34878D82A}">
                    <a16:rowId xmlns:a16="http://schemas.microsoft.com/office/drawing/2014/main" val="4079156078"/>
                  </a:ext>
                </a:extLst>
              </a:tr>
              <a:tr h="174143">
                <a:tc gridSpan="10">
                  <a:txBody>
                    <a:bodyPr/>
                    <a:lstStyle/>
                    <a:p>
                      <a:pPr algn="l" fontAlgn="ctr">
                        <a:buNone/>
                      </a:pPr>
                      <a:r>
                        <a:rPr lang="en-US" sz="600" b="0" i="1" u="none" strike="noStrike">
                          <a:solidFill>
                            <a:srgbClr val="5C6B7A"/>
                          </a:solidFill>
                          <a:effectLst/>
                          <a:latin typeface="Arial" panose="020B0604020202020204" pitchFamily="34" charset="0"/>
                        </a:rPr>
                        <a:t>* Repayment figures assume the full maximum Title VI loan amount at the stated annual interest rate, compounded monthly. Actual loan terms will vary. This calculator is for illustrative purposes only. Contact HUD for official program guidance.</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F0F5FA"/>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71178674"/>
                  </a:ext>
                </a:extLst>
              </a:tr>
              <a:tr h="184151">
                <a:tc gridSpan="10">
                  <a:txBody>
                    <a:bodyPr/>
                    <a:lstStyle/>
                    <a:p>
                      <a:pPr algn="ctr" fontAlgn="ctr">
                        <a:buNone/>
                      </a:pPr>
                      <a:r>
                        <a:rPr lang="en-US" sz="700" b="0" i="0" u="none" strike="noStrike">
                          <a:solidFill>
                            <a:srgbClr val="FFFFFF"/>
                          </a:solidFill>
                          <a:effectLst/>
                          <a:latin typeface="Arial" panose="020B0604020202020204" pitchFamily="34" charset="0"/>
                        </a:rPr>
                        <a:t>To Learn More: Contact the Office of Loan Guarantee at (202) 402-2355  |  Email: TitleVI@hud.gov  |  hud.gov/</a:t>
                      </a:r>
                      <a:r>
                        <a:rPr lang="en-US" sz="700" b="0" i="0" u="none" strike="noStrike" err="1">
                          <a:solidFill>
                            <a:srgbClr val="FFFFFF"/>
                          </a:solidFill>
                          <a:effectLst/>
                          <a:latin typeface="Arial" panose="020B0604020202020204" pitchFamily="34" charset="0"/>
                        </a:rPr>
                        <a:t>codetalk</a:t>
                      </a:r>
                      <a:endParaRPr lang="en-US" sz="1200" b="0" i="0" u="none" strike="noStrike">
                        <a:effectLst/>
                        <a:latin typeface="Arial" panose="020B0604020202020204" pitchFamily="34" charset="0"/>
                      </a:endParaRPr>
                    </a:p>
                  </a:txBody>
                  <a:tcPr marL="60049" marR="60049" marT="30025" marB="30025">
                    <a:lnL w="6350" cap="flat" cmpd="sng" algn="ctr">
                      <a:solidFill>
                        <a:srgbClr val="C0CEDB"/>
                      </a:solidFill>
                      <a:prstDash val="solid"/>
                      <a:round/>
                      <a:headEnd type="none" w="med" len="med"/>
                      <a:tailEnd type="none" w="med" len="med"/>
                    </a:lnL>
                    <a:lnR w="6350" cap="flat" cmpd="sng" algn="ctr">
                      <a:solidFill>
                        <a:srgbClr val="C0CEDB"/>
                      </a:solidFill>
                      <a:prstDash val="solid"/>
                      <a:round/>
                      <a:headEnd type="none" w="med" len="med"/>
                      <a:tailEnd type="none" w="med" len="med"/>
                    </a:lnR>
                    <a:lnT w="6350" cap="flat" cmpd="sng" algn="ctr">
                      <a:solidFill>
                        <a:srgbClr val="C0CEDB"/>
                      </a:solidFill>
                      <a:prstDash val="solid"/>
                      <a:round/>
                      <a:headEnd type="none" w="med" len="med"/>
                      <a:tailEnd type="none" w="med" len="med"/>
                    </a:lnT>
                    <a:lnB w="6350" cap="flat" cmpd="sng" algn="ctr">
                      <a:solidFill>
                        <a:srgbClr val="C0CEDB"/>
                      </a:solidFill>
                      <a:prstDash val="solid"/>
                      <a:round/>
                      <a:headEnd type="none" w="med" len="med"/>
                      <a:tailEnd type="none" w="med" len="med"/>
                    </a:lnB>
                    <a:solidFill>
                      <a:srgbClr val="1A3A5C"/>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99227502"/>
                  </a:ext>
                </a:extLst>
              </a:tr>
            </a:tbl>
          </a:graphicData>
        </a:graphic>
      </p:graphicFrame>
    </p:spTree>
    <p:extLst>
      <p:ext uri="{BB962C8B-B14F-4D97-AF65-F5344CB8AC3E}">
        <p14:creationId xmlns:p14="http://schemas.microsoft.com/office/powerpoint/2010/main" val="29437946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ontent Placeholder 2">
            <a:extLst>
              <a:ext uri="{FF2B5EF4-FFF2-40B4-BE49-F238E27FC236}">
                <a16:creationId xmlns:a16="http://schemas.microsoft.com/office/drawing/2014/main" id="{080FCE29-8E60-CE17-D4DC-CA804AF1FA88}"/>
              </a:ext>
            </a:extLst>
          </p:cNvPr>
          <p:cNvGraphicFramePr>
            <a:graphicFrameLocks/>
          </p:cNvGraphicFramePr>
          <p:nvPr/>
        </p:nvGraphicFramePr>
        <p:xfrm>
          <a:off x="6248400" y="1429030"/>
          <a:ext cx="5297652" cy="452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Background pattern&#10;&#10;Description automatically generated">
            <a:extLst>
              <a:ext uri="{FF2B5EF4-FFF2-40B4-BE49-F238E27FC236}">
                <a16:creationId xmlns:a16="http://schemas.microsoft.com/office/drawing/2014/main" id="{6AB7B8DF-28CB-A3E1-CED2-0CCB25EFB180}"/>
              </a:ext>
            </a:extLst>
          </p:cNvPr>
          <p:cNvPicPr>
            <a:picLocks noChangeAspect="1"/>
          </p:cNvPicPr>
          <p:nvPr/>
        </p:nvPicPr>
        <p:blipFill rotWithShape="1">
          <a:blip r:embed="rId8"/>
          <a:srcRect l="18670" r="2" b="2"/>
          <a:stretch/>
        </p:blipFill>
        <p:spPr>
          <a:xfrm rot="5400000">
            <a:off x="5829302" y="495300"/>
            <a:ext cx="533401" cy="12192002"/>
          </a:xfrm>
          <a:prstGeom prst="rect">
            <a:avLst/>
          </a:prstGeom>
        </p:spPr>
      </p:pic>
      <p:sp>
        <p:nvSpPr>
          <p:cNvPr id="3" name="TextBox 2">
            <a:extLst>
              <a:ext uri="{FF2B5EF4-FFF2-40B4-BE49-F238E27FC236}">
                <a16:creationId xmlns:a16="http://schemas.microsoft.com/office/drawing/2014/main" id="{FC5AAE16-E457-42FF-0E26-075430BCFE2C}"/>
              </a:ext>
            </a:extLst>
          </p:cNvPr>
          <p:cNvSpPr txBox="1"/>
          <p:nvPr/>
        </p:nvSpPr>
        <p:spPr>
          <a:xfrm>
            <a:off x="914400" y="2653535"/>
            <a:ext cx="6097509" cy="395173"/>
          </a:xfrm>
          <a:prstGeom prst="rect">
            <a:avLst/>
          </a:prstGeom>
          <a:noFill/>
        </p:spPr>
        <p:txBody>
          <a:bodyPr wrap="square">
            <a:spAutoFit/>
          </a:bodyPr>
          <a:lstStyle/>
          <a:p>
            <a:pPr marL="0" marR="0" lvl="0" indent="0" algn="l" defTabSz="914423" rtl="0" eaLnBrk="1" fontAlgn="auto" latinLnBrk="0" hangingPunct="1">
              <a:lnSpc>
                <a:spcPct val="115000"/>
              </a:lnSpc>
              <a:spcBef>
                <a:spcPts val="0"/>
              </a:spcBef>
              <a:spcAft>
                <a:spcPts val="0"/>
              </a:spcAft>
              <a:buClrTx/>
              <a:buSzTx/>
              <a:buFontTx/>
              <a:buNone/>
              <a:tabLst/>
              <a:defRPr/>
            </a:pPr>
            <a:r>
              <a:rPr kumimoji="0" lang="en-US" sz="1800" b="0" i="0" u="none" strike="noStrike" kern="100" cap="none" spc="0" normalizeH="0" baseline="0" noProof="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p>
        </p:txBody>
      </p:sp>
      <p:sp>
        <p:nvSpPr>
          <p:cNvPr id="14" name="Title 13">
            <a:extLst>
              <a:ext uri="{FF2B5EF4-FFF2-40B4-BE49-F238E27FC236}">
                <a16:creationId xmlns:a16="http://schemas.microsoft.com/office/drawing/2014/main" id="{E29F779C-226D-4B62-7716-AC028BD0E22A}"/>
              </a:ext>
            </a:extLst>
          </p:cNvPr>
          <p:cNvSpPr>
            <a:spLocks noGrp="1"/>
          </p:cNvSpPr>
          <p:nvPr>
            <p:ph type="title"/>
          </p:nvPr>
        </p:nvSpPr>
        <p:spPr>
          <a:xfrm>
            <a:off x="6640277" y="148524"/>
            <a:ext cx="4820027" cy="1648236"/>
          </a:xfrm>
        </p:spPr>
        <p:txBody>
          <a:bodyPr>
            <a:normAutofit fontScale="90000"/>
          </a:bodyPr>
          <a:lstStyle/>
          <a:p>
            <a:pPr defTabSz="304808">
              <a:lnSpc>
                <a:spcPct val="100000"/>
              </a:lnSpc>
              <a:spcBef>
                <a:spcPts val="0"/>
              </a:spcBef>
              <a:defRPr/>
            </a:pPr>
            <a:br>
              <a:rPr lang="en-US" sz="3600" b="1">
                <a:solidFill>
                  <a:schemeClr val="accent1"/>
                </a:solidFill>
                <a:latin typeface="Inter Bold"/>
                <a:ea typeface="Inter Bold"/>
                <a:cs typeface="+mn-cs"/>
              </a:rPr>
            </a:br>
            <a:br>
              <a:rPr lang="en-US" sz="3600" b="1">
                <a:solidFill>
                  <a:schemeClr val="accent1"/>
                </a:solidFill>
                <a:latin typeface="Inter Bold"/>
                <a:ea typeface="Inter Bold"/>
                <a:cs typeface="+mn-cs"/>
              </a:rPr>
            </a:br>
            <a:br>
              <a:rPr lang="en-US" sz="3600" b="1">
                <a:solidFill>
                  <a:schemeClr val="accent1"/>
                </a:solidFill>
                <a:latin typeface="Inter Bold"/>
                <a:ea typeface="Inter Bold"/>
                <a:cs typeface="+mn-cs"/>
              </a:rPr>
            </a:br>
            <a:r>
              <a:rPr lang="en-US" sz="3600" b="1">
                <a:solidFill>
                  <a:schemeClr val="accent1"/>
                </a:solidFill>
                <a:latin typeface="Inter Bold"/>
                <a:ea typeface="Inter Bold"/>
                <a:cs typeface="+mn-cs"/>
              </a:rPr>
              <a:t>What Can Title VI </a:t>
            </a:r>
            <a:br>
              <a:rPr lang="en-US" sz="3600" b="1">
                <a:solidFill>
                  <a:schemeClr val="accent1"/>
                </a:solidFill>
                <a:latin typeface="Inter Bold"/>
                <a:ea typeface="Inter Bold"/>
                <a:cs typeface="+mn-cs"/>
              </a:rPr>
            </a:br>
            <a:r>
              <a:rPr lang="en-US" sz="3600" b="1">
                <a:solidFill>
                  <a:schemeClr val="accent1"/>
                </a:solidFill>
                <a:latin typeface="Inter Bold"/>
                <a:ea typeface="Inter Bold"/>
                <a:cs typeface="+mn-cs"/>
              </a:rPr>
              <a:t>Funds Be Used For?</a:t>
            </a:r>
            <a:br>
              <a:rPr lang="en-US" sz="3600" b="1">
                <a:solidFill>
                  <a:schemeClr val="accent1"/>
                </a:solidFill>
                <a:latin typeface="Inter Bold"/>
                <a:ea typeface="Inter Bold"/>
                <a:cs typeface="+mn-cs"/>
              </a:rPr>
            </a:br>
            <a:endParaRPr lang="en-US">
              <a:solidFill>
                <a:schemeClr val="accent1"/>
              </a:solidFill>
            </a:endParaRPr>
          </a:p>
        </p:txBody>
      </p:sp>
      <p:pic>
        <p:nvPicPr>
          <p:cNvPr id="2" name="Picture Placeholder 8" descr="A row of houses&#10;&#10;AI-generated content may be incorrect.">
            <a:extLst>
              <a:ext uri="{FF2B5EF4-FFF2-40B4-BE49-F238E27FC236}">
                <a16:creationId xmlns:a16="http://schemas.microsoft.com/office/drawing/2014/main" id="{FC4B1986-9691-4DDE-AF76-E3C95DB71E44}"/>
              </a:ext>
            </a:extLst>
          </p:cNvPr>
          <p:cNvPicPr>
            <a:picLocks noGrp="1" noChangeAspect="1"/>
          </p:cNvPicPr>
          <p:nvPr>
            <p:ph type="pic" idx="1"/>
          </p:nvPr>
        </p:nvPicPr>
        <p:blipFill>
          <a:blip r:embed="rId9">
            <a:alphaModFix amt="60000"/>
            <a:extLst>
              <a:ext uri="{28A0092B-C50C-407E-A947-70E740481C1C}">
                <a14:useLocalDpi xmlns:a14="http://schemas.microsoft.com/office/drawing/2010/main" val="0"/>
              </a:ext>
            </a:extLst>
          </a:blip>
          <a:srcRect l="14381" r="14381"/>
          <a:stretch>
            <a:fillRect/>
          </a:stretch>
        </p:blipFill>
        <p:spPr>
          <a:xfrm>
            <a:off x="101600" y="212271"/>
            <a:ext cx="5450126" cy="5737959"/>
          </a:xfrm>
          <a:prstGeom prst="rect">
            <a:avLst/>
          </a:prstGeom>
        </p:spPr>
      </p:pic>
    </p:spTree>
    <p:extLst>
      <p:ext uri="{BB962C8B-B14F-4D97-AF65-F5344CB8AC3E}">
        <p14:creationId xmlns:p14="http://schemas.microsoft.com/office/powerpoint/2010/main" val="30254607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5E1951F-39FC-9E08-056A-F67DCB0FE9C6}"/>
            </a:ext>
          </a:extLst>
        </p:cNvPr>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6">
            <a:extLst>
              <a:ext uri="{FF2B5EF4-FFF2-40B4-BE49-F238E27FC236}">
                <a16:creationId xmlns:a16="http://schemas.microsoft.com/office/drawing/2014/main" id="{3F1C4E98-99DC-0AA3-8681-0CC3BE44C0A1}"/>
              </a:ext>
            </a:extLst>
          </p:cNvPr>
          <p:cNvPicPr>
            <a:picLocks noChangeAspect="1"/>
          </p:cNvPicPr>
          <p:nvPr/>
        </p:nvPicPr>
        <p:blipFill>
          <a:blip r:embed="rId3">
            <a:extLst>
              <a:ext uri="{28A0092B-C50C-407E-A947-70E740481C1C}">
                <a14:useLocalDpi xmlns:a14="http://schemas.microsoft.com/office/drawing/2010/main" val="0"/>
              </a:ext>
            </a:extLst>
          </a:blip>
          <a:srcRect l="548"/>
          <a:stretch>
            <a:fillRect/>
          </a:stretch>
        </p:blipFill>
        <p:spPr>
          <a:xfrm>
            <a:off x="-1" y="1"/>
            <a:ext cx="12192000" cy="6068290"/>
          </a:xfrm>
          <a:prstGeom prst="rect">
            <a:avLst/>
          </a:prstGeom>
        </p:spPr>
      </p:pic>
      <p:grpSp>
        <p:nvGrpSpPr>
          <p:cNvPr id="27" name="Group 26">
            <a:extLst>
              <a:ext uri="{FF2B5EF4-FFF2-40B4-BE49-F238E27FC236}">
                <a16:creationId xmlns:a16="http://schemas.microsoft.com/office/drawing/2014/main" id="{9DE3F54D-33BC-4382-A2AB-5E002F0F1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 y="5029199"/>
            <a:ext cx="12228128" cy="1828800"/>
            <a:chOff x="-305" y="2987478"/>
            <a:chExt cx="12188952" cy="1828800"/>
          </a:xfrm>
        </p:grpSpPr>
        <p:sp>
          <p:nvSpPr>
            <p:cNvPr id="28" name="Freeform: Shape 27">
              <a:extLst>
                <a:ext uri="{FF2B5EF4-FFF2-40B4-BE49-F238E27FC236}">
                  <a16:creationId xmlns:a16="http://schemas.microsoft.com/office/drawing/2014/main" id="{6798451A-4EC8-4869-8DFB-BCE4E00BE5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2987478"/>
              <a:ext cx="12188952" cy="1099712"/>
            </a:xfrm>
            <a:custGeom>
              <a:avLst/>
              <a:gdLst>
                <a:gd name="connsiteX0" fmla="*/ 9182100 w 9182100"/>
                <a:gd name="connsiteY0" fmla="*/ 396420 h 932744"/>
                <a:gd name="connsiteX1" fmla="*/ 9103805 w 9182100"/>
                <a:gd name="connsiteY1" fmla="*/ 392229 h 932744"/>
                <a:gd name="connsiteX2" fmla="*/ 8712422 w 9182100"/>
                <a:gd name="connsiteY2" fmla="*/ 359749 h 932744"/>
                <a:gd name="connsiteX3" fmla="*/ 8322755 w 9182100"/>
                <a:gd name="connsiteY3" fmla="*/ 313362 h 932744"/>
                <a:gd name="connsiteX4" fmla="*/ 8134826 w 9182100"/>
                <a:gd name="connsiteY4" fmla="*/ 283930 h 932744"/>
                <a:gd name="connsiteX5" fmla="*/ 8090916 w 9182100"/>
                <a:gd name="connsiteY5" fmla="*/ 275643 h 932744"/>
                <a:gd name="connsiteX6" fmla="*/ 8069485 w 9182100"/>
                <a:gd name="connsiteY6" fmla="*/ 271262 h 932744"/>
                <a:gd name="connsiteX7" fmla="*/ 8041862 w 9182100"/>
                <a:gd name="connsiteY7" fmla="*/ 266595 h 932744"/>
                <a:gd name="connsiteX8" fmla="*/ 7986903 w 9182100"/>
                <a:gd name="connsiteY8" fmla="*/ 257546 h 932744"/>
                <a:gd name="connsiteX9" fmla="*/ 7934230 w 9182100"/>
                <a:gd name="connsiteY9" fmla="*/ 249640 h 932744"/>
                <a:gd name="connsiteX10" fmla="*/ 7727537 w 9182100"/>
                <a:gd name="connsiteY10" fmla="*/ 221922 h 932744"/>
                <a:gd name="connsiteX11" fmla="*/ 7625239 w 9182100"/>
                <a:gd name="connsiteY11" fmla="*/ 209730 h 932744"/>
                <a:gd name="connsiteX12" fmla="*/ 7523227 w 9182100"/>
                <a:gd name="connsiteY12" fmla="*/ 198110 h 932744"/>
                <a:gd name="connsiteX13" fmla="*/ 7115651 w 9182100"/>
                <a:gd name="connsiteY13" fmla="*/ 158010 h 932744"/>
                <a:gd name="connsiteX14" fmla="*/ 6706839 w 9182100"/>
                <a:gd name="connsiteY14" fmla="*/ 126958 h 932744"/>
                <a:gd name="connsiteX15" fmla="*/ 6604064 w 9182100"/>
                <a:gd name="connsiteY15" fmla="*/ 120862 h 932744"/>
                <a:gd name="connsiteX16" fmla="*/ 6501003 w 9182100"/>
                <a:gd name="connsiteY16" fmla="*/ 115338 h 932744"/>
                <a:gd name="connsiteX17" fmla="*/ 6397467 w 9182100"/>
                <a:gd name="connsiteY17" fmla="*/ 110385 h 932744"/>
                <a:gd name="connsiteX18" fmla="*/ 6293168 w 9182100"/>
                <a:gd name="connsiteY18" fmla="*/ 106860 h 932744"/>
                <a:gd name="connsiteX19" fmla="*/ 6079712 w 9182100"/>
                <a:gd name="connsiteY19" fmla="*/ 103908 h 932744"/>
                <a:gd name="connsiteX20" fmla="*/ 6024563 w 9182100"/>
                <a:gd name="connsiteY20" fmla="*/ 104479 h 932744"/>
                <a:gd name="connsiteX21" fmla="*/ 5968080 w 9182100"/>
                <a:gd name="connsiteY21" fmla="*/ 106479 h 932744"/>
                <a:gd name="connsiteX22" fmla="*/ 5855875 w 9182100"/>
                <a:gd name="connsiteY22" fmla="*/ 113242 h 932744"/>
                <a:gd name="connsiteX23" fmla="*/ 5439251 w 9182100"/>
                <a:gd name="connsiteY23" fmla="*/ 160105 h 932744"/>
                <a:gd name="connsiteX24" fmla="*/ 5075396 w 9182100"/>
                <a:gd name="connsiteY24" fmla="*/ 186585 h 932744"/>
                <a:gd name="connsiteX25" fmla="*/ 4712780 w 9182100"/>
                <a:gd name="connsiteY25" fmla="*/ 171249 h 932744"/>
                <a:gd name="connsiteX26" fmla="*/ 4666679 w 9182100"/>
                <a:gd name="connsiteY26" fmla="*/ 166773 h 932744"/>
                <a:gd name="connsiteX27" fmla="*/ 4620292 w 9182100"/>
                <a:gd name="connsiteY27" fmla="*/ 161629 h 932744"/>
                <a:gd name="connsiteX28" fmla="*/ 4573810 w 9182100"/>
                <a:gd name="connsiteY28" fmla="*/ 156009 h 932744"/>
                <a:gd name="connsiteX29" fmla="*/ 4550569 w 9182100"/>
                <a:gd name="connsiteY29" fmla="*/ 153057 h 932744"/>
                <a:gd name="connsiteX30" fmla="*/ 4538948 w 9182100"/>
                <a:gd name="connsiteY30" fmla="*/ 151628 h 932744"/>
                <a:gd name="connsiteX31" fmla="*/ 4526566 w 9182100"/>
                <a:gd name="connsiteY31" fmla="*/ 149913 h 932744"/>
                <a:gd name="connsiteX32" fmla="*/ 4327779 w 9182100"/>
                <a:gd name="connsiteY32" fmla="*/ 122862 h 932744"/>
                <a:gd name="connsiteX33" fmla="*/ 3929729 w 9182100"/>
                <a:gd name="connsiteY33" fmla="*/ 68189 h 932744"/>
                <a:gd name="connsiteX34" fmla="*/ 3729133 w 9182100"/>
                <a:gd name="connsiteY34" fmla="*/ 41900 h 932744"/>
                <a:gd name="connsiteX35" fmla="*/ 3628930 w 9182100"/>
                <a:gd name="connsiteY35" fmla="*/ 28946 h 932744"/>
                <a:gd name="connsiteX36" fmla="*/ 3573399 w 9182100"/>
                <a:gd name="connsiteY36" fmla="*/ 22278 h 932744"/>
                <a:gd name="connsiteX37" fmla="*/ 3516916 w 9182100"/>
                <a:gd name="connsiteY37" fmla="*/ 16468 h 932744"/>
                <a:gd name="connsiteX38" fmla="*/ 3074670 w 9182100"/>
                <a:gd name="connsiteY38" fmla="*/ 752 h 932744"/>
                <a:gd name="connsiteX39" fmla="*/ 2858738 w 9182100"/>
                <a:gd name="connsiteY39" fmla="*/ 8753 h 932744"/>
                <a:gd name="connsiteX40" fmla="*/ 2645474 w 9182100"/>
                <a:gd name="connsiteY40" fmla="*/ 25326 h 932744"/>
                <a:gd name="connsiteX41" fmla="*/ 1810798 w 9182100"/>
                <a:gd name="connsiteY41" fmla="*/ 158010 h 932744"/>
                <a:gd name="connsiteX42" fmla="*/ 1602772 w 9182100"/>
                <a:gd name="connsiteY42" fmla="*/ 208111 h 932744"/>
                <a:gd name="connsiteX43" fmla="*/ 1548860 w 9182100"/>
                <a:gd name="connsiteY43" fmla="*/ 222780 h 932744"/>
                <a:gd name="connsiteX44" fmla="*/ 1501331 w 9182100"/>
                <a:gd name="connsiteY44" fmla="*/ 236115 h 932744"/>
                <a:gd name="connsiteX45" fmla="*/ 1411224 w 9182100"/>
                <a:gd name="connsiteY45" fmla="*/ 260880 h 932744"/>
                <a:gd name="connsiteX46" fmla="*/ 1050893 w 9182100"/>
                <a:gd name="connsiteY46" fmla="*/ 338032 h 932744"/>
                <a:gd name="connsiteX47" fmla="*/ 871252 w 9182100"/>
                <a:gd name="connsiteY47" fmla="*/ 360511 h 932744"/>
                <a:gd name="connsiteX48" fmla="*/ 781812 w 9182100"/>
                <a:gd name="connsiteY48" fmla="*/ 366512 h 932744"/>
                <a:gd name="connsiteX49" fmla="*/ 692563 w 9182100"/>
                <a:gd name="connsiteY49" fmla="*/ 369655 h 932744"/>
                <a:gd name="connsiteX50" fmla="*/ 515017 w 9182100"/>
                <a:gd name="connsiteY50" fmla="*/ 363940 h 932744"/>
                <a:gd name="connsiteX51" fmla="*/ 337661 w 9182100"/>
                <a:gd name="connsiteY51" fmla="*/ 341937 h 932744"/>
                <a:gd name="connsiteX52" fmla="*/ 156972 w 9182100"/>
                <a:gd name="connsiteY52" fmla="*/ 303456 h 932744"/>
                <a:gd name="connsiteX53" fmla="*/ 0 w 9182100"/>
                <a:gd name="connsiteY53" fmla="*/ 261642 h 932744"/>
                <a:gd name="connsiteX54" fmla="*/ 0 w 9182100"/>
                <a:gd name="connsiteY54" fmla="*/ 713412 h 932744"/>
                <a:gd name="connsiteX55" fmla="*/ 9144 w 9182100"/>
                <a:gd name="connsiteY55" fmla="*/ 717699 h 932744"/>
                <a:gd name="connsiteX56" fmla="*/ 213360 w 9182100"/>
                <a:gd name="connsiteY56" fmla="*/ 801042 h 932744"/>
                <a:gd name="connsiteX57" fmla="*/ 653510 w 9182100"/>
                <a:gd name="connsiteY57" fmla="*/ 908199 h 932744"/>
                <a:gd name="connsiteX58" fmla="*/ 1101947 w 9182100"/>
                <a:gd name="connsiteY58" fmla="*/ 930773 h 932744"/>
                <a:gd name="connsiteX59" fmla="*/ 1540002 w 9182100"/>
                <a:gd name="connsiteY59" fmla="*/ 889434 h 932744"/>
                <a:gd name="connsiteX60" fmla="*/ 1647158 w 9182100"/>
                <a:gd name="connsiteY60" fmla="*/ 871242 h 932744"/>
                <a:gd name="connsiteX61" fmla="*/ 1698117 w 9182100"/>
                <a:gd name="connsiteY61" fmla="*/ 862193 h 932744"/>
                <a:gd name="connsiteX62" fmla="*/ 1742789 w 9182100"/>
                <a:gd name="connsiteY62" fmla="*/ 854668 h 932744"/>
                <a:gd name="connsiteX63" fmla="*/ 1931003 w 9182100"/>
                <a:gd name="connsiteY63" fmla="*/ 826950 h 932744"/>
                <a:gd name="connsiteX64" fmla="*/ 2314861 w 9182100"/>
                <a:gd name="connsiteY64" fmla="*/ 783897 h 932744"/>
                <a:gd name="connsiteX65" fmla="*/ 2506885 w 9182100"/>
                <a:gd name="connsiteY65" fmla="*/ 768086 h 932744"/>
                <a:gd name="connsiteX66" fmla="*/ 2602611 w 9182100"/>
                <a:gd name="connsiteY66" fmla="*/ 762085 h 932744"/>
                <a:gd name="connsiteX67" fmla="*/ 2698052 w 9182100"/>
                <a:gd name="connsiteY67" fmla="*/ 756846 h 932744"/>
                <a:gd name="connsiteX68" fmla="*/ 2887980 w 9182100"/>
                <a:gd name="connsiteY68" fmla="*/ 750846 h 932744"/>
                <a:gd name="connsiteX69" fmla="*/ 3075813 w 9182100"/>
                <a:gd name="connsiteY69" fmla="*/ 750179 h 932744"/>
                <a:gd name="connsiteX70" fmla="*/ 3168587 w 9182100"/>
                <a:gd name="connsiteY70" fmla="*/ 752751 h 932744"/>
                <a:gd name="connsiteX71" fmla="*/ 3260408 w 9182100"/>
                <a:gd name="connsiteY71" fmla="*/ 756656 h 932744"/>
                <a:gd name="connsiteX72" fmla="*/ 3440049 w 9182100"/>
                <a:gd name="connsiteY72" fmla="*/ 771610 h 932744"/>
                <a:gd name="connsiteX73" fmla="*/ 3483864 w 9182100"/>
                <a:gd name="connsiteY73" fmla="*/ 776849 h 932744"/>
                <a:gd name="connsiteX74" fmla="*/ 3528536 w 9182100"/>
                <a:gd name="connsiteY74" fmla="*/ 782469 h 932744"/>
                <a:gd name="connsiteX75" fmla="*/ 3628549 w 9182100"/>
                <a:gd name="connsiteY75" fmla="*/ 796089 h 932744"/>
                <a:gd name="connsiteX76" fmla="*/ 3828574 w 9182100"/>
                <a:gd name="connsiteY76" fmla="*/ 823140 h 932744"/>
                <a:gd name="connsiteX77" fmla="*/ 4231196 w 9182100"/>
                <a:gd name="connsiteY77" fmla="*/ 874099 h 932744"/>
                <a:gd name="connsiteX78" fmla="*/ 4433126 w 9182100"/>
                <a:gd name="connsiteY78" fmla="*/ 897435 h 932744"/>
                <a:gd name="connsiteX79" fmla="*/ 4485990 w 9182100"/>
                <a:gd name="connsiteY79" fmla="*/ 903246 h 932744"/>
                <a:gd name="connsiteX80" fmla="*/ 4539806 w 9182100"/>
                <a:gd name="connsiteY80" fmla="*/ 908961 h 932744"/>
                <a:gd name="connsiteX81" fmla="*/ 4593908 w 9182100"/>
                <a:gd name="connsiteY81" fmla="*/ 914199 h 932744"/>
                <a:gd name="connsiteX82" fmla="*/ 4648296 w 9182100"/>
                <a:gd name="connsiteY82" fmla="*/ 918771 h 932744"/>
                <a:gd name="connsiteX83" fmla="*/ 5092446 w 9182100"/>
                <a:gd name="connsiteY83" fmla="*/ 931154 h 932744"/>
                <a:gd name="connsiteX84" fmla="*/ 5533168 w 9182100"/>
                <a:gd name="connsiteY84" fmla="*/ 891816 h 932744"/>
                <a:gd name="connsiteX85" fmla="*/ 5918169 w 9182100"/>
                <a:gd name="connsiteY85" fmla="*/ 840666 h 932744"/>
                <a:gd name="connsiteX86" fmla="*/ 6007323 w 9182100"/>
                <a:gd name="connsiteY86" fmla="*/ 833237 h 932744"/>
                <a:gd name="connsiteX87" fmla="*/ 6051709 w 9182100"/>
                <a:gd name="connsiteY87" fmla="*/ 830570 h 932744"/>
                <a:gd name="connsiteX88" fmla="*/ 6097429 w 9182100"/>
                <a:gd name="connsiteY88" fmla="*/ 828379 h 932744"/>
                <a:gd name="connsiteX89" fmla="*/ 6287834 w 9182100"/>
                <a:gd name="connsiteY89" fmla="*/ 822569 h 932744"/>
                <a:gd name="connsiteX90" fmla="*/ 6681597 w 9182100"/>
                <a:gd name="connsiteY90" fmla="*/ 821235 h 932744"/>
                <a:gd name="connsiteX91" fmla="*/ 7079647 w 9182100"/>
                <a:gd name="connsiteY91" fmla="*/ 826569 h 932744"/>
                <a:gd name="connsiteX92" fmla="*/ 7478173 w 9182100"/>
                <a:gd name="connsiteY92" fmla="*/ 836094 h 932744"/>
                <a:gd name="connsiteX93" fmla="*/ 7871937 w 9182100"/>
                <a:gd name="connsiteY93" fmla="*/ 851430 h 932744"/>
                <a:gd name="connsiteX94" fmla="*/ 7919657 w 9182100"/>
                <a:gd name="connsiteY94" fmla="*/ 854097 h 932744"/>
                <a:gd name="connsiteX95" fmla="*/ 7964901 w 9182100"/>
                <a:gd name="connsiteY95" fmla="*/ 857240 h 932744"/>
                <a:gd name="connsiteX96" fmla="*/ 8015955 w 9182100"/>
                <a:gd name="connsiteY96" fmla="*/ 861050 h 932744"/>
                <a:gd name="connsiteX97" fmla="*/ 8072247 w 9182100"/>
                <a:gd name="connsiteY97" fmla="*/ 864384 h 932744"/>
                <a:gd name="connsiteX98" fmla="*/ 8286750 w 9182100"/>
                <a:gd name="connsiteY98" fmla="*/ 868384 h 932744"/>
                <a:gd name="connsiteX99" fmla="*/ 8704040 w 9182100"/>
                <a:gd name="connsiteY99" fmla="*/ 853716 h 932744"/>
                <a:gd name="connsiteX100" fmla="*/ 9120188 w 9182100"/>
                <a:gd name="connsiteY100" fmla="*/ 814092 h 932744"/>
                <a:gd name="connsiteX101" fmla="*/ 9181909 w 9182100"/>
                <a:gd name="connsiteY101" fmla="*/ 805519 h 932744"/>
                <a:gd name="connsiteX102" fmla="*/ 9181909 w 9182100"/>
                <a:gd name="connsiteY102" fmla="*/ 396420 h 9327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9182100" h="932744">
                  <a:moveTo>
                    <a:pt x="9182100" y="396420"/>
                  </a:moveTo>
                  <a:cubicBezTo>
                    <a:pt x="9156097" y="395182"/>
                    <a:pt x="9129999" y="393753"/>
                    <a:pt x="9103805" y="392229"/>
                  </a:cubicBezTo>
                  <a:cubicBezTo>
                    <a:pt x="8974169" y="384419"/>
                    <a:pt x="8843105" y="372989"/>
                    <a:pt x="8712422" y="359749"/>
                  </a:cubicBezTo>
                  <a:cubicBezTo>
                    <a:pt x="8581739" y="346319"/>
                    <a:pt x="8451056" y="331269"/>
                    <a:pt x="8322755" y="313362"/>
                  </a:cubicBezTo>
                  <a:cubicBezTo>
                    <a:pt x="8258747" y="304695"/>
                    <a:pt x="8195120" y="294979"/>
                    <a:pt x="8134826" y="283930"/>
                  </a:cubicBezTo>
                  <a:cubicBezTo>
                    <a:pt x="8119872" y="281168"/>
                    <a:pt x="8105013" y="278501"/>
                    <a:pt x="8090916" y="275643"/>
                  </a:cubicBezTo>
                  <a:lnTo>
                    <a:pt x="8069485" y="271262"/>
                  </a:lnTo>
                  <a:lnTo>
                    <a:pt x="8041862" y="266595"/>
                  </a:lnTo>
                  <a:cubicBezTo>
                    <a:pt x="8023574" y="263547"/>
                    <a:pt x="8004524" y="260213"/>
                    <a:pt x="7986903" y="257546"/>
                  </a:cubicBezTo>
                  <a:lnTo>
                    <a:pt x="7934230" y="249640"/>
                  </a:lnTo>
                  <a:cubicBezTo>
                    <a:pt x="7864221" y="239258"/>
                    <a:pt x="7795832" y="230209"/>
                    <a:pt x="7727537" y="221922"/>
                  </a:cubicBezTo>
                  <a:lnTo>
                    <a:pt x="7625239" y="209730"/>
                  </a:lnTo>
                  <a:lnTo>
                    <a:pt x="7523227" y="198110"/>
                  </a:lnTo>
                  <a:cubicBezTo>
                    <a:pt x="7387209" y="183060"/>
                    <a:pt x="7251573" y="170392"/>
                    <a:pt x="7115651" y="158010"/>
                  </a:cubicBezTo>
                  <a:cubicBezTo>
                    <a:pt x="6979730" y="146580"/>
                    <a:pt x="6843522" y="135721"/>
                    <a:pt x="6706839" y="126958"/>
                  </a:cubicBezTo>
                  <a:lnTo>
                    <a:pt x="6604064" y="120862"/>
                  </a:lnTo>
                  <a:cubicBezTo>
                    <a:pt x="6569869" y="118767"/>
                    <a:pt x="6535484" y="116862"/>
                    <a:pt x="6501003" y="115338"/>
                  </a:cubicBezTo>
                  <a:lnTo>
                    <a:pt x="6397467" y="110385"/>
                  </a:lnTo>
                  <a:lnTo>
                    <a:pt x="6293168" y="106860"/>
                  </a:lnTo>
                  <a:cubicBezTo>
                    <a:pt x="6222969" y="105146"/>
                    <a:pt x="6152769" y="103527"/>
                    <a:pt x="6079712" y="103908"/>
                  </a:cubicBezTo>
                  <a:cubicBezTo>
                    <a:pt x="6061710" y="103908"/>
                    <a:pt x="6043708" y="103812"/>
                    <a:pt x="6024563" y="104479"/>
                  </a:cubicBezTo>
                  <a:cubicBezTo>
                    <a:pt x="6005703" y="104955"/>
                    <a:pt x="5986844" y="105527"/>
                    <a:pt x="5968080" y="106479"/>
                  </a:cubicBezTo>
                  <a:cubicBezTo>
                    <a:pt x="5930456" y="108003"/>
                    <a:pt x="5893023" y="110385"/>
                    <a:pt x="5855875" y="113242"/>
                  </a:cubicBezTo>
                  <a:cubicBezTo>
                    <a:pt x="5706904" y="124577"/>
                    <a:pt x="5565934" y="145151"/>
                    <a:pt x="5439251" y="160105"/>
                  </a:cubicBezTo>
                  <a:cubicBezTo>
                    <a:pt x="5311902" y="175536"/>
                    <a:pt x="5194745" y="184680"/>
                    <a:pt x="5075396" y="186585"/>
                  </a:cubicBezTo>
                  <a:cubicBezTo>
                    <a:pt x="4956429" y="188490"/>
                    <a:pt x="4835748" y="182775"/>
                    <a:pt x="4712780" y="171249"/>
                  </a:cubicBezTo>
                  <a:lnTo>
                    <a:pt x="4666679" y="166773"/>
                  </a:lnTo>
                  <a:lnTo>
                    <a:pt x="4620292" y="161629"/>
                  </a:lnTo>
                  <a:cubicBezTo>
                    <a:pt x="4604862" y="160010"/>
                    <a:pt x="4589336" y="157914"/>
                    <a:pt x="4573810" y="156009"/>
                  </a:cubicBezTo>
                  <a:lnTo>
                    <a:pt x="4550569" y="153057"/>
                  </a:lnTo>
                  <a:lnTo>
                    <a:pt x="4538948" y="151628"/>
                  </a:lnTo>
                  <a:lnTo>
                    <a:pt x="4526566" y="149913"/>
                  </a:lnTo>
                  <a:lnTo>
                    <a:pt x="4327779" y="122862"/>
                  </a:lnTo>
                  <a:lnTo>
                    <a:pt x="3929729" y="68189"/>
                  </a:lnTo>
                  <a:lnTo>
                    <a:pt x="3729133" y="41900"/>
                  </a:lnTo>
                  <a:lnTo>
                    <a:pt x="3628930" y="28946"/>
                  </a:lnTo>
                  <a:lnTo>
                    <a:pt x="3573399" y="22278"/>
                  </a:lnTo>
                  <a:cubicBezTo>
                    <a:pt x="3554445" y="19992"/>
                    <a:pt x="3535585" y="17992"/>
                    <a:pt x="3516916" y="16468"/>
                  </a:cubicBezTo>
                  <a:cubicBezTo>
                    <a:pt x="3366611" y="2752"/>
                    <a:pt x="3219736" y="-2010"/>
                    <a:pt x="3074670" y="752"/>
                  </a:cubicBezTo>
                  <a:cubicBezTo>
                    <a:pt x="3002280" y="2181"/>
                    <a:pt x="2930176" y="4467"/>
                    <a:pt x="2858738" y="8753"/>
                  </a:cubicBezTo>
                  <a:cubicBezTo>
                    <a:pt x="2787206" y="13039"/>
                    <a:pt x="2716149" y="18754"/>
                    <a:pt x="2645474" y="25326"/>
                  </a:cubicBezTo>
                  <a:cubicBezTo>
                    <a:pt x="2362581" y="52473"/>
                    <a:pt x="2085975" y="97145"/>
                    <a:pt x="1810798" y="158010"/>
                  </a:cubicBezTo>
                  <a:cubicBezTo>
                    <a:pt x="1741837" y="173345"/>
                    <a:pt x="1673066" y="189442"/>
                    <a:pt x="1602772" y="208111"/>
                  </a:cubicBezTo>
                  <a:lnTo>
                    <a:pt x="1548860" y="222780"/>
                  </a:lnTo>
                  <a:lnTo>
                    <a:pt x="1501331" y="236115"/>
                  </a:lnTo>
                  <a:cubicBezTo>
                    <a:pt x="1471327" y="244497"/>
                    <a:pt x="1441228" y="253450"/>
                    <a:pt x="1411224" y="260880"/>
                  </a:cubicBezTo>
                  <a:cubicBezTo>
                    <a:pt x="1291209" y="293074"/>
                    <a:pt x="1170813" y="318982"/>
                    <a:pt x="1050893" y="338032"/>
                  </a:cubicBezTo>
                  <a:cubicBezTo>
                    <a:pt x="990790" y="347557"/>
                    <a:pt x="931069" y="354796"/>
                    <a:pt x="871252" y="360511"/>
                  </a:cubicBezTo>
                  <a:cubicBezTo>
                    <a:pt x="841438" y="362702"/>
                    <a:pt x="811530" y="365559"/>
                    <a:pt x="781812" y="366512"/>
                  </a:cubicBezTo>
                  <a:cubicBezTo>
                    <a:pt x="751904" y="368512"/>
                    <a:pt x="722376" y="368893"/>
                    <a:pt x="692563" y="369655"/>
                  </a:cubicBezTo>
                  <a:cubicBezTo>
                    <a:pt x="633222" y="370036"/>
                    <a:pt x="574167" y="368131"/>
                    <a:pt x="515017" y="363940"/>
                  </a:cubicBezTo>
                  <a:cubicBezTo>
                    <a:pt x="455867" y="359749"/>
                    <a:pt x="397097" y="351748"/>
                    <a:pt x="337661" y="341937"/>
                  </a:cubicBezTo>
                  <a:cubicBezTo>
                    <a:pt x="278225" y="331936"/>
                    <a:pt x="218599" y="318696"/>
                    <a:pt x="156972" y="303456"/>
                  </a:cubicBezTo>
                  <a:cubicBezTo>
                    <a:pt x="106680" y="290883"/>
                    <a:pt x="55150" y="276405"/>
                    <a:pt x="0" y="261642"/>
                  </a:cubicBezTo>
                  <a:lnTo>
                    <a:pt x="0" y="713412"/>
                  </a:lnTo>
                  <a:cubicBezTo>
                    <a:pt x="3048" y="714841"/>
                    <a:pt x="6096" y="716270"/>
                    <a:pt x="9144" y="717699"/>
                  </a:cubicBezTo>
                  <a:cubicBezTo>
                    <a:pt x="74295" y="747798"/>
                    <a:pt x="142875" y="775896"/>
                    <a:pt x="213360" y="801042"/>
                  </a:cubicBezTo>
                  <a:cubicBezTo>
                    <a:pt x="354521" y="851715"/>
                    <a:pt x="503873" y="887244"/>
                    <a:pt x="653510" y="908199"/>
                  </a:cubicBezTo>
                  <a:cubicBezTo>
                    <a:pt x="803338" y="928773"/>
                    <a:pt x="953929" y="935631"/>
                    <a:pt x="1101947" y="930773"/>
                  </a:cubicBezTo>
                  <a:cubicBezTo>
                    <a:pt x="1250252" y="926582"/>
                    <a:pt x="1396365" y="911437"/>
                    <a:pt x="1540002" y="889434"/>
                  </a:cubicBezTo>
                  <a:cubicBezTo>
                    <a:pt x="1576197" y="884386"/>
                    <a:pt x="1611535" y="877433"/>
                    <a:pt x="1647158" y="871242"/>
                  </a:cubicBezTo>
                  <a:lnTo>
                    <a:pt x="1698117" y="862193"/>
                  </a:lnTo>
                  <a:lnTo>
                    <a:pt x="1742789" y="854668"/>
                  </a:lnTo>
                  <a:cubicBezTo>
                    <a:pt x="1804035" y="845048"/>
                    <a:pt x="1867472" y="835428"/>
                    <a:pt x="1931003" y="826950"/>
                  </a:cubicBezTo>
                  <a:cubicBezTo>
                    <a:pt x="2058353" y="810282"/>
                    <a:pt x="2186750" y="795327"/>
                    <a:pt x="2314861" y="783897"/>
                  </a:cubicBezTo>
                  <a:cubicBezTo>
                    <a:pt x="2378964" y="778087"/>
                    <a:pt x="2442972" y="772467"/>
                    <a:pt x="2506885" y="768086"/>
                  </a:cubicBezTo>
                  <a:cubicBezTo>
                    <a:pt x="2538794" y="765990"/>
                    <a:pt x="2570798" y="763800"/>
                    <a:pt x="2602611" y="762085"/>
                  </a:cubicBezTo>
                  <a:cubicBezTo>
                    <a:pt x="2634520" y="760180"/>
                    <a:pt x="2666333" y="758370"/>
                    <a:pt x="2698052" y="756846"/>
                  </a:cubicBezTo>
                  <a:cubicBezTo>
                    <a:pt x="2761583" y="753894"/>
                    <a:pt x="2825020" y="751703"/>
                    <a:pt x="2887980" y="750846"/>
                  </a:cubicBezTo>
                  <a:cubicBezTo>
                    <a:pt x="2951036" y="749417"/>
                    <a:pt x="3013615" y="749322"/>
                    <a:pt x="3075813" y="750179"/>
                  </a:cubicBezTo>
                  <a:cubicBezTo>
                    <a:pt x="3106865" y="750846"/>
                    <a:pt x="3137916" y="751417"/>
                    <a:pt x="3168587" y="752751"/>
                  </a:cubicBezTo>
                  <a:cubicBezTo>
                    <a:pt x="3199448" y="753703"/>
                    <a:pt x="3229928" y="755227"/>
                    <a:pt x="3260408" y="756656"/>
                  </a:cubicBezTo>
                  <a:cubicBezTo>
                    <a:pt x="3320987" y="760466"/>
                    <a:pt x="3381470" y="764562"/>
                    <a:pt x="3440049" y="771610"/>
                  </a:cubicBezTo>
                  <a:cubicBezTo>
                    <a:pt x="3454908" y="773039"/>
                    <a:pt x="3469386" y="775039"/>
                    <a:pt x="3483864" y="776849"/>
                  </a:cubicBezTo>
                  <a:lnTo>
                    <a:pt x="3528536" y="782469"/>
                  </a:lnTo>
                  <a:lnTo>
                    <a:pt x="3628549" y="796089"/>
                  </a:lnTo>
                  <a:lnTo>
                    <a:pt x="3828574" y="823140"/>
                  </a:lnTo>
                  <a:cubicBezTo>
                    <a:pt x="3962019" y="840190"/>
                    <a:pt x="4095750" y="858573"/>
                    <a:pt x="4231196" y="874099"/>
                  </a:cubicBezTo>
                  <a:lnTo>
                    <a:pt x="4433126" y="897435"/>
                  </a:lnTo>
                  <a:lnTo>
                    <a:pt x="4485990" y="903246"/>
                  </a:lnTo>
                  <a:cubicBezTo>
                    <a:pt x="4503897" y="905151"/>
                    <a:pt x="4521708" y="907341"/>
                    <a:pt x="4539806" y="908961"/>
                  </a:cubicBezTo>
                  <a:lnTo>
                    <a:pt x="4593908" y="914199"/>
                  </a:lnTo>
                  <a:lnTo>
                    <a:pt x="4648296" y="918771"/>
                  </a:lnTo>
                  <a:cubicBezTo>
                    <a:pt x="4793456" y="930392"/>
                    <a:pt x="4942237" y="935631"/>
                    <a:pt x="5092446" y="931154"/>
                  </a:cubicBezTo>
                  <a:cubicBezTo>
                    <a:pt x="5242274" y="927249"/>
                    <a:pt x="5393627" y="911437"/>
                    <a:pt x="5533168" y="891816"/>
                  </a:cubicBezTo>
                  <a:cubicBezTo>
                    <a:pt x="5673471" y="872289"/>
                    <a:pt x="5798820" y="851906"/>
                    <a:pt x="5918169" y="840666"/>
                  </a:cubicBezTo>
                  <a:cubicBezTo>
                    <a:pt x="5948077" y="837809"/>
                    <a:pt x="5977795" y="835237"/>
                    <a:pt x="6007323" y="833237"/>
                  </a:cubicBezTo>
                  <a:cubicBezTo>
                    <a:pt x="6022086" y="832094"/>
                    <a:pt x="6036945" y="831332"/>
                    <a:pt x="6051709" y="830570"/>
                  </a:cubicBezTo>
                  <a:lnTo>
                    <a:pt x="6097429" y="828379"/>
                  </a:lnTo>
                  <a:cubicBezTo>
                    <a:pt x="6158960" y="825236"/>
                    <a:pt x="6223445" y="823807"/>
                    <a:pt x="6287834" y="822569"/>
                  </a:cubicBezTo>
                  <a:cubicBezTo>
                    <a:pt x="6417374" y="820664"/>
                    <a:pt x="6549485" y="820188"/>
                    <a:pt x="6681597" y="821235"/>
                  </a:cubicBezTo>
                  <a:cubicBezTo>
                    <a:pt x="6813899" y="822378"/>
                    <a:pt x="6946773" y="823617"/>
                    <a:pt x="7079647" y="826569"/>
                  </a:cubicBezTo>
                  <a:cubicBezTo>
                    <a:pt x="7212520" y="828951"/>
                    <a:pt x="7345585" y="831903"/>
                    <a:pt x="7478173" y="836094"/>
                  </a:cubicBezTo>
                  <a:cubicBezTo>
                    <a:pt x="7610475" y="839714"/>
                    <a:pt x="7743539" y="844953"/>
                    <a:pt x="7871937" y="851430"/>
                  </a:cubicBezTo>
                  <a:lnTo>
                    <a:pt x="7919657" y="854097"/>
                  </a:lnTo>
                  <a:cubicBezTo>
                    <a:pt x="7935564" y="854954"/>
                    <a:pt x="7949756" y="856192"/>
                    <a:pt x="7964901" y="857240"/>
                  </a:cubicBezTo>
                  <a:lnTo>
                    <a:pt x="8015955" y="861050"/>
                  </a:lnTo>
                  <a:cubicBezTo>
                    <a:pt x="8035195" y="862383"/>
                    <a:pt x="8053769" y="863622"/>
                    <a:pt x="8072247" y="864384"/>
                  </a:cubicBezTo>
                  <a:cubicBezTo>
                    <a:pt x="8145780" y="867527"/>
                    <a:pt x="8216456" y="868479"/>
                    <a:pt x="8286750" y="868384"/>
                  </a:cubicBezTo>
                  <a:cubicBezTo>
                    <a:pt x="8427148" y="867527"/>
                    <a:pt x="8565452" y="862574"/>
                    <a:pt x="8704040" y="853716"/>
                  </a:cubicBezTo>
                  <a:cubicBezTo>
                    <a:pt x="8842534" y="844762"/>
                    <a:pt x="8980741" y="832284"/>
                    <a:pt x="9120188" y="814092"/>
                  </a:cubicBezTo>
                  <a:cubicBezTo>
                    <a:pt x="9140761" y="811425"/>
                    <a:pt x="9161336" y="808567"/>
                    <a:pt x="9181909" y="805519"/>
                  </a:cubicBezTo>
                  <a:lnTo>
                    <a:pt x="9181909" y="396420"/>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9" name="Freeform: Shape 28">
              <a:extLst>
                <a:ext uri="{FF2B5EF4-FFF2-40B4-BE49-F238E27FC236}">
                  <a16:creationId xmlns:a16="http://schemas.microsoft.com/office/drawing/2014/main" id="{60ECD12F-47FF-48FE-A827-069775A8AD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199381"/>
              <a:ext cx="12188952" cy="902694"/>
            </a:xfrm>
            <a:custGeom>
              <a:avLst/>
              <a:gdLst>
                <a:gd name="connsiteX0" fmla="*/ 9182100 w 9182100"/>
                <a:gd name="connsiteY0" fmla="*/ 351088 h 765639"/>
                <a:gd name="connsiteX1" fmla="*/ 9178480 w 9182100"/>
                <a:gd name="connsiteY1" fmla="*/ 350993 h 765639"/>
                <a:gd name="connsiteX2" fmla="*/ 8783955 w 9182100"/>
                <a:gd name="connsiteY2" fmla="*/ 327561 h 765639"/>
                <a:gd name="connsiteX3" fmla="*/ 8390763 w 9182100"/>
                <a:gd name="connsiteY3" fmla="*/ 288795 h 765639"/>
                <a:gd name="connsiteX4" fmla="*/ 8199502 w 9182100"/>
                <a:gd name="connsiteY4" fmla="*/ 262601 h 765639"/>
                <a:gd name="connsiteX5" fmla="*/ 8153972 w 9182100"/>
                <a:gd name="connsiteY5" fmla="*/ 254886 h 765639"/>
                <a:gd name="connsiteX6" fmla="*/ 8131588 w 9182100"/>
                <a:gd name="connsiteY6" fmla="*/ 250790 h 765639"/>
                <a:gd name="connsiteX7" fmla="*/ 8104632 w 9182100"/>
                <a:gd name="connsiteY7" fmla="*/ 246504 h 765639"/>
                <a:gd name="connsiteX8" fmla="*/ 8050911 w 9182100"/>
                <a:gd name="connsiteY8" fmla="*/ 238217 h 765639"/>
                <a:gd name="connsiteX9" fmla="*/ 7998810 w 9182100"/>
                <a:gd name="connsiteY9" fmla="*/ 230978 h 765639"/>
                <a:gd name="connsiteX10" fmla="*/ 7589902 w 9182100"/>
                <a:gd name="connsiteY10" fmla="*/ 183925 h 765639"/>
                <a:gd name="connsiteX11" fmla="*/ 7183469 w 9182100"/>
                <a:gd name="connsiteY11" fmla="*/ 147634 h 765639"/>
                <a:gd name="connsiteX12" fmla="*/ 6775990 w 9182100"/>
                <a:gd name="connsiteY12" fmla="*/ 119821 h 765639"/>
                <a:gd name="connsiteX13" fmla="*/ 6364795 w 9182100"/>
                <a:gd name="connsiteY13" fmla="*/ 102391 h 765639"/>
                <a:gd name="connsiteX14" fmla="*/ 6154293 w 9182100"/>
                <a:gd name="connsiteY14" fmla="*/ 100581 h 765639"/>
                <a:gd name="connsiteX15" fmla="*/ 6100287 w 9182100"/>
                <a:gd name="connsiteY15" fmla="*/ 101343 h 765639"/>
                <a:gd name="connsiteX16" fmla="*/ 6045327 w 9182100"/>
                <a:gd name="connsiteY16" fmla="*/ 103438 h 765639"/>
                <a:gd name="connsiteX17" fmla="*/ 5935980 w 9182100"/>
                <a:gd name="connsiteY17" fmla="*/ 110296 h 765639"/>
                <a:gd name="connsiteX18" fmla="*/ 5523357 w 9182100"/>
                <a:gd name="connsiteY18" fmla="*/ 157635 h 765639"/>
                <a:gd name="connsiteX19" fmla="*/ 5149882 w 9182100"/>
                <a:gd name="connsiteY19" fmla="*/ 185639 h 765639"/>
                <a:gd name="connsiteX20" fmla="*/ 4777073 w 9182100"/>
                <a:gd name="connsiteY20" fmla="*/ 170685 h 765639"/>
                <a:gd name="connsiteX21" fmla="*/ 4729925 w 9182100"/>
                <a:gd name="connsiteY21" fmla="*/ 166208 h 765639"/>
                <a:gd name="connsiteX22" fmla="*/ 4682585 w 9182100"/>
                <a:gd name="connsiteY22" fmla="*/ 161064 h 765639"/>
                <a:gd name="connsiteX23" fmla="*/ 4635151 w 9182100"/>
                <a:gd name="connsiteY23" fmla="*/ 155445 h 765639"/>
                <a:gd name="connsiteX24" fmla="*/ 4611434 w 9182100"/>
                <a:gd name="connsiteY24" fmla="*/ 152492 h 765639"/>
                <a:gd name="connsiteX25" fmla="*/ 4587145 w 9182100"/>
                <a:gd name="connsiteY25" fmla="*/ 149349 h 765639"/>
                <a:gd name="connsiteX26" fmla="*/ 4387977 w 9182100"/>
                <a:gd name="connsiteY26" fmla="*/ 122774 h 765639"/>
                <a:gd name="connsiteX27" fmla="*/ 3989356 w 9182100"/>
                <a:gd name="connsiteY27" fmla="*/ 68577 h 765639"/>
                <a:gd name="connsiteX28" fmla="*/ 3789140 w 9182100"/>
                <a:gd name="connsiteY28" fmla="*/ 42192 h 765639"/>
                <a:gd name="connsiteX29" fmla="*/ 3689033 w 9182100"/>
                <a:gd name="connsiteY29" fmla="*/ 29143 h 765639"/>
                <a:gd name="connsiteX30" fmla="*/ 3634835 w 9182100"/>
                <a:gd name="connsiteY30" fmla="*/ 22571 h 765639"/>
                <a:gd name="connsiteX31" fmla="*/ 3579876 w 9182100"/>
                <a:gd name="connsiteY31" fmla="*/ 16856 h 765639"/>
                <a:gd name="connsiteX32" fmla="*/ 3147441 w 9182100"/>
                <a:gd name="connsiteY32" fmla="*/ 473 h 765639"/>
                <a:gd name="connsiteX33" fmla="*/ 2724722 w 9182100"/>
                <a:gd name="connsiteY33" fmla="*/ 22857 h 765639"/>
                <a:gd name="connsiteX34" fmla="*/ 1898428 w 9182100"/>
                <a:gd name="connsiteY34" fmla="*/ 147730 h 765639"/>
                <a:gd name="connsiteX35" fmla="*/ 1692878 w 9182100"/>
                <a:gd name="connsiteY35" fmla="*/ 195069 h 765639"/>
                <a:gd name="connsiteX36" fmla="*/ 1640205 w 9182100"/>
                <a:gd name="connsiteY36" fmla="*/ 208785 h 765639"/>
                <a:gd name="connsiteX37" fmla="*/ 1592294 w 9182100"/>
                <a:gd name="connsiteY37" fmla="*/ 221643 h 765639"/>
                <a:gd name="connsiteX38" fmla="*/ 1500092 w 9182100"/>
                <a:gd name="connsiteY38" fmla="*/ 245551 h 765639"/>
                <a:gd name="connsiteX39" fmla="*/ 1130046 w 9182100"/>
                <a:gd name="connsiteY39" fmla="*/ 318227 h 765639"/>
                <a:gd name="connsiteX40" fmla="*/ 944880 w 9182100"/>
                <a:gd name="connsiteY40" fmla="*/ 337658 h 765639"/>
                <a:gd name="connsiteX41" fmla="*/ 852583 w 9182100"/>
                <a:gd name="connsiteY41" fmla="*/ 341944 h 765639"/>
                <a:gd name="connsiteX42" fmla="*/ 760476 w 9182100"/>
                <a:gd name="connsiteY42" fmla="*/ 343087 h 765639"/>
                <a:gd name="connsiteX43" fmla="*/ 577215 w 9182100"/>
                <a:gd name="connsiteY43" fmla="*/ 332800 h 765639"/>
                <a:gd name="connsiteX44" fmla="*/ 394907 w 9182100"/>
                <a:gd name="connsiteY44" fmla="*/ 305463 h 765639"/>
                <a:gd name="connsiteX45" fmla="*/ 211265 w 9182100"/>
                <a:gd name="connsiteY45" fmla="*/ 261363 h 765639"/>
                <a:gd name="connsiteX46" fmla="*/ 17526 w 9182100"/>
                <a:gd name="connsiteY46" fmla="*/ 204880 h 765639"/>
                <a:gd name="connsiteX47" fmla="*/ 0 w 9182100"/>
                <a:gd name="connsiteY47" fmla="*/ 199927 h 765639"/>
                <a:gd name="connsiteX48" fmla="*/ 0 w 9182100"/>
                <a:gd name="connsiteY48" fmla="*/ 526920 h 765639"/>
                <a:gd name="connsiteX49" fmla="*/ 100298 w 9182100"/>
                <a:gd name="connsiteY49" fmla="*/ 571973 h 765639"/>
                <a:gd name="connsiteX50" fmla="*/ 301562 w 9182100"/>
                <a:gd name="connsiteY50" fmla="*/ 649697 h 765639"/>
                <a:gd name="connsiteX51" fmla="*/ 731044 w 9182100"/>
                <a:gd name="connsiteY51" fmla="*/ 746947 h 765639"/>
                <a:gd name="connsiteX52" fmla="*/ 1168241 w 9182100"/>
                <a:gd name="connsiteY52" fmla="*/ 762759 h 765639"/>
                <a:gd name="connsiteX53" fmla="*/ 1596581 w 9182100"/>
                <a:gd name="connsiteY53" fmla="*/ 716944 h 765639"/>
                <a:gd name="connsiteX54" fmla="*/ 1701641 w 9182100"/>
                <a:gd name="connsiteY54" fmla="*/ 697894 h 765639"/>
                <a:gd name="connsiteX55" fmla="*/ 1752124 w 9182100"/>
                <a:gd name="connsiteY55" fmla="*/ 688273 h 765639"/>
                <a:gd name="connsiteX56" fmla="*/ 1797939 w 9182100"/>
                <a:gd name="connsiteY56" fmla="*/ 679891 h 765639"/>
                <a:gd name="connsiteX57" fmla="*/ 1988630 w 9182100"/>
                <a:gd name="connsiteY57" fmla="*/ 649316 h 765639"/>
                <a:gd name="connsiteX58" fmla="*/ 2376297 w 9182100"/>
                <a:gd name="connsiteY58" fmla="*/ 601691 h 765639"/>
                <a:gd name="connsiteX59" fmla="*/ 2570416 w 9182100"/>
                <a:gd name="connsiteY59" fmla="*/ 584165 h 765639"/>
                <a:gd name="connsiteX60" fmla="*/ 2764155 w 9182100"/>
                <a:gd name="connsiteY60" fmla="*/ 571497 h 765639"/>
                <a:gd name="connsiteX61" fmla="*/ 2956941 w 9182100"/>
                <a:gd name="connsiteY61" fmla="*/ 564163 h 765639"/>
                <a:gd name="connsiteX62" fmla="*/ 3148298 w 9182100"/>
                <a:gd name="connsiteY62" fmla="*/ 562639 h 765639"/>
                <a:gd name="connsiteX63" fmla="*/ 3337274 w 9182100"/>
                <a:gd name="connsiteY63" fmla="*/ 568544 h 765639"/>
                <a:gd name="connsiteX64" fmla="*/ 3522345 w 9182100"/>
                <a:gd name="connsiteY64" fmla="*/ 583308 h 765639"/>
                <a:gd name="connsiteX65" fmla="*/ 3567779 w 9182100"/>
                <a:gd name="connsiteY65" fmla="*/ 588642 h 765639"/>
                <a:gd name="connsiteX66" fmla="*/ 3613785 w 9182100"/>
                <a:gd name="connsiteY66" fmla="*/ 594357 h 765639"/>
                <a:gd name="connsiteX67" fmla="*/ 3713798 w 9182100"/>
                <a:gd name="connsiteY67" fmla="*/ 607882 h 765639"/>
                <a:gd name="connsiteX68" fmla="*/ 3913823 w 9182100"/>
                <a:gd name="connsiteY68" fmla="*/ 634838 h 765639"/>
                <a:gd name="connsiteX69" fmla="*/ 4315873 w 9182100"/>
                <a:gd name="connsiteY69" fmla="*/ 686273 h 765639"/>
                <a:gd name="connsiteX70" fmla="*/ 4517422 w 9182100"/>
                <a:gd name="connsiteY70" fmla="*/ 710086 h 765639"/>
                <a:gd name="connsiteX71" fmla="*/ 4728972 w 9182100"/>
                <a:gd name="connsiteY71" fmla="*/ 731422 h 765639"/>
                <a:gd name="connsiteX72" fmla="*/ 5162931 w 9182100"/>
                <a:gd name="connsiteY72" fmla="*/ 744185 h 765639"/>
                <a:gd name="connsiteX73" fmla="*/ 5594033 w 9182100"/>
                <a:gd name="connsiteY73" fmla="*/ 706466 h 765639"/>
                <a:gd name="connsiteX74" fmla="*/ 5982939 w 9182100"/>
                <a:gd name="connsiteY74" fmla="*/ 655793 h 765639"/>
                <a:gd name="connsiteX75" fmla="*/ 6075045 w 9182100"/>
                <a:gd name="connsiteY75" fmla="*/ 648459 h 765639"/>
                <a:gd name="connsiteX76" fmla="*/ 6167819 w 9182100"/>
                <a:gd name="connsiteY76" fmla="*/ 643887 h 765639"/>
                <a:gd name="connsiteX77" fmla="*/ 6361081 w 9182100"/>
                <a:gd name="connsiteY77" fmla="*/ 639124 h 765639"/>
                <a:gd name="connsiteX78" fmla="*/ 6757321 w 9182100"/>
                <a:gd name="connsiteY78" fmla="*/ 640458 h 765639"/>
                <a:gd name="connsiteX79" fmla="*/ 7156704 w 9182100"/>
                <a:gd name="connsiteY79" fmla="*/ 649030 h 765639"/>
                <a:gd name="connsiteX80" fmla="*/ 7556373 w 9182100"/>
                <a:gd name="connsiteY80" fmla="*/ 662365 h 765639"/>
                <a:gd name="connsiteX81" fmla="*/ 7952328 w 9182100"/>
                <a:gd name="connsiteY81" fmla="*/ 682177 h 765639"/>
                <a:gd name="connsiteX82" fmla="*/ 8000714 w 9182100"/>
                <a:gd name="connsiteY82" fmla="*/ 685511 h 765639"/>
                <a:gd name="connsiteX83" fmla="*/ 8047196 w 9182100"/>
                <a:gd name="connsiteY83" fmla="*/ 689416 h 765639"/>
                <a:gd name="connsiteX84" fmla="*/ 8097965 w 9182100"/>
                <a:gd name="connsiteY84" fmla="*/ 693893 h 765639"/>
                <a:gd name="connsiteX85" fmla="*/ 8152733 w 9182100"/>
                <a:gd name="connsiteY85" fmla="*/ 697894 h 765639"/>
                <a:gd name="connsiteX86" fmla="*/ 8363903 w 9182100"/>
                <a:gd name="connsiteY86" fmla="*/ 705133 h 765639"/>
                <a:gd name="connsiteX87" fmla="*/ 8777764 w 9182100"/>
                <a:gd name="connsiteY87" fmla="*/ 698084 h 765639"/>
                <a:gd name="connsiteX88" fmla="*/ 9182005 w 9182100"/>
                <a:gd name="connsiteY88" fmla="*/ 668366 h 765639"/>
                <a:gd name="connsiteX89" fmla="*/ 9182005 w 9182100"/>
                <a:gd name="connsiteY89" fmla="*/ 351088 h 7656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9182100" h="765639">
                  <a:moveTo>
                    <a:pt x="9182100" y="351088"/>
                  </a:moveTo>
                  <a:cubicBezTo>
                    <a:pt x="9180862" y="351088"/>
                    <a:pt x="9179719" y="350993"/>
                    <a:pt x="9178480" y="350993"/>
                  </a:cubicBezTo>
                  <a:cubicBezTo>
                    <a:pt x="9047607" y="346421"/>
                    <a:pt x="8915591" y="337944"/>
                    <a:pt x="8783955" y="327561"/>
                  </a:cubicBezTo>
                  <a:cubicBezTo>
                    <a:pt x="8652320" y="316894"/>
                    <a:pt x="8520589" y="304416"/>
                    <a:pt x="8390763" y="288795"/>
                  </a:cubicBezTo>
                  <a:cubicBezTo>
                    <a:pt x="8325898" y="281175"/>
                    <a:pt x="8261509" y="272602"/>
                    <a:pt x="8199502" y="262601"/>
                  </a:cubicBezTo>
                  <a:cubicBezTo>
                    <a:pt x="8184070" y="260029"/>
                    <a:pt x="8168831" y="257553"/>
                    <a:pt x="8153972" y="254886"/>
                  </a:cubicBezTo>
                  <a:lnTo>
                    <a:pt x="8131588" y="250790"/>
                  </a:lnTo>
                  <a:lnTo>
                    <a:pt x="8104632" y="246504"/>
                  </a:lnTo>
                  <a:cubicBezTo>
                    <a:pt x="8086725" y="243741"/>
                    <a:pt x="8068247" y="240598"/>
                    <a:pt x="8050911" y="238217"/>
                  </a:cubicBezTo>
                  <a:lnTo>
                    <a:pt x="7998810" y="230978"/>
                  </a:lnTo>
                  <a:cubicBezTo>
                    <a:pt x="7860697" y="212023"/>
                    <a:pt x="7725633" y="198021"/>
                    <a:pt x="7589902" y="183925"/>
                  </a:cubicBezTo>
                  <a:cubicBezTo>
                    <a:pt x="7454360" y="170304"/>
                    <a:pt x="7319010" y="158779"/>
                    <a:pt x="7183469" y="147634"/>
                  </a:cubicBezTo>
                  <a:cubicBezTo>
                    <a:pt x="7047929" y="137252"/>
                    <a:pt x="6912198" y="127632"/>
                    <a:pt x="6775990" y="119821"/>
                  </a:cubicBezTo>
                  <a:cubicBezTo>
                    <a:pt x="6639592" y="112582"/>
                    <a:pt x="6503194" y="105439"/>
                    <a:pt x="6364795" y="102391"/>
                  </a:cubicBezTo>
                  <a:cubicBezTo>
                    <a:pt x="6295263" y="101057"/>
                    <a:pt x="6225826" y="99819"/>
                    <a:pt x="6154293" y="100581"/>
                  </a:cubicBezTo>
                  <a:cubicBezTo>
                    <a:pt x="6136577" y="100581"/>
                    <a:pt x="6118860" y="100581"/>
                    <a:pt x="6100287" y="101343"/>
                  </a:cubicBezTo>
                  <a:cubicBezTo>
                    <a:pt x="6081903" y="101819"/>
                    <a:pt x="6063615" y="102486"/>
                    <a:pt x="6045327" y="103438"/>
                  </a:cubicBezTo>
                  <a:cubicBezTo>
                    <a:pt x="6008656" y="104962"/>
                    <a:pt x="5972175" y="107439"/>
                    <a:pt x="5935980" y="110296"/>
                  </a:cubicBezTo>
                  <a:cubicBezTo>
                    <a:pt x="5790724" y="121631"/>
                    <a:pt x="5651659" y="142110"/>
                    <a:pt x="5523357" y="157635"/>
                  </a:cubicBezTo>
                  <a:cubicBezTo>
                    <a:pt x="5394484" y="173542"/>
                    <a:pt x="5273040" y="183543"/>
                    <a:pt x="5149882" y="185639"/>
                  </a:cubicBezTo>
                  <a:cubicBezTo>
                    <a:pt x="5027010" y="187925"/>
                    <a:pt x="4902803" y="182210"/>
                    <a:pt x="4777073" y="170685"/>
                  </a:cubicBezTo>
                  <a:lnTo>
                    <a:pt x="4729925" y="166208"/>
                  </a:lnTo>
                  <a:lnTo>
                    <a:pt x="4682585" y="161064"/>
                  </a:lnTo>
                  <a:cubicBezTo>
                    <a:pt x="4666869" y="159445"/>
                    <a:pt x="4650963" y="157350"/>
                    <a:pt x="4635151" y="155445"/>
                  </a:cubicBezTo>
                  <a:lnTo>
                    <a:pt x="4611434" y="152492"/>
                  </a:lnTo>
                  <a:cubicBezTo>
                    <a:pt x="4603623" y="151539"/>
                    <a:pt x="4595622" y="150587"/>
                    <a:pt x="4587145" y="149349"/>
                  </a:cubicBezTo>
                  <a:lnTo>
                    <a:pt x="4387977" y="122774"/>
                  </a:lnTo>
                  <a:lnTo>
                    <a:pt x="3989356" y="68577"/>
                  </a:lnTo>
                  <a:lnTo>
                    <a:pt x="3789140" y="42192"/>
                  </a:lnTo>
                  <a:lnTo>
                    <a:pt x="3689033" y="29143"/>
                  </a:lnTo>
                  <a:lnTo>
                    <a:pt x="3634835" y="22571"/>
                  </a:lnTo>
                  <a:cubicBezTo>
                    <a:pt x="3616452" y="20285"/>
                    <a:pt x="3598069" y="18380"/>
                    <a:pt x="3579876" y="16856"/>
                  </a:cubicBezTo>
                  <a:cubicBezTo>
                    <a:pt x="3433667" y="3140"/>
                    <a:pt x="3289840" y="-1622"/>
                    <a:pt x="3147441" y="473"/>
                  </a:cubicBezTo>
                  <a:cubicBezTo>
                    <a:pt x="3005138" y="2283"/>
                    <a:pt x="2864263" y="10188"/>
                    <a:pt x="2724722" y="22857"/>
                  </a:cubicBezTo>
                  <a:cubicBezTo>
                    <a:pt x="2445353" y="48098"/>
                    <a:pt x="2171129" y="90198"/>
                    <a:pt x="1898428" y="147730"/>
                  </a:cubicBezTo>
                  <a:cubicBezTo>
                    <a:pt x="1830134" y="162208"/>
                    <a:pt x="1762030" y="177448"/>
                    <a:pt x="1692878" y="195069"/>
                  </a:cubicBezTo>
                  <a:lnTo>
                    <a:pt x="1640205" y="208785"/>
                  </a:lnTo>
                  <a:lnTo>
                    <a:pt x="1592294" y="221643"/>
                  </a:lnTo>
                  <a:cubicBezTo>
                    <a:pt x="1561624" y="229740"/>
                    <a:pt x="1530858" y="238503"/>
                    <a:pt x="1500092" y="245551"/>
                  </a:cubicBezTo>
                  <a:cubicBezTo>
                    <a:pt x="1377125" y="276412"/>
                    <a:pt x="1253490" y="300987"/>
                    <a:pt x="1130046" y="318227"/>
                  </a:cubicBezTo>
                  <a:cubicBezTo>
                    <a:pt x="1068229" y="326895"/>
                    <a:pt x="1006602" y="333086"/>
                    <a:pt x="944880" y="337658"/>
                  </a:cubicBezTo>
                  <a:cubicBezTo>
                    <a:pt x="914114" y="339277"/>
                    <a:pt x="883253" y="341563"/>
                    <a:pt x="852583" y="341944"/>
                  </a:cubicBezTo>
                  <a:cubicBezTo>
                    <a:pt x="821817" y="343278"/>
                    <a:pt x="791147" y="342992"/>
                    <a:pt x="760476" y="343087"/>
                  </a:cubicBezTo>
                  <a:cubicBezTo>
                    <a:pt x="699230" y="342135"/>
                    <a:pt x="638175" y="338706"/>
                    <a:pt x="577215" y="332800"/>
                  </a:cubicBezTo>
                  <a:cubicBezTo>
                    <a:pt x="516255" y="326895"/>
                    <a:pt x="455771" y="317179"/>
                    <a:pt x="394907" y="305463"/>
                  </a:cubicBezTo>
                  <a:cubicBezTo>
                    <a:pt x="334137" y="293557"/>
                    <a:pt x="273368" y="278412"/>
                    <a:pt x="211265" y="261363"/>
                  </a:cubicBezTo>
                  <a:cubicBezTo>
                    <a:pt x="149066" y="244123"/>
                    <a:pt x="85820" y="224310"/>
                    <a:pt x="17526" y="204880"/>
                  </a:cubicBezTo>
                  <a:cubicBezTo>
                    <a:pt x="11716" y="203165"/>
                    <a:pt x="5906" y="201546"/>
                    <a:pt x="0" y="199927"/>
                  </a:cubicBezTo>
                  <a:lnTo>
                    <a:pt x="0" y="526920"/>
                  </a:lnTo>
                  <a:cubicBezTo>
                    <a:pt x="32576" y="541874"/>
                    <a:pt x="66104" y="557114"/>
                    <a:pt x="100298" y="571973"/>
                  </a:cubicBezTo>
                  <a:cubicBezTo>
                    <a:pt x="164973" y="600167"/>
                    <a:pt x="232410" y="626456"/>
                    <a:pt x="301562" y="649697"/>
                  </a:cubicBezTo>
                  <a:cubicBezTo>
                    <a:pt x="439865" y="696655"/>
                    <a:pt x="585216" y="728754"/>
                    <a:pt x="731044" y="746947"/>
                  </a:cubicBezTo>
                  <a:cubicBezTo>
                    <a:pt x="876967" y="764664"/>
                    <a:pt x="1023652" y="769426"/>
                    <a:pt x="1168241" y="762759"/>
                  </a:cubicBezTo>
                  <a:cubicBezTo>
                    <a:pt x="1313021" y="756663"/>
                    <a:pt x="1455896" y="740185"/>
                    <a:pt x="1596581" y="716944"/>
                  </a:cubicBezTo>
                  <a:cubicBezTo>
                    <a:pt x="1632014" y="711610"/>
                    <a:pt x="1666685" y="704371"/>
                    <a:pt x="1701641" y="697894"/>
                  </a:cubicBezTo>
                  <a:lnTo>
                    <a:pt x="1752124" y="688273"/>
                  </a:lnTo>
                  <a:lnTo>
                    <a:pt x="1797939" y="679891"/>
                  </a:lnTo>
                  <a:cubicBezTo>
                    <a:pt x="1860328" y="669128"/>
                    <a:pt x="1924431" y="658746"/>
                    <a:pt x="1988630" y="649316"/>
                  </a:cubicBezTo>
                  <a:cubicBezTo>
                    <a:pt x="2117217" y="630838"/>
                    <a:pt x="2246852" y="614645"/>
                    <a:pt x="2376297" y="601691"/>
                  </a:cubicBezTo>
                  <a:cubicBezTo>
                    <a:pt x="2441067" y="595214"/>
                    <a:pt x="2505742" y="589118"/>
                    <a:pt x="2570416" y="584165"/>
                  </a:cubicBezTo>
                  <a:cubicBezTo>
                    <a:pt x="2635091" y="579402"/>
                    <a:pt x="2699671" y="574831"/>
                    <a:pt x="2764155" y="571497"/>
                  </a:cubicBezTo>
                  <a:cubicBezTo>
                    <a:pt x="2828639" y="568068"/>
                    <a:pt x="2892933" y="565401"/>
                    <a:pt x="2956941" y="564163"/>
                  </a:cubicBezTo>
                  <a:cubicBezTo>
                    <a:pt x="3021045" y="562353"/>
                    <a:pt x="3084766" y="561972"/>
                    <a:pt x="3148298" y="562639"/>
                  </a:cubicBezTo>
                  <a:cubicBezTo>
                    <a:pt x="3211735" y="563305"/>
                    <a:pt x="3274695" y="565591"/>
                    <a:pt x="3337274" y="568544"/>
                  </a:cubicBezTo>
                  <a:cubicBezTo>
                    <a:pt x="3399568" y="572259"/>
                    <a:pt x="3461671" y="576259"/>
                    <a:pt x="3522345" y="583308"/>
                  </a:cubicBezTo>
                  <a:cubicBezTo>
                    <a:pt x="3537680" y="584737"/>
                    <a:pt x="3552730" y="586737"/>
                    <a:pt x="3567779" y="588642"/>
                  </a:cubicBezTo>
                  <a:lnTo>
                    <a:pt x="3613785" y="594357"/>
                  </a:lnTo>
                  <a:lnTo>
                    <a:pt x="3713798" y="607882"/>
                  </a:lnTo>
                  <a:lnTo>
                    <a:pt x="3913823" y="634838"/>
                  </a:lnTo>
                  <a:cubicBezTo>
                    <a:pt x="4047268" y="652078"/>
                    <a:pt x="4180904" y="670366"/>
                    <a:pt x="4315873" y="686273"/>
                  </a:cubicBezTo>
                  <a:lnTo>
                    <a:pt x="4517422" y="710086"/>
                  </a:lnTo>
                  <a:cubicBezTo>
                    <a:pt x="4586573" y="717896"/>
                    <a:pt x="4657916" y="725992"/>
                    <a:pt x="4728972" y="731422"/>
                  </a:cubicBezTo>
                  <a:cubicBezTo>
                    <a:pt x="4871371" y="743042"/>
                    <a:pt x="5016627" y="748376"/>
                    <a:pt x="5162931" y="744185"/>
                  </a:cubicBezTo>
                  <a:cubicBezTo>
                    <a:pt x="5308949" y="740566"/>
                    <a:pt x="5456111" y="725611"/>
                    <a:pt x="5594033" y="706466"/>
                  </a:cubicBezTo>
                  <a:cubicBezTo>
                    <a:pt x="5732621" y="687511"/>
                    <a:pt x="5859876" y="667033"/>
                    <a:pt x="5982939" y="655793"/>
                  </a:cubicBezTo>
                  <a:cubicBezTo>
                    <a:pt x="6013799" y="652936"/>
                    <a:pt x="6044375" y="650364"/>
                    <a:pt x="6075045" y="648459"/>
                  </a:cubicBezTo>
                  <a:cubicBezTo>
                    <a:pt x="6105906" y="646363"/>
                    <a:pt x="6135529" y="645125"/>
                    <a:pt x="6167819" y="643887"/>
                  </a:cubicBezTo>
                  <a:cubicBezTo>
                    <a:pt x="6230779" y="641125"/>
                    <a:pt x="6295930" y="640077"/>
                    <a:pt x="6361081" y="639124"/>
                  </a:cubicBezTo>
                  <a:cubicBezTo>
                    <a:pt x="6491955" y="637981"/>
                    <a:pt x="6624638" y="638553"/>
                    <a:pt x="6757321" y="640458"/>
                  </a:cubicBezTo>
                  <a:cubicBezTo>
                    <a:pt x="6890195" y="642553"/>
                    <a:pt x="7023449" y="645030"/>
                    <a:pt x="7156704" y="649030"/>
                  </a:cubicBezTo>
                  <a:cubicBezTo>
                    <a:pt x="7289959" y="652650"/>
                    <a:pt x="7423404" y="656841"/>
                    <a:pt x="7556373" y="662365"/>
                  </a:cubicBezTo>
                  <a:cubicBezTo>
                    <a:pt x="7689152" y="667509"/>
                    <a:pt x="7822502" y="673986"/>
                    <a:pt x="7952328" y="682177"/>
                  </a:cubicBezTo>
                  <a:lnTo>
                    <a:pt x="8000714" y="685511"/>
                  </a:lnTo>
                  <a:cubicBezTo>
                    <a:pt x="8016811" y="686654"/>
                    <a:pt x="8031670" y="688178"/>
                    <a:pt x="8047196" y="689416"/>
                  </a:cubicBezTo>
                  <a:lnTo>
                    <a:pt x="8097965" y="693893"/>
                  </a:lnTo>
                  <a:cubicBezTo>
                    <a:pt x="8116539" y="695417"/>
                    <a:pt x="8134731" y="696846"/>
                    <a:pt x="8152733" y="697894"/>
                  </a:cubicBezTo>
                  <a:cubicBezTo>
                    <a:pt x="8224647" y="701989"/>
                    <a:pt x="8294465" y="704085"/>
                    <a:pt x="8363903" y="705133"/>
                  </a:cubicBezTo>
                  <a:cubicBezTo>
                    <a:pt x="8502777" y="706657"/>
                    <a:pt x="8640223" y="704180"/>
                    <a:pt x="8777764" y="698084"/>
                  </a:cubicBezTo>
                  <a:cubicBezTo>
                    <a:pt x="8912352" y="692083"/>
                    <a:pt x="9046845" y="682749"/>
                    <a:pt x="9182005" y="668366"/>
                  </a:cubicBezTo>
                  <a:lnTo>
                    <a:pt x="9182005" y="351088"/>
                  </a:lnTo>
                  <a:close/>
                </a:path>
              </a:pathLst>
            </a:custGeom>
            <a:solidFill>
              <a:schemeClr val="bg1">
                <a:alpha val="30000"/>
              </a:schemeClr>
            </a:solidFill>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30" name="Freeform: Shape 29">
              <a:extLst>
                <a:ext uri="{FF2B5EF4-FFF2-40B4-BE49-F238E27FC236}">
                  <a16:creationId xmlns:a16="http://schemas.microsoft.com/office/drawing/2014/main" id="{48928757-970C-4B99-9F9C-0C07E4A945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501488"/>
              <a:ext cx="12188952" cy="641669"/>
            </a:xfrm>
            <a:custGeom>
              <a:avLst/>
              <a:gdLst>
                <a:gd name="connsiteX0" fmla="*/ 9182100 w 9182100"/>
                <a:gd name="connsiteY0" fmla="*/ 154189 h 544245"/>
                <a:gd name="connsiteX1" fmla="*/ 9047702 w 9182100"/>
                <a:gd name="connsiteY1" fmla="*/ 162762 h 544245"/>
                <a:gd name="connsiteX2" fmla="*/ 8652224 w 9182100"/>
                <a:gd name="connsiteY2" fmla="*/ 178287 h 544245"/>
                <a:gd name="connsiteX3" fmla="*/ 8255603 w 9182100"/>
                <a:gd name="connsiteY3" fmla="*/ 161047 h 544245"/>
                <a:gd name="connsiteX4" fmla="*/ 8060722 w 9182100"/>
                <a:gd name="connsiteY4" fmla="*/ 140854 h 544245"/>
                <a:gd name="connsiteX5" fmla="*/ 8013478 w 9182100"/>
                <a:gd name="connsiteY5" fmla="*/ 134187 h 544245"/>
                <a:gd name="connsiteX6" fmla="*/ 7990428 w 9182100"/>
                <a:gd name="connsiteY6" fmla="*/ 130567 h 544245"/>
                <a:gd name="connsiteX7" fmla="*/ 7964139 w 9182100"/>
                <a:gd name="connsiteY7" fmla="*/ 126853 h 544245"/>
                <a:gd name="connsiteX8" fmla="*/ 7911656 w 9182100"/>
                <a:gd name="connsiteY8" fmla="*/ 119518 h 544245"/>
                <a:gd name="connsiteX9" fmla="*/ 7860220 w 9182100"/>
                <a:gd name="connsiteY9" fmla="*/ 113232 h 544245"/>
                <a:gd name="connsiteX10" fmla="*/ 7453884 w 9182100"/>
                <a:gd name="connsiteY10" fmla="*/ 70369 h 544245"/>
                <a:gd name="connsiteX11" fmla="*/ 7048976 w 9182100"/>
                <a:gd name="connsiteY11" fmla="*/ 36556 h 544245"/>
                <a:gd name="connsiteX12" fmla="*/ 6846285 w 9182100"/>
                <a:gd name="connsiteY12" fmla="*/ 22649 h 544245"/>
                <a:gd name="connsiteX13" fmla="*/ 6643212 w 9182100"/>
                <a:gd name="connsiteY13" fmla="*/ 11600 h 544245"/>
                <a:gd name="connsiteX14" fmla="*/ 6541485 w 9182100"/>
                <a:gd name="connsiteY14" fmla="*/ 7314 h 544245"/>
                <a:gd name="connsiteX15" fmla="*/ 6439567 w 9182100"/>
                <a:gd name="connsiteY15" fmla="*/ 3885 h 544245"/>
                <a:gd name="connsiteX16" fmla="*/ 6337459 w 9182100"/>
                <a:gd name="connsiteY16" fmla="*/ 1313 h 544245"/>
                <a:gd name="connsiteX17" fmla="*/ 6234970 w 9182100"/>
                <a:gd name="connsiteY17" fmla="*/ 75 h 544245"/>
                <a:gd name="connsiteX18" fmla="*/ 6027802 w 9182100"/>
                <a:gd name="connsiteY18" fmla="*/ 2265 h 544245"/>
                <a:gd name="connsiteX19" fmla="*/ 5921978 w 9182100"/>
                <a:gd name="connsiteY19" fmla="*/ 6552 h 544245"/>
                <a:gd name="connsiteX20" fmla="*/ 5815965 w 9182100"/>
                <a:gd name="connsiteY20" fmla="*/ 14362 h 544245"/>
                <a:gd name="connsiteX21" fmla="*/ 5408390 w 9182100"/>
                <a:gd name="connsiteY21" fmla="*/ 67036 h 544245"/>
                <a:gd name="connsiteX22" fmla="*/ 5023866 w 9182100"/>
                <a:gd name="connsiteY22" fmla="*/ 103992 h 544245"/>
                <a:gd name="connsiteX23" fmla="*/ 4831556 w 9182100"/>
                <a:gd name="connsiteY23" fmla="*/ 106374 h 544245"/>
                <a:gd name="connsiteX24" fmla="*/ 4637723 w 9182100"/>
                <a:gd name="connsiteY24" fmla="*/ 98754 h 544245"/>
                <a:gd name="connsiteX25" fmla="*/ 4442460 w 9182100"/>
                <a:gd name="connsiteY25" fmla="*/ 83038 h 544245"/>
                <a:gd name="connsiteX26" fmla="*/ 4341686 w 9182100"/>
                <a:gd name="connsiteY26" fmla="*/ 77227 h 544245"/>
                <a:gd name="connsiteX27" fmla="*/ 4241006 w 9182100"/>
                <a:gd name="connsiteY27" fmla="*/ 71989 h 544245"/>
                <a:gd name="connsiteX28" fmla="*/ 3836956 w 9182100"/>
                <a:gd name="connsiteY28" fmla="*/ 54177 h 544245"/>
                <a:gd name="connsiteX29" fmla="*/ 3634549 w 9182100"/>
                <a:gd name="connsiteY29" fmla="*/ 45414 h 544245"/>
                <a:gd name="connsiteX30" fmla="*/ 3533394 w 9182100"/>
                <a:gd name="connsiteY30" fmla="*/ 40461 h 544245"/>
                <a:gd name="connsiteX31" fmla="*/ 3481959 w 9182100"/>
                <a:gd name="connsiteY31" fmla="*/ 37889 h 544245"/>
                <a:gd name="connsiteX32" fmla="*/ 3430238 w 9182100"/>
                <a:gd name="connsiteY32" fmla="*/ 35889 h 544245"/>
                <a:gd name="connsiteX33" fmla="*/ 3020473 w 9182100"/>
                <a:gd name="connsiteY33" fmla="*/ 37603 h 544245"/>
                <a:gd name="connsiteX34" fmla="*/ 2614422 w 9182100"/>
                <a:gd name="connsiteY34" fmla="*/ 56844 h 544245"/>
                <a:gd name="connsiteX35" fmla="*/ 2208657 w 9182100"/>
                <a:gd name="connsiteY35" fmla="*/ 81609 h 544245"/>
                <a:gd name="connsiteX36" fmla="*/ 1800606 w 9182100"/>
                <a:gd name="connsiteY36" fmla="*/ 107612 h 544245"/>
                <a:gd name="connsiteX37" fmla="*/ 1594676 w 9182100"/>
                <a:gd name="connsiteY37" fmla="*/ 124948 h 544245"/>
                <a:gd name="connsiteX38" fmla="*/ 1491996 w 9182100"/>
                <a:gd name="connsiteY38" fmla="*/ 136568 h 544245"/>
                <a:gd name="connsiteX39" fmla="*/ 1442942 w 9182100"/>
                <a:gd name="connsiteY39" fmla="*/ 141902 h 544245"/>
                <a:gd name="connsiteX40" fmla="*/ 1418463 w 9182100"/>
                <a:gd name="connsiteY40" fmla="*/ 144664 h 544245"/>
                <a:gd name="connsiteX41" fmla="*/ 1393984 w 9182100"/>
                <a:gd name="connsiteY41" fmla="*/ 146855 h 544245"/>
                <a:gd name="connsiteX42" fmla="*/ 1006697 w 9182100"/>
                <a:gd name="connsiteY42" fmla="*/ 169810 h 544245"/>
                <a:gd name="connsiteX43" fmla="*/ 816864 w 9182100"/>
                <a:gd name="connsiteY43" fmla="*/ 170953 h 544245"/>
                <a:gd name="connsiteX44" fmla="*/ 769906 w 9182100"/>
                <a:gd name="connsiteY44" fmla="*/ 169715 h 544245"/>
                <a:gd name="connsiteX45" fmla="*/ 723043 w 9182100"/>
                <a:gd name="connsiteY45" fmla="*/ 168096 h 544245"/>
                <a:gd name="connsiteX46" fmla="*/ 676370 w 9182100"/>
                <a:gd name="connsiteY46" fmla="*/ 166286 h 544245"/>
                <a:gd name="connsiteX47" fmla="*/ 629888 w 9182100"/>
                <a:gd name="connsiteY47" fmla="*/ 163333 h 544245"/>
                <a:gd name="connsiteX48" fmla="*/ 445484 w 9182100"/>
                <a:gd name="connsiteY48" fmla="*/ 146093 h 544245"/>
                <a:gd name="connsiteX49" fmla="*/ 263366 w 9182100"/>
                <a:gd name="connsiteY49" fmla="*/ 115232 h 544245"/>
                <a:gd name="connsiteX50" fmla="*/ 81439 w 9182100"/>
                <a:gd name="connsiteY50" fmla="*/ 70369 h 544245"/>
                <a:gd name="connsiteX51" fmla="*/ 35338 w 9182100"/>
                <a:gd name="connsiteY51" fmla="*/ 57034 h 544245"/>
                <a:gd name="connsiteX52" fmla="*/ 0 w 9182100"/>
                <a:gd name="connsiteY52" fmla="*/ 46652 h 544245"/>
                <a:gd name="connsiteX53" fmla="*/ 0 w 9182100"/>
                <a:gd name="connsiteY53" fmla="*/ 426795 h 544245"/>
                <a:gd name="connsiteX54" fmla="*/ 178594 w 9182100"/>
                <a:gd name="connsiteY54" fmla="*/ 479658 h 544245"/>
                <a:gd name="connsiteX55" fmla="*/ 610457 w 9182100"/>
                <a:gd name="connsiteY55" fmla="*/ 542619 h 544245"/>
                <a:gd name="connsiteX56" fmla="*/ 826865 w 9182100"/>
                <a:gd name="connsiteY56" fmla="*/ 539666 h 544245"/>
                <a:gd name="connsiteX57" fmla="*/ 1039654 w 9182100"/>
                <a:gd name="connsiteY57" fmla="*/ 515187 h 544245"/>
                <a:gd name="connsiteX58" fmla="*/ 1449705 w 9182100"/>
                <a:gd name="connsiteY58" fmla="*/ 415270 h 544245"/>
                <a:gd name="connsiteX59" fmla="*/ 1548765 w 9182100"/>
                <a:gd name="connsiteY59" fmla="*/ 382123 h 544245"/>
                <a:gd name="connsiteX60" fmla="*/ 1642872 w 9182100"/>
                <a:gd name="connsiteY60" fmla="*/ 349261 h 544245"/>
                <a:gd name="connsiteX61" fmla="*/ 1832991 w 9182100"/>
                <a:gd name="connsiteY61" fmla="*/ 289158 h 544245"/>
                <a:gd name="connsiteX62" fmla="*/ 2222754 w 9182100"/>
                <a:gd name="connsiteY62" fmla="*/ 193623 h 544245"/>
                <a:gd name="connsiteX63" fmla="*/ 2620137 w 9182100"/>
                <a:gd name="connsiteY63" fmla="*/ 138378 h 544245"/>
                <a:gd name="connsiteX64" fmla="*/ 3020473 w 9182100"/>
                <a:gd name="connsiteY64" fmla="*/ 127234 h 544245"/>
                <a:gd name="connsiteX65" fmla="*/ 3219736 w 9182100"/>
                <a:gd name="connsiteY65" fmla="*/ 139807 h 544245"/>
                <a:gd name="connsiteX66" fmla="*/ 3318605 w 9182100"/>
                <a:gd name="connsiteY66" fmla="*/ 151713 h 544245"/>
                <a:gd name="connsiteX67" fmla="*/ 3367754 w 9182100"/>
                <a:gd name="connsiteY67" fmla="*/ 158666 h 544245"/>
                <a:gd name="connsiteX68" fmla="*/ 3416618 w 9182100"/>
                <a:gd name="connsiteY68" fmla="*/ 166858 h 544245"/>
                <a:gd name="connsiteX69" fmla="*/ 3465195 w 9182100"/>
                <a:gd name="connsiteY69" fmla="*/ 176097 h 544245"/>
                <a:gd name="connsiteX70" fmla="*/ 3513868 w 9182100"/>
                <a:gd name="connsiteY70" fmla="*/ 185908 h 544245"/>
                <a:gd name="connsiteX71" fmla="*/ 3612737 w 9182100"/>
                <a:gd name="connsiteY71" fmla="*/ 207625 h 544245"/>
                <a:gd name="connsiteX72" fmla="*/ 3810381 w 9182100"/>
                <a:gd name="connsiteY72" fmla="*/ 252106 h 544245"/>
                <a:gd name="connsiteX73" fmla="*/ 4206621 w 9182100"/>
                <a:gd name="connsiteY73" fmla="*/ 339736 h 544245"/>
                <a:gd name="connsiteX74" fmla="*/ 4306062 w 9182100"/>
                <a:gd name="connsiteY74" fmla="*/ 359834 h 544245"/>
                <a:gd name="connsiteX75" fmla="*/ 4405503 w 9182100"/>
                <a:gd name="connsiteY75" fmla="*/ 378979 h 544245"/>
                <a:gd name="connsiteX76" fmla="*/ 4611529 w 9182100"/>
                <a:gd name="connsiteY76" fmla="*/ 405745 h 544245"/>
                <a:gd name="connsiteX77" fmla="*/ 5031677 w 9182100"/>
                <a:gd name="connsiteY77" fmla="*/ 427462 h 544245"/>
                <a:gd name="connsiteX78" fmla="*/ 5243227 w 9182100"/>
                <a:gd name="connsiteY78" fmla="*/ 418699 h 544245"/>
                <a:gd name="connsiteX79" fmla="*/ 5451062 w 9182100"/>
                <a:gd name="connsiteY79" fmla="*/ 398029 h 544245"/>
                <a:gd name="connsiteX80" fmla="*/ 5844635 w 9182100"/>
                <a:gd name="connsiteY80" fmla="*/ 353071 h 544245"/>
                <a:gd name="connsiteX81" fmla="*/ 5939981 w 9182100"/>
                <a:gd name="connsiteY81" fmla="*/ 346975 h 544245"/>
                <a:gd name="connsiteX82" fmla="*/ 6035898 w 9182100"/>
                <a:gd name="connsiteY82" fmla="*/ 344118 h 544245"/>
                <a:gd name="connsiteX83" fmla="*/ 6232303 w 9182100"/>
                <a:gd name="connsiteY83" fmla="*/ 343642 h 544245"/>
                <a:gd name="connsiteX84" fmla="*/ 6630924 w 9182100"/>
                <a:gd name="connsiteY84" fmla="*/ 351071 h 544245"/>
                <a:gd name="connsiteX85" fmla="*/ 6831140 w 9182100"/>
                <a:gd name="connsiteY85" fmla="*/ 356596 h 544245"/>
                <a:gd name="connsiteX86" fmla="*/ 7031545 w 9182100"/>
                <a:gd name="connsiteY86" fmla="*/ 362501 h 544245"/>
                <a:gd name="connsiteX87" fmla="*/ 7432262 w 9182100"/>
                <a:gd name="connsiteY87" fmla="*/ 378408 h 544245"/>
                <a:gd name="connsiteX88" fmla="*/ 7830312 w 9182100"/>
                <a:gd name="connsiteY88" fmla="*/ 402506 h 544245"/>
                <a:gd name="connsiteX89" fmla="*/ 7879270 w 9182100"/>
                <a:gd name="connsiteY89" fmla="*/ 406792 h 544245"/>
                <a:gd name="connsiteX90" fmla="*/ 7926895 w 9182100"/>
                <a:gd name="connsiteY90" fmla="*/ 411745 h 544245"/>
                <a:gd name="connsiteX91" fmla="*/ 7977569 w 9182100"/>
                <a:gd name="connsiteY91" fmla="*/ 417175 h 544245"/>
                <a:gd name="connsiteX92" fmla="*/ 8030623 w 9182100"/>
                <a:gd name="connsiteY92" fmla="*/ 422127 h 544245"/>
                <a:gd name="connsiteX93" fmla="*/ 8237982 w 9182100"/>
                <a:gd name="connsiteY93" fmla="*/ 435177 h 544245"/>
                <a:gd name="connsiteX94" fmla="*/ 8647748 w 9182100"/>
                <a:gd name="connsiteY94" fmla="*/ 449464 h 544245"/>
                <a:gd name="connsiteX95" fmla="*/ 8852821 w 9182100"/>
                <a:gd name="connsiteY95" fmla="*/ 456132 h 544245"/>
                <a:gd name="connsiteX96" fmla="*/ 8955786 w 9182100"/>
                <a:gd name="connsiteY96" fmla="*/ 458132 h 544245"/>
                <a:gd name="connsiteX97" fmla="*/ 9059227 w 9182100"/>
                <a:gd name="connsiteY97" fmla="*/ 457751 h 544245"/>
                <a:gd name="connsiteX98" fmla="*/ 9182005 w 9182100"/>
                <a:gd name="connsiteY98" fmla="*/ 452512 h 544245"/>
                <a:gd name="connsiteX99" fmla="*/ 9182005 w 9182100"/>
                <a:gd name="connsiteY99" fmla="*/ 154189 h 544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9182100" h="544245">
                  <a:moveTo>
                    <a:pt x="9182100" y="154189"/>
                  </a:moveTo>
                  <a:cubicBezTo>
                    <a:pt x="9137618" y="157142"/>
                    <a:pt x="9092851" y="159904"/>
                    <a:pt x="9047702" y="162762"/>
                  </a:cubicBezTo>
                  <a:cubicBezTo>
                    <a:pt x="8917114" y="170668"/>
                    <a:pt x="8784717" y="178002"/>
                    <a:pt x="8652224" y="178287"/>
                  </a:cubicBezTo>
                  <a:cubicBezTo>
                    <a:pt x="8519732" y="178764"/>
                    <a:pt x="8387049" y="171239"/>
                    <a:pt x="8255603" y="161047"/>
                  </a:cubicBezTo>
                  <a:cubicBezTo>
                    <a:pt x="8189881" y="155904"/>
                    <a:pt x="8124539" y="149236"/>
                    <a:pt x="8060722" y="140854"/>
                  </a:cubicBezTo>
                  <a:cubicBezTo>
                    <a:pt x="8044815" y="138759"/>
                    <a:pt x="8029099" y="136473"/>
                    <a:pt x="8013478" y="134187"/>
                  </a:cubicBezTo>
                  <a:lnTo>
                    <a:pt x="7990428" y="130567"/>
                  </a:lnTo>
                  <a:lnTo>
                    <a:pt x="7964139" y="126853"/>
                  </a:lnTo>
                  <a:cubicBezTo>
                    <a:pt x="7946708" y="124376"/>
                    <a:pt x="7928896" y="121709"/>
                    <a:pt x="7911656" y="119518"/>
                  </a:cubicBezTo>
                  <a:lnTo>
                    <a:pt x="7860220" y="113232"/>
                  </a:lnTo>
                  <a:cubicBezTo>
                    <a:pt x="7723728" y="96277"/>
                    <a:pt x="7589044" y="83038"/>
                    <a:pt x="7453884" y="70369"/>
                  </a:cubicBezTo>
                  <a:cubicBezTo>
                    <a:pt x="7318915" y="57701"/>
                    <a:pt x="7184041" y="46366"/>
                    <a:pt x="7048976" y="36556"/>
                  </a:cubicBezTo>
                  <a:cubicBezTo>
                    <a:pt x="6981444" y="31793"/>
                    <a:pt x="6913912" y="26840"/>
                    <a:pt x="6846285" y="22649"/>
                  </a:cubicBezTo>
                  <a:cubicBezTo>
                    <a:pt x="6778657" y="18553"/>
                    <a:pt x="6710934" y="14934"/>
                    <a:pt x="6643212" y="11600"/>
                  </a:cubicBezTo>
                  <a:lnTo>
                    <a:pt x="6541485" y="7314"/>
                  </a:lnTo>
                  <a:cubicBezTo>
                    <a:pt x="6507576" y="5790"/>
                    <a:pt x="6473667" y="4647"/>
                    <a:pt x="6439567" y="3885"/>
                  </a:cubicBezTo>
                  <a:lnTo>
                    <a:pt x="6337459" y="1313"/>
                  </a:lnTo>
                  <a:lnTo>
                    <a:pt x="6234970" y="75"/>
                  </a:lnTo>
                  <a:cubicBezTo>
                    <a:pt x="6166295" y="-116"/>
                    <a:pt x="6097715" y="-116"/>
                    <a:pt x="6027802" y="2265"/>
                  </a:cubicBezTo>
                  <a:cubicBezTo>
                    <a:pt x="5993320" y="3123"/>
                    <a:pt x="5957412" y="4456"/>
                    <a:pt x="5921978" y="6552"/>
                  </a:cubicBezTo>
                  <a:cubicBezTo>
                    <a:pt x="5886546" y="8552"/>
                    <a:pt x="5851112" y="11124"/>
                    <a:pt x="5815965" y="14362"/>
                  </a:cubicBezTo>
                  <a:cubicBezTo>
                    <a:pt x="5674995" y="27126"/>
                    <a:pt x="5538597" y="48938"/>
                    <a:pt x="5408390" y="67036"/>
                  </a:cubicBezTo>
                  <a:cubicBezTo>
                    <a:pt x="5277993" y="85514"/>
                    <a:pt x="5151692" y="99039"/>
                    <a:pt x="5023866" y="103992"/>
                  </a:cubicBezTo>
                  <a:cubicBezTo>
                    <a:pt x="4960049" y="106660"/>
                    <a:pt x="4895946" y="107231"/>
                    <a:pt x="4831556" y="106374"/>
                  </a:cubicBezTo>
                  <a:cubicBezTo>
                    <a:pt x="4767167" y="105231"/>
                    <a:pt x="4702588" y="102468"/>
                    <a:pt x="4637723" y="98754"/>
                  </a:cubicBezTo>
                  <a:cubicBezTo>
                    <a:pt x="4572762" y="95230"/>
                    <a:pt x="4507992" y="88848"/>
                    <a:pt x="4442460" y="83038"/>
                  </a:cubicBezTo>
                  <a:cubicBezTo>
                    <a:pt x="4408837" y="80752"/>
                    <a:pt x="4375214" y="79228"/>
                    <a:pt x="4341686" y="77227"/>
                  </a:cubicBezTo>
                  <a:cubicBezTo>
                    <a:pt x="4308158" y="75227"/>
                    <a:pt x="4274534" y="73417"/>
                    <a:pt x="4241006" y="71989"/>
                  </a:cubicBezTo>
                  <a:cubicBezTo>
                    <a:pt x="4106895" y="65131"/>
                    <a:pt x="3971925" y="59797"/>
                    <a:pt x="3836956" y="54177"/>
                  </a:cubicBezTo>
                  <a:lnTo>
                    <a:pt x="3634549" y="45414"/>
                  </a:lnTo>
                  <a:lnTo>
                    <a:pt x="3533394" y="40461"/>
                  </a:lnTo>
                  <a:lnTo>
                    <a:pt x="3481959" y="37889"/>
                  </a:lnTo>
                  <a:cubicBezTo>
                    <a:pt x="3464719" y="37127"/>
                    <a:pt x="3447479" y="36079"/>
                    <a:pt x="3430238" y="35889"/>
                  </a:cubicBezTo>
                  <a:cubicBezTo>
                    <a:pt x="3292602" y="31126"/>
                    <a:pt x="3156299" y="33603"/>
                    <a:pt x="3020473" y="37603"/>
                  </a:cubicBezTo>
                  <a:cubicBezTo>
                    <a:pt x="2884741" y="41985"/>
                    <a:pt x="2749487" y="48843"/>
                    <a:pt x="2614422" y="56844"/>
                  </a:cubicBezTo>
                  <a:lnTo>
                    <a:pt x="2208657" y="81609"/>
                  </a:lnTo>
                  <a:cubicBezTo>
                    <a:pt x="2073116" y="89991"/>
                    <a:pt x="1937195" y="97515"/>
                    <a:pt x="1800606" y="107612"/>
                  </a:cubicBezTo>
                  <a:cubicBezTo>
                    <a:pt x="1732217" y="112184"/>
                    <a:pt x="1663827" y="117804"/>
                    <a:pt x="1594676" y="124948"/>
                  </a:cubicBezTo>
                  <a:lnTo>
                    <a:pt x="1491996" y="136568"/>
                  </a:lnTo>
                  <a:lnTo>
                    <a:pt x="1442942" y="141902"/>
                  </a:lnTo>
                  <a:lnTo>
                    <a:pt x="1418463" y="144664"/>
                  </a:lnTo>
                  <a:lnTo>
                    <a:pt x="1393984" y="146855"/>
                  </a:lnTo>
                  <a:cubicBezTo>
                    <a:pt x="1263491" y="159142"/>
                    <a:pt x="1134142" y="166667"/>
                    <a:pt x="1006697" y="169810"/>
                  </a:cubicBezTo>
                  <a:cubicBezTo>
                    <a:pt x="942975" y="172001"/>
                    <a:pt x="879729" y="171239"/>
                    <a:pt x="816864" y="170953"/>
                  </a:cubicBezTo>
                  <a:lnTo>
                    <a:pt x="769906" y="169715"/>
                  </a:lnTo>
                  <a:cubicBezTo>
                    <a:pt x="754285" y="169525"/>
                    <a:pt x="738569" y="169048"/>
                    <a:pt x="723043" y="168096"/>
                  </a:cubicBezTo>
                  <a:lnTo>
                    <a:pt x="676370" y="166286"/>
                  </a:lnTo>
                  <a:cubicBezTo>
                    <a:pt x="660845" y="165238"/>
                    <a:pt x="645414" y="164095"/>
                    <a:pt x="629888" y="163333"/>
                  </a:cubicBezTo>
                  <a:cubicBezTo>
                    <a:pt x="568071" y="159047"/>
                    <a:pt x="506540" y="154094"/>
                    <a:pt x="445484" y="146093"/>
                  </a:cubicBezTo>
                  <a:cubicBezTo>
                    <a:pt x="384524" y="137997"/>
                    <a:pt x="323850" y="128091"/>
                    <a:pt x="263366" y="115232"/>
                  </a:cubicBezTo>
                  <a:cubicBezTo>
                    <a:pt x="202787" y="102850"/>
                    <a:pt x="142589" y="87419"/>
                    <a:pt x="81439" y="70369"/>
                  </a:cubicBezTo>
                  <a:cubicBezTo>
                    <a:pt x="66199" y="66178"/>
                    <a:pt x="50864" y="61702"/>
                    <a:pt x="35338" y="57034"/>
                  </a:cubicBezTo>
                  <a:lnTo>
                    <a:pt x="0" y="46652"/>
                  </a:lnTo>
                  <a:lnTo>
                    <a:pt x="0" y="426795"/>
                  </a:lnTo>
                  <a:cubicBezTo>
                    <a:pt x="58198" y="446416"/>
                    <a:pt x="117920" y="464323"/>
                    <a:pt x="178594" y="479658"/>
                  </a:cubicBezTo>
                  <a:cubicBezTo>
                    <a:pt x="319850" y="514901"/>
                    <a:pt x="465582" y="537094"/>
                    <a:pt x="610457" y="542619"/>
                  </a:cubicBezTo>
                  <a:cubicBezTo>
                    <a:pt x="682943" y="545953"/>
                    <a:pt x="755142" y="543762"/>
                    <a:pt x="826865" y="539666"/>
                  </a:cubicBezTo>
                  <a:cubicBezTo>
                    <a:pt x="898398" y="534523"/>
                    <a:pt x="969645" y="526903"/>
                    <a:pt x="1039654" y="515187"/>
                  </a:cubicBezTo>
                  <a:cubicBezTo>
                    <a:pt x="1180052" y="492517"/>
                    <a:pt x="1316736" y="457751"/>
                    <a:pt x="1449705" y="415270"/>
                  </a:cubicBezTo>
                  <a:cubicBezTo>
                    <a:pt x="1483138" y="405364"/>
                    <a:pt x="1515809" y="393172"/>
                    <a:pt x="1548765" y="382123"/>
                  </a:cubicBezTo>
                  <a:lnTo>
                    <a:pt x="1642872" y="349261"/>
                  </a:lnTo>
                  <a:cubicBezTo>
                    <a:pt x="1705261" y="328211"/>
                    <a:pt x="1768983" y="308208"/>
                    <a:pt x="1832991" y="289158"/>
                  </a:cubicBezTo>
                  <a:cubicBezTo>
                    <a:pt x="1961198" y="251821"/>
                    <a:pt x="2091404" y="219435"/>
                    <a:pt x="2222754" y="193623"/>
                  </a:cubicBezTo>
                  <a:cubicBezTo>
                    <a:pt x="2354199" y="168382"/>
                    <a:pt x="2486882" y="149332"/>
                    <a:pt x="2620137" y="138378"/>
                  </a:cubicBezTo>
                  <a:cubicBezTo>
                    <a:pt x="2753392" y="127424"/>
                    <a:pt x="2887123" y="122947"/>
                    <a:pt x="3020473" y="127234"/>
                  </a:cubicBezTo>
                  <a:cubicBezTo>
                    <a:pt x="3087148" y="129043"/>
                    <a:pt x="3153632" y="133711"/>
                    <a:pt x="3219736" y="139807"/>
                  </a:cubicBezTo>
                  <a:cubicBezTo>
                    <a:pt x="3252788" y="143426"/>
                    <a:pt x="3285839" y="146760"/>
                    <a:pt x="3318605" y="151713"/>
                  </a:cubicBezTo>
                  <a:lnTo>
                    <a:pt x="3367754" y="158666"/>
                  </a:lnTo>
                  <a:cubicBezTo>
                    <a:pt x="3384042" y="161238"/>
                    <a:pt x="3400330" y="164000"/>
                    <a:pt x="3416618" y="166858"/>
                  </a:cubicBezTo>
                  <a:cubicBezTo>
                    <a:pt x="3432905" y="169525"/>
                    <a:pt x="3449003" y="172954"/>
                    <a:pt x="3465195" y="176097"/>
                  </a:cubicBezTo>
                  <a:cubicBezTo>
                    <a:pt x="3481483" y="179431"/>
                    <a:pt x="3497199" y="182288"/>
                    <a:pt x="3513868" y="185908"/>
                  </a:cubicBezTo>
                  <a:lnTo>
                    <a:pt x="3612737" y="207625"/>
                  </a:lnTo>
                  <a:lnTo>
                    <a:pt x="3810381" y="252106"/>
                  </a:lnTo>
                  <a:cubicBezTo>
                    <a:pt x="3942112" y="282015"/>
                    <a:pt x="4073843" y="312590"/>
                    <a:pt x="4206621" y="339736"/>
                  </a:cubicBezTo>
                  <a:cubicBezTo>
                    <a:pt x="4239768" y="346785"/>
                    <a:pt x="4272915" y="353452"/>
                    <a:pt x="4306062" y="359834"/>
                  </a:cubicBezTo>
                  <a:cubicBezTo>
                    <a:pt x="4339209" y="366216"/>
                    <a:pt x="4372356" y="372979"/>
                    <a:pt x="4405503" y="378979"/>
                  </a:cubicBezTo>
                  <a:cubicBezTo>
                    <a:pt x="4473416" y="389266"/>
                    <a:pt x="4542378" y="398410"/>
                    <a:pt x="4611529" y="405745"/>
                  </a:cubicBezTo>
                  <a:cubicBezTo>
                    <a:pt x="4749832" y="420794"/>
                    <a:pt x="4890326" y="428795"/>
                    <a:pt x="5031677" y="427462"/>
                  </a:cubicBezTo>
                  <a:cubicBezTo>
                    <a:pt x="5102352" y="426985"/>
                    <a:pt x="5173028" y="423747"/>
                    <a:pt x="5243227" y="418699"/>
                  </a:cubicBezTo>
                  <a:cubicBezTo>
                    <a:pt x="5313427" y="413650"/>
                    <a:pt x="5382959" y="406030"/>
                    <a:pt x="5451062" y="398029"/>
                  </a:cubicBezTo>
                  <a:cubicBezTo>
                    <a:pt x="5587651" y="381551"/>
                    <a:pt x="5717381" y="362501"/>
                    <a:pt x="5844635" y="353071"/>
                  </a:cubicBezTo>
                  <a:cubicBezTo>
                    <a:pt x="5876544" y="350690"/>
                    <a:pt x="5908262" y="348404"/>
                    <a:pt x="5939981" y="346975"/>
                  </a:cubicBezTo>
                  <a:cubicBezTo>
                    <a:pt x="5971794" y="345356"/>
                    <a:pt x="6003036" y="344308"/>
                    <a:pt x="6035898" y="344118"/>
                  </a:cubicBezTo>
                  <a:cubicBezTo>
                    <a:pt x="6100477" y="343070"/>
                    <a:pt x="6166390" y="343356"/>
                    <a:pt x="6232303" y="343642"/>
                  </a:cubicBezTo>
                  <a:cubicBezTo>
                    <a:pt x="6364415" y="344880"/>
                    <a:pt x="6497669" y="347833"/>
                    <a:pt x="6630924" y="351071"/>
                  </a:cubicBezTo>
                  <a:lnTo>
                    <a:pt x="6831140" y="356596"/>
                  </a:lnTo>
                  <a:lnTo>
                    <a:pt x="7031545" y="362501"/>
                  </a:lnTo>
                  <a:cubicBezTo>
                    <a:pt x="7165086" y="367454"/>
                    <a:pt x="7298818" y="371835"/>
                    <a:pt x="7432262" y="378408"/>
                  </a:cubicBezTo>
                  <a:cubicBezTo>
                    <a:pt x="7565518" y="384790"/>
                    <a:pt x="7699153" y="392124"/>
                    <a:pt x="7830312" y="402506"/>
                  </a:cubicBezTo>
                  <a:lnTo>
                    <a:pt x="7879270" y="406792"/>
                  </a:lnTo>
                  <a:lnTo>
                    <a:pt x="7926895" y="411745"/>
                  </a:lnTo>
                  <a:lnTo>
                    <a:pt x="7977569" y="417175"/>
                  </a:lnTo>
                  <a:cubicBezTo>
                    <a:pt x="7995380" y="418984"/>
                    <a:pt x="8013097" y="420699"/>
                    <a:pt x="8030623" y="422127"/>
                  </a:cubicBezTo>
                  <a:cubicBezTo>
                    <a:pt x="8100632" y="427843"/>
                    <a:pt x="8169402" y="431748"/>
                    <a:pt x="8237982" y="435177"/>
                  </a:cubicBezTo>
                  <a:cubicBezTo>
                    <a:pt x="8375047" y="442035"/>
                    <a:pt x="8511254" y="444511"/>
                    <a:pt x="8647748" y="449464"/>
                  </a:cubicBezTo>
                  <a:cubicBezTo>
                    <a:pt x="8715946" y="451750"/>
                    <a:pt x="8784336" y="454513"/>
                    <a:pt x="8852821" y="456132"/>
                  </a:cubicBezTo>
                  <a:cubicBezTo>
                    <a:pt x="8887111" y="456989"/>
                    <a:pt x="8921401" y="457751"/>
                    <a:pt x="8955786" y="458132"/>
                  </a:cubicBezTo>
                  <a:cubicBezTo>
                    <a:pt x="8990171" y="458323"/>
                    <a:pt x="9024651" y="458227"/>
                    <a:pt x="9059227" y="457751"/>
                  </a:cubicBezTo>
                  <a:cubicBezTo>
                    <a:pt x="9099995" y="456989"/>
                    <a:pt x="9140857" y="455275"/>
                    <a:pt x="9182005" y="452512"/>
                  </a:cubicBezTo>
                  <a:lnTo>
                    <a:pt x="9182005" y="154189"/>
                  </a:ln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useBgFill="1">
          <p:nvSpPr>
            <p:cNvPr id="31" name="Freeform: Shape 30">
              <a:extLst>
                <a:ext uri="{FF2B5EF4-FFF2-40B4-BE49-F238E27FC236}">
                  <a16:creationId xmlns:a16="http://schemas.microsoft.com/office/drawing/2014/main" id="{1213505B-6136-49EC-951C-1FDA2A6C5B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3614750"/>
              <a:ext cx="12188952" cy="1201528"/>
            </a:xfrm>
            <a:custGeom>
              <a:avLst/>
              <a:gdLst>
                <a:gd name="connsiteX0" fmla="*/ 0 w 9182100"/>
                <a:gd name="connsiteY0" fmla="*/ 1019102 h 1019102"/>
                <a:gd name="connsiteX1" fmla="*/ 9182100 w 9182100"/>
                <a:gd name="connsiteY1" fmla="*/ 1019102 h 1019102"/>
                <a:gd name="connsiteX2" fmla="*/ 9182100 w 9182100"/>
                <a:gd name="connsiteY2" fmla="*/ 273009 h 1019102"/>
                <a:gd name="connsiteX3" fmla="*/ 9065895 w 9182100"/>
                <a:gd name="connsiteY3" fmla="*/ 278343 h 1019102"/>
                <a:gd name="connsiteX4" fmla="*/ 8261890 w 9182100"/>
                <a:gd name="connsiteY4" fmla="*/ 257769 h 1019102"/>
                <a:gd name="connsiteX5" fmla="*/ 8038624 w 9182100"/>
                <a:gd name="connsiteY5" fmla="*/ 235956 h 1019102"/>
                <a:gd name="connsiteX6" fmla="*/ 7862221 w 9182100"/>
                <a:gd name="connsiteY6" fmla="*/ 213097 h 1019102"/>
                <a:gd name="connsiteX7" fmla="*/ 6238780 w 9182100"/>
                <a:gd name="connsiteY7" fmla="*/ 126419 h 1019102"/>
                <a:gd name="connsiteX8" fmla="*/ 5828729 w 9182100"/>
                <a:gd name="connsiteY8" fmla="*/ 142421 h 1019102"/>
                <a:gd name="connsiteX9" fmla="*/ 5227606 w 9182100"/>
                <a:gd name="connsiteY9" fmla="*/ 219764 h 1019102"/>
                <a:gd name="connsiteX10" fmla="*/ 4394359 w 9182100"/>
                <a:gd name="connsiteY10" fmla="*/ 190713 h 1019102"/>
                <a:gd name="connsiteX11" fmla="*/ 3789236 w 9182100"/>
                <a:gd name="connsiteY11" fmla="*/ 107655 h 1019102"/>
                <a:gd name="connsiteX12" fmla="*/ 3391567 w 9182100"/>
                <a:gd name="connsiteY12" fmla="*/ 30502 h 1019102"/>
                <a:gd name="connsiteX13" fmla="*/ 2180177 w 9182100"/>
                <a:gd name="connsiteY13" fmla="*/ 67745 h 1019102"/>
                <a:gd name="connsiteX14" fmla="*/ 1543336 w 9182100"/>
                <a:gd name="connsiteY14" fmla="*/ 209953 h 1019102"/>
                <a:gd name="connsiteX15" fmla="*/ 1276731 w 9182100"/>
                <a:gd name="connsiteY15" fmla="*/ 286439 h 1019102"/>
                <a:gd name="connsiteX16" fmla="*/ 441293 w 9182100"/>
                <a:gd name="connsiteY16" fmla="*/ 292345 h 1019102"/>
                <a:gd name="connsiteX17" fmla="*/ 0 w 9182100"/>
                <a:gd name="connsiteY17" fmla="*/ 135563 h 1019102"/>
                <a:gd name="connsiteX18" fmla="*/ 0 w 9182100"/>
                <a:gd name="connsiteY18" fmla="*/ 1019102 h 10191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182100" h="1019102">
                  <a:moveTo>
                    <a:pt x="0" y="1019102"/>
                  </a:moveTo>
                  <a:lnTo>
                    <a:pt x="9182100" y="1019102"/>
                  </a:lnTo>
                  <a:lnTo>
                    <a:pt x="9182100" y="273009"/>
                  </a:lnTo>
                  <a:cubicBezTo>
                    <a:pt x="9143429" y="275485"/>
                    <a:pt x="9104662" y="277200"/>
                    <a:pt x="9065895" y="278343"/>
                  </a:cubicBezTo>
                  <a:cubicBezTo>
                    <a:pt x="8798243" y="285201"/>
                    <a:pt x="8529066" y="277009"/>
                    <a:pt x="8261890" y="257769"/>
                  </a:cubicBezTo>
                  <a:cubicBezTo>
                    <a:pt x="8187024" y="251863"/>
                    <a:pt x="8112443" y="245386"/>
                    <a:pt x="8038624" y="235956"/>
                  </a:cubicBezTo>
                  <a:cubicBezTo>
                    <a:pt x="7980140" y="228051"/>
                    <a:pt x="7920228" y="219002"/>
                    <a:pt x="7862221" y="213097"/>
                  </a:cubicBezTo>
                  <a:cubicBezTo>
                    <a:pt x="7322439" y="159280"/>
                    <a:pt x="6780943" y="130991"/>
                    <a:pt x="6238780" y="126419"/>
                  </a:cubicBezTo>
                  <a:cubicBezTo>
                    <a:pt x="6102477" y="126324"/>
                    <a:pt x="5964745" y="128800"/>
                    <a:pt x="5828729" y="142421"/>
                  </a:cubicBezTo>
                  <a:cubicBezTo>
                    <a:pt x="5624703" y="162328"/>
                    <a:pt x="5429441" y="202048"/>
                    <a:pt x="5227606" y="219764"/>
                  </a:cubicBezTo>
                  <a:cubicBezTo>
                    <a:pt x="4950238" y="245767"/>
                    <a:pt x="4670393" y="228527"/>
                    <a:pt x="4394359" y="190713"/>
                  </a:cubicBezTo>
                  <a:cubicBezTo>
                    <a:pt x="4193381" y="163090"/>
                    <a:pt x="3988880" y="147755"/>
                    <a:pt x="3789236" y="107655"/>
                  </a:cubicBezTo>
                  <a:cubicBezTo>
                    <a:pt x="3660743" y="85271"/>
                    <a:pt x="3520249" y="51648"/>
                    <a:pt x="3391567" y="30502"/>
                  </a:cubicBezTo>
                  <a:cubicBezTo>
                    <a:pt x="2990469" y="-28553"/>
                    <a:pt x="2579370" y="5928"/>
                    <a:pt x="2180177" y="67745"/>
                  </a:cubicBezTo>
                  <a:cubicBezTo>
                    <a:pt x="1965198" y="103273"/>
                    <a:pt x="1751648" y="146136"/>
                    <a:pt x="1543336" y="209953"/>
                  </a:cubicBezTo>
                  <a:cubicBezTo>
                    <a:pt x="1456087" y="238528"/>
                    <a:pt x="1365885" y="264627"/>
                    <a:pt x="1276731" y="286439"/>
                  </a:cubicBezTo>
                  <a:cubicBezTo>
                    <a:pt x="1001173" y="335398"/>
                    <a:pt x="716471" y="346923"/>
                    <a:pt x="441293" y="292345"/>
                  </a:cubicBezTo>
                  <a:cubicBezTo>
                    <a:pt x="285655" y="263198"/>
                    <a:pt x="143923" y="198237"/>
                    <a:pt x="0" y="135563"/>
                  </a:cubicBezTo>
                  <a:lnTo>
                    <a:pt x="0" y="1019102"/>
                  </a:lnTo>
                  <a:close/>
                </a:path>
              </a:pathLst>
            </a:custGeom>
            <a:ln w="9525"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grpSp>
      <p:pic>
        <p:nvPicPr>
          <p:cNvPr id="5" name="Picture 4" descr="Background pattern&#10;&#10;Description automatically generated">
            <a:extLst>
              <a:ext uri="{FF2B5EF4-FFF2-40B4-BE49-F238E27FC236}">
                <a16:creationId xmlns:a16="http://schemas.microsoft.com/office/drawing/2014/main" id="{4E8830E2-EE32-9094-C645-A9B1945A6098}"/>
              </a:ext>
            </a:extLst>
          </p:cNvPr>
          <p:cNvPicPr>
            <a:picLocks noChangeAspect="1"/>
          </p:cNvPicPr>
          <p:nvPr/>
        </p:nvPicPr>
        <p:blipFill rotWithShape="1">
          <a:blip r:embed="rId4"/>
          <a:srcRect l="18670" r="2" b="2"/>
          <a:stretch/>
        </p:blipFill>
        <p:spPr>
          <a:xfrm rot="5400000">
            <a:off x="5586551" y="252548"/>
            <a:ext cx="1018903" cy="12192002"/>
          </a:xfrm>
          <a:prstGeom prst="rect">
            <a:avLst/>
          </a:prstGeom>
        </p:spPr>
      </p:pic>
    </p:spTree>
    <p:extLst>
      <p:ext uri="{BB962C8B-B14F-4D97-AF65-F5344CB8AC3E}">
        <p14:creationId xmlns:p14="http://schemas.microsoft.com/office/powerpoint/2010/main" val="3909237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10E1B079-E1C7-4D34-C7DC-C18A8DC842C2}"/>
              </a:ext>
            </a:extLst>
          </p:cNvPr>
          <p:cNvPicPr>
            <a:picLocks noChangeAspect="1"/>
          </p:cNvPicPr>
          <p:nvPr/>
        </p:nvPicPr>
        <p:blipFill>
          <a:blip r:embed="rId3">
            <a:extLst>
              <a:ext uri="{28A0092B-C50C-407E-A947-70E740481C1C}">
                <a14:useLocalDpi xmlns:a14="http://schemas.microsoft.com/office/drawing/2010/main" val="0"/>
              </a:ext>
            </a:extLst>
          </a:blip>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1347814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BD4EBDF2-08BE-3AF5-8E89-8567427A5904}"/>
              </a:ext>
            </a:extLst>
          </p:cNvPr>
          <p:cNvPicPr>
            <a:picLocks noChangeAspect="1"/>
          </p:cNvPicPr>
          <p:nvPr/>
        </p:nvPicPr>
        <p:blipFill>
          <a:blip r:embed="rId3">
            <a:extLst>
              <a:ext uri="{28A0092B-C50C-407E-A947-70E740481C1C}">
                <a14:useLocalDpi xmlns:a14="http://schemas.microsoft.com/office/drawing/2010/main" val="0"/>
              </a:ext>
            </a:extLst>
          </a:blip>
          <a:srcRect l="11864" r="8566" b="1"/>
          <a:stretch>
            <a:fillRect/>
          </a:stretch>
        </p:blipFill>
        <p:spPr>
          <a:xfrm>
            <a:off x="20" y="1282"/>
            <a:ext cx="12191980" cy="6856718"/>
          </a:xfrm>
          <a:prstGeom prst="rect">
            <a:avLst/>
          </a:prstGeom>
        </p:spPr>
      </p:pic>
    </p:spTree>
    <p:extLst>
      <p:ext uri="{BB962C8B-B14F-4D97-AF65-F5344CB8AC3E}">
        <p14:creationId xmlns:p14="http://schemas.microsoft.com/office/powerpoint/2010/main" val="20154001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A8F32-6F71-4031-87AF-14EF521F1DE9}"/>
            </a:ext>
          </a:extLst>
        </p:cNvPr>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9E62660C-51D6-BBA7-3419-CB18D5B7EC17}"/>
              </a:ext>
            </a:extLst>
          </p:cNvPr>
          <p:cNvPicPr>
            <a:picLocks noChangeAspect="1"/>
          </p:cNvPicPr>
          <p:nvPr/>
        </p:nvPicPr>
        <p:blipFill rotWithShape="1">
          <a:blip r:embed="rId3"/>
          <a:srcRect l="18670" r="2" b="2"/>
          <a:stretch/>
        </p:blipFill>
        <p:spPr>
          <a:xfrm rot="10800000">
            <a:off x="11442965" y="0"/>
            <a:ext cx="749033" cy="6858000"/>
          </a:xfrm>
          <a:prstGeom prst="rect">
            <a:avLst/>
          </a:prstGeom>
        </p:spPr>
      </p:pic>
      <p:pic>
        <p:nvPicPr>
          <p:cNvPr id="6" name="Picture 5" descr="Background pattern&#10;&#10;Description automatically generated">
            <a:extLst>
              <a:ext uri="{FF2B5EF4-FFF2-40B4-BE49-F238E27FC236}">
                <a16:creationId xmlns:a16="http://schemas.microsoft.com/office/drawing/2014/main" id="{833405A6-9215-A7CE-43EF-47C3075654BA}"/>
              </a:ext>
            </a:extLst>
          </p:cNvPr>
          <p:cNvPicPr>
            <a:picLocks noChangeAspect="1"/>
          </p:cNvPicPr>
          <p:nvPr/>
        </p:nvPicPr>
        <p:blipFill rotWithShape="1">
          <a:blip r:embed="rId3"/>
          <a:srcRect l="18670" r="2" b="2"/>
          <a:stretch/>
        </p:blipFill>
        <p:spPr>
          <a:xfrm rot="10800000">
            <a:off x="0" y="0"/>
            <a:ext cx="749030" cy="6858000"/>
          </a:xfrm>
          <a:prstGeom prst="rect">
            <a:avLst/>
          </a:prstGeom>
        </p:spPr>
      </p:pic>
      <p:sp>
        <p:nvSpPr>
          <p:cNvPr id="4" name="TextBox 3">
            <a:extLst>
              <a:ext uri="{FF2B5EF4-FFF2-40B4-BE49-F238E27FC236}">
                <a16:creationId xmlns:a16="http://schemas.microsoft.com/office/drawing/2014/main" id="{3C38B9BF-6E3F-77C8-3230-B5CD64F63D3A}"/>
              </a:ext>
            </a:extLst>
          </p:cNvPr>
          <p:cNvSpPr txBox="1"/>
          <p:nvPr/>
        </p:nvSpPr>
        <p:spPr>
          <a:xfrm>
            <a:off x="1209631" y="281805"/>
            <a:ext cx="10016573" cy="747897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Aptos" panose="02110004020202020204"/>
                <a:ea typeface="+mn-ea"/>
                <a:cs typeface="+mn-cs"/>
              </a:rPr>
              <a:t>Office of Loan Guarantee Contacts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General Inquiries, Borrowers and Lender questions: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0070C0"/>
                </a:solidFill>
                <a:effectLst/>
                <a:uLnTx/>
                <a:uFillTx/>
                <a:latin typeface="Aptos" panose="02110004020202020204"/>
                <a:ea typeface="+mn-ea"/>
                <a:cs typeface="+mn-cs"/>
                <a:hlinkClick r:id="rId4">
                  <a:extLst>
                    <a:ext uri="{A12FA001-AC4F-418D-AE19-62706E023703}">
                      <ahyp:hlinkClr xmlns:ahyp="http://schemas.microsoft.com/office/drawing/2018/hyperlinkcolor" val="tx"/>
                    </a:ext>
                  </a:extLst>
                </a:hlinkClick>
              </a:rPr>
              <a:t>Section184@hud.gov</a:t>
            </a:r>
            <a:endParaRPr kumimoji="0" lang="en-US" sz="2000" b="1" i="0" u="none" strike="noStrike" kern="1200" cap="none" spc="0" normalizeH="0" baseline="0" noProof="0">
              <a:ln>
                <a:noFill/>
              </a:ln>
              <a:solidFill>
                <a:srgbClr val="0070C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0070C0"/>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OLG Development Team (Skilled Worker, 184, Title VI) </a:t>
            </a:r>
            <a:r>
              <a:rPr kumimoji="0" lang="en-US" sz="2000" b="1" i="0" u="sng" strike="noStrike" kern="1200" cap="none" spc="0" normalizeH="0" baseline="0" noProof="0">
                <a:ln>
                  <a:noFill/>
                </a:ln>
                <a:solidFill>
                  <a:srgbClr val="0070C0"/>
                </a:solidFill>
                <a:effectLst/>
                <a:uLnTx/>
                <a:uFillTx/>
                <a:latin typeface="Aptos" panose="02110004020202020204"/>
                <a:ea typeface="+mn-ea"/>
                <a:cs typeface="+mn-cs"/>
              </a:rPr>
              <a:t>TitleVI@hud.gov</a:t>
            </a:r>
            <a:endParaRPr kumimoji="0" lang="en-US" sz="2000" b="1" i="0" u="sng" strike="noStrike" kern="1200" cap="none" spc="0" normalizeH="0" baseline="0" noProof="0">
              <a:ln>
                <a:noFill/>
              </a:ln>
              <a:solidFill>
                <a:prstClr val="black"/>
              </a:solidFill>
              <a:effectLst/>
              <a:uLnTx/>
              <a:uFillTx/>
              <a:latin typeface="Aptos" panose="0211000402020202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Jeffery Glass       (202) 402-2355</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Patricia Foster   (202) 402-3406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Tribal Relations </a:t>
            </a:r>
            <a:r>
              <a:rPr kumimoji="0" lang="en-US" sz="2000" b="1" i="0" u="sng" strike="noStrike" kern="1200" cap="none" spc="0" normalizeH="0" baseline="0" noProof="0">
                <a:ln>
                  <a:noFill/>
                </a:ln>
                <a:solidFill>
                  <a:srgbClr val="0070C0"/>
                </a:solidFill>
                <a:effectLst/>
                <a:uLnTx/>
                <a:uFillTx/>
                <a:latin typeface="Aptos" panose="02110004020202020204"/>
                <a:ea typeface="+mn-ea"/>
                <a:cs typeface="+mn-cs"/>
              </a:rPr>
              <a:t>TribalRequests@hud.gov</a:t>
            </a:r>
            <a:endParaRPr kumimoji="0" lang="en-US" sz="2000" b="1"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Eric Blumhardt  (714) 955-0854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Bradley Erwin     (202) 402-8240</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Lender Relations </a:t>
            </a: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hlinkClick r:id="rId5"/>
              </a:rPr>
              <a:t>184lenderapproval@hud.gov</a:t>
            </a:r>
            <a:endParaRPr kumimoji="0" lang="en-US" sz="2000" b="1"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Aptos" panose="02110004020202020204"/>
                <a:ea typeface="+mn-ea"/>
                <a:cs typeface="+mn-cs"/>
              </a:rPr>
              <a:t>Leadership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Tonya Plummer, Director, Office of Loan Guarantee </a:t>
            </a: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hlinkClick r:id="rId6"/>
              </a:rPr>
              <a:t>tonya.r.plummer@hud.gov</a:t>
            </a:r>
            <a:endParaRPr kumimoji="0" lang="en-US" sz="2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Matthew Dixon-Moran, OLG Deputy Director </a:t>
            </a:r>
            <a:r>
              <a:rPr kumimoji="0" lang="sv-SE" sz="2000" b="0" i="0" u="none" strike="noStrike" kern="1200" cap="none" spc="0" normalizeH="0" baseline="0" noProof="0">
                <a:ln>
                  <a:noFill/>
                </a:ln>
                <a:solidFill>
                  <a:prstClr val="black"/>
                </a:solidFill>
                <a:effectLst/>
                <a:uLnTx/>
                <a:uFillTx/>
                <a:latin typeface="Aptos" panose="02110004020202020204"/>
                <a:ea typeface="+mn-ea"/>
                <a:cs typeface="+mn-cs"/>
                <a:hlinkClick r:id="rId7"/>
              </a:rPr>
              <a:t>Matthew.J.Dixon-Moran@hud.gov</a:t>
            </a:r>
            <a:endParaRPr kumimoji="0" lang="sv-SE" sz="2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Andrew Lee, OLG Sr. Policy Advisor </a:t>
            </a: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hlinkClick r:id="rId8"/>
              </a:rPr>
              <a:t>Chung-Yiu.Lee@hud.gov</a:t>
            </a:r>
            <a:endParaRPr kumimoji="0" lang="en-US" sz="2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79991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242CD5B-4C86-27AB-233C-BF2A695872CD}"/>
            </a:ext>
          </a:extLst>
        </p:cNvPr>
        <p:cNvGrpSpPr/>
        <p:nvPr/>
      </p:nvGrpSpPr>
      <p:grpSpPr>
        <a:xfrm>
          <a:off x="0" y="0"/>
          <a:ext cx="0" cy="0"/>
          <a:chOff x="0" y="0"/>
          <a:chExt cx="0" cy="0"/>
        </a:xfrm>
      </p:grpSpPr>
      <p:pic>
        <p:nvPicPr>
          <p:cNvPr id="7" name="Picture 6" descr="Pow wow drum and drumsticks">
            <a:extLst>
              <a:ext uri="{FF2B5EF4-FFF2-40B4-BE49-F238E27FC236}">
                <a16:creationId xmlns:a16="http://schemas.microsoft.com/office/drawing/2014/main" id="{90136D20-5F59-8572-77A1-D7C8285A3F8F}"/>
              </a:ext>
            </a:extLst>
          </p:cNvPr>
          <p:cNvPicPr>
            <a:picLocks noChangeAspect="1"/>
          </p:cNvPicPr>
          <p:nvPr/>
        </p:nvPicPr>
        <p:blipFill>
          <a:blip r:embed="rId3">
            <a:extLst>
              <a:ext uri="{28A0092B-C50C-407E-A947-70E740481C1C}">
                <a14:useLocalDpi xmlns:a14="http://schemas.microsoft.com/office/drawing/2010/main" val="0"/>
              </a:ext>
            </a:extLst>
          </a:blip>
          <a:srcRect t="14522" b="1208"/>
          <a:stretch>
            <a:fillRect/>
          </a:stretch>
        </p:blipFill>
        <p:spPr>
          <a:xfrm>
            <a:off x="20" y="10"/>
            <a:ext cx="12191980" cy="6857990"/>
          </a:xfrm>
          <a:prstGeom prst="rect">
            <a:avLst/>
          </a:prstGeom>
        </p:spPr>
      </p:pic>
      <p:sp>
        <p:nvSpPr>
          <p:cNvPr id="17" name="Rectangle 1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TextBox 5">
            <a:extLst>
              <a:ext uri="{FF2B5EF4-FFF2-40B4-BE49-F238E27FC236}">
                <a16:creationId xmlns:a16="http://schemas.microsoft.com/office/drawing/2014/main" id="{7223E6A3-5B34-E5A8-DF9C-BEF3D1F1C879}"/>
              </a:ext>
            </a:extLst>
          </p:cNvPr>
          <p:cNvSpPr txBox="1"/>
          <p:nvPr/>
        </p:nvSpPr>
        <p:spPr>
          <a:xfrm>
            <a:off x="157163" y="5684277"/>
            <a:ext cx="12815892" cy="744836"/>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OLG Info Messages: </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OLG INFO Messages: Office of Loan Guarantee News | HUD.gov / U.S. Department of Housing and Urban Development (HUD)</a:t>
            </a:r>
            <a:endPar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3600" b="0" i="0" u="none" strike="noStrike" kern="1200" cap="none" spc="300" normalizeH="0" baseline="0" noProof="0" dirty="0">
              <a:ln>
                <a:noFill/>
              </a:ln>
              <a:solidFill>
                <a:prstClr val="black">
                  <a:lumMod val="85000"/>
                  <a:lumOff val="15000"/>
                </a:prstClr>
              </a:solidFill>
              <a:effectLst/>
              <a:uLnTx/>
              <a:uFillTx/>
              <a:latin typeface="Aptos Display" panose="02110004020202020204"/>
              <a:ea typeface="+mn-ea"/>
              <a:cs typeface="+mn-cs"/>
            </a:endParaRPr>
          </a:p>
          <a:p>
            <a:pPr marL="0" marR="0" lvl="0" indent="0" algn="ctr" defTabSz="914400" rtl="0" eaLnBrk="1" fontAlgn="auto" latinLnBrk="0" hangingPunct="1">
              <a:lnSpc>
                <a:spcPct val="90000"/>
              </a:lnSpc>
              <a:spcBef>
                <a:spcPct val="0"/>
              </a:spcBef>
              <a:spcAft>
                <a:spcPts val="600"/>
              </a:spcAft>
              <a:buClrTx/>
              <a:buSzTx/>
              <a:buFontTx/>
              <a:buNone/>
              <a:tabLst/>
              <a:defRPr/>
            </a:pPr>
            <a:endParaRPr kumimoji="0" lang="en-US" sz="3600" b="0" i="0" u="none" strike="noStrike" kern="1200" cap="none" spc="300" normalizeH="0" baseline="0" noProof="0" dirty="0">
              <a:ln>
                <a:noFill/>
              </a:ln>
              <a:solidFill>
                <a:prstClr val="black">
                  <a:lumMod val="85000"/>
                  <a:lumOff val="15000"/>
                </a:prstClr>
              </a:solidFill>
              <a:effectLst/>
              <a:uLnTx/>
              <a:uFillTx/>
              <a:latin typeface="Aptos Display" panose="02110004020202020204"/>
              <a:ea typeface="+mn-ea"/>
              <a:cs typeface="+mn-cs"/>
            </a:endParaRPr>
          </a:p>
        </p:txBody>
      </p:sp>
      <p:cxnSp>
        <p:nvCxnSpPr>
          <p:cNvPr id="18" name="Straight Connector 17">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Background pattern&#10;&#10;Description automatically generated">
            <a:extLst>
              <a:ext uri="{FF2B5EF4-FFF2-40B4-BE49-F238E27FC236}">
                <a16:creationId xmlns:a16="http://schemas.microsoft.com/office/drawing/2014/main" id="{C4E5A110-5216-C28E-A81C-574EF19FA880}"/>
              </a:ext>
            </a:extLst>
          </p:cNvPr>
          <p:cNvPicPr>
            <a:picLocks noChangeAspect="1"/>
          </p:cNvPicPr>
          <p:nvPr/>
        </p:nvPicPr>
        <p:blipFill rotWithShape="1">
          <a:blip r:embed="rId5"/>
          <a:srcRect l="18670" r="2" b="2"/>
          <a:stretch/>
        </p:blipFill>
        <p:spPr>
          <a:xfrm rot="5400000">
            <a:off x="5552999" y="218997"/>
            <a:ext cx="1086008" cy="12192002"/>
          </a:xfrm>
          <a:prstGeom prst="rect">
            <a:avLst/>
          </a:prstGeom>
        </p:spPr>
      </p:pic>
      <p:sp>
        <p:nvSpPr>
          <p:cNvPr id="2" name="TextBox 1">
            <a:extLst>
              <a:ext uri="{FF2B5EF4-FFF2-40B4-BE49-F238E27FC236}">
                <a16:creationId xmlns:a16="http://schemas.microsoft.com/office/drawing/2014/main" id="{35E80E85-9CDD-3F1E-D1E8-A46406169F7D}"/>
              </a:ext>
            </a:extLst>
          </p:cNvPr>
          <p:cNvSpPr txBox="1"/>
          <p:nvPr/>
        </p:nvSpPr>
        <p:spPr>
          <a:xfrm>
            <a:off x="157163" y="4601357"/>
            <a:ext cx="2928937" cy="86177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300" normalizeH="0" baseline="0" noProof="0" dirty="0">
                <a:ln>
                  <a:noFill/>
                </a:ln>
                <a:solidFill>
                  <a:prstClr val="black">
                    <a:lumMod val="85000"/>
                    <a:lumOff val="15000"/>
                  </a:prstClr>
                </a:solidFill>
                <a:effectLst/>
                <a:uLnTx/>
                <a:uFillTx/>
                <a:latin typeface="ADLaM Display" panose="02010000000000000000" pitchFamily="2" charset="0"/>
                <a:ea typeface="ADLaM Display" panose="02010000000000000000" pitchFamily="2" charset="0"/>
                <a:cs typeface="ADLaM Display" panose="02010000000000000000" pitchFamily="2" charset="0"/>
              </a:rPr>
              <a:t>Thank You</a:t>
            </a:r>
            <a:endParaRPr kumimoji="0" lang="en-US" sz="3200" b="0" i="0" u="none" strike="noStrike" kern="1200" cap="none" spc="0" normalizeH="0" baseline="0" noProof="0" dirty="0">
              <a:ln>
                <a:noFill/>
              </a:ln>
              <a:solidFill>
                <a:prstClr val="black"/>
              </a:solidFill>
              <a:effectLst/>
              <a:uLnTx/>
              <a:uFillTx/>
              <a:latin typeface="ADLaM Display" panose="02010000000000000000" pitchFamily="2" charset="0"/>
              <a:ea typeface="ADLaM Display" panose="02010000000000000000" pitchFamily="2" charset="0"/>
              <a:cs typeface="ADLaM Display" panose="0201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57935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055C28-0EBE-4378-F290-8CFF22B6C09C}"/>
            </a:ext>
          </a:extLst>
        </p:cNvPr>
        <p:cNvGrpSpPr/>
        <p:nvPr/>
      </p:nvGrpSpPr>
      <p:grpSpPr>
        <a:xfrm>
          <a:off x="0" y="0"/>
          <a:ext cx="0" cy="0"/>
          <a:chOff x="0" y="0"/>
          <a:chExt cx="0" cy="0"/>
        </a:xfrm>
      </p:grpSpPr>
      <p:cxnSp>
        <p:nvCxnSpPr>
          <p:cNvPr id="17" name="Straight Connector 16">
            <a:extLst>
              <a:ext uri="{FF2B5EF4-FFF2-40B4-BE49-F238E27FC236}">
                <a16:creationId xmlns:a16="http://schemas.microsoft.com/office/drawing/2014/main" id="{A150883C-750A-75B2-035C-ED6ABDD716F3}"/>
              </a:ext>
            </a:extLst>
          </p:cNvPr>
          <p:cNvCxnSpPr/>
          <p:nvPr/>
        </p:nvCxnSpPr>
        <p:spPr>
          <a:xfrm>
            <a:off x="900544" y="4563077"/>
            <a:ext cx="6502400"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pic>
        <p:nvPicPr>
          <p:cNvPr id="20" name="Picture 19" descr="Image result for department of housing and urban development">
            <a:extLst>
              <a:ext uri="{FF2B5EF4-FFF2-40B4-BE49-F238E27FC236}">
                <a16:creationId xmlns:a16="http://schemas.microsoft.com/office/drawing/2014/main" id="{5393812A-3502-81A4-C889-170FCF98B0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846" y="7015760"/>
            <a:ext cx="545751" cy="5457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4ADBC302-9910-84EE-BF85-0FD6507F07D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1219" y="7015760"/>
            <a:ext cx="545751" cy="474951"/>
          </a:xfrm>
          <a:prstGeom prst="rect">
            <a:avLst/>
          </a:prstGeom>
        </p:spPr>
      </p:pic>
      <p:sp>
        <p:nvSpPr>
          <p:cNvPr id="4" name="TextBox 3">
            <a:extLst>
              <a:ext uri="{FF2B5EF4-FFF2-40B4-BE49-F238E27FC236}">
                <a16:creationId xmlns:a16="http://schemas.microsoft.com/office/drawing/2014/main" id="{72708302-A144-27C1-3491-11B7F3FEBEB2}"/>
              </a:ext>
            </a:extLst>
          </p:cNvPr>
          <p:cNvSpPr txBox="1"/>
          <p:nvPr/>
        </p:nvSpPr>
        <p:spPr>
          <a:xfrm>
            <a:off x="3790501" y="631060"/>
            <a:ext cx="8394424" cy="769441"/>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Franklin Gothic Medium Cond" panose="020B0606030402020204" pitchFamily="34" charset="0"/>
                <a:ea typeface="+mn-ea"/>
                <a:cs typeface="+mn-cs"/>
              </a:rPr>
              <a:t>                  Section 184</a:t>
            </a:r>
          </a:p>
        </p:txBody>
      </p:sp>
      <p:sp>
        <p:nvSpPr>
          <p:cNvPr id="5" name="TextBox 4">
            <a:extLst>
              <a:ext uri="{FF2B5EF4-FFF2-40B4-BE49-F238E27FC236}">
                <a16:creationId xmlns:a16="http://schemas.microsoft.com/office/drawing/2014/main" id="{807558F3-D53F-CE30-7F5C-792EE63BAE92}"/>
              </a:ext>
            </a:extLst>
          </p:cNvPr>
          <p:cNvSpPr txBox="1"/>
          <p:nvPr/>
        </p:nvSpPr>
        <p:spPr>
          <a:xfrm>
            <a:off x="9353529" y="2031561"/>
            <a:ext cx="2933325" cy="3034229"/>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prstClr val="black"/>
                </a:solidFill>
                <a:effectLst/>
                <a:uLnTx/>
                <a:uFillTx/>
                <a:latin typeface="Aptos" panose="02110004020202020204"/>
                <a:ea typeface="+mn-ea"/>
                <a:cs typeface="+mn-cs"/>
              </a:rPr>
              <a:t>Why It Works</a:t>
            </a:r>
            <a:endParaRPr kumimoji="0" lang="en-US" sz="2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100% Federal Loan Guarantee</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Low upfront cost</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No annual mortgage insurance</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Flexible land types (fee simple + Tribal lands)</a:t>
            </a:r>
          </a:p>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Flexible underwriting</a:t>
            </a:r>
          </a:p>
        </p:txBody>
      </p:sp>
      <p:sp>
        <p:nvSpPr>
          <p:cNvPr id="2" name="TextBox 1">
            <a:extLst>
              <a:ext uri="{FF2B5EF4-FFF2-40B4-BE49-F238E27FC236}">
                <a16:creationId xmlns:a16="http://schemas.microsoft.com/office/drawing/2014/main" id="{E9EE6A4A-A09B-C4F7-4F4F-9148DAFF4920}"/>
              </a:ext>
            </a:extLst>
          </p:cNvPr>
          <p:cNvSpPr txBox="1"/>
          <p:nvPr/>
        </p:nvSpPr>
        <p:spPr>
          <a:xfrm>
            <a:off x="5763810" y="2031561"/>
            <a:ext cx="3071852" cy="29238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black"/>
                </a:solidFill>
                <a:effectLst/>
                <a:uLnTx/>
                <a:uFillTx/>
                <a:latin typeface="Aptos" panose="02110004020202020204"/>
                <a:ea typeface="+mn-ea"/>
                <a:cs typeface="+mn-cs"/>
              </a:rPr>
              <a:t>Purpose and Mission</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Authorized by Housing and Community Development Act of 1992</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rPr>
              <a:t>Credit Enhancement Tool to create a no-risk environment for lenders to encourage access to homeownership capital for Tribal borrowers</a:t>
            </a:r>
          </a:p>
        </p:txBody>
      </p:sp>
      <p:pic>
        <p:nvPicPr>
          <p:cNvPr id="9" name="Picture 8">
            <a:extLst>
              <a:ext uri="{FF2B5EF4-FFF2-40B4-BE49-F238E27FC236}">
                <a16:creationId xmlns:a16="http://schemas.microsoft.com/office/drawing/2014/main" id="{D7AC2D00-9CD8-E46C-285B-AD43464E03FA}"/>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0" y="0"/>
            <a:ext cx="5486400" cy="6858000"/>
          </a:xfrm>
          <a:prstGeom prst="rect">
            <a:avLst/>
          </a:prstGeom>
        </p:spPr>
      </p:pic>
      <p:sp>
        <p:nvSpPr>
          <p:cNvPr id="10" name="Rectangle 9">
            <a:extLst>
              <a:ext uri="{FF2B5EF4-FFF2-40B4-BE49-F238E27FC236}">
                <a16:creationId xmlns:a16="http://schemas.microsoft.com/office/drawing/2014/main" id="{EA9CF94A-900F-26FC-D2FD-435B91779FCE}"/>
              </a:ext>
            </a:extLst>
          </p:cNvPr>
          <p:cNvSpPr/>
          <p:nvPr/>
        </p:nvSpPr>
        <p:spPr>
          <a:xfrm>
            <a:off x="5486400" y="5648446"/>
            <a:ext cx="6698525" cy="769441"/>
          </a:xfrm>
          <a:prstGeom prst="rect">
            <a:avLst/>
          </a:prstGeom>
          <a:solidFill>
            <a:schemeClr val="accent6">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Opened the flow of access to homeownership capital of over $11 billion since 1992 while maintaining a &lt;2% default rate</a:t>
            </a:r>
          </a:p>
        </p:txBody>
      </p:sp>
    </p:spTree>
    <p:extLst>
      <p:ext uri="{BB962C8B-B14F-4D97-AF65-F5344CB8AC3E}">
        <p14:creationId xmlns:p14="http://schemas.microsoft.com/office/powerpoint/2010/main" val="3683876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7D569D2-AD6F-EA9D-F947-EF0C59DCB7B2}"/>
              </a:ext>
            </a:extLst>
          </p:cNvPr>
          <p:cNvSpPr/>
          <p:nvPr/>
        </p:nvSpPr>
        <p:spPr>
          <a:xfrm>
            <a:off x="10281980" y="0"/>
            <a:ext cx="191002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a:extLst>
              <a:ext uri="{FF2B5EF4-FFF2-40B4-BE49-F238E27FC236}">
                <a16:creationId xmlns:a16="http://schemas.microsoft.com/office/drawing/2014/main" id="{416269D1-43EA-B891-655E-9122C8667FD0}"/>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 y="0"/>
            <a:ext cx="10281981" cy="6858000"/>
          </a:xfrm>
          <a:prstGeom prst="rect">
            <a:avLst/>
          </a:prstGeom>
        </p:spPr>
      </p:pic>
      <p:sp>
        <p:nvSpPr>
          <p:cNvPr id="9" name="Rectangle 8">
            <a:extLst>
              <a:ext uri="{FF2B5EF4-FFF2-40B4-BE49-F238E27FC236}">
                <a16:creationId xmlns:a16="http://schemas.microsoft.com/office/drawing/2014/main" id="{99FB732F-5064-64D4-B31C-CFDA37C60816}"/>
              </a:ext>
            </a:extLst>
          </p:cNvPr>
          <p:cNvSpPr/>
          <p:nvPr/>
        </p:nvSpPr>
        <p:spPr>
          <a:xfrm>
            <a:off x="7998106" y="402146"/>
            <a:ext cx="4051140" cy="368006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TextBox 9">
            <a:extLst>
              <a:ext uri="{FF2B5EF4-FFF2-40B4-BE49-F238E27FC236}">
                <a16:creationId xmlns:a16="http://schemas.microsoft.com/office/drawing/2014/main" id="{8770173A-D3E4-0850-CC87-224F52C99781}"/>
              </a:ext>
            </a:extLst>
          </p:cNvPr>
          <p:cNvSpPr txBox="1"/>
          <p:nvPr/>
        </p:nvSpPr>
        <p:spPr>
          <a:xfrm>
            <a:off x="7998104" y="451996"/>
            <a:ext cx="4051140" cy="3468065"/>
          </a:xfrm>
          <a:prstGeom prst="rect">
            <a:avLst/>
          </a:prstGeom>
          <a:noFill/>
        </p:spPr>
        <p:txBody>
          <a:bodyPr wrap="square" rtlCol="0">
            <a:spAutoFit/>
          </a:bodyPr>
          <a:lstStyle/>
          <a:p>
            <a:pPr marL="228600" marR="0" lvl="1" indent="0" algn="l" defTabSz="914400" rtl="0" eaLnBrk="1" fontAlgn="auto" latinLnBrk="0" hangingPunct="1">
              <a:lnSpc>
                <a:spcPct val="90000"/>
              </a:lnSpc>
              <a:spcBef>
                <a:spcPts val="0"/>
              </a:spcBef>
              <a:spcAft>
                <a:spcPts val="80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ptos" panose="02110004020202020204"/>
                <a:ea typeface="+mn-ea"/>
                <a:cs typeface="+mn-cs"/>
              </a:rPr>
              <a:t>What’s in it for the lender? </a:t>
            </a:r>
          </a:p>
          <a:p>
            <a:pPr marL="514350" marR="0" lvl="1" indent="-285750" algn="l" defTabSz="914400" rtl="0" eaLnBrk="1" fontAlgn="auto" latinLnBrk="0" hangingPunct="1">
              <a:lnSpc>
                <a:spcPct val="90000"/>
              </a:lnSpc>
              <a:spcBef>
                <a:spcPts val="0"/>
              </a:spcBef>
              <a:spcAft>
                <a:spcPts val="80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Low Risk                                                                                                100% Federal loan guarantee</a:t>
            </a:r>
          </a:p>
          <a:p>
            <a:pPr marL="514350" marR="0" lvl="1" indent="-285750" algn="l" defTabSz="914400" rtl="0" eaLnBrk="1" fontAlgn="auto" latinLnBrk="0" hangingPunct="1">
              <a:lnSpc>
                <a:spcPct val="90000"/>
              </a:lnSpc>
              <a:spcBef>
                <a:spcPts val="0"/>
              </a:spcBef>
              <a:spcAft>
                <a:spcPts val="80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Exceptionally low default rate – less than 2%</a:t>
            </a:r>
          </a:p>
          <a:p>
            <a:pPr marL="514350" marR="0" lvl="1" indent="-285750" algn="l" defTabSz="914400" rtl="0" eaLnBrk="1" fontAlgn="auto" latinLnBrk="0" hangingPunct="1">
              <a:lnSpc>
                <a:spcPct val="90000"/>
              </a:lnSpc>
              <a:spcBef>
                <a:spcPts val="0"/>
              </a:spcBef>
              <a:spcAft>
                <a:spcPts val="80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High Impact                                                                                                </a:t>
            </a: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Over 11 Billion in Tribal homeownership since program inception</a:t>
            </a:r>
          </a:p>
          <a:p>
            <a:pPr marL="514350" marR="0" lvl="1" indent="-285750" algn="l" defTabSz="914400" rtl="0" eaLnBrk="1" fontAlgn="auto" latinLnBrk="0" hangingPunct="1">
              <a:lnSpc>
                <a:spcPct val="90000"/>
              </a:lnSpc>
              <a:spcBef>
                <a:spcPts val="0"/>
              </a:spcBef>
              <a:spcAft>
                <a:spcPts val="80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Strong Return                                                 </a:t>
            </a: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Section 184 mortgages are typically held for 15-30 years, performing well in MBS pools</a:t>
            </a:r>
          </a:p>
        </p:txBody>
      </p:sp>
      <p:sp>
        <p:nvSpPr>
          <p:cNvPr id="11" name="Rectangle 10">
            <a:extLst>
              <a:ext uri="{FF2B5EF4-FFF2-40B4-BE49-F238E27FC236}">
                <a16:creationId xmlns:a16="http://schemas.microsoft.com/office/drawing/2014/main" id="{1C8615E3-FEED-A0E3-567E-E75490B44585}"/>
              </a:ext>
            </a:extLst>
          </p:cNvPr>
          <p:cNvSpPr/>
          <p:nvPr/>
        </p:nvSpPr>
        <p:spPr>
          <a:xfrm>
            <a:off x="6911435" y="4363278"/>
            <a:ext cx="5137807" cy="238411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E52DD544-4815-D320-BCD0-74FCF52B1A42}"/>
              </a:ext>
            </a:extLst>
          </p:cNvPr>
          <p:cNvSpPr txBox="1"/>
          <p:nvPr/>
        </p:nvSpPr>
        <p:spPr>
          <a:xfrm>
            <a:off x="7440954" y="4558108"/>
            <a:ext cx="4257675" cy="19082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200" b="1" i="0" u="none" strike="noStrike" kern="1200" cap="none" spc="0" normalizeH="0" baseline="0" noProof="0" dirty="0">
                <a:ln>
                  <a:noFill/>
                </a:ln>
                <a:solidFill>
                  <a:prstClr val="white"/>
                </a:solidFill>
                <a:effectLst/>
                <a:uLnTx/>
                <a:uFillTx/>
                <a:latin typeface="Aptos" panose="02110004020202020204"/>
                <a:ea typeface="+mn-ea"/>
                <a:cs typeface="+mn-cs"/>
              </a:rPr>
              <a:t>What’s in it for the borrowers? </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Homeownership Equity </a:t>
            </a: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access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Housing Stability </a:t>
            </a: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for Tribal members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1" i="0" u="none" strike="noStrike" kern="1200" cap="none" spc="0" normalizeH="0" baseline="0" noProof="0" dirty="0">
                <a:ln>
                  <a:noFill/>
                </a:ln>
                <a:solidFill>
                  <a:prstClr val="white"/>
                </a:solidFill>
                <a:effectLst/>
                <a:uLnTx/>
                <a:uFillTx/>
                <a:latin typeface="Aptos" panose="02110004020202020204"/>
                <a:ea typeface="+mn-ea"/>
                <a:cs typeface="+mn-cs"/>
              </a:rPr>
              <a:t>Economic retention and resilience </a:t>
            </a: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trough housing stability for Tribes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r>
              <a:rPr kumimoji="0" lang="en-US" sz="1600" b="0" i="0" u="none" strike="noStrike" kern="1200" cap="none" spc="0" normalizeH="0" baseline="0" noProof="0" dirty="0">
                <a:ln>
                  <a:noFill/>
                </a:ln>
                <a:solidFill>
                  <a:prstClr val="white"/>
                </a:solidFill>
                <a:effectLst/>
                <a:uLnTx/>
                <a:uFillTx/>
                <a:latin typeface="Aptos" panose="02110004020202020204"/>
                <a:ea typeface="+mn-ea"/>
                <a:cs typeface="+mn-cs"/>
              </a:rPr>
              <a:t>Numerous health, education, cultural, social and economic benefits for all</a:t>
            </a:r>
          </a:p>
        </p:txBody>
      </p:sp>
    </p:spTree>
    <p:extLst>
      <p:ext uri="{BB962C8B-B14F-4D97-AF65-F5344CB8AC3E}">
        <p14:creationId xmlns:p14="http://schemas.microsoft.com/office/powerpoint/2010/main" val="3974024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 name="Picture 2" descr="Chart, treemap chart&#10;&#10;AI-generated content may be incorrect.">
            <a:extLst>
              <a:ext uri="{FF2B5EF4-FFF2-40B4-BE49-F238E27FC236}">
                <a16:creationId xmlns:a16="http://schemas.microsoft.com/office/drawing/2014/main" id="{90770A76-6015-A1C5-3BC2-BC4771821747}"/>
              </a:ext>
            </a:extLst>
          </p:cNvPr>
          <p:cNvPicPr>
            <a:picLocks noChangeAspect="1"/>
          </p:cNvPicPr>
          <p:nvPr/>
        </p:nvPicPr>
        <p:blipFill>
          <a:blip r:embed="rId3">
            <a:extLst>
              <a:ext uri="{28A0092B-C50C-407E-A947-70E740481C1C}">
                <a14:useLocalDpi xmlns:a14="http://schemas.microsoft.com/office/drawing/2010/main" val="0"/>
              </a:ext>
            </a:extLst>
          </a:blip>
          <a:srcRect b="2402"/>
          <a:stretch>
            <a:fillRect/>
          </a:stretch>
        </p:blipFill>
        <p:spPr>
          <a:xfrm>
            <a:off x="457200" y="457200"/>
            <a:ext cx="11277600" cy="5943600"/>
          </a:xfrm>
          <a:prstGeom prst="rect">
            <a:avLst/>
          </a:prstGeom>
        </p:spPr>
      </p:pic>
      <p:sp>
        <p:nvSpPr>
          <p:cNvPr id="2" name="TextBox 1">
            <a:extLst>
              <a:ext uri="{FF2B5EF4-FFF2-40B4-BE49-F238E27FC236}">
                <a16:creationId xmlns:a16="http://schemas.microsoft.com/office/drawing/2014/main" id="{748D5F9B-70C2-784B-FA04-C14CBC1A9C92}"/>
              </a:ext>
            </a:extLst>
          </p:cNvPr>
          <p:cNvSpPr txBox="1"/>
          <p:nvPr/>
        </p:nvSpPr>
        <p:spPr>
          <a:xfrm>
            <a:off x="2958699" y="44148"/>
            <a:ext cx="651329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Aptos" panose="02110004020202020204"/>
                <a:ea typeface="+mn-ea"/>
                <a:cs typeface="+mn-cs"/>
              </a:rPr>
              <a:t>Section 184 All-Time, All-Place  Homeownership Investment</a:t>
            </a:r>
          </a:p>
        </p:txBody>
      </p:sp>
    </p:spTree>
    <p:extLst>
      <p:ext uri="{BB962C8B-B14F-4D97-AF65-F5344CB8AC3E}">
        <p14:creationId xmlns:p14="http://schemas.microsoft.com/office/powerpoint/2010/main" val="260305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Placeholder 8" descr="A row of houses&#10;&#10;AI-generated content may be incorrect.">
            <a:extLst>
              <a:ext uri="{FF2B5EF4-FFF2-40B4-BE49-F238E27FC236}">
                <a16:creationId xmlns:a16="http://schemas.microsoft.com/office/drawing/2014/main" id="{455A8503-13FD-3F5A-EB12-68CE7BE11517}"/>
              </a:ext>
            </a:extLst>
          </p:cNvPr>
          <p:cNvPicPr>
            <a:picLocks noChangeAspect="1"/>
          </p:cNvPicPr>
          <p:nvPr/>
        </p:nvPicPr>
        <p:blipFill>
          <a:blip r:embed="rId3">
            <a:extLst>
              <a:ext uri="{28A0092B-C50C-407E-A947-70E740481C1C}">
                <a14:useLocalDpi xmlns:a14="http://schemas.microsoft.com/office/drawing/2010/main" val="0"/>
              </a:ext>
            </a:extLst>
          </a:blip>
          <a:srcRect t="18669" r="-3" b="3028"/>
          <a:stretch>
            <a:fillRect/>
          </a:stretch>
        </p:blipFill>
        <p:spPr>
          <a:xfrm>
            <a:off x="5162052" y="3272588"/>
            <a:ext cx="6105382" cy="3585411"/>
          </a:xfrm>
          <a:prstGeom prst="rect">
            <a:avLst/>
          </a:prstGeom>
        </p:spPr>
      </p:pic>
      <p:pic>
        <p:nvPicPr>
          <p:cNvPr id="4" name="Picture 3" descr="Aerial view of neighborhood">
            <a:extLst>
              <a:ext uri="{FF2B5EF4-FFF2-40B4-BE49-F238E27FC236}">
                <a16:creationId xmlns:a16="http://schemas.microsoft.com/office/drawing/2014/main" id="{1234E919-872B-24E7-FF3C-C77B0A5A25F3}"/>
              </a:ext>
            </a:extLst>
          </p:cNvPr>
          <p:cNvPicPr>
            <a:picLocks noChangeAspect="1"/>
          </p:cNvPicPr>
          <p:nvPr/>
        </p:nvPicPr>
        <p:blipFill>
          <a:blip r:embed="rId4" cstate="print">
            <a:extLst>
              <a:ext uri="{28A0092B-C50C-407E-A947-70E740481C1C}">
                <a14:useLocalDpi xmlns:a14="http://schemas.microsoft.com/office/drawing/2010/main" val="0"/>
              </a:ext>
            </a:extLst>
          </a:blip>
          <a:srcRect t="24159" r="1" b="4971"/>
          <a:stretch>
            <a:fillRect/>
          </a:stretch>
        </p:blipFill>
        <p:spPr>
          <a:xfrm>
            <a:off x="20" y="9"/>
            <a:ext cx="7279893" cy="3895335"/>
          </a:xfrm>
          <a:custGeom>
            <a:avLst/>
            <a:gdLst/>
            <a:ahLst/>
            <a:cxnLst/>
            <a:rect l="l" t="t" r="r" b="b"/>
            <a:pathLst>
              <a:path w="7279913" h="3895335">
                <a:moveTo>
                  <a:pt x="0" y="0"/>
                </a:moveTo>
                <a:lnTo>
                  <a:pt x="7279913" y="0"/>
                </a:lnTo>
                <a:lnTo>
                  <a:pt x="7279913" y="3116976"/>
                </a:lnTo>
                <a:lnTo>
                  <a:pt x="5011287" y="3116976"/>
                </a:lnTo>
                <a:lnTo>
                  <a:pt x="5011287" y="3895335"/>
                </a:lnTo>
                <a:lnTo>
                  <a:pt x="0" y="3895335"/>
                </a:lnTo>
                <a:close/>
              </a:path>
            </a:pathLst>
          </a:custGeom>
        </p:spPr>
      </p:pic>
      <p:pic>
        <p:nvPicPr>
          <p:cNvPr id="2" name="Picture 1">
            <a:extLst>
              <a:ext uri="{FF2B5EF4-FFF2-40B4-BE49-F238E27FC236}">
                <a16:creationId xmlns:a16="http://schemas.microsoft.com/office/drawing/2014/main" id="{6A2F588A-C466-CCF2-8CB8-1C74F3D2151C}"/>
              </a:ext>
            </a:extLst>
          </p:cNvPr>
          <p:cNvPicPr>
            <a:picLocks noChangeAspect="1"/>
          </p:cNvPicPr>
          <p:nvPr/>
        </p:nvPicPr>
        <p:blipFill>
          <a:blip r:embed="rId5" cstate="print">
            <a:extLst>
              <a:ext uri="{28A0092B-C50C-407E-A947-70E740481C1C}">
                <a14:useLocalDpi xmlns:a14="http://schemas.microsoft.com/office/drawing/2010/main" val="0"/>
              </a:ext>
            </a:extLst>
          </a:blip>
          <a:srcRect t="17164" r="2" b="2"/>
          <a:stretch>
            <a:fillRect/>
          </a:stretch>
        </p:blipFill>
        <p:spPr>
          <a:xfrm>
            <a:off x="7458302" y="-22547"/>
            <a:ext cx="3809132" cy="3139531"/>
          </a:xfrm>
          <a:prstGeom prst="rect">
            <a:avLst/>
          </a:prstGeom>
        </p:spPr>
      </p:pic>
      <p:pic>
        <p:nvPicPr>
          <p:cNvPr id="5" name="Picture 4">
            <a:extLst>
              <a:ext uri="{FF2B5EF4-FFF2-40B4-BE49-F238E27FC236}">
                <a16:creationId xmlns:a16="http://schemas.microsoft.com/office/drawing/2014/main" id="{1D845D8F-FFFF-97EF-37CF-AC03BA227305}"/>
              </a:ext>
            </a:extLst>
          </p:cNvPr>
          <p:cNvPicPr>
            <a:picLocks noChangeAspect="1"/>
          </p:cNvPicPr>
          <p:nvPr/>
        </p:nvPicPr>
        <p:blipFill>
          <a:blip r:embed="rId6"/>
          <a:srcRect t="22624" b="2935"/>
          <a:stretch>
            <a:fillRect/>
          </a:stretch>
        </p:blipFill>
        <p:spPr>
          <a:xfrm>
            <a:off x="1" y="4065775"/>
            <a:ext cx="5001186" cy="2792224"/>
          </a:xfrm>
          <a:prstGeom prst="rect">
            <a:avLst/>
          </a:prstGeom>
        </p:spPr>
      </p:pic>
      <p:sp>
        <p:nvSpPr>
          <p:cNvPr id="23" name="Rectangle 22">
            <a:extLst>
              <a:ext uri="{FF2B5EF4-FFF2-40B4-BE49-F238E27FC236}">
                <a16:creationId xmlns:a16="http://schemas.microsoft.com/office/drawing/2014/main" id="{25414FA1-2D4C-41DB-83DE-4F3E38C10A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23904" y="0"/>
            <a:ext cx="768096" cy="6858000"/>
          </a:xfrm>
          <a:prstGeom prst="rect">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9D088CC6-A0D5-E755-8A95-0FB66EEB0F26}"/>
              </a:ext>
            </a:extLst>
          </p:cNvPr>
          <p:cNvSpPr/>
          <p:nvPr/>
        </p:nvSpPr>
        <p:spPr>
          <a:xfrm>
            <a:off x="5370653" y="5337312"/>
            <a:ext cx="5896781" cy="1520687"/>
          </a:xfrm>
          <a:prstGeom prst="rect">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rPr>
              <a:t>HUD offers a 100% loan guarantee through the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rPr>
              <a:t>Section 184 program and is committed to:</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endParaRPr>
          </a:p>
          <a:p>
            <a:pPr marL="285750" marR="0" lvl="0" indent="-285750" algn="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rPr>
              <a:t>Revitalizing Tribal Housing Markets</a:t>
            </a:r>
          </a:p>
          <a:p>
            <a:pPr marL="285750" marR="0" lvl="0" indent="-285750" algn="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rPr>
              <a:t>Reducing Barriers to Affordable Housing Supply</a:t>
            </a:r>
          </a:p>
          <a:p>
            <a:pPr marL="285750" marR="0" lvl="0" indent="-285750" algn="r"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600" b="1" i="0" u="none" strike="noStrike" kern="1200" cap="none" spc="0" normalizeH="0" baseline="0" noProof="0" dirty="0">
                <a:ln>
                  <a:noFill/>
                </a:ln>
                <a:solidFill>
                  <a:srgbClr val="156082">
                    <a:lumMod val="75000"/>
                  </a:srgbClr>
                </a:solidFill>
                <a:effectLst/>
                <a:uLnTx/>
                <a:uFillTx/>
                <a:latin typeface="Aptos" panose="02110004020202020204"/>
                <a:ea typeface="+mn-ea"/>
                <a:cs typeface="+mn-cs"/>
              </a:rPr>
              <a:t>Increasing Homeownership Opportunities</a:t>
            </a:r>
          </a:p>
        </p:txBody>
      </p:sp>
    </p:spTree>
    <p:extLst>
      <p:ext uri="{BB962C8B-B14F-4D97-AF65-F5344CB8AC3E}">
        <p14:creationId xmlns:p14="http://schemas.microsoft.com/office/powerpoint/2010/main" val="1546014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D1279-C741-3E0B-7284-72C178273845}"/>
            </a:ext>
          </a:extLst>
        </p:cNvPr>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07868FCF-DFA5-CB30-1781-657A06FDC36B}"/>
              </a:ext>
            </a:extLst>
          </p:cNvPr>
          <p:cNvPicPr>
            <a:picLocks noChangeAspect="1"/>
          </p:cNvPicPr>
          <p:nvPr/>
        </p:nvPicPr>
        <p:blipFill rotWithShape="1">
          <a:blip r:embed="rId3"/>
          <a:srcRect l="18670" r="2" b="2"/>
          <a:stretch/>
        </p:blipFill>
        <p:spPr>
          <a:xfrm rot="10800000">
            <a:off x="0" y="0"/>
            <a:ext cx="3797576" cy="6858000"/>
          </a:xfrm>
          <a:prstGeom prst="rect">
            <a:avLst/>
          </a:prstGeom>
        </p:spPr>
      </p:pic>
      <p:cxnSp>
        <p:nvCxnSpPr>
          <p:cNvPr id="17" name="Straight Connector 16">
            <a:extLst>
              <a:ext uri="{FF2B5EF4-FFF2-40B4-BE49-F238E27FC236}">
                <a16:creationId xmlns:a16="http://schemas.microsoft.com/office/drawing/2014/main" id="{D247CA6E-9B62-BDBF-9EFF-F76BC3545492}"/>
              </a:ext>
            </a:extLst>
          </p:cNvPr>
          <p:cNvCxnSpPr/>
          <p:nvPr/>
        </p:nvCxnSpPr>
        <p:spPr>
          <a:xfrm>
            <a:off x="900544" y="4563077"/>
            <a:ext cx="6502400" cy="0"/>
          </a:xfrm>
          <a:prstGeom prst="line">
            <a:avLst/>
          </a:prstGeom>
          <a:ln>
            <a:solidFill>
              <a:schemeClr val="bg1"/>
            </a:solidFill>
          </a:ln>
        </p:spPr>
        <p:style>
          <a:lnRef idx="3">
            <a:schemeClr val="dk1"/>
          </a:lnRef>
          <a:fillRef idx="0">
            <a:schemeClr val="dk1"/>
          </a:fillRef>
          <a:effectRef idx="2">
            <a:schemeClr val="dk1"/>
          </a:effectRef>
          <a:fontRef idx="minor">
            <a:schemeClr val="tx1"/>
          </a:fontRef>
        </p:style>
      </p:cxnSp>
      <p:sp>
        <p:nvSpPr>
          <p:cNvPr id="18" name="TextBox 17">
            <a:extLst>
              <a:ext uri="{FF2B5EF4-FFF2-40B4-BE49-F238E27FC236}">
                <a16:creationId xmlns:a16="http://schemas.microsoft.com/office/drawing/2014/main" id="{2C4B0F3A-3C96-B892-03AE-6C7345F0367B}"/>
              </a:ext>
            </a:extLst>
          </p:cNvPr>
          <p:cNvSpPr txBox="1"/>
          <p:nvPr/>
        </p:nvSpPr>
        <p:spPr>
          <a:xfrm>
            <a:off x="338672" y="7213712"/>
            <a:ext cx="4754418"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E2841">
                    <a:lumMod val="75000"/>
                    <a:lumOff val="25000"/>
                  </a:srgbClr>
                </a:solidFill>
                <a:effectLst/>
                <a:uLnTx/>
                <a:uFillTx/>
                <a:latin typeface="Trebuchet MS" panose="020B0603020202020204" pitchFamily="34" charset="0"/>
                <a:ea typeface="+mn-ea"/>
                <a:cs typeface="+mn-cs"/>
              </a:rPr>
              <a:t>© 2021 Office of Native </a:t>
            </a:r>
            <a:r>
              <a:rPr kumimoji="0" lang="en-US" sz="1100" b="0" i="0" u="none" strike="noStrike" kern="1200" cap="none" spc="0" normalizeH="0" baseline="0" noProof="0">
                <a:ln>
                  <a:noFill/>
                </a:ln>
                <a:solidFill>
                  <a:srgbClr val="0E2841">
                    <a:lumMod val="75000"/>
                    <a:lumOff val="25000"/>
                  </a:srgbClr>
                </a:solidFill>
                <a:effectLst/>
                <a:uLnTx/>
                <a:uFillTx/>
                <a:latin typeface="Myanmar Text" panose="020B0502040204020203" pitchFamily="34" charset="0"/>
                <a:ea typeface="+mn-ea"/>
                <a:cs typeface="Myanmar Text" panose="020B0502040204020203" pitchFamily="34" charset="0"/>
              </a:rPr>
              <a:t>American</a:t>
            </a:r>
            <a:r>
              <a:rPr kumimoji="0" lang="en-US" sz="1100" b="0" i="0" u="none" strike="noStrike" kern="1200" cap="none" spc="0" normalizeH="0" baseline="0" noProof="0">
                <a:ln>
                  <a:noFill/>
                </a:ln>
                <a:solidFill>
                  <a:srgbClr val="0E2841">
                    <a:lumMod val="75000"/>
                    <a:lumOff val="25000"/>
                  </a:srgbClr>
                </a:solidFill>
                <a:effectLst/>
                <a:uLnTx/>
                <a:uFillTx/>
                <a:latin typeface="Trebuchet MS" panose="020B0603020202020204" pitchFamily="34" charset="0"/>
                <a:ea typeface="+mn-ea"/>
                <a:cs typeface="+mn-cs"/>
              </a:rPr>
              <a:t> Programs. All rights reserved. </a:t>
            </a:r>
          </a:p>
        </p:txBody>
      </p:sp>
      <p:sp>
        <p:nvSpPr>
          <p:cNvPr id="19" name="TextBox 18">
            <a:extLst>
              <a:ext uri="{FF2B5EF4-FFF2-40B4-BE49-F238E27FC236}">
                <a16:creationId xmlns:a16="http://schemas.microsoft.com/office/drawing/2014/main" id="{D10DAB29-D25E-2B2F-2202-D628E646E93B}"/>
              </a:ext>
            </a:extLst>
          </p:cNvPr>
          <p:cNvSpPr txBox="1"/>
          <p:nvPr/>
        </p:nvSpPr>
        <p:spPr>
          <a:xfrm>
            <a:off x="5863041" y="7213712"/>
            <a:ext cx="2395960"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E2841">
                    <a:lumMod val="75000"/>
                    <a:lumOff val="25000"/>
                  </a:srgbClr>
                </a:solidFill>
                <a:effectLst/>
                <a:uLnTx/>
                <a:uFillTx/>
                <a:latin typeface="Myanmar Text" panose="020B0502040204020203" pitchFamily="34" charset="0"/>
                <a:ea typeface="+mn-ea"/>
                <a:cs typeface="Myanmar Text" panose="020B0502040204020203" pitchFamily="34" charset="0"/>
              </a:rPr>
              <a:t>March 12, 2025</a:t>
            </a:r>
          </a:p>
        </p:txBody>
      </p:sp>
      <p:pic>
        <p:nvPicPr>
          <p:cNvPr id="20" name="Picture 19" descr="Image result for department of housing and urban development">
            <a:extLst>
              <a:ext uri="{FF2B5EF4-FFF2-40B4-BE49-F238E27FC236}">
                <a16:creationId xmlns:a16="http://schemas.microsoft.com/office/drawing/2014/main" id="{7A043350-3620-EF28-14DA-6C2B697B41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846" y="7015760"/>
            <a:ext cx="545751" cy="54575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0">
            <a:extLst>
              <a:ext uri="{FF2B5EF4-FFF2-40B4-BE49-F238E27FC236}">
                <a16:creationId xmlns:a16="http://schemas.microsoft.com/office/drawing/2014/main" id="{15C0EC6C-1F6F-6C64-65F9-0F7A8CF0B3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501219" y="7015760"/>
            <a:ext cx="545751" cy="474951"/>
          </a:xfrm>
          <a:prstGeom prst="rect">
            <a:avLst/>
          </a:prstGeom>
        </p:spPr>
      </p:pic>
      <p:sp>
        <p:nvSpPr>
          <p:cNvPr id="4" name="TextBox 3">
            <a:extLst>
              <a:ext uri="{FF2B5EF4-FFF2-40B4-BE49-F238E27FC236}">
                <a16:creationId xmlns:a16="http://schemas.microsoft.com/office/drawing/2014/main" id="{21D8C79E-6B38-2181-C617-A26E8A163908}"/>
              </a:ext>
            </a:extLst>
          </p:cNvPr>
          <p:cNvSpPr txBox="1"/>
          <p:nvPr/>
        </p:nvSpPr>
        <p:spPr>
          <a:xfrm>
            <a:off x="3790501" y="631060"/>
            <a:ext cx="8394424" cy="769441"/>
          </a:xfrm>
          <a:prstGeom prst="rect">
            <a:avLst/>
          </a:prstGeom>
          <a:solidFill>
            <a:schemeClr val="accent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Franklin Gothic Medium Cond" panose="020B0606030402020204" pitchFamily="34" charset="0"/>
                <a:ea typeface="+mn-ea"/>
                <a:cs typeface="+mn-cs"/>
              </a:rPr>
              <a:t>Section 184: New and Improved</a:t>
            </a:r>
          </a:p>
        </p:txBody>
      </p:sp>
      <p:sp>
        <p:nvSpPr>
          <p:cNvPr id="2" name="TextBox 1">
            <a:extLst>
              <a:ext uri="{FF2B5EF4-FFF2-40B4-BE49-F238E27FC236}">
                <a16:creationId xmlns:a16="http://schemas.microsoft.com/office/drawing/2014/main" id="{AEB3305F-5B55-D4C6-1879-FD79F4BDED72}"/>
              </a:ext>
            </a:extLst>
          </p:cNvPr>
          <p:cNvSpPr txBox="1"/>
          <p:nvPr/>
        </p:nvSpPr>
        <p:spPr>
          <a:xfrm>
            <a:off x="4323487" y="1969333"/>
            <a:ext cx="7328452" cy="4062651"/>
          </a:xfrm>
          <a:prstGeom prst="rect">
            <a:avLst/>
          </a:prstGeom>
          <a:noFill/>
        </p:spPr>
        <p:txBody>
          <a:bodyPr wrap="square" rtlCol="0">
            <a:spAutoFit/>
          </a:bodyPr>
          <a:lstStyle/>
          <a:p>
            <a:pPr marL="476275" marR="0" lvl="1" indent="-238138" algn="l" defTabSz="403433"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Aptos Narrow" panose="020B0004020202020204" pitchFamily="34" charset="0"/>
                <a:ea typeface="+mn-ea"/>
                <a:cs typeface="+mn-cs"/>
              </a:rPr>
              <a:t>On March 20, 2024, The U.S. Department of Housing and Urban Development (HUD) released a final rule to strengthen the Section 184 Indian Housing Loan Guarantee (Section 184) program</a:t>
            </a:r>
          </a:p>
          <a:p>
            <a:pPr marL="476275" marR="0" lvl="1" indent="-238138" algn="l" defTabSz="403433" rtl="0" eaLnBrk="1" fontAlgn="auto" latinLnBrk="0" hangingPunct="1">
              <a:lnSpc>
                <a:spcPct val="100000"/>
              </a:lnSpc>
              <a:spcBef>
                <a:spcPts val="0"/>
              </a:spcBef>
              <a:spcAft>
                <a:spcPts val="0"/>
              </a:spcAft>
              <a:buClrTx/>
              <a:buSzTx/>
              <a:buFont typeface="Arial"/>
              <a:buChar char="•"/>
              <a:tabLst/>
              <a:defRPr/>
            </a:pPr>
            <a:endParaRPr kumimoji="0" lang="en-US" sz="2000" b="0" i="0" u="none" strike="noStrike" kern="1200" cap="none" spc="0" normalizeH="0" baseline="0" noProof="0" dirty="0">
              <a:ln>
                <a:noFill/>
              </a:ln>
              <a:solidFill>
                <a:srgbClr val="000000"/>
              </a:solidFill>
              <a:effectLst/>
              <a:uLnTx/>
              <a:uFillTx/>
              <a:latin typeface="Aptos Narrow" panose="020B0004020202020204" pitchFamily="34" charset="0"/>
              <a:ea typeface="+mn-ea"/>
              <a:cs typeface="+mn-cs"/>
            </a:endParaRPr>
          </a:p>
          <a:p>
            <a:pPr marL="476275" marR="0" lvl="1" indent="-238138" algn="l" defTabSz="403433"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Aptos Narrow" panose="020B0004020202020204" pitchFamily="34" charset="0"/>
                <a:ea typeface="+mn-ea"/>
                <a:cs typeface="+mn-cs"/>
              </a:rPr>
              <a:t>This final rule clarifies the rules governing Tribal participation in the program, establishes underwriting requirements, specifies rules on the closing and endorsement process, establishes stronger and clearer servicing requirements, establishes program rules governing claims submitted by Servicers and paid by HUD.</a:t>
            </a:r>
          </a:p>
          <a:p>
            <a:pPr marL="476275" marR="0" lvl="1" indent="-238138" algn="l" defTabSz="403433" rtl="0" eaLnBrk="1" fontAlgn="auto" latinLnBrk="0" hangingPunct="1">
              <a:lnSpc>
                <a:spcPct val="100000"/>
              </a:lnSpc>
              <a:spcBef>
                <a:spcPts val="0"/>
              </a:spcBef>
              <a:spcAft>
                <a:spcPts val="0"/>
              </a:spcAft>
              <a:buClrTx/>
              <a:buSzTx/>
              <a:buFont typeface="Arial"/>
              <a:buChar char="•"/>
              <a:tabLst/>
              <a:defRPr/>
            </a:pPr>
            <a:endParaRPr kumimoji="0" lang="en-US" sz="2000" b="0" i="0" u="none" strike="noStrike" kern="1200" cap="none" spc="0" normalizeH="0" baseline="0" noProof="0" dirty="0">
              <a:ln>
                <a:noFill/>
              </a:ln>
              <a:solidFill>
                <a:srgbClr val="000000"/>
              </a:solidFill>
              <a:effectLst/>
              <a:uLnTx/>
              <a:uFillTx/>
              <a:latin typeface="Aptos Narrow" panose="020B0004020202020204" pitchFamily="34" charset="0"/>
              <a:ea typeface="+mn-ea"/>
              <a:cs typeface="+mn-cs"/>
            </a:endParaRPr>
          </a:p>
          <a:p>
            <a:pPr marL="476275" marR="0" lvl="1" indent="-238138" algn="l" defTabSz="403433" rtl="0" eaLnBrk="1" fontAlgn="auto" latinLnBrk="0" hangingPunct="1">
              <a:lnSpc>
                <a:spcPct val="100000"/>
              </a:lnSpc>
              <a:spcBef>
                <a:spcPts val="0"/>
              </a:spcBef>
              <a:spcAft>
                <a:spcPts val="0"/>
              </a:spcAft>
              <a:buClrTx/>
              <a:buSzTx/>
              <a:buFont typeface="Arial"/>
              <a:buChar char="•"/>
              <a:tabLst/>
              <a:defRPr/>
            </a:pPr>
            <a:r>
              <a:rPr kumimoji="0" lang="en-US" sz="2000" b="0" i="0" u="none" strike="noStrike" kern="1200" cap="none" spc="0" normalizeH="0" baseline="0" noProof="0" dirty="0">
                <a:ln>
                  <a:noFill/>
                </a:ln>
                <a:solidFill>
                  <a:srgbClr val="000000"/>
                </a:solidFill>
                <a:effectLst/>
                <a:uLnTx/>
                <a:uFillTx/>
                <a:latin typeface="Aptos Narrow" panose="020B0004020202020204" pitchFamily="34" charset="0"/>
                <a:ea typeface="+mn-ea"/>
                <a:cs typeface="+mn-cs"/>
              </a:rPr>
              <a:t>Handbook of Program Guidance to be published late 2026 followed by Lender Trainings and an Underwriter Bootcamp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2558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65DEEEA3-EF35-60FC-FA04-2EA166599E51}"/>
              </a:ext>
            </a:extLst>
          </p:cNvPr>
          <p:cNvSpPr txBox="1"/>
          <p:nvPr/>
        </p:nvSpPr>
        <p:spPr>
          <a:xfrm>
            <a:off x="797169" y="343061"/>
            <a:ext cx="11394831" cy="156966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300" normalizeH="0" baseline="0" noProof="0">
                <a:ln>
                  <a:noFill/>
                </a:ln>
                <a:solidFill>
                  <a:prstClr val="black"/>
                </a:solidFill>
                <a:effectLst/>
                <a:uLnTx/>
                <a:uFillTx/>
                <a:latin typeface="Arial Nova" panose="020F0502020204030204" pitchFamily="34" charset="0"/>
                <a:ea typeface="+mn-ea"/>
                <a:cs typeface="+mn-cs"/>
              </a:rPr>
              <a:t>New and Improved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300" normalizeH="0" baseline="0" noProof="0">
                <a:ln>
                  <a:noFill/>
                </a:ln>
                <a:solidFill>
                  <a:prstClr val="black"/>
                </a:solidFill>
                <a:effectLst/>
                <a:uLnTx/>
                <a:uFillTx/>
                <a:latin typeface="Arial Nova" panose="020F0502020204030204" pitchFamily="34" charset="0"/>
                <a:ea typeface="+mn-ea"/>
                <a:cs typeface="+mn-cs"/>
              </a:rPr>
              <a:t>Underwriting Policy Changes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300" normalizeH="0" baseline="0" noProof="0">
                <a:ln>
                  <a:noFill/>
                </a:ln>
                <a:solidFill>
                  <a:prstClr val="black"/>
                </a:solidFill>
                <a:effectLst/>
                <a:uLnTx/>
                <a:uFillTx/>
                <a:latin typeface="Arial Nova" panose="020F0502020204030204" pitchFamily="34" charset="0"/>
                <a:ea typeface="+mn-ea"/>
                <a:cs typeface="+mn-cs"/>
              </a:rPr>
              <a:t>more aligned with industry standard</a:t>
            </a:r>
          </a:p>
        </p:txBody>
      </p:sp>
      <p:pic>
        <p:nvPicPr>
          <p:cNvPr id="2" name="Picture 1" descr="Background pattern&#10;&#10;Description automatically generated">
            <a:extLst>
              <a:ext uri="{FF2B5EF4-FFF2-40B4-BE49-F238E27FC236}">
                <a16:creationId xmlns:a16="http://schemas.microsoft.com/office/drawing/2014/main" id="{7FDCE75A-493F-F194-523F-57A17AF91C92}"/>
              </a:ext>
            </a:extLst>
          </p:cNvPr>
          <p:cNvPicPr>
            <a:picLocks noChangeAspect="1"/>
          </p:cNvPicPr>
          <p:nvPr/>
        </p:nvPicPr>
        <p:blipFill rotWithShape="1">
          <a:blip r:embed="rId3"/>
          <a:srcRect l="18670" r="2" b="2"/>
          <a:stretch/>
        </p:blipFill>
        <p:spPr>
          <a:xfrm rot="10800000">
            <a:off x="0" y="0"/>
            <a:ext cx="749030" cy="6858000"/>
          </a:xfrm>
          <a:prstGeom prst="rect">
            <a:avLst/>
          </a:prstGeom>
        </p:spPr>
      </p:pic>
      <p:graphicFrame>
        <p:nvGraphicFramePr>
          <p:cNvPr id="3" name="Table 2">
            <a:extLst>
              <a:ext uri="{FF2B5EF4-FFF2-40B4-BE49-F238E27FC236}">
                <a16:creationId xmlns:a16="http://schemas.microsoft.com/office/drawing/2014/main" id="{8E629999-BACF-0DF7-4348-5D37AFC838CC}"/>
              </a:ext>
            </a:extLst>
          </p:cNvPr>
          <p:cNvGraphicFramePr>
            <a:graphicFrameLocks noGrp="1"/>
          </p:cNvGraphicFramePr>
          <p:nvPr/>
        </p:nvGraphicFramePr>
        <p:xfrm>
          <a:off x="1052945" y="1870553"/>
          <a:ext cx="10769600" cy="4886960"/>
        </p:xfrm>
        <a:graphic>
          <a:graphicData uri="http://schemas.openxmlformats.org/drawingml/2006/table">
            <a:tbl>
              <a:tblPr firstRow="1" bandRow="1">
                <a:tableStyleId>{5C22544A-7EE6-4342-B048-85BDC9FD1C3A}</a:tableStyleId>
              </a:tblPr>
              <a:tblGrid>
                <a:gridCol w="4908601">
                  <a:extLst>
                    <a:ext uri="{9D8B030D-6E8A-4147-A177-3AD203B41FA5}">
                      <a16:colId xmlns:a16="http://schemas.microsoft.com/office/drawing/2014/main" val="1198145620"/>
                    </a:ext>
                  </a:extLst>
                </a:gridCol>
                <a:gridCol w="992276">
                  <a:extLst>
                    <a:ext uri="{9D8B030D-6E8A-4147-A177-3AD203B41FA5}">
                      <a16:colId xmlns:a16="http://schemas.microsoft.com/office/drawing/2014/main" val="350451008"/>
                    </a:ext>
                  </a:extLst>
                </a:gridCol>
                <a:gridCol w="4868723">
                  <a:extLst>
                    <a:ext uri="{9D8B030D-6E8A-4147-A177-3AD203B41FA5}">
                      <a16:colId xmlns:a16="http://schemas.microsoft.com/office/drawing/2014/main" val="183492905"/>
                    </a:ext>
                  </a:extLst>
                </a:gridCol>
              </a:tblGrid>
              <a:tr h="370840">
                <a:tc>
                  <a:txBody>
                    <a:bodyPr/>
                    <a:lstStyle/>
                    <a:p>
                      <a:pPr algn="ctr"/>
                      <a:r>
                        <a:rPr lang="en-US"/>
                        <a:t>CURRENT POLICY</a:t>
                      </a:r>
                    </a:p>
                  </a:txBody>
                  <a:tcPr/>
                </a:tc>
                <a:tc>
                  <a:txBody>
                    <a:bodyPr/>
                    <a:lstStyle/>
                    <a:p>
                      <a:pPr algn="ctr"/>
                      <a:r>
                        <a:rPr lang="en-US"/>
                        <a:t>TO</a:t>
                      </a:r>
                    </a:p>
                  </a:txBody>
                  <a:tcPr/>
                </a:tc>
                <a:tc>
                  <a:txBody>
                    <a:bodyPr/>
                    <a:lstStyle/>
                    <a:p>
                      <a:pPr algn="ctr"/>
                      <a:r>
                        <a:rPr lang="en-US"/>
                        <a:t>NEW HANDBOOK POLICY</a:t>
                      </a:r>
                    </a:p>
                  </a:txBody>
                  <a:tcPr/>
                </a:tc>
                <a:extLst>
                  <a:ext uri="{0D108BD9-81ED-4DB2-BD59-A6C34878D82A}">
                    <a16:rowId xmlns:a16="http://schemas.microsoft.com/office/drawing/2014/main" val="3209241362"/>
                  </a:ext>
                </a:extLst>
              </a:tr>
              <a:tr h="370840">
                <a:tc>
                  <a:txBody>
                    <a:bodyPr/>
                    <a:lstStyle/>
                    <a:p>
                      <a:r>
                        <a:rPr lang="en-US"/>
                        <a:t>Lifetime Ban</a:t>
                      </a:r>
                    </a:p>
                  </a:txBody>
                  <a:tcPr/>
                </a:tc>
                <a:tc>
                  <a:txBody>
                    <a:bodyPr/>
                    <a:lstStyle/>
                    <a:p>
                      <a:endParaRPr lang="en-US"/>
                    </a:p>
                  </a:txBody>
                  <a:tcPr/>
                </a:tc>
                <a:tc>
                  <a:txBody>
                    <a:bodyPr/>
                    <a:lstStyle/>
                    <a:p>
                      <a:r>
                        <a:rPr lang="en-US"/>
                        <a:t>Waiting Periods</a:t>
                      </a:r>
                    </a:p>
                  </a:txBody>
                  <a:tcPr/>
                </a:tc>
                <a:extLst>
                  <a:ext uri="{0D108BD9-81ED-4DB2-BD59-A6C34878D82A}">
                    <a16:rowId xmlns:a16="http://schemas.microsoft.com/office/drawing/2014/main" val="2692653826"/>
                  </a:ext>
                </a:extLst>
              </a:tr>
              <a:tr h="370840">
                <a:tc>
                  <a:txBody>
                    <a:bodyPr/>
                    <a:lstStyle/>
                    <a:p>
                      <a:r>
                        <a:rPr lang="en-US"/>
                        <a:t>Student Loans at 1%</a:t>
                      </a:r>
                    </a:p>
                  </a:txBody>
                  <a:tcPr/>
                </a:tc>
                <a:tc>
                  <a:txBody>
                    <a:bodyPr/>
                    <a:lstStyle/>
                    <a:p>
                      <a:endParaRPr lang="en-US"/>
                    </a:p>
                  </a:txBody>
                  <a:tcPr/>
                </a:tc>
                <a:tc>
                  <a:txBody>
                    <a:bodyPr/>
                    <a:lstStyle/>
                    <a:p>
                      <a:r>
                        <a:rPr lang="en-US"/>
                        <a:t>Student Loans at 0.5%</a:t>
                      </a:r>
                    </a:p>
                  </a:txBody>
                  <a:tcPr/>
                </a:tc>
                <a:extLst>
                  <a:ext uri="{0D108BD9-81ED-4DB2-BD59-A6C34878D82A}">
                    <a16:rowId xmlns:a16="http://schemas.microsoft.com/office/drawing/2014/main" val="3930334602"/>
                  </a:ext>
                </a:extLst>
              </a:tr>
              <a:tr h="370840">
                <a:tc>
                  <a:txBody>
                    <a:bodyPr/>
                    <a:lstStyle/>
                    <a:p>
                      <a:r>
                        <a:rPr lang="en-US"/>
                        <a:t>DTI at 43%</a:t>
                      </a:r>
                    </a:p>
                  </a:txBody>
                  <a:tcPr/>
                </a:tc>
                <a:tc>
                  <a:txBody>
                    <a:bodyPr/>
                    <a:lstStyle/>
                    <a:p>
                      <a:endParaRPr lang="en-US"/>
                    </a:p>
                  </a:txBody>
                  <a:tcPr/>
                </a:tc>
                <a:tc>
                  <a:txBody>
                    <a:bodyPr/>
                    <a:lstStyle/>
                    <a:p>
                      <a:r>
                        <a:rPr lang="en-US"/>
                        <a:t>DTI Increased to 45% </a:t>
                      </a:r>
                      <a:r>
                        <a:rPr lang="en-US" sz="1600" i="1"/>
                        <a:t>(with compensating factors)</a:t>
                      </a:r>
                    </a:p>
                  </a:txBody>
                  <a:tcPr/>
                </a:tc>
                <a:extLst>
                  <a:ext uri="{0D108BD9-81ED-4DB2-BD59-A6C34878D82A}">
                    <a16:rowId xmlns:a16="http://schemas.microsoft.com/office/drawing/2014/main" val="1362851562"/>
                  </a:ext>
                </a:extLst>
              </a:tr>
              <a:tr h="370840">
                <a:tc>
                  <a:txBody>
                    <a:bodyPr/>
                    <a:lstStyle/>
                    <a:p>
                      <a:r>
                        <a:rPr lang="en-US"/>
                        <a:t>Collection Burdens</a:t>
                      </a:r>
                    </a:p>
                  </a:txBody>
                  <a:tcPr/>
                </a:tc>
                <a:tc>
                  <a:txBody>
                    <a:bodyPr/>
                    <a:lstStyle/>
                    <a:p>
                      <a:endParaRPr lang="en-US"/>
                    </a:p>
                  </a:txBody>
                  <a:tcPr/>
                </a:tc>
                <a:tc>
                  <a:txBody>
                    <a:bodyPr/>
                    <a:lstStyle/>
                    <a:p>
                      <a:r>
                        <a:rPr lang="en-US"/>
                        <a:t>Collections Relief</a:t>
                      </a:r>
                    </a:p>
                  </a:txBody>
                  <a:tcPr/>
                </a:tc>
                <a:extLst>
                  <a:ext uri="{0D108BD9-81ED-4DB2-BD59-A6C34878D82A}">
                    <a16:rowId xmlns:a16="http://schemas.microsoft.com/office/drawing/2014/main" val="101804938"/>
                  </a:ext>
                </a:extLst>
              </a:tr>
              <a:tr h="370840">
                <a:tc>
                  <a:txBody>
                    <a:bodyPr/>
                    <a:lstStyle/>
                    <a:p>
                      <a:r>
                        <a:rPr lang="en-US"/>
                        <a:t>Sourcing EMD Burden</a:t>
                      </a:r>
                    </a:p>
                  </a:txBody>
                  <a:tcPr/>
                </a:tc>
                <a:tc>
                  <a:txBody>
                    <a:bodyPr/>
                    <a:lstStyle/>
                    <a:p>
                      <a:endParaRPr lang="en-US"/>
                    </a:p>
                  </a:txBody>
                  <a:tcPr/>
                </a:tc>
                <a:tc>
                  <a:txBody>
                    <a:bodyPr/>
                    <a:lstStyle/>
                    <a:p>
                      <a:r>
                        <a:rPr lang="en-US"/>
                        <a:t>Sourcing EMD Relief, under some conditions</a:t>
                      </a:r>
                    </a:p>
                  </a:txBody>
                  <a:tcPr/>
                </a:tc>
                <a:extLst>
                  <a:ext uri="{0D108BD9-81ED-4DB2-BD59-A6C34878D82A}">
                    <a16:rowId xmlns:a16="http://schemas.microsoft.com/office/drawing/2014/main" val="3326282873"/>
                  </a:ext>
                </a:extLst>
              </a:tr>
              <a:tr h="370840">
                <a:tc>
                  <a:txBody>
                    <a:bodyPr/>
                    <a:lstStyle/>
                    <a:p>
                      <a:r>
                        <a:rPr lang="en-US"/>
                        <a:t>Cash Out Refinance $25K Restriction</a:t>
                      </a:r>
                    </a:p>
                  </a:txBody>
                  <a:tcPr/>
                </a:tc>
                <a:tc>
                  <a:txBody>
                    <a:bodyPr/>
                    <a:lstStyle/>
                    <a:p>
                      <a:endParaRPr lang="en-US"/>
                    </a:p>
                  </a:txBody>
                  <a:tcPr/>
                </a:tc>
                <a:tc>
                  <a:txBody>
                    <a:bodyPr/>
                    <a:lstStyle/>
                    <a:p>
                      <a:r>
                        <a:rPr lang="en-US"/>
                        <a:t>Restriction Lifted, up to 80% LTV allowable</a:t>
                      </a:r>
                    </a:p>
                  </a:txBody>
                  <a:tcPr/>
                </a:tc>
                <a:extLst>
                  <a:ext uri="{0D108BD9-81ED-4DB2-BD59-A6C34878D82A}">
                    <a16:rowId xmlns:a16="http://schemas.microsoft.com/office/drawing/2014/main" val="2720284818"/>
                  </a:ext>
                </a:extLst>
              </a:tr>
              <a:tr h="370840">
                <a:tc>
                  <a:txBody>
                    <a:bodyPr/>
                    <a:lstStyle/>
                    <a:p>
                      <a:r>
                        <a:rPr lang="en-US"/>
                        <a:t>Streamline Refinance Appraisal Required</a:t>
                      </a:r>
                    </a:p>
                  </a:txBody>
                  <a:tcPr/>
                </a:tc>
                <a:tc>
                  <a:txBody>
                    <a:bodyPr/>
                    <a:lstStyle/>
                    <a:p>
                      <a:endParaRPr lang="en-US"/>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Streamline Refinance Appraisal NOT Required</a:t>
                      </a:r>
                    </a:p>
                  </a:txBody>
                  <a:tcPr/>
                </a:tc>
                <a:extLst>
                  <a:ext uri="{0D108BD9-81ED-4DB2-BD59-A6C34878D82A}">
                    <a16:rowId xmlns:a16="http://schemas.microsoft.com/office/drawing/2014/main" val="2409737888"/>
                  </a:ext>
                </a:extLst>
              </a:tr>
              <a:tr h="370840">
                <a:tc>
                  <a:txBody>
                    <a:bodyPr/>
                    <a:lstStyle/>
                    <a:p>
                      <a:r>
                        <a:rPr lang="en-US"/>
                        <a:t>Single Close Construction Complete in 4-12 Months Depending On…..</a:t>
                      </a:r>
                    </a:p>
                  </a:txBody>
                  <a:tcPr/>
                </a:tc>
                <a:tc>
                  <a:txBody>
                    <a:bodyPr/>
                    <a:lstStyle/>
                    <a:p>
                      <a:endParaRPr lang="en-US"/>
                    </a:p>
                  </a:txBody>
                  <a:tcPr/>
                </a:tc>
                <a:tc>
                  <a:txBody>
                    <a:bodyPr/>
                    <a:lstStyle/>
                    <a:p>
                      <a:r>
                        <a:rPr lang="en-US"/>
                        <a:t>Single Close Construction Complete 12 Months Across the Board</a:t>
                      </a:r>
                    </a:p>
                  </a:txBody>
                  <a:tcPr/>
                </a:tc>
                <a:extLst>
                  <a:ext uri="{0D108BD9-81ED-4DB2-BD59-A6C34878D82A}">
                    <a16:rowId xmlns:a16="http://schemas.microsoft.com/office/drawing/2014/main" val="3286222846"/>
                  </a:ext>
                </a:extLst>
              </a:tr>
              <a:tr h="370840">
                <a:tc>
                  <a:txBody>
                    <a:bodyPr/>
                    <a:lstStyle/>
                    <a:p>
                      <a:r>
                        <a:rPr lang="en-US"/>
                        <a:t>No Allowance For Remote Appraisals or Alternative Valuation Methods</a:t>
                      </a:r>
                    </a:p>
                  </a:txBody>
                  <a:tcPr/>
                </a:tc>
                <a:tc>
                  <a:txBody>
                    <a:bodyPr/>
                    <a:lstStyle/>
                    <a:p>
                      <a:endParaRPr lang="en-US"/>
                    </a:p>
                  </a:txBody>
                  <a:tcPr/>
                </a:tc>
                <a:tc>
                  <a:txBody>
                    <a:bodyPr/>
                    <a:lstStyle/>
                    <a:p>
                      <a:r>
                        <a:rPr lang="en-US"/>
                        <a:t>Remote Observation and Alternative Valuation Methods Permitted</a:t>
                      </a:r>
                    </a:p>
                  </a:txBody>
                  <a:tcPr/>
                </a:tc>
                <a:extLst>
                  <a:ext uri="{0D108BD9-81ED-4DB2-BD59-A6C34878D82A}">
                    <a16:rowId xmlns:a16="http://schemas.microsoft.com/office/drawing/2014/main" val="1068922418"/>
                  </a:ext>
                </a:extLst>
              </a:tr>
              <a:tr h="370840">
                <a:tc>
                  <a:txBody>
                    <a:bodyPr/>
                    <a:lstStyle/>
                    <a:p>
                      <a:r>
                        <a:rPr lang="en-US"/>
                        <a:t>Manufactured Home Must Be De-Titled</a:t>
                      </a:r>
                    </a:p>
                  </a:txBody>
                  <a:tcPr/>
                </a:tc>
                <a:tc>
                  <a:txBody>
                    <a:bodyPr/>
                    <a:lstStyle/>
                    <a:p>
                      <a:endParaRPr lang="en-US"/>
                    </a:p>
                  </a:txBody>
                  <a:tcPr/>
                </a:tc>
                <a:tc>
                  <a:txBody>
                    <a:bodyPr/>
                    <a:lstStyle/>
                    <a:p>
                      <a:r>
                        <a:rPr lang="en-US"/>
                        <a:t>Manufactured Homes De-Titling Exemption on Trust Land</a:t>
                      </a:r>
                    </a:p>
                  </a:txBody>
                  <a:tcPr/>
                </a:tc>
                <a:extLst>
                  <a:ext uri="{0D108BD9-81ED-4DB2-BD59-A6C34878D82A}">
                    <a16:rowId xmlns:a16="http://schemas.microsoft.com/office/drawing/2014/main" val="1958206108"/>
                  </a:ext>
                </a:extLst>
              </a:tr>
            </a:tbl>
          </a:graphicData>
        </a:graphic>
      </p:graphicFrame>
      <p:sp>
        <p:nvSpPr>
          <p:cNvPr id="4" name="Arrow: Striped Right 3">
            <a:extLst>
              <a:ext uri="{FF2B5EF4-FFF2-40B4-BE49-F238E27FC236}">
                <a16:creationId xmlns:a16="http://schemas.microsoft.com/office/drawing/2014/main" id="{B3FE85FD-B459-92D6-EAA3-3D1AE6A17CA9}"/>
              </a:ext>
            </a:extLst>
          </p:cNvPr>
          <p:cNvSpPr/>
          <p:nvPr/>
        </p:nvSpPr>
        <p:spPr>
          <a:xfrm>
            <a:off x="6204894" y="2309090"/>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Arrow: Striped Right 4">
            <a:extLst>
              <a:ext uri="{FF2B5EF4-FFF2-40B4-BE49-F238E27FC236}">
                <a16:creationId xmlns:a16="http://schemas.microsoft.com/office/drawing/2014/main" id="{CE9735BD-2939-9A05-F76E-02D37F64A5DF}"/>
              </a:ext>
            </a:extLst>
          </p:cNvPr>
          <p:cNvSpPr/>
          <p:nvPr/>
        </p:nvSpPr>
        <p:spPr>
          <a:xfrm>
            <a:off x="6219640" y="2705981"/>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Arrow: Striped Right 7">
            <a:extLst>
              <a:ext uri="{FF2B5EF4-FFF2-40B4-BE49-F238E27FC236}">
                <a16:creationId xmlns:a16="http://schemas.microsoft.com/office/drawing/2014/main" id="{8872850A-1C54-E5B9-D62E-6B7D83ACCFC7}"/>
              </a:ext>
            </a:extLst>
          </p:cNvPr>
          <p:cNvSpPr/>
          <p:nvPr/>
        </p:nvSpPr>
        <p:spPr>
          <a:xfrm>
            <a:off x="6219639" y="3040841"/>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9" name="Arrow: Striped Right 8">
            <a:extLst>
              <a:ext uri="{FF2B5EF4-FFF2-40B4-BE49-F238E27FC236}">
                <a16:creationId xmlns:a16="http://schemas.microsoft.com/office/drawing/2014/main" id="{F9CADE29-D92B-A0CD-2B99-451B44676113}"/>
              </a:ext>
            </a:extLst>
          </p:cNvPr>
          <p:cNvSpPr/>
          <p:nvPr/>
        </p:nvSpPr>
        <p:spPr>
          <a:xfrm>
            <a:off x="6204893" y="3410023"/>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Arrow: Striped Right 9">
            <a:extLst>
              <a:ext uri="{FF2B5EF4-FFF2-40B4-BE49-F238E27FC236}">
                <a16:creationId xmlns:a16="http://schemas.microsoft.com/office/drawing/2014/main" id="{92F9B53F-25B0-7B7C-A695-E260D0BF1B9F}"/>
              </a:ext>
            </a:extLst>
          </p:cNvPr>
          <p:cNvSpPr/>
          <p:nvPr/>
        </p:nvSpPr>
        <p:spPr>
          <a:xfrm>
            <a:off x="6219639" y="3779205"/>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Arrow: Striped Right 10">
            <a:extLst>
              <a:ext uri="{FF2B5EF4-FFF2-40B4-BE49-F238E27FC236}">
                <a16:creationId xmlns:a16="http://schemas.microsoft.com/office/drawing/2014/main" id="{812DFC5A-02CB-1174-17A4-49108E6F1653}"/>
              </a:ext>
            </a:extLst>
          </p:cNvPr>
          <p:cNvSpPr/>
          <p:nvPr/>
        </p:nvSpPr>
        <p:spPr>
          <a:xfrm>
            <a:off x="6219638" y="4141774"/>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2" name="Arrow: Striped Right 11">
            <a:extLst>
              <a:ext uri="{FF2B5EF4-FFF2-40B4-BE49-F238E27FC236}">
                <a16:creationId xmlns:a16="http://schemas.microsoft.com/office/drawing/2014/main" id="{9050A80A-C7E7-310D-2D4D-BF26C9D13F97}"/>
              </a:ext>
            </a:extLst>
          </p:cNvPr>
          <p:cNvSpPr/>
          <p:nvPr/>
        </p:nvSpPr>
        <p:spPr>
          <a:xfrm>
            <a:off x="6219638" y="4517569"/>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Arrow: Striped Right 12">
            <a:extLst>
              <a:ext uri="{FF2B5EF4-FFF2-40B4-BE49-F238E27FC236}">
                <a16:creationId xmlns:a16="http://schemas.microsoft.com/office/drawing/2014/main" id="{20C5D080-439D-178D-12DF-FC835FFBEA61}"/>
              </a:ext>
            </a:extLst>
          </p:cNvPr>
          <p:cNvSpPr/>
          <p:nvPr/>
        </p:nvSpPr>
        <p:spPr>
          <a:xfrm>
            <a:off x="6205916" y="5033152"/>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Arrow: Striped Right 14">
            <a:extLst>
              <a:ext uri="{FF2B5EF4-FFF2-40B4-BE49-F238E27FC236}">
                <a16:creationId xmlns:a16="http://schemas.microsoft.com/office/drawing/2014/main" id="{40F08E36-4B73-8F8B-23F9-5606EA0CE370}"/>
              </a:ext>
            </a:extLst>
          </p:cNvPr>
          <p:cNvSpPr/>
          <p:nvPr/>
        </p:nvSpPr>
        <p:spPr>
          <a:xfrm>
            <a:off x="6204893" y="5642206"/>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7" name="Arrow: Striped Right 16">
            <a:extLst>
              <a:ext uri="{FF2B5EF4-FFF2-40B4-BE49-F238E27FC236}">
                <a16:creationId xmlns:a16="http://schemas.microsoft.com/office/drawing/2014/main" id="{9F81AFB5-24AA-78E3-2E75-774C80491F80}"/>
              </a:ext>
            </a:extLst>
          </p:cNvPr>
          <p:cNvSpPr/>
          <p:nvPr/>
        </p:nvSpPr>
        <p:spPr>
          <a:xfrm>
            <a:off x="6204892" y="6287099"/>
            <a:ext cx="386143" cy="258619"/>
          </a:xfrm>
          <a:prstGeom prst="striped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278056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AC1E3B-0E56-248F-ECA5-B36DAED2E919}"/>
              </a:ext>
            </a:extLst>
          </p:cNvPr>
          <p:cNvSpPr>
            <a:spLocks noGrp="1"/>
          </p:cNvSpPr>
          <p:nvPr>
            <p:ph type="title"/>
          </p:nvPr>
        </p:nvSpPr>
        <p:spPr>
          <a:xfrm>
            <a:off x="1842518" y="184652"/>
            <a:ext cx="8984100" cy="1640523"/>
          </a:xfrm>
        </p:spPr>
        <p:txBody>
          <a:bodyPr>
            <a:noAutofit/>
          </a:bodyPr>
          <a:lstStyle/>
          <a:p>
            <a:pPr algn="ctr"/>
            <a:r>
              <a:rPr lang="en-US" sz="4000" b="1" dirty="0">
                <a:latin typeface="Aptos Narrow" panose="020B0004020202020204" pitchFamily="34" charset="0"/>
              </a:rPr>
              <a:t>Chapter II Proposed Handbook Key </a:t>
            </a:r>
            <a:r>
              <a:rPr lang="en-US" sz="4000" dirty="0">
                <a:latin typeface="Aptos Narrow" panose="020B0004020202020204" pitchFamily="34" charset="0"/>
              </a:rPr>
              <a:t>Highlights</a:t>
            </a:r>
            <a:r>
              <a:rPr lang="en-US" sz="4000" b="1" dirty="0">
                <a:latin typeface="Aptos Narrow" panose="020B0004020202020204" pitchFamily="34" charset="0"/>
              </a:rPr>
              <a:t> of New </a:t>
            </a:r>
            <a:r>
              <a:rPr lang="en-US" sz="4000" dirty="0">
                <a:latin typeface="Aptos Narrow" panose="020B0004020202020204" pitchFamily="34" charset="0"/>
              </a:rPr>
              <a:t>Guidelines</a:t>
            </a:r>
            <a:br>
              <a:rPr lang="en-US" sz="4800" b="1" dirty="0">
                <a:solidFill>
                  <a:schemeClr val="accent2"/>
                </a:solidFill>
              </a:rPr>
            </a:br>
            <a:endParaRPr lang="en-US" sz="1600" dirty="0"/>
          </a:p>
        </p:txBody>
      </p:sp>
      <p:sp>
        <p:nvSpPr>
          <p:cNvPr id="3" name="Content Placeholder 2">
            <a:extLst>
              <a:ext uri="{FF2B5EF4-FFF2-40B4-BE49-F238E27FC236}">
                <a16:creationId xmlns:a16="http://schemas.microsoft.com/office/drawing/2014/main" id="{3DA44C7A-FCDD-7709-7BB2-F99E3D82D7DF}"/>
              </a:ext>
            </a:extLst>
          </p:cNvPr>
          <p:cNvSpPr>
            <a:spLocks noGrp="1"/>
          </p:cNvSpPr>
          <p:nvPr>
            <p:ph idx="1"/>
          </p:nvPr>
        </p:nvSpPr>
        <p:spPr>
          <a:xfrm>
            <a:off x="300786" y="1957753"/>
            <a:ext cx="5936728" cy="4422596"/>
          </a:xfrm>
        </p:spPr>
        <p:txBody>
          <a:bodyPr vert="horz" lIns="91440" tIns="45720" rIns="91440" bIns="45720" rtlCol="0" anchor="t">
            <a:normAutofit fontScale="85000" lnSpcReduction="20000"/>
          </a:bodyPr>
          <a:lstStyle/>
          <a:p>
            <a:pPr marL="342900" marR="0" lvl="0" indent="-342900">
              <a:buSzPts val="1000"/>
              <a:buFont typeface="Symbol" panose="05050102010706020507" pitchFamily="18" charset="2"/>
              <a:buChar char=""/>
              <a:tabLst>
                <a:tab pos="457200" algn="l"/>
              </a:tabLst>
            </a:pPr>
            <a:endParaRPr lang="en-US" sz="2100" b="1" kern="100" dirty="0">
              <a:effectLst/>
              <a:latin typeface="Aptos Narrow" panose="020B0004020202020204" pitchFamily="34" charset="0"/>
              <a:ea typeface="Aptos" panose="020B0004020202020204" pitchFamily="34" charset="0"/>
              <a:cs typeface="Calibri" panose="020F0502020204030204" pitchFamily="34" charset="0"/>
            </a:endParaRPr>
          </a:p>
          <a:p>
            <a:pPr marL="342900" marR="0" lvl="0" indent="-342900" algn="just">
              <a:buSzPts val="1000"/>
              <a:buFont typeface="Symbol" panose="05050102010706020507" pitchFamily="18" charset="2"/>
              <a:buChar char=""/>
              <a:tabLst>
                <a:tab pos="457200" algn="l"/>
              </a:tabLst>
            </a:pPr>
            <a:r>
              <a:rPr lang="en-US" sz="2100" b="1" kern="100" dirty="0">
                <a:effectLst/>
                <a:latin typeface="Aptos Narrow" panose="020B0004020202020204" pitchFamily="34" charset="0"/>
                <a:ea typeface="Aptos" panose="020B0004020202020204" pitchFamily="34" charset="0"/>
                <a:cs typeface="Calibri" panose="020F0502020204030204" pitchFamily="34" charset="0"/>
              </a:rPr>
              <a:t>Debt-to-Income Ratio Increase</a:t>
            </a:r>
            <a:endParaRPr lang="en-US" sz="2100" kern="100" dirty="0">
              <a:effectLst/>
              <a:latin typeface="Aptos Narrow" panose="020B0004020202020204" pitchFamily="34" charset="0"/>
              <a:ea typeface="Aptos" panose="020B0004020202020204" pitchFamily="34" charset="0"/>
              <a:cs typeface="Calibri" panose="020F0502020204030204" pitchFamily="34" charset="0"/>
            </a:endParaRPr>
          </a:p>
          <a:p>
            <a:pPr marL="742950" marR="0" lvl="1" indent="-285750" algn="just">
              <a:buSzPts val="1000"/>
              <a:buFont typeface="Courier New" panose="02070309020205020404" pitchFamily="49" charset="0"/>
              <a:buChar char="o"/>
              <a:tabLst>
                <a:tab pos="914400" algn="l"/>
              </a:tabLst>
            </a:pPr>
            <a:r>
              <a:rPr lang="en-US" sz="2100" kern="100" dirty="0">
                <a:effectLst/>
                <a:latin typeface="Aptos Narrow" panose="020B0004020202020204" pitchFamily="34" charset="0"/>
                <a:ea typeface="Aptos" panose="020B0004020202020204" pitchFamily="34" charset="0"/>
                <a:cs typeface="Calibri" panose="020F0502020204030204" pitchFamily="34" charset="0"/>
              </a:rPr>
              <a:t>Now up to 45% with compensating factors.</a:t>
            </a:r>
          </a:p>
          <a:p>
            <a:pPr marL="742950" marR="0" lvl="1" indent="-285750" algn="just">
              <a:buSzPts val="1000"/>
              <a:buFont typeface="Courier New" panose="02070309020205020404" pitchFamily="49" charset="0"/>
              <a:buChar char="o"/>
              <a:tabLst>
                <a:tab pos="914400" algn="l"/>
              </a:tabLst>
            </a:pPr>
            <a:r>
              <a:rPr lang="en-US" sz="2100" kern="100" dirty="0">
                <a:effectLst/>
                <a:latin typeface="Aptos Narrow" panose="020B0004020202020204" pitchFamily="34" charset="0"/>
                <a:ea typeface="Aptos" panose="020B0004020202020204" pitchFamily="34" charset="0"/>
                <a:cs typeface="Calibri" panose="020F0502020204030204" pitchFamily="34" charset="0"/>
              </a:rPr>
              <a:t>Brings the program in line with conventional loan programs.</a:t>
            </a:r>
          </a:p>
          <a:p>
            <a:pPr marL="342900" marR="0" lvl="0" indent="-342900" algn="just">
              <a:buSzPts val="1000"/>
              <a:buFont typeface="Symbol" panose="05050102010706020507" pitchFamily="18" charset="2"/>
              <a:buChar char=""/>
              <a:tabLst>
                <a:tab pos="457200" algn="l"/>
              </a:tabLst>
            </a:pPr>
            <a:r>
              <a:rPr lang="en-US" sz="2100" b="1" kern="100" dirty="0">
                <a:effectLst/>
                <a:latin typeface="Aptos Narrow" panose="020B0004020202020204" pitchFamily="34" charset="0"/>
                <a:ea typeface="Aptos" panose="020B0004020202020204" pitchFamily="34" charset="0"/>
                <a:cs typeface="Calibri" panose="020F0502020204030204" pitchFamily="34" charset="0"/>
              </a:rPr>
              <a:t>Co-Borrower Flexibility</a:t>
            </a:r>
            <a:endParaRPr lang="en-US" sz="2100" kern="100" dirty="0">
              <a:effectLst/>
              <a:latin typeface="Aptos Narrow" panose="020B0004020202020204" pitchFamily="34" charset="0"/>
              <a:ea typeface="Aptos" panose="020B0004020202020204" pitchFamily="34" charset="0"/>
              <a:cs typeface="Calibri" panose="020F0502020204030204" pitchFamily="34" charset="0"/>
            </a:endParaRPr>
          </a:p>
          <a:p>
            <a:pPr marL="742950" marR="0" lvl="1" indent="-285750" algn="just">
              <a:buSzPts val="1000"/>
              <a:buFont typeface="Courier New" panose="02070309020205020404" pitchFamily="49" charset="0"/>
              <a:buChar char="o"/>
              <a:tabLst>
                <a:tab pos="914400" algn="l"/>
              </a:tabLst>
            </a:pPr>
            <a:r>
              <a:rPr lang="en-US" sz="2100" kern="100" dirty="0">
                <a:effectLst/>
                <a:latin typeface="Aptos Narrow" panose="020B0004020202020204" pitchFamily="34" charset="0"/>
                <a:ea typeface="Aptos" panose="020B0004020202020204" pitchFamily="34" charset="0"/>
                <a:cs typeface="Calibri" panose="020F0502020204030204" pitchFamily="34" charset="0"/>
              </a:rPr>
              <a:t>Tribal members with an existing Section 184 loan can now be a non-occupying co-borrower on another Section 184 loan.</a:t>
            </a:r>
          </a:p>
          <a:p>
            <a:pPr marL="742950" marR="0" lvl="1" indent="-285750" algn="just">
              <a:buSzPts val="1000"/>
              <a:buFont typeface="Courier New" panose="02070309020205020404" pitchFamily="49" charset="0"/>
              <a:buChar char="o"/>
              <a:tabLst>
                <a:tab pos="914400" algn="l"/>
              </a:tabLst>
            </a:pPr>
            <a:r>
              <a:rPr lang="en-US" sz="2100" kern="100" dirty="0">
                <a:effectLst/>
                <a:latin typeface="Aptos Narrow" panose="020B0004020202020204" pitchFamily="34" charset="0"/>
                <a:ea typeface="Aptos" panose="020B0004020202020204" pitchFamily="34" charset="0"/>
                <a:cs typeface="Calibri" panose="020F0502020204030204" pitchFamily="34" charset="0"/>
              </a:rPr>
              <a:t>Helps those needing co-borrowers to qualify.</a:t>
            </a:r>
          </a:p>
          <a:p>
            <a:pPr marL="342900" marR="0" lvl="0" indent="-342900" algn="just">
              <a:buSzPts val="1000"/>
              <a:buFont typeface="Symbol" panose="05050102010706020507" pitchFamily="18" charset="2"/>
              <a:buChar char=""/>
              <a:tabLst>
                <a:tab pos="457200" algn="l"/>
              </a:tabLst>
            </a:pPr>
            <a:r>
              <a:rPr lang="en-US" sz="2100" b="1" kern="100" dirty="0">
                <a:effectLst/>
                <a:latin typeface="Aptos Narrow" panose="020B0004020202020204" pitchFamily="34" charset="0"/>
                <a:ea typeface="Aptos" panose="020B0004020202020204" pitchFamily="34" charset="0"/>
                <a:cs typeface="Calibri" panose="020F0502020204030204" pitchFamily="34" charset="0"/>
              </a:rPr>
              <a:t>Collections, Charge Offs &amp; Judgments Flexibility</a:t>
            </a:r>
            <a:endParaRPr lang="en-US" sz="2100" kern="100" dirty="0">
              <a:effectLst/>
              <a:latin typeface="Aptos Narrow" panose="020B0004020202020204" pitchFamily="34" charset="0"/>
              <a:ea typeface="Aptos" panose="020B0004020202020204" pitchFamily="34" charset="0"/>
              <a:cs typeface="Calibri" panose="020F0502020204030204" pitchFamily="34" charset="0"/>
            </a:endParaRPr>
          </a:p>
          <a:p>
            <a:pPr marL="742950" marR="0" lvl="1" indent="-285750" algn="just">
              <a:buSzPts val="1000"/>
              <a:buFont typeface="Courier New" panose="02070309020205020404" pitchFamily="49" charset="0"/>
              <a:buChar char="o"/>
              <a:tabLst>
                <a:tab pos="914400" algn="l"/>
              </a:tabLst>
            </a:pPr>
            <a:r>
              <a:rPr lang="en-US" sz="2100" kern="100" dirty="0">
                <a:effectLst/>
                <a:latin typeface="Aptos Narrow" panose="020B0004020202020204" pitchFamily="34" charset="0"/>
                <a:ea typeface="Aptos" panose="020B0004020202020204" pitchFamily="34" charset="0"/>
                <a:cs typeface="Calibri"/>
              </a:rPr>
              <a:t>Collections over $2,000 may still be approved with payment arrangements or 5% added to DTI.</a:t>
            </a:r>
          </a:p>
          <a:p>
            <a:pPr marL="742950" marR="0" lvl="1" indent="-285750" algn="just">
              <a:buSzPts val="1000"/>
              <a:buFont typeface="Courier New" panose="02070309020205020404" pitchFamily="49" charset="0"/>
              <a:buChar char="o"/>
              <a:tabLst>
                <a:tab pos="914400" algn="l"/>
              </a:tabLst>
            </a:pPr>
            <a:r>
              <a:rPr lang="en-US" sz="2100" kern="100" dirty="0">
                <a:effectLst/>
                <a:latin typeface="Aptos Narrow" panose="020B0004020202020204" pitchFamily="34" charset="0"/>
                <a:ea typeface="Aptos" panose="020B0004020202020204" pitchFamily="34" charset="0"/>
                <a:cs typeface="Calibri"/>
              </a:rPr>
              <a:t>Charge offs on credit reports are now acceptable if the borrower can provide an explanation for the hardship</a:t>
            </a:r>
            <a:r>
              <a:rPr lang="en-US" sz="2100" kern="100" dirty="0">
                <a:latin typeface="Aptos Narrow" panose="020B0004020202020204" pitchFamily="34" charset="0"/>
                <a:ea typeface="Aptos" panose="020B0004020202020204" pitchFamily="34" charset="0"/>
                <a:cs typeface="Calibri"/>
              </a:rPr>
              <a:t>.</a:t>
            </a:r>
            <a:endParaRPr lang="en-US" sz="2100" kern="100" dirty="0">
              <a:effectLst/>
              <a:latin typeface="Aptos Narrow" panose="020B0004020202020204" pitchFamily="34" charset="0"/>
              <a:ea typeface="Aptos" panose="020B0004020202020204" pitchFamily="34" charset="0"/>
              <a:cs typeface="Calibri" panose="020F0502020204030204" pitchFamily="34" charset="0"/>
            </a:endParaRPr>
          </a:p>
          <a:p>
            <a:pPr marL="742950" marR="0" lvl="1" indent="-285750" algn="just">
              <a:buSzPts val="1000"/>
              <a:buFont typeface="Courier New" panose="02070309020205020404" pitchFamily="49" charset="0"/>
              <a:buChar char="o"/>
              <a:tabLst>
                <a:tab pos="914400" algn="l"/>
              </a:tabLst>
            </a:pPr>
            <a:r>
              <a:rPr lang="en-US" sz="2100" kern="100" dirty="0">
                <a:effectLst/>
                <a:latin typeface="Aptos Narrow" panose="020B0004020202020204" pitchFamily="34" charset="0"/>
                <a:ea typeface="Aptos" panose="020B0004020202020204" pitchFamily="34" charset="0"/>
                <a:cs typeface="Calibri" panose="020F0502020204030204" pitchFamily="34" charset="0"/>
              </a:rPr>
              <a:t>Judgments now eligible with full payment or 3 months of on-time payments.</a:t>
            </a:r>
          </a:p>
          <a:p>
            <a:pPr marL="0" indent="0">
              <a:buNone/>
            </a:pPr>
            <a:endParaRPr lang="en-US" dirty="0"/>
          </a:p>
          <a:p>
            <a:pPr marL="0" indent="0">
              <a:buNone/>
            </a:pPr>
            <a:endParaRPr lang="en-US" dirty="0"/>
          </a:p>
        </p:txBody>
      </p:sp>
      <p:sp>
        <p:nvSpPr>
          <p:cNvPr id="4" name="Rectangle 3">
            <a:extLst>
              <a:ext uri="{FF2B5EF4-FFF2-40B4-BE49-F238E27FC236}">
                <a16:creationId xmlns:a16="http://schemas.microsoft.com/office/drawing/2014/main" id="{33F7F946-2CB0-B00F-175B-D7350D2446BE}"/>
              </a:ext>
            </a:extLst>
          </p:cNvPr>
          <p:cNvSpPr/>
          <p:nvPr/>
        </p:nvSpPr>
        <p:spPr>
          <a:xfrm>
            <a:off x="3480555" y="1543337"/>
            <a:ext cx="5230890" cy="317437"/>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Credit Profile Updates</a:t>
            </a:r>
          </a:p>
        </p:txBody>
      </p:sp>
      <p:sp>
        <p:nvSpPr>
          <p:cNvPr id="5" name="TextBox 4">
            <a:extLst>
              <a:ext uri="{FF2B5EF4-FFF2-40B4-BE49-F238E27FC236}">
                <a16:creationId xmlns:a16="http://schemas.microsoft.com/office/drawing/2014/main" id="{014C61CE-9772-4C8D-2C77-368114EE0875}"/>
              </a:ext>
            </a:extLst>
          </p:cNvPr>
          <p:cNvSpPr txBox="1"/>
          <p:nvPr/>
        </p:nvSpPr>
        <p:spPr>
          <a:xfrm>
            <a:off x="6334568" y="2089065"/>
            <a:ext cx="5497300" cy="5324535"/>
          </a:xfrm>
          <a:prstGeom prst="rect">
            <a:avLst/>
          </a:prstGeom>
          <a:noFill/>
        </p:spPr>
        <p:txBody>
          <a:bodyPr wrap="square" rtlCol="0">
            <a:spAutoFit/>
          </a:bodyPr>
          <a:lstStyle/>
          <a:p>
            <a:pPr marL="342900" marR="0" lvl="0" indent="-342900" algn="just"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1800" b="1"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a:rPr>
              <a:t>Bankruptcy, Short Sale &amp; Foreclosure Wait Times Reduced</a:t>
            </a:r>
            <a:endPar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a:endParaRPr>
          </a:p>
          <a:p>
            <a:pPr marL="742950" marR="0" lvl="1" indent="-285750" algn="just"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panose="020F0502020204030204" pitchFamily="34" charset="0"/>
              </a:rPr>
              <a:t>Chapter 7 eligible after 1 year, Chapter 13 after 12 months.</a:t>
            </a:r>
          </a:p>
          <a:p>
            <a:pPr marL="742950" marR="0" lvl="1" indent="-285750" algn="just"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panose="020F0502020204030204" pitchFamily="34" charset="0"/>
              </a:rPr>
              <a:t>Foreclosures and Short Sale (not involved in Section 184 claims) eligible after 3 years (7 years if Section 184 claim was paid).</a:t>
            </a:r>
          </a:p>
          <a:p>
            <a:pPr marL="742950" marR="0" lvl="1" indent="-285750" algn="just"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endPar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panose="020F0502020204030204" pitchFamily="34" charset="0"/>
            </a:endParaRPr>
          </a:p>
          <a:p>
            <a:pPr marL="342900" marR="0" lvl="0" indent="-342900" algn="just"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1800" b="1"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Student Loan Calculation Update</a:t>
            </a:r>
            <a:endPar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endParaRPr>
          </a:p>
          <a:p>
            <a:pPr marL="742950" marR="0" lvl="1" indent="-285750" algn="just"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Times New Roman"/>
              </a:rPr>
              <a:t>0.5% used for DTI calculation, reducing borrower burden.</a:t>
            </a:r>
          </a:p>
          <a:p>
            <a:pPr marL="342900" marR="0" lvl="0" indent="-342900" algn="just" defTabSz="914400" rtl="0" eaLnBrk="1" fontAlgn="auto" latinLnBrk="0" hangingPunct="1">
              <a:lnSpc>
                <a:spcPct val="100000"/>
              </a:lnSpc>
              <a:spcBef>
                <a:spcPts val="0"/>
              </a:spcBef>
              <a:spcAft>
                <a:spcPts val="0"/>
              </a:spcAft>
              <a:buClrTx/>
              <a:buSzPts val="1000"/>
              <a:buFont typeface="Symbol" panose="05050102010706020507" pitchFamily="18" charset="2"/>
              <a:buChar char=""/>
              <a:tabLst>
                <a:tab pos="457200" algn="l"/>
              </a:tabLst>
              <a:defRPr/>
            </a:pPr>
            <a:r>
              <a:rPr kumimoji="0" lang="en-US" sz="1800" b="1"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panose="020F0502020204030204" pitchFamily="34" charset="0"/>
              </a:rPr>
              <a:t>Loan Eligibility After Section 184 Foreclosure Claim</a:t>
            </a:r>
            <a:endPar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panose="020F0502020204030204" pitchFamily="34" charset="0"/>
            </a:endParaRPr>
          </a:p>
          <a:p>
            <a:pPr marL="742950" marR="0" lvl="1" indent="-285750" algn="just"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a:rPr>
              <a:t>Tribal members eligible for another loan 7 years after a claim has been paid.</a:t>
            </a:r>
          </a:p>
          <a:p>
            <a:pPr marL="742950" marR="0" lvl="1" indent="-285750" algn="just"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r>
              <a:rPr kumimoji="0" lang="en-US" sz="1800" b="0" i="0" u="none" strike="noStrike" kern="100" cap="none" spc="0" normalizeH="0" baseline="0" noProof="0" dirty="0">
                <a:ln>
                  <a:noFill/>
                </a:ln>
                <a:solidFill>
                  <a:prstClr val="black"/>
                </a:solidFill>
                <a:effectLst/>
                <a:uLnTx/>
                <a:uFillTx/>
                <a:latin typeface="Aptos Narrow" panose="020B0004020202020204" pitchFamily="34" charset="0"/>
                <a:ea typeface="Aptos" panose="020B0004020202020204" pitchFamily="34" charset="0"/>
                <a:cs typeface="Calibri"/>
              </a:rPr>
              <a:t>Supports borrowers overcoming financial setbacks</a:t>
            </a: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endParaRPr kumimoji="0" lang="en-US" sz="14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a:endParaRP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endParaRPr kumimoji="0" lang="en-US" sz="14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a:endParaRPr>
          </a:p>
          <a:p>
            <a:pPr marL="742950" marR="0" lvl="1" indent="-285750" algn="l" defTabSz="914400" rtl="0" eaLnBrk="1" fontAlgn="auto" latinLnBrk="0" hangingPunct="1">
              <a:lnSpc>
                <a:spcPct val="100000"/>
              </a:lnSpc>
              <a:spcBef>
                <a:spcPts val="0"/>
              </a:spcBef>
              <a:spcAft>
                <a:spcPts val="0"/>
              </a:spcAft>
              <a:buClrTx/>
              <a:buSzPts val="1000"/>
              <a:buFont typeface="Courier New" panose="02070309020205020404" pitchFamily="49" charset="0"/>
              <a:buChar char="o"/>
              <a:tabLst>
                <a:tab pos="914400" algn="l"/>
              </a:tabLst>
              <a:defRPr/>
            </a:pPr>
            <a:endParaRPr kumimoji="0" lang="en-US" sz="12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a:endParaRPr>
          </a:p>
          <a:p>
            <a:pPr marL="457200" marR="0" lvl="1" indent="0" algn="l" defTabSz="914400" rtl="0" eaLnBrk="1" fontAlgn="auto" latinLnBrk="0" hangingPunct="1">
              <a:lnSpc>
                <a:spcPct val="100000"/>
              </a:lnSpc>
              <a:spcBef>
                <a:spcPts val="0"/>
              </a:spcBef>
              <a:spcAft>
                <a:spcPts val="0"/>
              </a:spcAft>
              <a:buClrTx/>
              <a:buSzPts val="1000"/>
              <a:buFontTx/>
              <a:buNone/>
              <a:tabLst>
                <a:tab pos="914400" algn="l"/>
              </a:tabLst>
              <a:defRPr/>
            </a:pPr>
            <a:endParaRPr kumimoji="0" lang="en-US" sz="1200" b="0" i="0" u="none" strike="noStrike" kern="100" cap="none" spc="0" normalizeH="0" baseline="0" noProof="0" dirty="0">
              <a:ln>
                <a:noFill/>
              </a:ln>
              <a:solidFill>
                <a:prstClr val="black"/>
              </a:solidFill>
              <a:effectLst/>
              <a:uLnTx/>
              <a:uFillTx/>
              <a:latin typeface="Aptos" panose="02110004020202020204"/>
              <a:ea typeface="Aptos" panose="020B0004020202020204" pitchFamily="34" charset="0"/>
              <a:cs typeface="Times New Roman"/>
            </a:endParaRPr>
          </a:p>
        </p:txBody>
      </p:sp>
    </p:spTree>
    <p:extLst>
      <p:ext uri="{BB962C8B-B14F-4D97-AF65-F5344CB8AC3E}">
        <p14:creationId xmlns:p14="http://schemas.microsoft.com/office/powerpoint/2010/main" val="3077908392"/>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4_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15524c5-22e9-4bcd-a893-1180a53fc7b2}" enabled="0" method="" siteId="{615524c5-22e9-4bcd-a893-1180a53fc7b2}" removed="1"/>
</clbl:labelList>
</file>

<file path=docProps/app.xml><?xml version="1.0" encoding="utf-8"?>
<Properties xmlns="http://schemas.openxmlformats.org/officeDocument/2006/extended-properties" xmlns:vt="http://schemas.openxmlformats.org/officeDocument/2006/docPropsVTypes">
  <TotalTime>471</TotalTime>
  <Words>5836</Words>
  <Application>Microsoft Office PowerPoint</Application>
  <PresentationFormat>Widescreen</PresentationFormat>
  <Paragraphs>563</Paragraphs>
  <Slides>29</Slides>
  <Notes>29</Notes>
  <HiddenSlides>0</HiddenSlides>
  <MMClips>0</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29</vt:i4>
      </vt:variant>
    </vt:vector>
  </HeadingPairs>
  <TitlesOfParts>
    <vt:vector size="48" baseType="lpstr">
      <vt:lpstr>ADLaM Display</vt:lpstr>
      <vt:lpstr>Aptos</vt:lpstr>
      <vt:lpstr>Aptos Display</vt:lpstr>
      <vt:lpstr>Aptos Narrow</vt:lpstr>
      <vt:lpstr>Arial</vt:lpstr>
      <vt:lpstr>Arial Nova</vt:lpstr>
      <vt:lpstr>Calibri</vt:lpstr>
      <vt:lpstr>Calibri Light</vt:lpstr>
      <vt:lpstr>Courier New</vt:lpstr>
      <vt:lpstr>Franklin Gothic Medium Cond</vt:lpstr>
      <vt:lpstr>Gautami</vt:lpstr>
      <vt:lpstr>Inter Bold</vt:lpstr>
      <vt:lpstr>Myanmar Text</vt:lpstr>
      <vt:lpstr>Symbol</vt:lpstr>
      <vt:lpstr>Trebuchet MS</vt:lpstr>
      <vt:lpstr>Wingdings</vt:lpstr>
      <vt:lpstr>3_Office Theme</vt:lpstr>
      <vt:lpstr>2_Office Theme</vt:lpstr>
      <vt:lpstr>4_Office Theme</vt:lpstr>
      <vt:lpstr>ONAP  Office of Loan Guarantee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Chapter II Proposed Handbook Key Highlights of New Guidelines </vt:lpstr>
      <vt:lpstr>Additional Key Highlights of New Guidelines</vt:lpstr>
      <vt:lpstr>PowerPoint Presentation</vt:lpstr>
      <vt:lpstr>Tribal Relations  with OLG</vt:lpstr>
      <vt:lpstr>HUD &amp; Tribal Partnerships </vt:lpstr>
      <vt:lpstr>OLG Lender Relations Growing Businesses. Reducing Risks. Expanding Homeownership</vt:lpstr>
      <vt:lpstr>We’re celebrating 30 years of NAHASDA!</vt:lpstr>
      <vt:lpstr>PowerPoint Presentation</vt:lpstr>
      <vt:lpstr>PowerPoint Presentation</vt:lpstr>
      <vt:lpstr>PowerPoint Presentation</vt:lpstr>
      <vt:lpstr>WHAT CAN A SECTION 184 SKILLED WORKERS  LOAN BE USED FOR?</vt:lpstr>
      <vt:lpstr>PowerPoint Presentation</vt:lpstr>
      <vt:lpstr>HOW CAN I PARTICIPATE IN THE SECTION 184 SKILLED  WORKERS PROGRAM?</vt:lpstr>
      <vt:lpstr>PowerPoint Presentation</vt:lpstr>
      <vt:lpstr>PowerPoint Presentation</vt:lpstr>
      <vt:lpstr>   What Can Title VI  Funds Be Used For? </vt:lpstr>
      <vt:lpstr>PowerPoint Presentation</vt:lpstr>
      <vt:lpstr>PowerPoint Presentation</vt:lpstr>
      <vt:lpstr>PowerPoint Presentation</vt:lpstr>
      <vt:lpstr>PowerPoint Presentation</vt:lpstr>
      <vt:lpstr>PowerPoint Presentation</vt:lpstr>
    </vt:vector>
  </TitlesOfParts>
  <Company>U.S. Department of Housing and Urban Development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Plummer, Tonya R</dc:creator>
  <cp:lastModifiedBy>Plummer, Tonya R</cp:lastModifiedBy>
  <cp:revision>1</cp:revision>
  <dcterms:created xsi:type="dcterms:W3CDTF">2026-07-14T03:26:15Z</dcterms:created>
  <dcterms:modified xsi:type="dcterms:W3CDTF">2026-07-14T11:17:57Z</dcterms:modified>
</cp:coreProperties>
</file>