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1177" r:id="rId2"/>
    <p:sldId id="276" r:id="rId3"/>
    <p:sldId id="281" r:id="rId4"/>
    <p:sldId id="1180" r:id="rId5"/>
    <p:sldId id="1215" r:id="rId6"/>
    <p:sldId id="1216" r:id="rId7"/>
    <p:sldId id="759" r:id="rId8"/>
    <p:sldId id="776" r:id="rId9"/>
    <p:sldId id="283" r:id="rId10"/>
    <p:sldId id="1598" r:id="rId11"/>
    <p:sldId id="1597" r:id="rId12"/>
    <p:sldId id="1191" r:id="rId13"/>
    <p:sldId id="1220" r:id="rId14"/>
    <p:sldId id="1209" r:id="rId15"/>
    <p:sldId id="1213" r:id="rId16"/>
    <p:sldId id="1218" r:id="rId17"/>
    <p:sldId id="1219" r:id="rId18"/>
    <p:sldId id="26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2034" autoAdjust="0"/>
  </p:normalViewPr>
  <p:slideViewPr>
    <p:cSldViewPr snapToGrid="0">
      <p:cViewPr varScale="1">
        <p:scale>
          <a:sx n="76" d="100"/>
          <a:sy n="76" d="100"/>
        </p:scale>
        <p:origin x="10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2CEC68-B3DA-4B58-AE00-5CADA381B74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E16AF2-0289-4D69-BD47-0EE9DBBE8E4D}">
      <dgm:prSet phldrT="[Text]" custT="1"/>
      <dgm:spPr>
        <a:xfrm>
          <a:off x="2840324" y="541716"/>
          <a:ext cx="2346930" cy="1173465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2800" dirty="0">
              <a:solidFill>
                <a:srgbClr val="FFFFFF"/>
              </a:solidFill>
              <a:latin typeface="Source Sans Pro" panose="020B0604020202020204" pitchFamily="34" charset="0"/>
              <a:ea typeface="+mn-ea"/>
              <a:cs typeface="+mn-cs"/>
            </a:rPr>
            <a:t>Rural Development</a:t>
          </a:r>
        </a:p>
      </dgm:t>
    </dgm:pt>
    <dgm:pt modelId="{7B4012A3-B610-4843-BF50-F8EF9F8E0173}" type="parTrans" cxnId="{9B0E150F-42ED-4029-8F50-608A95E4DC72}">
      <dgm:prSet/>
      <dgm:spPr/>
      <dgm:t>
        <a:bodyPr/>
        <a:lstStyle/>
        <a:p>
          <a:endParaRPr lang="en-US"/>
        </a:p>
      </dgm:t>
    </dgm:pt>
    <dgm:pt modelId="{CBFE47B0-50A1-4679-8AC4-17854321CA40}" type="sibTrans" cxnId="{9B0E150F-42ED-4029-8F50-608A95E4DC72}">
      <dgm:prSet/>
      <dgm:spPr/>
      <dgm:t>
        <a:bodyPr/>
        <a:lstStyle/>
        <a:p>
          <a:endParaRPr lang="en-US"/>
        </a:p>
      </dgm:t>
    </dgm:pt>
    <dgm:pt modelId="{4D0CA34D-146C-4F6E-8BAD-4D81DD1569AB}">
      <dgm:prSet phldrT="[Text]" custT="1"/>
      <dgm:spPr>
        <a:xfrm>
          <a:off x="538" y="2208037"/>
          <a:ext cx="2346930" cy="1173465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spcAft>
              <a:spcPts val="600"/>
            </a:spcAft>
            <a:buNone/>
          </a:pPr>
          <a:r>
            <a:rPr lang="en-US" sz="1800" dirty="0">
              <a:solidFill>
                <a:srgbClr val="FFFFFF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Rural Business-Cooperative Service</a:t>
          </a:r>
        </a:p>
      </dgm:t>
    </dgm:pt>
    <dgm:pt modelId="{FC6D03EA-A649-4B97-B5B3-C12AF347B853}" type="parTrans" cxnId="{A95334D5-7FB6-4085-A7CB-7DD13598EFE3}">
      <dgm:prSet/>
      <dgm:spPr>
        <a:xfrm>
          <a:off x="1174004" y="1715181"/>
          <a:ext cx="2839785" cy="492855"/>
        </a:xfrm>
        <a:custGeom>
          <a:avLst/>
          <a:gdLst/>
          <a:ahLst/>
          <a:cxnLst/>
          <a:rect l="0" t="0" r="0" b="0"/>
          <a:pathLst>
            <a:path>
              <a:moveTo>
                <a:pt x="2839785" y="0"/>
              </a:moveTo>
              <a:lnTo>
                <a:pt x="2839785" y="246427"/>
              </a:lnTo>
              <a:lnTo>
                <a:pt x="0" y="246427"/>
              </a:lnTo>
              <a:lnTo>
                <a:pt x="0" y="492855"/>
              </a:lnTo>
            </a:path>
          </a:pathLst>
        </a:custGeom>
        <a:noFill/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1E914204-06A0-4092-8A32-7BC65EC06399}" type="sibTrans" cxnId="{A95334D5-7FB6-4085-A7CB-7DD13598EFE3}">
      <dgm:prSet/>
      <dgm:spPr/>
      <dgm:t>
        <a:bodyPr/>
        <a:lstStyle/>
        <a:p>
          <a:endParaRPr lang="en-US"/>
        </a:p>
      </dgm:t>
    </dgm:pt>
    <dgm:pt modelId="{A1939FA1-3DA4-4732-B966-B4366303F6C1}">
      <dgm:prSet phldrT="[Text]" custT="1"/>
      <dgm:spPr>
        <a:xfrm>
          <a:off x="2840324" y="2208037"/>
          <a:ext cx="2346930" cy="1173465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1800" dirty="0">
              <a:solidFill>
                <a:srgbClr val="FFFFFF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Rural Housing Service</a:t>
          </a:r>
        </a:p>
      </dgm:t>
    </dgm:pt>
    <dgm:pt modelId="{5F721C51-8DBD-49A3-BC01-0C85E5670154}" type="parTrans" cxnId="{0460FF10-E7F1-4247-B51D-68E78CA25BA5}">
      <dgm:prSet/>
      <dgm:spPr>
        <a:xfrm>
          <a:off x="3968070" y="1715181"/>
          <a:ext cx="91440" cy="49285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2855"/>
              </a:lnTo>
            </a:path>
          </a:pathLst>
        </a:custGeom>
        <a:noFill/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03442357-83C4-40BF-8065-065AD8239DF2}" type="sibTrans" cxnId="{0460FF10-E7F1-4247-B51D-68E78CA25BA5}">
      <dgm:prSet/>
      <dgm:spPr/>
      <dgm:t>
        <a:bodyPr/>
        <a:lstStyle/>
        <a:p>
          <a:endParaRPr lang="en-US"/>
        </a:p>
      </dgm:t>
    </dgm:pt>
    <dgm:pt modelId="{4F9F75CA-7B57-4F63-9AC2-CE73132FCBE5}">
      <dgm:prSet phldrT="[Text]" custT="1"/>
      <dgm:spPr>
        <a:xfrm>
          <a:off x="5680110" y="2208037"/>
          <a:ext cx="2346930" cy="1173465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rgbClr val="FFFFFF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Rural Utilities Service</a:t>
          </a:r>
        </a:p>
      </dgm:t>
    </dgm:pt>
    <dgm:pt modelId="{54F398C1-D2BB-442F-B153-52136A10E8A1}" type="parTrans" cxnId="{BD4957ED-6C79-4ECC-A0D4-3B6930839FCA}">
      <dgm:prSet/>
      <dgm:spPr>
        <a:xfrm>
          <a:off x="4013790" y="1715181"/>
          <a:ext cx="2839785" cy="4928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427"/>
              </a:lnTo>
              <a:lnTo>
                <a:pt x="2839785" y="246427"/>
              </a:lnTo>
              <a:lnTo>
                <a:pt x="2839785" y="492855"/>
              </a:lnTo>
            </a:path>
          </a:pathLst>
        </a:custGeom>
        <a:noFill/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83C7E27E-01AD-4C40-BBB4-BFC4D291CF19}" type="sibTrans" cxnId="{BD4957ED-6C79-4ECC-A0D4-3B6930839FCA}">
      <dgm:prSet/>
      <dgm:spPr/>
      <dgm:t>
        <a:bodyPr/>
        <a:lstStyle/>
        <a:p>
          <a:endParaRPr lang="en-US"/>
        </a:p>
      </dgm:t>
    </dgm:pt>
    <dgm:pt modelId="{AFC05C48-EE22-49C5-8B89-A70FD87CAF53}" type="pres">
      <dgm:prSet presAssocID="{D32CEC68-B3DA-4B58-AE00-5CADA381B74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8769EB7-C350-4883-905F-DC50E4C9DE06}" type="pres">
      <dgm:prSet presAssocID="{ECE16AF2-0289-4D69-BD47-0EE9DBBE8E4D}" presName="hierRoot1" presStyleCnt="0">
        <dgm:presLayoutVars>
          <dgm:hierBranch val="init"/>
        </dgm:presLayoutVars>
      </dgm:prSet>
      <dgm:spPr/>
    </dgm:pt>
    <dgm:pt modelId="{2EE64F01-7210-4866-9395-4C0E4FE44BBB}" type="pres">
      <dgm:prSet presAssocID="{ECE16AF2-0289-4D69-BD47-0EE9DBBE8E4D}" presName="rootComposite1" presStyleCnt="0"/>
      <dgm:spPr/>
    </dgm:pt>
    <dgm:pt modelId="{2A611DA2-19BC-444B-B342-A6FABAD55E86}" type="pres">
      <dgm:prSet presAssocID="{ECE16AF2-0289-4D69-BD47-0EE9DBBE8E4D}" presName="rootText1" presStyleLbl="node0" presStyleIdx="0" presStyleCnt="1">
        <dgm:presLayoutVars>
          <dgm:chPref val="3"/>
        </dgm:presLayoutVars>
      </dgm:prSet>
      <dgm:spPr/>
    </dgm:pt>
    <dgm:pt modelId="{55D88649-1567-4792-B01D-714CF8D0AA2B}" type="pres">
      <dgm:prSet presAssocID="{ECE16AF2-0289-4D69-BD47-0EE9DBBE8E4D}" presName="rootConnector1" presStyleLbl="node1" presStyleIdx="0" presStyleCnt="0"/>
      <dgm:spPr/>
    </dgm:pt>
    <dgm:pt modelId="{CD6AAA33-21EB-4DDF-B6E7-3FC05BA502E3}" type="pres">
      <dgm:prSet presAssocID="{ECE16AF2-0289-4D69-BD47-0EE9DBBE8E4D}" presName="hierChild2" presStyleCnt="0"/>
      <dgm:spPr/>
    </dgm:pt>
    <dgm:pt modelId="{18032FB6-074C-42F0-95E3-6FA9B14E571A}" type="pres">
      <dgm:prSet presAssocID="{FC6D03EA-A649-4B97-B5B3-C12AF347B853}" presName="Name37" presStyleLbl="parChTrans1D2" presStyleIdx="0" presStyleCnt="3"/>
      <dgm:spPr/>
    </dgm:pt>
    <dgm:pt modelId="{491BD65B-30E9-49CF-9EC7-275198DB5D70}" type="pres">
      <dgm:prSet presAssocID="{4D0CA34D-146C-4F6E-8BAD-4D81DD1569AB}" presName="hierRoot2" presStyleCnt="0">
        <dgm:presLayoutVars>
          <dgm:hierBranch val="init"/>
        </dgm:presLayoutVars>
      </dgm:prSet>
      <dgm:spPr/>
    </dgm:pt>
    <dgm:pt modelId="{27183192-E235-408D-B4F9-7540A0B1FD3F}" type="pres">
      <dgm:prSet presAssocID="{4D0CA34D-146C-4F6E-8BAD-4D81DD1569AB}" presName="rootComposite" presStyleCnt="0"/>
      <dgm:spPr/>
    </dgm:pt>
    <dgm:pt modelId="{567A535C-7B27-4C2C-AB2A-0A48EAA2C8CA}" type="pres">
      <dgm:prSet presAssocID="{4D0CA34D-146C-4F6E-8BAD-4D81DD1569AB}" presName="rootText" presStyleLbl="node2" presStyleIdx="0" presStyleCnt="3" custLinFactNeighborY="-11144">
        <dgm:presLayoutVars>
          <dgm:chPref val="3"/>
        </dgm:presLayoutVars>
      </dgm:prSet>
      <dgm:spPr/>
    </dgm:pt>
    <dgm:pt modelId="{2F42DDB0-9E71-4936-9F23-54DF98F66BB0}" type="pres">
      <dgm:prSet presAssocID="{4D0CA34D-146C-4F6E-8BAD-4D81DD1569AB}" presName="rootConnector" presStyleLbl="node2" presStyleIdx="0" presStyleCnt="3"/>
      <dgm:spPr/>
    </dgm:pt>
    <dgm:pt modelId="{902F01E9-607B-45F3-854B-DDB03775C63E}" type="pres">
      <dgm:prSet presAssocID="{4D0CA34D-146C-4F6E-8BAD-4D81DD1569AB}" presName="hierChild4" presStyleCnt="0"/>
      <dgm:spPr/>
    </dgm:pt>
    <dgm:pt modelId="{20F61B58-07A9-48E8-B175-D6FFBF300650}" type="pres">
      <dgm:prSet presAssocID="{4D0CA34D-146C-4F6E-8BAD-4D81DD1569AB}" presName="hierChild5" presStyleCnt="0"/>
      <dgm:spPr/>
    </dgm:pt>
    <dgm:pt modelId="{AB8A85C1-7FF4-420C-AA2D-EE77540315A3}" type="pres">
      <dgm:prSet presAssocID="{5F721C51-8DBD-49A3-BC01-0C85E5670154}" presName="Name37" presStyleLbl="parChTrans1D2" presStyleIdx="1" presStyleCnt="3"/>
      <dgm:spPr/>
    </dgm:pt>
    <dgm:pt modelId="{E657650F-2371-4731-A64C-590F0C8B55D1}" type="pres">
      <dgm:prSet presAssocID="{A1939FA1-3DA4-4732-B966-B4366303F6C1}" presName="hierRoot2" presStyleCnt="0">
        <dgm:presLayoutVars>
          <dgm:hierBranch val="init"/>
        </dgm:presLayoutVars>
      </dgm:prSet>
      <dgm:spPr/>
    </dgm:pt>
    <dgm:pt modelId="{4A5DB855-1F57-48AC-963D-AD777656959C}" type="pres">
      <dgm:prSet presAssocID="{A1939FA1-3DA4-4732-B966-B4366303F6C1}" presName="rootComposite" presStyleCnt="0"/>
      <dgm:spPr/>
    </dgm:pt>
    <dgm:pt modelId="{53F31552-F8FB-4E5E-B73F-E077A1EB79BD}" type="pres">
      <dgm:prSet presAssocID="{A1939FA1-3DA4-4732-B966-B4366303F6C1}" presName="rootText" presStyleLbl="node2" presStyleIdx="1" presStyleCnt="3" custLinFactNeighborY="-11144">
        <dgm:presLayoutVars>
          <dgm:chPref val="3"/>
        </dgm:presLayoutVars>
      </dgm:prSet>
      <dgm:spPr/>
    </dgm:pt>
    <dgm:pt modelId="{5721456F-2786-4558-867C-3A845DFE7F12}" type="pres">
      <dgm:prSet presAssocID="{A1939FA1-3DA4-4732-B966-B4366303F6C1}" presName="rootConnector" presStyleLbl="node2" presStyleIdx="1" presStyleCnt="3"/>
      <dgm:spPr/>
    </dgm:pt>
    <dgm:pt modelId="{D86AE0C8-C1C6-4B03-A305-CB122064B38E}" type="pres">
      <dgm:prSet presAssocID="{A1939FA1-3DA4-4732-B966-B4366303F6C1}" presName="hierChild4" presStyleCnt="0"/>
      <dgm:spPr/>
    </dgm:pt>
    <dgm:pt modelId="{4E5B2F0E-5FE6-4401-8D75-8C969204A831}" type="pres">
      <dgm:prSet presAssocID="{A1939FA1-3DA4-4732-B966-B4366303F6C1}" presName="hierChild5" presStyleCnt="0"/>
      <dgm:spPr/>
    </dgm:pt>
    <dgm:pt modelId="{D1776242-4032-4CA8-956A-CB7C9CE031CC}" type="pres">
      <dgm:prSet presAssocID="{54F398C1-D2BB-442F-B153-52136A10E8A1}" presName="Name37" presStyleLbl="parChTrans1D2" presStyleIdx="2" presStyleCnt="3"/>
      <dgm:spPr/>
    </dgm:pt>
    <dgm:pt modelId="{97BE0591-E69C-4D75-A176-68665872D999}" type="pres">
      <dgm:prSet presAssocID="{4F9F75CA-7B57-4F63-9AC2-CE73132FCBE5}" presName="hierRoot2" presStyleCnt="0">
        <dgm:presLayoutVars>
          <dgm:hierBranch val="init"/>
        </dgm:presLayoutVars>
      </dgm:prSet>
      <dgm:spPr/>
    </dgm:pt>
    <dgm:pt modelId="{3D1B433C-63B3-4B8E-83F5-42920A8A211D}" type="pres">
      <dgm:prSet presAssocID="{4F9F75CA-7B57-4F63-9AC2-CE73132FCBE5}" presName="rootComposite" presStyleCnt="0"/>
      <dgm:spPr/>
    </dgm:pt>
    <dgm:pt modelId="{06910FA4-1B7B-4093-A4B0-137A724E7824}" type="pres">
      <dgm:prSet presAssocID="{4F9F75CA-7B57-4F63-9AC2-CE73132FCBE5}" presName="rootText" presStyleLbl="node2" presStyleIdx="2" presStyleCnt="3" custLinFactNeighborY="-11144">
        <dgm:presLayoutVars>
          <dgm:chPref val="3"/>
        </dgm:presLayoutVars>
      </dgm:prSet>
      <dgm:spPr/>
    </dgm:pt>
    <dgm:pt modelId="{035B0BCF-F301-428B-ACB3-B96063559A32}" type="pres">
      <dgm:prSet presAssocID="{4F9F75CA-7B57-4F63-9AC2-CE73132FCBE5}" presName="rootConnector" presStyleLbl="node2" presStyleIdx="2" presStyleCnt="3"/>
      <dgm:spPr/>
    </dgm:pt>
    <dgm:pt modelId="{F937697F-EBB0-4DD9-8BD8-E8C43FB7429C}" type="pres">
      <dgm:prSet presAssocID="{4F9F75CA-7B57-4F63-9AC2-CE73132FCBE5}" presName="hierChild4" presStyleCnt="0"/>
      <dgm:spPr/>
    </dgm:pt>
    <dgm:pt modelId="{0FA1D5EE-4163-4783-A1B5-6B5C253BBC87}" type="pres">
      <dgm:prSet presAssocID="{4F9F75CA-7B57-4F63-9AC2-CE73132FCBE5}" presName="hierChild5" presStyleCnt="0"/>
      <dgm:spPr/>
    </dgm:pt>
    <dgm:pt modelId="{0DB25904-FB59-463E-8AB6-C7F6AFB029C1}" type="pres">
      <dgm:prSet presAssocID="{ECE16AF2-0289-4D69-BD47-0EE9DBBE8E4D}" presName="hierChild3" presStyleCnt="0"/>
      <dgm:spPr/>
    </dgm:pt>
  </dgm:ptLst>
  <dgm:cxnLst>
    <dgm:cxn modelId="{9B0E150F-42ED-4029-8F50-608A95E4DC72}" srcId="{D32CEC68-B3DA-4B58-AE00-5CADA381B748}" destId="{ECE16AF2-0289-4D69-BD47-0EE9DBBE8E4D}" srcOrd="0" destOrd="0" parTransId="{7B4012A3-B610-4843-BF50-F8EF9F8E0173}" sibTransId="{CBFE47B0-50A1-4679-8AC4-17854321CA40}"/>
    <dgm:cxn modelId="{0460FF10-E7F1-4247-B51D-68E78CA25BA5}" srcId="{ECE16AF2-0289-4D69-BD47-0EE9DBBE8E4D}" destId="{A1939FA1-3DA4-4732-B966-B4366303F6C1}" srcOrd="1" destOrd="0" parTransId="{5F721C51-8DBD-49A3-BC01-0C85E5670154}" sibTransId="{03442357-83C4-40BF-8065-065AD8239DF2}"/>
    <dgm:cxn modelId="{ED05B416-FEF8-410B-A3A7-349F00DB17F4}" type="presOf" srcId="{FC6D03EA-A649-4B97-B5B3-C12AF347B853}" destId="{18032FB6-074C-42F0-95E3-6FA9B14E571A}" srcOrd="0" destOrd="0" presId="urn:microsoft.com/office/officeart/2005/8/layout/orgChart1"/>
    <dgm:cxn modelId="{12808221-18AB-4B45-BCB9-4E7CA866A1D1}" type="presOf" srcId="{4D0CA34D-146C-4F6E-8BAD-4D81DD1569AB}" destId="{567A535C-7B27-4C2C-AB2A-0A48EAA2C8CA}" srcOrd="0" destOrd="0" presId="urn:microsoft.com/office/officeart/2005/8/layout/orgChart1"/>
    <dgm:cxn modelId="{4F89152D-FF8C-4C73-A901-EB11C533B7C1}" type="presOf" srcId="{5F721C51-8DBD-49A3-BC01-0C85E5670154}" destId="{AB8A85C1-7FF4-420C-AA2D-EE77540315A3}" srcOrd="0" destOrd="0" presId="urn:microsoft.com/office/officeart/2005/8/layout/orgChart1"/>
    <dgm:cxn modelId="{94E60D37-3997-4C76-BBFC-FB9DFE97E352}" type="presOf" srcId="{A1939FA1-3DA4-4732-B966-B4366303F6C1}" destId="{5721456F-2786-4558-867C-3A845DFE7F12}" srcOrd="1" destOrd="0" presId="urn:microsoft.com/office/officeart/2005/8/layout/orgChart1"/>
    <dgm:cxn modelId="{CE74C349-8D00-48C7-854F-B4FFC33D08A8}" type="presOf" srcId="{ECE16AF2-0289-4D69-BD47-0EE9DBBE8E4D}" destId="{55D88649-1567-4792-B01D-714CF8D0AA2B}" srcOrd="1" destOrd="0" presId="urn:microsoft.com/office/officeart/2005/8/layout/orgChart1"/>
    <dgm:cxn modelId="{0FB45D52-1F3C-4A99-84B9-EB5D2E68469C}" type="presOf" srcId="{4D0CA34D-146C-4F6E-8BAD-4D81DD1569AB}" destId="{2F42DDB0-9E71-4936-9F23-54DF98F66BB0}" srcOrd="1" destOrd="0" presId="urn:microsoft.com/office/officeart/2005/8/layout/orgChart1"/>
    <dgm:cxn modelId="{44038274-B7D0-471D-93CD-389660C96265}" type="presOf" srcId="{54F398C1-D2BB-442F-B153-52136A10E8A1}" destId="{D1776242-4032-4CA8-956A-CB7C9CE031CC}" srcOrd="0" destOrd="0" presId="urn:microsoft.com/office/officeart/2005/8/layout/orgChart1"/>
    <dgm:cxn modelId="{79C7E599-19F7-4405-8895-CDB230710C82}" type="presOf" srcId="{ECE16AF2-0289-4D69-BD47-0EE9DBBE8E4D}" destId="{2A611DA2-19BC-444B-B342-A6FABAD55E86}" srcOrd="0" destOrd="0" presId="urn:microsoft.com/office/officeart/2005/8/layout/orgChart1"/>
    <dgm:cxn modelId="{ECD01AA4-C684-43EE-AD48-13BE9A2A57E9}" type="presOf" srcId="{D32CEC68-B3DA-4B58-AE00-5CADA381B748}" destId="{AFC05C48-EE22-49C5-8B89-A70FD87CAF53}" srcOrd="0" destOrd="0" presId="urn:microsoft.com/office/officeart/2005/8/layout/orgChart1"/>
    <dgm:cxn modelId="{5BF85EB9-5891-4F3A-B4E6-D43628B79893}" type="presOf" srcId="{4F9F75CA-7B57-4F63-9AC2-CE73132FCBE5}" destId="{035B0BCF-F301-428B-ACB3-B96063559A32}" srcOrd="1" destOrd="0" presId="urn:microsoft.com/office/officeart/2005/8/layout/orgChart1"/>
    <dgm:cxn modelId="{A95334D5-7FB6-4085-A7CB-7DD13598EFE3}" srcId="{ECE16AF2-0289-4D69-BD47-0EE9DBBE8E4D}" destId="{4D0CA34D-146C-4F6E-8BAD-4D81DD1569AB}" srcOrd="0" destOrd="0" parTransId="{FC6D03EA-A649-4B97-B5B3-C12AF347B853}" sibTransId="{1E914204-06A0-4092-8A32-7BC65EC06399}"/>
    <dgm:cxn modelId="{2991B5E5-692C-4436-9B3E-32DB763225F5}" type="presOf" srcId="{4F9F75CA-7B57-4F63-9AC2-CE73132FCBE5}" destId="{06910FA4-1B7B-4093-A4B0-137A724E7824}" srcOrd="0" destOrd="0" presId="urn:microsoft.com/office/officeart/2005/8/layout/orgChart1"/>
    <dgm:cxn modelId="{C58996E8-5DCE-46AB-BA6B-CA2E5914E983}" type="presOf" srcId="{A1939FA1-3DA4-4732-B966-B4366303F6C1}" destId="{53F31552-F8FB-4E5E-B73F-E077A1EB79BD}" srcOrd="0" destOrd="0" presId="urn:microsoft.com/office/officeart/2005/8/layout/orgChart1"/>
    <dgm:cxn modelId="{BD4957ED-6C79-4ECC-A0D4-3B6930839FCA}" srcId="{ECE16AF2-0289-4D69-BD47-0EE9DBBE8E4D}" destId="{4F9F75CA-7B57-4F63-9AC2-CE73132FCBE5}" srcOrd="2" destOrd="0" parTransId="{54F398C1-D2BB-442F-B153-52136A10E8A1}" sibTransId="{83C7E27E-01AD-4C40-BBB4-BFC4D291CF19}"/>
    <dgm:cxn modelId="{1F2D06AB-0F29-44E6-8A13-51D01BA3A96D}" type="presParOf" srcId="{AFC05C48-EE22-49C5-8B89-A70FD87CAF53}" destId="{28769EB7-C350-4883-905F-DC50E4C9DE06}" srcOrd="0" destOrd="0" presId="urn:microsoft.com/office/officeart/2005/8/layout/orgChart1"/>
    <dgm:cxn modelId="{0F146150-2657-47BF-9077-4CD6D1FA175C}" type="presParOf" srcId="{28769EB7-C350-4883-905F-DC50E4C9DE06}" destId="{2EE64F01-7210-4866-9395-4C0E4FE44BBB}" srcOrd="0" destOrd="0" presId="urn:microsoft.com/office/officeart/2005/8/layout/orgChart1"/>
    <dgm:cxn modelId="{2CE9A60A-B6F4-4A00-AD68-0625F5E2D648}" type="presParOf" srcId="{2EE64F01-7210-4866-9395-4C0E4FE44BBB}" destId="{2A611DA2-19BC-444B-B342-A6FABAD55E86}" srcOrd="0" destOrd="0" presId="urn:microsoft.com/office/officeart/2005/8/layout/orgChart1"/>
    <dgm:cxn modelId="{03053CDD-8954-47B9-9A08-9FBE001E759C}" type="presParOf" srcId="{2EE64F01-7210-4866-9395-4C0E4FE44BBB}" destId="{55D88649-1567-4792-B01D-714CF8D0AA2B}" srcOrd="1" destOrd="0" presId="urn:microsoft.com/office/officeart/2005/8/layout/orgChart1"/>
    <dgm:cxn modelId="{F75D5A14-4090-4306-BBF5-04214EABA481}" type="presParOf" srcId="{28769EB7-C350-4883-905F-DC50E4C9DE06}" destId="{CD6AAA33-21EB-4DDF-B6E7-3FC05BA502E3}" srcOrd="1" destOrd="0" presId="urn:microsoft.com/office/officeart/2005/8/layout/orgChart1"/>
    <dgm:cxn modelId="{222E0A1E-D19C-4FD7-8C7A-8A1A0CBA1C89}" type="presParOf" srcId="{CD6AAA33-21EB-4DDF-B6E7-3FC05BA502E3}" destId="{18032FB6-074C-42F0-95E3-6FA9B14E571A}" srcOrd="0" destOrd="0" presId="urn:microsoft.com/office/officeart/2005/8/layout/orgChart1"/>
    <dgm:cxn modelId="{D759F60E-4688-4DEF-A923-93404BC1CBBF}" type="presParOf" srcId="{CD6AAA33-21EB-4DDF-B6E7-3FC05BA502E3}" destId="{491BD65B-30E9-49CF-9EC7-275198DB5D70}" srcOrd="1" destOrd="0" presId="urn:microsoft.com/office/officeart/2005/8/layout/orgChart1"/>
    <dgm:cxn modelId="{ACC06F25-9D69-48EC-A248-88C64617EAE2}" type="presParOf" srcId="{491BD65B-30E9-49CF-9EC7-275198DB5D70}" destId="{27183192-E235-408D-B4F9-7540A0B1FD3F}" srcOrd="0" destOrd="0" presId="urn:microsoft.com/office/officeart/2005/8/layout/orgChart1"/>
    <dgm:cxn modelId="{44EE23C1-FBC8-4670-93FB-2B885CF58255}" type="presParOf" srcId="{27183192-E235-408D-B4F9-7540A0B1FD3F}" destId="{567A535C-7B27-4C2C-AB2A-0A48EAA2C8CA}" srcOrd="0" destOrd="0" presId="urn:microsoft.com/office/officeart/2005/8/layout/orgChart1"/>
    <dgm:cxn modelId="{556FB8C9-AAB9-4995-BC7A-721C5D8086D2}" type="presParOf" srcId="{27183192-E235-408D-B4F9-7540A0B1FD3F}" destId="{2F42DDB0-9E71-4936-9F23-54DF98F66BB0}" srcOrd="1" destOrd="0" presId="urn:microsoft.com/office/officeart/2005/8/layout/orgChart1"/>
    <dgm:cxn modelId="{50869B67-6379-474D-8100-9912F87FBA5A}" type="presParOf" srcId="{491BD65B-30E9-49CF-9EC7-275198DB5D70}" destId="{902F01E9-607B-45F3-854B-DDB03775C63E}" srcOrd="1" destOrd="0" presId="urn:microsoft.com/office/officeart/2005/8/layout/orgChart1"/>
    <dgm:cxn modelId="{C04F62D8-8D39-4963-A51E-A9559BB6363F}" type="presParOf" srcId="{491BD65B-30E9-49CF-9EC7-275198DB5D70}" destId="{20F61B58-07A9-48E8-B175-D6FFBF300650}" srcOrd="2" destOrd="0" presId="urn:microsoft.com/office/officeart/2005/8/layout/orgChart1"/>
    <dgm:cxn modelId="{4BE34B42-2558-4998-9094-EAF9BC595801}" type="presParOf" srcId="{CD6AAA33-21EB-4DDF-B6E7-3FC05BA502E3}" destId="{AB8A85C1-7FF4-420C-AA2D-EE77540315A3}" srcOrd="2" destOrd="0" presId="urn:microsoft.com/office/officeart/2005/8/layout/orgChart1"/>
    <dgm:cxn modelId="{218ABE0B-F978-4E44-AC8F-C8427BB41850}" type="presParOf" srcId="{CD6AAA33-21EB-4DDF-B6E7-3FC05BA502E3}" destId="{E657650F-2371-4731-A64C-590F0C8B55D1}" srcOrd="3" destOrd="0" presId="urn:microsoft.com/office/officeart/2005/8/layout/orgChart1"/>
    <dgm:cxn modelId="{91868A50-3542-4872-991C-38C6961A6F11}" type="presParOf" srcId="{E657650F-2371-4731-A64C-590F0C8B55D1}" destId="{4A5DB855-1F57-48AC-963D-AD777656959C}" srcOrd="0" destOrd="0" presId="urn:microsoft.com/office/officeart/2005/8/layout/orgChart1"/>
    <dgm:cxn modelId="{3991B93C-773F-474F-BD47-D4056F067AB1}" type="presParOf" srcId="{4A5DB855-1F57-48AC-963D-AD777656959C}" destId="{53F31552-F8FB-4E5E-B73F-E077A1EB79BD}" srcOrd="0" destOrd="0" presId="urn:microsoft.com/office/officeart/2005/8/layout/orgChart1"/>
    <dgm:cxn modelId="{24060C25-A650-498E-9888-0176E0238A0B}" type="presParOf" srcId="{4A5DB855-1F57-48AC-963D-AD777656959C}" destId="{5721456F-2786-4558-867C-3A845DFE7F12}" srcOrd="1" destOrd="0" presId="urn:microsoft.com/office/officeart/2005/8/layout/orgChart1"/>
    <dgm:cxn modelId="{5DEF0A11-FE16-4371-965B-B6FC11FFF7C2}" type="presParOf" srcId="{E657650F-2371-4731-A64C-590F0C8B55D1}" destId="{D86AE0C8-C1C6-4B03-A305-CB122064B38E}" srcOrd="1" destOrd="0" presId="urn:microsoft.com/office/officeart/2005/8/layout/orgChart1"/>
    <dgm:cxn modelId="{C6BFF948-3784-4635-BC3D-96089CC52957}" type="presParOf" srcId="{E657650F-2371-4731-A64C-590F0C8B55D1}" destId="{4E5B2F0E-5FE6-4401-8D75-8C969204A831}" srcOrd="2" destOrd="0" presId="urn:microsoft.com/office/officeart/2005/8/layout/orgChart1"/>
    <dgm:cxn modelId="{7918B68D-8F9B-4731-87A5-47A094A00DC1}" type="presParOf" srcId="{CD6AAA33-21EB-4DDF-B6E7-3FC05BA502E3}" destId="{D1776242-4032-4CA8-956A-CB7C9CE031CC}" srcOrd="4" destOrd="0" presId="urn:microsoft.com/office/officeart/2005/8/layout/orgChart1"/>
    <dgm:cxn modelId="{B67968A7-709C-4F33-94D9-1A0DBF557FAE}" type="presParOf" srcId="{CD6AAA33-21EB-4DDF-B6E7-3FC05BA502E3}" destId="{97BE0591-E69C-4D75-A176-68665872D999}" srcOrd="5" destOrd="0" presId="urn:microsoft.com/office/officeart/2005/8/layout/orgChart1"/>
    <dgm:cxn modelId="{F9B3A2F2-C17B-4AB5-ADA6-526DD998A076}" type="presParOf" srcId="{97BE0591-E69C-4D75-A176-68665872D999}" destId="{3D1B433C-63B3-4B8E-83F5-42920A8A211D}" srcOrd="0" destOrd="0" presId="urn:microsoft.com/office/officeart/2005/8/layout/orgChart1"/>
    <dgm:cxn modelId="{005F469F-32A6-4561-AB90-D46D0CAD4F14}" type="presParOf" srcId="{3D1B433C-63B3-4B8E-83F5-42920A8A211D}" destId="{06910FA4-1B7B-4093-A4B0-137A724E7824}" srcOrd="0" destOrd="0" presId="urn:microsoft.com/office/officeart/2005/8/layout/orgChart1"/>
    <dgm:cxn modelId="{3E8F76E8-1E86-4125-9444-AAB18DC78B60}" type="presParOf" srcId="{3D1B433C-63B3-4B8E-83F5-42920A8A211D}" destId="{035B0BCF-F301-428B-ACB3-B96063559A32}" srcOrd="1" destOrd="0" presId="urn:microsoft.com/office/officeart/2005/8/layout/orgChart1"/>
    <dgm:cxn modelId="{5580BCB0-515D-46A9-B2D8-876572279D35}" type="presParOf" srcId="{97BE0591-E69C-4D75-A176-68665872D999}" destId="{F937697F-EBB0-4DD9-8BD8-E8C43FB7429C}" srcOrd="1" destOrd="0" presId="urn:microsoft.com/office/officeart/2005/8/layout/orgChart1"/>
    <dgm:cxn modelId="{237B4FEF-33C3-495C-9480-3B1C0C7AAF8E}" type="presParOf" srcId="{97BE0591-E69C-4D75-A176-68665872D999}" destId="{0FA1D5EE-4163-4783-A1B5-6B5C253BBC87}" srcOrd="2" destOrd="0" presId="urn:microsoft.com/office/officeart/2005/8/layout/orgChart1"/>
    <dgm:cxn modelId="{DA043F02-1B91-490A-98D0-68B73277B00D}" type="presParOf" srcId="{28769EB7-C350-4883-905F-DC50E4C9DE06}" destId="{0DB25904-FB59-463E-8AB6-C7F6AFB029C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776242-4032-4CA8-956A-CB7C9CE031CC}">
      <dsp:nvSpPr>
        <dsp:cNvPr id="0" name=""/>
        <dsp:cNvSpPr/>
      </dsp:nvSpPr>
      <dsp:spPr>
        <a:xfrm>
          <a:off x="5239529" y="2499216"/>
          <a:ext cx="3707005" cy="4726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427"/>
              </a:lnTo>
              <a:lnTo>
                <a:pt x="2839785" y="246427"/>
              </a:lnTo>
              <a:lnTo>
                <a:pt x="2839785" y="492855"/>
              </a:lnTo>
            </a:path>
          </a:pathLst>
        </a:custGeom>
        <a:noFill/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8A85C1-7FF4-420C-AA2D-EE77540315A3}">
      <dsp:nvSpPr>
        <dsp:cNvPr id="0" name=""/>
        <dsp:cNvSpPr/>
      </dsp:nvSpPr>
      <dsp:spPr>
        <a:xfrm>
          <a:off x="5193809" y="2499216"/>
          <a:ext cx="91440" cy="4726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2855"/>
              </a:lnTo>
            </a:path>
          </a:pathLst>
        </a:custGeom>
        <a:noFill/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032FB6-074C-42F0-95E3-6FA9B14E571A}">
      <dsp:nvSpPr>
        <dsp:cNvPr id="0" name=""/>
        <dsp:cNvSpPr/>
      </dsp:nvSpPr>
      <dsp:spPr>
        <a:xfrm>
          <a:off x="1532524" y="2499216"/>
          <a:ext cx="3707005" cy="472658"/>
        </a:xfrm>
        <a:custGeom>
          <a:avLst/>
          <a:gdLst/>
          <a:ahLst/>
          <a:cxnLst/>
          <a:rect l="0" t="0" r="0" b="0"/>
          <a:pathLst>
            <a:path>
              <a:moveTo>
                <a:pt x="2839785" y="0"/>
              </a:moveTo>
              <a:lnTo>
                <a:pt x="2839785" y="246427"/>
              </a:lnTo>
              <a:lnTo>
                <a:pt x="0" y="246427"/>
              </a:lnTo>
              <a:lnTo>
                <a:pt x="0" y="492855"/>
              </a:lnTo>
            </a:path>
          </a:pathLst>
        </a:custGeom>
        <a:noFill/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611DA2-19BC-444B-B342-A6FABAD55E86}">
      <dsp:nvSpPr>
        <dsp:cNvPr id="0" name=""/>
        <dsp:cNvSpPr/>
      </dsp:nvSpPr>
      <dsp:spPr>
        <a:xfrm>
          <a:off x="3707709" y="967396"/>
          <a:ext cx="3063640" cy="1531820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rgbClr val="FFFFFF"/>
              </a:solidFill>
              <a:latin typeface="Source Sans Pro" panose="020B0604020202020204" pitchFamily="34" charset="0"/>
              <a:ea typeface="+mn-ea"/>
              <a:cs typeface="+mn-cs"/>
            </a:rPr>
            <a:t>Rural Development</a:t>
          </a:r>
        </a:p>
      </dsp:txBody>
      <dsp:txXfrm>
        <a:off x="3707709" y="967396"/>
        <a:ext cx="3063640" cy="1531820"/>
      </dsp:txXfrm>
    </dsp:sp>
    <dsp:sp modelId="{567A535C-7B27-4C2C-AB2A-0A48EAA2C8CA}">
      <dsp:nvSpPr>
        <dsp:cNvPr id="0" name=""/>
        <dsp:cNvSpPr/>
      </dsp:nvSpPr>
      <dsp:spPr>
        <a:xfrm>
          <a:off x="703" y="2971875"/>
          <a:ext cx="3063640" cy="1531820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800" kern="1200" dirty="0">
              <a:solidFill>
                <a:srgbClr val="FFFFFF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Rural Business-Cooperative Service</a:t>
          </a:r>
        </a:p>
      </dsp:txBody>
      <dsp:txXfrm>
        <a:off x="703" y="2971875"/>
        <a:ext cx="3063640" cy="1531820"/>
      </dsp:txXfrm>
    </dsp:sp>
    <dsp:sp modelId="{53F31552-F8FB-4E5E-B73F-E077A1EB79BD}">
      <dsp:nvSpPr>
        <dsp:cNvPr id="0" name=""/>
        <dsp:cNvSpPr/>
      </dsp:nvSpPr>
      <dsp:spPr>
        <a:xfrm>
          <a:off x="3707709" y="2971875"/>
          <a:ext cx="3063640" cy="1531820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rgbClr val="FFFFFF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Rural Housing Service</a:t>
          </a:r>
        </a:p>
      </dsp:txBody>
      <dsp:txXfrm>
        <a:off x="3707709" y="2971875"/>
        <a:ext cx="3063640" cy="1531820"/>
      </dsp:txXfrm>
    </dsp:sp>
    <dsp:sp modelId="{06910FA4-1B7B-4093-A4B0-137A724E7824}">
      <dsp:nvSpPr>
        <dsp:cNvPr id="0" name=""/>
        <dsp:cNvSpPr/>
      </dsp:nvSpPr>
      <dsp:spPr>
        <a:xfrm>
          <a:off x="7414714" y="2971875"/>
          <a:ext cx="3063640" cy="1531820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rgbClr val="FFFFFF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Rural Utilities Service</a:t>
          </a:r>
        </a:p>
      </dsp:txBody>
      <dsp:txXfrm>
        <a:off x="7414714" y="2971875"/>
        <a:ext cx="3063640" cy="15318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37DD4-1AEE-4A4F-832F-9DB296ADEC7C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78E806-E562-43DB-9D45-EC912193658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341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78E806-E562-43DB-9D45-EC912193658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4745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18D57-0CA3-46DC-A4A1-FD3E8A944EC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44728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18D57-0CA3-46DC-A4A1-FD3E8A944EC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42923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EA0FA1-ADE9-0647-BE3D-7CA3179F450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0009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D7A2D-79C6-13AA-CC9A-2118C33D9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95DEF4-8653-AD2B-DC91-728264C3D9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BE9623-D996-4618-B638-6877C92CED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8C1C11-A80C-6080-C9C1-4CDC3AEF32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EA0FA1-ADE9-0647-BE3D-7CA3179F450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7759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EA0FA1-ADE9-0647-BE3D-7CA3179F450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7723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EA0FA1-ADE9-0647-BE3D-7CA3179F450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8657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data shows FY 2025 and 2026.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EA0FA1-ADE9-0647-BE3D-7CA3179F450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2579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EA0FA1-ADE9-0647-BE3D-7CA3179F450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1758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EA0FA1-ADE9-0647-BE3D-7CA3179F450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7520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EA0FA1-ADE9-0647-BE3D-7CA3179F450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202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EA0FA1-ADE9-0647-BE3D-7CA3179F450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4272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78E806-E562-43DB-9D45-EC912193658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5766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EA0FA1-ADE9-0647-BE3D-7CA3179F450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512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EA0FA1-ADE9-0647-BE3D-7CA3179F450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0120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A0FA1-ADE9-0647-BE3D-7CA3179F45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23487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A0FA1-ADE9-0647-BE3D-7CA3179F45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23487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EA0FA1-ADE9-0647-BE3D-7CA3179F450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31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3BFEAF4-02AA-0F40-BFF3-2A525266F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790"/>
          <a:stretch/>
        </p:blipFill>
        <p:spPr>
          <a:xfrm>
            <a:off x="0" y="1"/>
            <a:ext cx="12192001" cy="4540330"/>
          </a:xfrm>
          <a:prstGeom prst="rect">
            <a:avLst/>
          </a:prstGeom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AC1D5D76-8FDE-D54E-B67E-1CF2D13E05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470399"/>
            <a:ext cx="12192000" cy="238760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2EF410E2-CBF8-7442-8069-B84D7FB890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0238" y="4831424"/>
            <a:ext cx="6841861" cy="867123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64BECC53-DE7F-0F4F-8D29-154B7C8B9F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80238" y="5486140"/>
            <a:ext cx="6841861" cy="5035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7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53985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CEE57E3-D030-3647-98A4-94A3EF863B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F4C094D2-B527-9740-9605-C3C2352F80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74479"/>
          <a:stretch/>
        </p:blipFill>
        <p:spPr>
          <a:xfrm>
            <a:off x="0" y="0"/>
            <a:ext cx="12192000" cy="17502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3091E0A-35E3-8047-B62E-E7DB7B131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469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B8C75-089E-284F-BF0C-EB78761405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9543"/>
            <a:ext cx="10515600" cy="4741931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941CA1-C3B8-0745-8AFD-4A7A6D44D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2BAFDC-492D-CB4D-B02A-4A44B4604C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748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63391934-47CE-984D-9759-E3A6F9D7CD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7653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61ABFE1-3896-CD45-A87D-3DA4DFCE489D}"/>
              </a:ext>
            </a:extLst>
          </p:cNvPr>
          <p:cNvSpPr/>
          <p:nvPr userDrawn="1"/>
        </p:nvSpPr>
        <p:spPr>
          <a:xfrm>
            <a:off x="0" y="-2"/>
            <a:ext cx="12192000" cy="1750259"/>
          </a:xfrm>
          <a:prstGeom prst="rect">
            <a:avLst/>
          </a:prstGeom>
          <a:solidFill>
            <a:srgbClr val="16254C">
              <a:alpha val="6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B8C75-089E-284F-BF0C-EB78761405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9543"/>
            <a:ext cx="10515600" cy="4741931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941CA1-C3B8-0745-8AFD-4A7A6D44D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2BAFDC-492D-CB4D-B02A-4A44B4604C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703AEF7-F590-D544-8496-ABE8662B6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469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50033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6C782F7-EE6C-F34D-9B9A-A71E3179B4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941CA1-C3B8-0745-8AFD-4A7A6D44D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2BAFDC-492D-CB4D-B02A-4A44B4604C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1435897-19FB-8A47-B753-A3F4E087F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9543"/>
            <a:ext cx="10515600" cy="4741931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F31BF77-AE00-1242-BA44-6C474D089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469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40298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54C2ABA9-5C4D-CB43-BB22-06756DE8CA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9479" t="92682" b="3"/>
          <a:stretch/>
        </p:blipFill>
        <p:spPr>
          <a:xfrm>
            <a:off x="7251698" y="6356348"/>
            <a:ext cx="4940302" cy="501652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09F5A4F-D933-A144-B5A8-E90EFA9B28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51700" y="-1"/>
            <a:ext cx="4940300" cy="635634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6FEB6D-8189-8641-8F08-BA2ABC003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055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0CD08-6C04-7A41-BF25-E80EB1CD68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905500" cy="4067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3806C1-98B6-AD4E-8AD0-3AF139A48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62BAFDC-492D-CB4D-B02A-4A44B4604C8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7120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09F5A4F-D933-A144-B5A8-E90EFA9B28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51700" y="0"/>
            <a:ext cx="4940300" cy="63563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C7733AF9-8907-974C-9A57-1ADEA4A79F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6350"/>
            <a:ext cx="12192000" cy="5016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18A9605-9059-0A48-A054-AE711B4FB4D4}"/>
              </a:ext>
            </a:extLst>
          </p:cNvPr>
          <p:cNvSpPr/>
          <p:nvPr userDrawn="1"/>
        </p:nvSpPr>
        <p:spPr>
          <a:xfrm>
            <a:off x="0" y="6356350"/>
            <a:ext cx="12192000" cy="501650"/>
          </a:xfrm>
          <a:prstGeom prst="rect">
            <a:avLst/>
          </a:prstGeom>
          <a:solidFill>
            <a:srgbClr val="16254C">
              <a:alpha val="6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6FEB6D-8189-8641-8F08-BA2ABC003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055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0CD08-6C04-7A41-BF25-E80EB1CD68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905500" cy="4067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3806C1-98B6-AD4E-8AD0-3AF139A48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62BAFDC-492D-CB4D-B02A-4A44B4604C8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496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CC366260-8083-2548-BA95-D85664324D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F71EE2B-514B-9D42-80E4-8AB43D2CAD2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4720" y="1984763"/>
            <a:ext cx="3699523" cy="207852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092ABCC-341C-7248-8E34-542281419E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2555" y="600107"/>
            <a:ext cx="2317715" cy="36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0780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BD8A282C-2988-BA45-BD8C-80F9F82D3E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7685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7/8/2026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73617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0E5F2B0-C193-554C-9238-7E2DFB5E1F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691" t="19285" r="4593"/>
          <a:stretch/>
        </p:blipFill>
        <p:spPr>
          <a:xfrm>
            <a:off x="4966982" y="0"/>
            <a:ext cx="7236438" cy="6858000"/>
          </a:xfrm>
          <a:prstGeom prst="rect">
            <a:avLst/>
          </a:prstGeom>
        </p:spPr>
      </p:pic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2DAEC8C4-B877-0F46-846D-C9C1FA07FE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49784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F71EE2B-514B-9D42-80E4-8AB43D2CAD2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4720" y="1984763"/>
            <a:ext cx="3699523" cy="207852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336070D6-7920-8742-99EC-5A781BE18E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1345" y="4159821"/>
            <a:ext cx="3699523" cy="10387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7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9265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82AF25-4275-3F46-B8CA-C6A24024FF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8834" b="23309"/>
          <a:stretch/>
        </p:blipFill>
        <p:spPr>
          <a:xfrm>
            <a:off x="0" y="0"/>
            <a:ext cx="12192000" cy="4753232"/>
          </a:xfrm>
          <a:prstGeom prst="rect">
            <a:avLst/>
          </a:prstGeom>
        </p:spPr>
      </p:pic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E9DE76A6-E7A3-7743-BDF6-D05CAAAA1B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483100"/>
            <a:ext cx="12192000" cy="23749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E32D002B-C9C4-9A4B-9D0D-2936FB142F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0238" y="4831424"/>
            <a:ext cx="6841861" cy="867123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B73E9337-8CBC-884D-9720-2A957246F0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80238" y="5486140"/>
            <a:ext cx="6841861" cy="5035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7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1009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234DC1-2E79-3E48-A720-5E9E02FE87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273" t="397" r="5251" b="3977"/>
          <a:stretch/>
        </p:blipFill>
        <p:spPr>
          <a:xfrm>
            <a:off x="1972590" y="0"/>
            <a:ext cx="10219410" cy="6858000"/>
          </a:xfrm>
          <a:prstGeom prst="rect">
            <a:avLst/>
          </a:prstGeom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584842D5-17F3-4949-B96D-21D0FCE1E3F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4978400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AF91141-382F-DD4B-8EED-C66B47DB85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4720" y="1984763"/>
            <a:ext cx="3699523" cy="207852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8146838-73F6-5F41-BC5E-6D3D77C063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1345" y="4159821"/>
            <a:ext cx="3699523" cy="10387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7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17594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8F3752A-EBC1-B84E-8A15-AA1B368F8B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31360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96A61AA0-9DC2-2240-A7DF-F0AFD5D9B9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470399"/>
            <a:ext cx="12192000" cy="2387600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44306AA-03E9-5640-A45B-64EF9C78A1A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4470400"/>
            <a:ext cx="12192000" cy="23876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9B781210-C851-894B-A7FC-84BCC6EEB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0238" y="4831424"/>
            <a:ext cx="6841861" cy="867123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170B05C5-F7EA-4D4E-BD7E-769BEB0BB8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80238" y="5486140"/>
            <a:ext cx="6841861" cy="5035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7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D257CE-80DB-C040-B3A5-26E0D98F5E1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62555" y="6108278"/>
            <a:ext cx="2317715" cy="36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7657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1FEFC3F-B00D-A44B-A432-8B26DBE8B2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82"/>
          <a:stretch/>
        </p:blipFill>
        <p:spPr>
          <a:xfrm>
            <a:off x="4536322" y="0"/>
            <a:ext cx="7655678" cy="6858000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2AD5E130-6363-1D46-889E-9476E86095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49784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F357FD3-999F-B44E-B067-85FC9A6290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4720" y="1984763"/>
            <a:ext cx="3699523" cy="207852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DF9F3B64-ACC8-ED43-A3A0-D07E3A4935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1345" y="4159821"/>
            <a:ext cx="3699523" cy="10387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7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366358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55C18F7E-14DB-1F44-85A0-21FEF466DD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29498A-9AA1-6246-828C-D8B12C2AA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9A2B2-7B92-924A-8FD4-9F80063469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7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EDB7A7-5E42-5F40-AE06-E30E81961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62BAFDC-492D-CB4D-B02A-4A44B4604C8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398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4E8AE17D-E90B-A846-BEDE-DAC9A6F054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29498A-9AA1-6246-828C-D8B12C2AA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9A2B2-7B92-924A-8FD4-9F80063469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7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EDB7A7-5E42-5F40-AE06-E30E81961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62BAFDC-492D-CB4D-B02A-4A44B4604C8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138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3A9EBF2-3E01-5747-A6DA-391F1E6768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29498A-9AA1-6246-828C-D8B12C2AA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9A2B2-7B92-924A-8FD4-9F80063469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7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EDB7A7-5E42-5F40-AE06-E30E81961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62BAFDC-492D-CB4D-B02A-4A44B4604C8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354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379DFE-2D07-4E4C-BEA9-7A88E8BE527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23596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0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d.usda.gov/rural-data-gateway/rural-investments/by-county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USDAHousingMN@usda.gov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6" Type="http://schemas.openxmlformats.org/officeDocument/2006/relationships/hyperlink" Target="mailto:dana.Rauschnot@usda.gov" TargetMode="External"/><Relationship Id="rId5" Type="http://schemas.openxmlformats.org/officeDocument/2006/relationships/hyperlink" Target="https://www.rd.usda.gov/programs-services/single-family-housing-programs" TargetMode="External"/><Relationship Id="rId4" Type="http://schemas.openxmlformats.org/officeDocument/2006/relationships/hyperlink" Target="http://www.rd.usda.gov/mn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rd.usda.gov/programs-services/single-family-housing-programs/housing-preservation-grants" TargetMode="External"/><Relationship Id="rId3" Type="http://schemas.openxmlformats.org/officeDocument/2006/relationships/hyperlink" Target="https://www.rd.usda.gov/programs-services/single-family-housing-programs/rural-housing-site-loans" TargetMode="External"/><Relationship Id="rId7" Type="http://schemas.openxmlformats.org/officeDocument/2006/relationships/hyperlink" Target="https://www.rd.usda.gov/programs-services/single-family-housing-programs/single-family-housing-repair-loans-grant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rd.usda.gov/programs-services/single-family-housing-programs/single-family-housing-direct-home-loans/mn" TargetMode="External"/><Relationship Id="rId5" Type="http://schemas.openxmlformats.org/officeDocument/2006/relationships/hyperlink" Target="https://www.rd.usda.gov/programs-services/single-family-housing-programs/single-family-housing-guaranteed-loan-program" TargetMode="External"/><Relationship Id="rId4" Type="http://schemas.openxmlformats.org/officeDocument/2006/relationships/hyperlink" Target="https://www.rd.usda.gov/programs-services/single-family-housing-programs/native-community-development-financial-institution-relending-demonstration-program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17216-A3DE-414B-89C9-64941850A3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9597" y="4598634"/>
            <a:ext cx="11402504" cy="745723"/>
          </a:xfrm>
        </p:spPr>
        <p:txBody>
          <a:bodyPr/>
          <a:lstStyle/>
          <a:p>
            <a:r>
              <a:rPr lang="en-US" sz="3200" dirty="0"/>
              <a:t>Great Lakes Indian Housing Association – July 2026</a:t>
            </a:r>
            <a:br>
              <a:rPr lang="en-US" dirty="0"/>
            </a:br>
            <a:endParaRPr lang="en-US" sz="3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D484BF-0BEF-44EC-A3BF-C94A931ABF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79800" y="5859508"/>
            <a:ext cx="8613189" cy="889508"/>
          </a:xfrm>
        </p:spPr>
        <p:txBody>
          <a:bodyPr>
            <a:noAutofit/>
          </a:bodyPr>
          <a:lstStyle/>
          <a:p>
            <a:r>
              <a:rPr lang="en-US" sz="2400" dirty="0"/>
              <a:t>Presented by: Dana Rauschnot,                                      Minnesota Single Family Housing Program Director</a:t>
            </a:r>
          </a:p>
        </p:txBody>
      </p:sp>
    </p:spTree>
    <p:extLst>
      <p:ext uri="{BB962C8B-B14F-4D97-AF65-F5344CB8AC3E}">
        <p14:creationId xmlns:p14="http://schemas.microsoft.com/office/powerpoint/2010/main" val="584473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E7FFAF0-3E1B-4CE5-8397-A5B78A383CBC}"/>
              </a:ext>
            </a:extLst>
          </p:cNvPr>
          <p:cNvSpPr txBox="1">
            <a:spLocks/>
          </p:cNvSpPr>
          <p:nvPr/>
        </p:nvSpPr>
        <p:spPr bwMode="auto">
          <a:xfrm>
            <a:off x="879144" y="504439"/>
            <a:ext cx="9512963" cy="576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1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ITC Franklin Gothic Book"/>
              <a:cs typeface="ITC Franklin Gothic Book"/>
            </a:endParaRP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EFEFCFEA-0CA1-41C2-B5FF-B8BDD11DAEB6}"/>
              </a:ext>
            </a:extLst>
          </p:cNvPr>
          <p:cNvSpPr txBox="1">
            <a:spLocks noGrp="1"/>
          </p:cNvSpPr>
          <p:nvPr>
            <p:ph idx="1"/>
          </p:nvPr>
        </p:nvSpPr>
        <p:spPr bwMode="auto">
          <a:xfrm>
            <a:off x="879144" y="1965966"/>
            <a:ext cx="9512963" cy="846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838" marR="0" lvl="0" indent="-342838" algn="l" defTabSz="91415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4" b="0" i="0" u="none" strike="noStrike" kern="1200" cap="none" spc="0" normalizeH="0" baseline="0" noProof="0" dirty="0">
                <a:ln>
                  <a:noFill/>
                </a:ln>
                <a:solidFill>
                  <a:srgbClr val="003142"/>
                </a:solidFill>
                <a:effectLst/>
                <a:uLnTx/>
                <a:uFillTx/>
                <a:latin typeface="Calibri" pitchFamily="34" charset="0"/>
                <a:ea typeface="ITC Franklin Gothic Demi"/>
                <a:cs typeface="ITC Franklin Gothic Demi"/>
              </a:rPr>
              <a:t> </a:t>
            </a:r>
          </a:p>
          <a:p>
            <a:pPr marL="342838" marR="0" lvl="0" indent="-342838" algn="l" defTabSz="91415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4" dirty="0">
              <a:solidFill>
                <a:srgbClr val="003142"/>
              </a:solidFill>
              <a:latin typeface="Calibri" pitchFamily="34" charset="0"/>
              <a:ea typeface="ITC Franklin Gothic Demi"/>
              <a:cs typeface="ITC Franklin Gothic Demi"/>
            </a:endParaRPr>
          </a:p>
          <a:p>
            <a:pPr marL="342838" marR="0" lvl="0" indent="-342838" algn="l" defTabSz="91415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4" b="0" i="0" u="none" strike="noStrike" kern="1200" cap="none" spc="0" normalizeH="0" baseline="0" noProof="0" dirty="0">
              <a:ln>
                <a:noFill/>
              </a:ln>
              <a:solidFill>
                <a:srgbClr val="003142"/>
              </a:solidFill>
              <a:effectLst/>
              <a:uLnTx/>
              <a:uFillTx/>
              <a:latin typeface="Calibri" pitchFamily="34" charset="0"/>
              <a:ea typeface="ITC Franklin Gothic Demi"/>
              <a:cs typeface="ITC Franklin Gothic Demi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7523AB9-785C-4DD4-B52C-201BA222CBAA}"/>
              </a:ext>
            </a:extLst>
          </p:cNvPr>
          <p:cNvSpPr txBox="1">
            <a:spLocks/>
          </p:cNvSpPr>
          <p:nvPr/>
        </p:nvSpPr>
        <p:spPr bwMode="auto">
          <a:xfrm>
            <a:off x="1192378" y="647365"/>
            <a:ext cx="9512963" cy="576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1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ITC Franklin Gothic Book"/>
                <a:cs typeface="Arial" panose="020B0604020202020204" pitchFamily="34" charset="0"/>
              </a:rPr>
              <a:t>Single Family Housing Guaranteed Loan Program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ITC Franklin Gothic Book"/>
              <a:cs typeface="Arial" panose="020B0604020202020204" pitchFamily="34" charset="0"/>
            </a:endParaRPr>
          </a:p>
          <a:p>
            <a:pPr marL="0" marR="0" lvl="0" indent="0" algn="l" defTabSz="9141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ITC Franklin Gothic Book"/>
              <a:cs typeface="ITC Franklin Gothic Book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F85E65-4635-4B85-A947-E72F6DCC89A1}"/>
              </a:ext>
            </a:extLst>
          </p:cNvPr>
          <p:cNvSpPr txBox="1"/>
          <p:nvPr/>
        </p:nvSpPr>
        <p:spPr>
          <a:xfrm>
            <a:off x="477520" y="1729669"/>
            <a:ext cx="7105347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Memorandum of Understanding (MOU)</a:t>
            </a:r>
          </a:p>
          <a:p>
            <a:endParaRPr lang="en-US" sz="2400" b="1" dirty="0"/>
          </a:p>
          <a:p>
            <a:r>
              <a:rPr lang="en-US" dirty="0"/>
              <a:t>First one signed with 1</a:t>
            </a:r>
            <a:r>
              <a:rPr lang="en-US" baseline="30000" dirty="0"/>
              <a:t>st</a:t>
            </a:r>
            <a:r>
              <a:rPr lang="en-US" dirty="0"/>
              <a:t> Tribal Lending. Opens origination and secondary market purchasing through broker relationships. </a:t>
            </a:r>
          </a:p>
          <a:p>
            <a:endParaRPr lang="en-US" dirty="0"/>
          </a:p>
          <a:p>
            <a:r>
              <a:rPr lang="en-US" dirty="0"/>
              <a:t>Offers specified accommodations to the lender regarding default and foreclosure processing.</a:t>
            </a:r>
          </a:p>
          <a:p>
            <a:endParaRPr lang="en-US" dirty="0"/>
          </a:p>
          <a:p>
            <a:r>
              <a:rPr lang="en-US" dirty="0"/>
              <a:t>Not a standardized form – this is open to alterations.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4CCE0D-3DB6-48F2-8281-91180AF436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917" t="11502" r="16583" b="16370"/>
          <a:stretch/>
        </p:blipFill>
        <p:spPr>
          <a:xfrm>
            <a:off x="7377406" y="1223635"/>
            <a:ext cx="4746526" cy="550216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3CD7F02-A15C-7744-206F-DC326460C1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4289" y="4531055"/>
            <a:ext cx="3883489" cy="219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718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E7FFAF0-3E1B-4CE5-8397-A5B78A383CBC}"/>
              </a:ext>
            </a:extLst>
          </p:cNvPr>
          <p:cNvSpPr txBox="1">
            <a:spLocks/>
          </p:cNvSpPr>
          <p:nvPr/>
        </p:nvSpPr>
        <p:spPr bwMode="auto">
          <a:xfrm>
            <a:off x="879144" y="504439"/>
            <a:ext cx="9512963" cy="576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1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ITC Franklin Gothic Book"/>
              <a:cs typeface="ITC Franklin Gothic Book"/>
            </a:endParaRP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EFEFCFEA-0CA1-41C2-B5FF-B8BDD11DAEB6}"/>
              </a:ext>
            </a:extLst>
          </p:cNvPr>
          <p:cNvSpPr txBox="1">
            <a:spLocks noGrp="1"/>
          </p:cNvSpPr>
          <p:nvPr>
            <p:ph idx="1"/>
          </p:nvPr>
        </p:nvSpPr>
        <p:spPr bwMode="auto">
          <a:xfrm>
            <a:off x="879144" y="1965966"/>
            <a:ext cx="9512963" cy="846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838" marR="0" lvl="0" indent="-342838" algn="l" defTabSz="91415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4" b="0" i="0" u="none" strike="noStrike" kern="1200" cap="none" spc="0" normalizeH="0" baseline="0" noProof="0" dirty="0">
                <a:ln>
                  <a:noFill/>
                </a:ln>
                <a:solidFill>
                  <a:srgbClr val="003142"/>
                </a:solidFill>
                <a:effectLst/>
                <a:uLnTx/>
                <a:uFillTx/>
                <a:latin typeface="Calibri" pitchFamily="34" charset="0"/>
                <a:ea typeface="ITC Franklin Gothic Demi"/>
                <a:cs typeface="ITC Franklin Gothic Demi"/>
              </a:rPr>
              <a:t> </a:t>
            </a:r>
          </a:p>
          <a:p>
            <a:pPr marL="342838" marR="0" lvl="0" indent="-342838" algn="l" defTabSz="91415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4" dirty="0">
              <a:solidFill>
                <a:srgbClr val="003142"/>
              </a:solidFill>
              <a:latin typeface="Calibri" pitchFamily="34" charset="0"/>
              <a:ea typeface="ITC Franklin Gothic Demi"/>
              <a:cs typeface="ITC Franklin Gothic Demi"/>
            </a:endParaRPr>
          </a:p>
          <a:p>
            <a:pPr marL="342838" marR="0" lvl="0" indent="-342838" algn="l" defTabSz="91415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4" b="0" i="0" u="none" strike="noStrike" kern="1200" cap="none" spc="0" normalizeH="0" baseline="0" noProof="0" dirty="0">
              <a:ln>
                <a:noFill/>
              </a:ln>
              <a:solidFill>
                <a:srgbClr val="003142"/>
              </a:solidFill>
              <a:effectLst/>
              <a:uLnTx/>
              <a:uFillTx/>
              <a:latin typeface="Calibri" pitchFamily="34" charset="0"/>
              <a:ea typeface="ITC Franklin Gothic Demi"/>
              <a:cs typeface="ITC Franklin Gothic Demi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7523AB9-785C-4DD4-B52C-201BA222CBAA}"/>
              </a:ext>
            </a:extLst>
          </p:cNvPr>
          <p:cNvSpPr txBox="1">
            <a:spLocks/>
          </p:cNvSpPr>
          <p:nvPr/>
        </p:nvSpPr>
        <p:spPr bwMode="auto">
          <a:xfrm>
            <a:off x="1192378" y="647365"/>
            <a:ext cx="9512963" cy="576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1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ITC Franklin Gothic Book"/>
                <a:cs typeface="Arial" panose="020B0604020202020204" pitchFamily="34" charset="0"/>
              </a:rPr>
              <a:t>Single Family Housing Guaranteed Loan Program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ITC Franklin Gothic Book"/>
              <a:cs typeface="Arial" panose="020B0604020202020204" pitchFamily="34" charset="0"/>
            </a:endParaRPr>
          </a:p>
          <a:p>
            <a:pPr marL="0" marR="0" lvl="0" indent="0" algn="l" defTabSz="9141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ITC Franklin Gothic Book"/>
              <a:cs typeface="ITC Franklin Gothic Book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F85E65-4635-4B85-A947-E72F6DCC89A1}"/>
              </a:ext>
            </a:extLst>
          </p:cNvPr>
          <p:cNvSpPr txBox="1"/>
          <p:nvPr/>
        </p:nvSpPr>
        <p:spPr>
          <a:xfrm>
            <a:off x="670560" y="2419803"/>
            <a:ext cx="6035040" cy="26776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 dirty="0">
                <a:latin typeface="Amasis MT Pro Black"/>
              </a:rPr>
              <a:t> Pilot Programs for Native Americans</a:t>
            </a:r>
            <a:endParaRPr lang="en-US" sz="2400" b="1" dirty="0">
              <a:latin typeface="Amasis MT Pro Black" panose="02040A04050005020304" pitchFamily="18" charset="0"/>
            </a:endParaRPr>
          </a:p>
          <a:p>
            <a:endParaRPr lang="en-US" dirty="0"/>
          </a:p>
          <a:p>
            <a:r>
              <a:rPr lang="en-US" dirty="0"/>
              <a:t>Appraisals – making accommodations for the lack of availability of appraisers with knowledge and experience of trust land property</a:t>
            </a:r>
          </a:p>
          <a:p>
            <a:endParaRPr lang="en-US" dirty="0"/>
          </a:p>
          <a:p>
            <a:r>
              <a:rPr lang="en-US" dirty="0"/>
              <a:t>Repair/Rehab – allows for properties on federally recognized reservations currently owned without liens to utilize the rehabilitation and repair program</a:t>
            </a:r>
            <a:endParaRPr lang="en-US" dirty="0">
              <a:cs typeface="Calibri"/>
            </a:endParaRPr>
          </a:p>
        </p:txBody>
      </p:sp>
      <p:pic>
        <p:nvPicPr>
          <p:cNvPr id="6" name="Picture 5" descr="Affordable Housing for Native Americans ...">
            <a:extLst>
              <a:ext uri="{FF2B5EF4-FFF2-40B4-BE49-F238E27FC236}">
                <a16:creationId xmlns:a16="http://schemas.microsoft.com/office/drawing/2014/main" id="{55101C96-CF5E-B083-40F2-45120D7A9F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2419803"/>
            <a:ext cx="5193722" cy="268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333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0136286-34A4-4495-BEC5-CAA4D71F4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5450"/>
            <a:ext cx="6484845" cy="1325563"/>
          </a:xfrm>
        </p:spPr>
        <p:txBody>
          <a:bodyPr>
            <a:normAutofit/>
          </a:bodyPr>
          <a:lstStyle/>
          <a:p>
            <a:r>
              <a:rPr lang="en-US" b="1" dirty="0"/>
              <a:t>Single Family Housing Guaranteed Loan Program SFH Guaranteed Contacts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788E90-0412-4AEB-886F-10FFC4938B21}"/>
              </a:ext>
            </a:extLst>
          </p:cNvPr>
          <p:cNvSpPr txBox="1"/>
          <p:nvPr/>
        </p:nvSpPr>
        <p:spPr>
          <a:xfrm>
            <a:off x="0" y="2579688"/>
            <a:ext cx="5951566" cy="19697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For training, marketing, or further information</a:t>
            </a:r>
          </a:p>
          <a:p>
            <a:r>
              <a:rPr lang="en-US" sz="2400" dirty="0"/>
              <a:t>surrounding our Native American efforts, </a:t>
            </a:r>
          </a:p>
          <a:p>
            <a:r>
              <a:rPr lang="en-US" sz="2400" dirty="0"/>
              <a:t>please contact the LPA team at:</a:t>
            </a:r>
          </a:p>
          <a:p>
            <a:endParaRPr lang="en-US" dirty="0"/>
          </a:p>
          <a:p>
            <a:r>
              <a:rPr lang="en-US" sz="3200" b="1" dirty="0"/>
              <a:t>sfhgld.lenderpartner@usda.gov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3FA68D-C162-1D0B-C811-05C35D0DFC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7042" y="200416"/>
            <a:ext cx="5214958" cy="665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10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00C7F-8B29-170E-6338-2A767FBF3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112E02B-4FE1-0F36-1436-C7591E400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Family Housing Direct Home Loan Program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CD536573-C57D-A339-8322-5AFB8819486B}"/>
              </a:ext>
            </a:extLst>
          </p:cNvPr>
          <p:cNvSpPr txBox="1">
            <a:spLocks/>
          </p:cNvSpPr>
          <p:nvPr/>
        </p:nvSpPr>
        <p:spPr>
          <a:xfrm>
            <a:off x="266700" y="1853184"/>
            <a:ext cx="11745468" cy="48926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 dirty="0"/>
              <a:t>Purpose: Assists low- and very-low-income applicants obtain decent, safe and sanitary housing in eligible rural areas by providing and affordable loan product with payment assistance to increase an applicant’s repayment ability. </a:t>
            </a:r>
          </a:p>
          <a:p>
            <a:pPr marL="0" indent="0">
              <a:buNone/>
            </a:pPr>
            <a:endParaRPr lang="en-US" sz="2100" dirty="0"/>
          </a:p>
          <a:p>
            <a:r>
              <a:rPr lang="en-US" sz="2100" dirty="0"/>
              <a:t>Loan Term: 33-year term and the interest rate as of July 2026 is 5.25%.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100" dirty="0"/>
          </a:p>
          <a:p>
            <a:r>
              <a:rPr lang="en-US" sz="2100" dirty="0"/>
              <a:t>Low Income: 80% of County AMI. </a:t>
            </a:r>
          </a:p>
          <a:p>
            <a:pPr marL="0" indent="0">
              <a:buNone/>
            </a:pPr>
            <a:endParaRPr lang="en-US" sz="2100" dirty="0"/>
          </a:p>
          <a:p>
            <a:r>
              <a:rPr lang="en-US" sz="2100" dirty="0"/>
              <a:t>Max Loan Amount: $324,700 in rural MN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5938CB-A356-775A-E005-B172FF524E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8115" y="4127500"/>
            <a:ext cx="5294053" cy="261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5015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4341AA2-8BFA-9740-A004-A2F7049CC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305" y="1868993"/>
            <a:ext cx="6491461" cy="4852481"/>
          </a:xfrm>
        </p:spPr>
        <p:txBody>
          <a:bodyPr>
            <a:normAutofit fontScale="85000" lnSpcReduction="10000"/>
          </a:bodyPr>
          <a:lstStyle/>
          <a:p>
            <a:r>
              <a:rPr lang="en-US" sz="1800" dirty="0"/>
              <a:t>Purpose: </a:t>
            </a:r>
            <a:r>
              <a:rPr lang="en-US" dirty="0"/>
              <a:t>A</a:t>
            </a:r>
            <a:r>
              <a:rPr lang="en-US" sz="1800" dirty="0"/>
              <a:t>ssists very-low-income applicants obtain funding to repair improve or modernize their homes.</a:t>
            </a:r>
          </a:p>
          <a:p>
            <a:endParaRPr lang="en-US" sz="1800" dirty="0"/>
          </a:p>
          <a:p>
            <a:r>
              <a:rPr lang="en-US" sz="1800" dirty="0"/>
              <a:t>Loan Term: 20-years</a:t>
            </a:r>
            <a:endParaRPr lang="en-US" dirty="0"/>
          </a:p>
          <a:p>
            <a:endParaRPr lang="en-US" dirty="0"/>
          </a:p>
          <a:p>
            <a:r>
              <a:rPr lang="en-US" b="1" dirty="0"/>
              <a:t>I</a:t>
            </a:r>
            <a:r>
              <a:rPr lang="en-US" sz="1800" b="1" dirty="0"/>
              <a:t>nterest rate: 1.0%.</a:t>
            </a:r>
          </a:p>
          <a:p>
            <a:endParaRPr lang="en-US" sz="1800" dirty="0"/>
          </a:p>
          <a:p>
            <a:r>
              <a:rPr lang="en-US" sz="1800" dirty="0"/>
              <a:t>Very Low Income: 50% of County AMI. 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Max Loan Amount: $40,000</a:t>
            </a:r>
            <a:endParaRPr lang="en-US" dirty="0"/>
          </a:p>
          <a:p>
            <a:endParaRPr lang="en-US" sz="1800" dirty="0"/>
          </a:p>
          <a:p>
            <a:r>
              <a:rPr lang="en-US" sz="1800" dirty="0"/>
              <a:t>Max Grant Amount: $10,000</a:t>
            </a:r>
          </a:p>
          <a:p>
            <a:pPr lvl="1"/>
            <a:r>
              <a:rPr lang="en-US" dirty="0"/>
              <a:t>Must be over 62</a:t>
            </a:r>
          </a:p>
          <a:p>
            <a:pPr lvl="1"/>
            <a:r>
              <a:rPr lang="en-US" dirty="0"/>
              <a:t>I</a:t>
            </a:r>
            <a:r>
              <a:rPr lang="en-US" sz="1600" dirty="0"/>
              <a:t>mprovement need to be for health/safety or accessibility purposes.</a:t>
            </a:r>
          </a:p>
          <a:p>
            <a:pPr lvl="1"/>
            <a:r>
              <a:rPr lang="en-US" dirty="0"/>
              <a:t>Once in a lifetime grant award.</a:t>
            </a:r>
          </a:p>
          <a:p>
            <a:pPr lvl="1"/>
            <a:endParaRPr lang="en-US" dirty="0"/>
          </a:p>
          <a:p>
            <a:r>
              <a:rPr lang="en-US" sz="1800" dirty="0"/>
              <a:t>Security: Promissory Note, Mortgage and/or Grant Agreement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64E78F0-B58D-924B-89B2-BF5AE4FD8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Family Housing Repair Loans and Grants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196540-EDA8-3086-F694-84D28EAAB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7766" y="3805711"/>
            <a:ext cx="5407929" cy="291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7446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4341AA2-8BFA-9740-A004-A2F7049CC8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Provides grants to sponsoring organizations for the repair or rehab of housing owned and occupied by low- and very-low-income rural citizens.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Federally recognized tribes, nonprofits, and state and local governmental entities are eligible to apply.</a:t>
            </a:r>
          </a:p>
          <a:p>
            <a:endParaRPr lang="en-US" sz="2400" dirty="0"/>
          </a:p>
          <a:p>
            <a:r>
              <a:rPr lang="en-US" sz="2400" dirty="0"/>
              <a:t>Funds may be used to repair owner occupied housing or rental property owners may receive assistance for repairs if units stay available to low- and very-low-income families.</a:t>
            </a:r>
          </a:p>
          <a:p>
            <a:pPr>
              <a:lnSpc>
                <a:spcPct val="200000"/>
              </a:lnSpc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64E78F0-B58D-924B-89B2-BF5AE4FD8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Housing Preservation Grant Program</a:t>
            </a:r>
          </a:p>
        </p:txBody>
      </p:sp>
    </p:spTree>
    <p:extLst>
      <p:ext uri="{BB962C8B-B14F-4D97-AF65-F5344CB8AC3E}">
        <p14:creationId xmlns:p14="http://schemas.microsoft.com/office/powerpoint/2010/main" val="15795606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4341AA2-8BFA-9740-A004-A2F7049CC8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>
                <a:hlinkClick r:id="rId3"/>
              </a:rPr>
              <a:t>https://www.rd.usda.gov/rural-data-gateway/rural-investments/by-county</a:t>
            </a:r>
            <a:r>
              <a:rPr lang="en-US" sz="1800" dirty="0"/>
              <a:t> </a:t>
            </a:r>
          </a:p>
          <a:p>
            <a:pPr>
              <a:lnSpc>
                <a:spcPct val="200000"/>
              </a:lnSpc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64E78F0-B58D-924B-89B2-BF5AE4FD8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By the Numbers – Rural Investments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4CF11A-CAF2-0ED2-0D00-D1573960E7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1100" y="5274412"/>
            <a:ext cx="9804400" cy="15835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06D98E-CF4B-0E92-F279-15CAC1F36E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4887" y="1821371"/>
            <a:ext cx="3337113" cy="33627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EFD4CB5-BCB5-E4B4-FC8C-556716DB3E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655352"/>
            <a:ext cx="8810256" cy="248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5380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4341AA2-8BFA-9740-A004-A2F7049CC8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Assistance under USDA Rural Development  programs is available to applicants in areas designated as “rural.” Under law, the definition of “rural area” is different for each program.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Contact your local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hlinkClick r:id="rId3"/>
              </a:rPr>
              <a:t>USDAHousingMN</a:t>
            </a:r>
            <a:r>
              <a:rPr lang="en-US" dirty="0">
                <a:hlinkClick r:id="rId3"/>
              </a:rPr>
              <a:t>@usda.gov</a:t>
            </a:r>
            <a:r>
              <a:rPr lang="en-US" dirty="0"/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for more information.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Or go to: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hlinkClick r:id="rId4" tooltip="United States Department of Agriculture Rural Developmen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www.rd.usda.gov</a:t>
            </a:r>
            <a:r>
              <a:rPr lang="en-US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 tooltip="United States Department of Agriculture Rural Developmen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8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 tooltip="United States Department of Agriculture Rural Developmen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mn</a:t>
            </a:r>
            <a:r>
              <a:rPr lang="en-US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https://www.rd.usda.gov/programs-services/single-family-housing-programs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Dana Rauschnot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– SFH Program Director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dana.rauschnot@usda.gov</a:t>
            </a:r>
            <a:endParaRPr lang="en-US" sz="18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763-290-5863</a:t>
            </a:r>
          </a:p>
          <a:p>
            <a:pPr>
              <a:lnSpc>
                <a:spcPct val="200000"/>
              </a:lnSpc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64E78F0-B58D-924B-89B2-BF5AE4FD8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Contact Information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061B7A-0A09-853D-E29E-3C979D8F34D2}"/>
              </a:ext>
            </a:extLst>
          </p:cNvPr>
          <p:cNvSpPr txBox="1"/>
          <p:nvPr/>
        </p:nvSpPr>
        <p:spPr>
          <a:xfrm>
            <a:off x="377092" y="6233250"/>
            <a:ext cx="78398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USDA is an equal opportunity provider, employer, and lender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64085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USDA Rural Development U.S. Department of Agriculture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275" y="3038475"/>
            <a:ext cx="417195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>
                <a:solidFill>
                  <a:srgbClr val="16254C"/>
                </a:solidFill>
              </a:rPr>
              <a:t>End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0ABADE-EE4E-4272-8999-E7BC97300607}"/>
              </a:ext>
            </a:extLst>
          </p:cNvPr>
          <p:cNvSpPr txBox="1"/>
          <p:nvPr/>
        </p:nvSpPr>
        <p:spPr>
          <a:xfrm>
            <a:off x="3098728" y="5681609"/>
            <a:ext cx="6185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USDA is an equal opportunity provider, employer, and lender.</a:t>
            </a:r>
          </a:p>
        </p:txBody>
      </p:sp>
    </p:spTree>
    <p:extLst>
      <p:ext uri="{BB962C8B-B14F-4D97-AF65-F5344CB8AC3E}">
        <p14:creationId xmlns:p14="http://schemas.microsoft.com/office/powerpoint/2010/main" val="188824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41A0F-142C-9F43-ADE9-3F7C56E1E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USDA Rural Development’s Mission</a:t>
            </a:r>
          </a:p>
        </p:txBody>
      </p:sp>
    </p:spTree>
    <p:extLst>
      <p:ext uri="{BB962C8B-B14F-4D97-AF65-F5344CB8AC3E}">
        <p14:creationId xmlns:p14="http://schemas.microsoft.com/office/powerpoint/2010/main" val="1332454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742DC147-0FF2-4EE9-A810-50E497C80F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1722910"/>
              </p:ext>
            </p:extLst>
          </p:nvPr>
        </p:nvGraphicFramePr>
        <p:xfrm>
          <a:off x="701749" y="1258733"/>
          <a:ext cx="10479059" cy="56417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27985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7A5CA-096E-4E07-83E7-1BDBD8260C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4720" y="1143646"/>
            <a:ext cx="4343115" cy="1333848"/>
          </a:xfrm>
        </p:spPr>
        <p:txBody>
          <a:bodyPr/>
          <a:lstStyle/>
          <a:p>
            <a:r>
              <a:rPr lang="en-US" dirty="0"/>
              <a:t>Rural Development Housing Programs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6AD41A-65A1-4AD9-96E3-CB54FB0D8B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331" y="2725616"/>
            <a:ext cx="4502504" cy="3974122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Site Loan Program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Native CDFI Relending Demonstration Program</a:t>
            </a:r>
            <a:endParaRPr lang="en-US" dirty="0"/>
          </a:p>
          <a:p>
            <a:endParaRPr lang="en-US" dirty="0"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Guaranteed Single Family Housing Program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Direct Single Family Housing Program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Section 504 Home Improvement Loan and Grant Program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Housing Preservation Grant Program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176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4341AA2-8BFA-9740-A004-A2F7049CC8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Provide financing for the purchase and development of housing sites for low- and moderate-income families.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Below market interest rate; fixed at closing.</a:t>
            </a:r>
          </a:p>
          <a:p>
            <a:endParaRPr lang="en-US" sz="2000" dirty="0"/>
          </a:p>
          <a:p>
            <a:r>
              <a:rPr lang="en-US" sz="2000" dirty="0"/>
              <a:t>Federally recognized tribes or public- or private-nonprofits are eligible to apply.</a:t>
            </a:r>
          </a:p>
          <a:p>
            <a:endParaRPr lang="en-US" sz="2000" dirty="0"/>
          </a:p>
          <a:p>
            <a:r>
              <a:rPr lang="en-US" sz="2000" dirty="0"/>
              <a:t>Environmental review and appraisals are required. </a:t>
            </a:r>
          </a:p>
          <a:p>
            <a:pPr>
              <a:lnSpc>
                <a:spcPct val="200000"/>
              </a:lnSpc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64E78F0-B58D-924B-89B2-BF5AE4FD8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Site Loan Program</a:t>
            </a:r>
          </a:p>
        </p:txBody>
      </p:sp>
    </p:spTree>
    <p:extLst>
      <p:ext uri="{BB962C8B-B14F-4D97-AF65-F5344CB8AC3E}">
        <p14:creationId xmlns:p14="http://schemas.microsoft.com/office/powerpoint/2010/main" val="3427039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4341AA2-8BFA-9740-A004-A2F7049CC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9543"/>
            <a:ext cx="4490210" cy="4741931"/>
          </a:xfrm>
        </p:spPr>
        <p:txBody>
          <a:bodyPr>
            <a:normAutofit/>
          </a:bodyPr>
          <a:lstStyle/>
          <a:p>
            <a:r>
              <a:rPr lang="en-US" sz="1800" dirty="0"/>
              <a:t>15 acres in central Minnesota. </a:t>
            </a:r>
          </a:p>
          <a:p>
            <a:endParaRPr lang="en-US" sz="1800" dirty="0"/>
          </a:p>
          <a:p>
            <a:r>
              <a:rPr lang="en-US" sz="1800" dirty="0"/>
              <a:t>The site was already owned by the applicant. </a:t>
            </a:r>
          </a:p>
          <a:p>
            <a:endParaRPr lang="en-US" sz="1800" dirty="0"/>
          </a:p>
          <a:p>
            <a:r>
              <a:rPr lang="en-US" dirty="0"/>
              <a:t>D</a:t>
            </a:r>
            <a:r>
              <a:rPr lang="en-US" sz="1800" dirty="0"/>
              <a:t>eveloped into 42 lots with road, sidewalk, utilities (sewer, water, storm).</a:t>
            </a:r>
          </a:p>
          <a:p>
            <a:endParaRPr lang="en-US" sz="1800" dirty="0"/>
          </a:p>
          <a:p>
            <a:r>
              <a:rPr lang="en-US" sz="1800" dirty="0"/>
              <a:t>Appraisal was completed on the as is status prior to closing and as completed per lot.  </a:t>
            </a:r>
          </a:p>
          <a:p>
            <a:endParaRPr lang="en-US" sz="1800" dirty="0"/>
          </a:p>
          <a:p>
            <a:r>
              <a:rPr lang="en-US" sz="1800" dirty="0"/>
              <a:t>An Environmental Review was required; applicant hired a consultant. </a:t>
            </a:r>
          </a:p>
          <a:p>
            <a:pPr>
              <a:lnSpc>
                <a:spcPct val="200000"/>
              </a:lnSpc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0F854C-9743-406D-2F41-D2B03CBDC2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4870" y="1399440"/>
            <a:ext cx="6166150" cy="27292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E174702-EDA2-D3B1-2CA3-91172EACF4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4870" y="4128720"/>
            <a:ext cx="6208110" cy="272928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64E78F0-B58D-924B-89B2-BF5AE4FD8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Site Loan Program – Real Life Case</a:t>
            </a:r>
          </a:p>
        </p:txBody>
      </p:sp>
    </p:spTree>
    <p:extLst>
      <p:ext uri="{BB962C8B-B14F-4D97-AF65-F5344CB8AC3E}">
        <p14:creationId xmlns:p14="http://schemas.microsoft.com/office/powerpoint/2010/main" val="3172006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EFD6C43-55A5-4B76-872C-22022CE651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037" y="2020186"/>
            <a:ext cx="11472529" cy="4763386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43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ED3D413-1015-4015-8478-A5B011723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Native CDFI Relending Demonstration Program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4F6479-22F0-6483-71E0-7068D91CE8E6}"/>
              </a:ext>
            </a:extLst>
          </p:cNvPr>
          <p:cNvSpPr txBox="1"/>
          <p:nvPr/>
        </p:nvSpPr>
        <p:spPr>
          <a:xfrm>
            <a:off x="639193" y="2032100"/>
            <a:ext cx="11237373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imes New Roman" panose="02020603050405020304" pitchFamily="18" charset="0"/>
                <a:cs typeface="Calibri" panose="020F0502020204030204" pitchFamily="34" charset="0"/>
              </a:rPr>
              <a:t>Purpose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imes New Roman" panose="02020603050405020304" pitchFamily="18" charset="0"/>
                <a:cs typeface="Calibri" panose="020F0502020204030204" pitchFamily="34" charset="0"/>
              </a:rPr>
              <a:t>To improve homeownership opportunities for Native American Tribes, Alaska Native Communities, and Native Hawaiian communities in rural areas.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imes New Roman" panose="02020603050405020304" pitchFamily="18" charset="0"/>
                <a:cs typeface="Calibri" panose="020F0502020204030204" pitchFamily="34" charset="0"/>
              </a:rPr>
              <a:t>Provide mortgage capital to Native CDFIs.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Funds must be used to provide direct loans to ultimate recipients to buy, build, rehabilitate, improve, or relocate a primary residence on eligible land. The borrower must use the dwelling as their permanent residence.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imes New Roman" panose="02020603050405020304" pitchFamily="18" charset="0"/>
                <a:cs typeface="Calibri" panose="020F0502020204030204" pitchFamily="34" charset="0"/>
              </a:rPr>
              <a:t>Terms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The minimum loan request for the participating Native CDFI is $500,000.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Individual loans have terms of 33 years at 1 percent, fixed interest.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Deferred principal and interest payments for the first three years of the loan.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Relending Demonstration loan funds must be provided to individual loan recipients within three years of the loan closing date.</a:t>
            </a:r>
          </a:p>
        </p:txBody>
      </p:sp>
    </p:spTree>
    <p:extLst>
      <p:ext uri="{BB962C8B-B14F-4D97-AF65-F5344CB8AC3E}">
        <p14:creationId xmlns:p14="http://schemas.microsoft.com/office/powerpoint/2010/main" val="2072215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EFD6C43-55A5-4B76-872C-22022CE651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037" y="2020186"/>
            <a:ext cx="11472529" cy="476338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200" b="1" dirty="0">
                <a:latin typeface="+mn-lt"/>
              </a:rPr>
              <a:t>Who is eligible to apply?:</a:t>
            </a:r>
          </a:p>
          <a:p>
            <a:pPr marR="0" lv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effectLst/>
                <a:latin typeface="+mn-lt"/>
                <a:ea typeface="Times New Roman" panose="02020603050405020304" pitchFamily="18" charset="0"/>
              </a:rPr>
              <a:t>Entities certified as Native CDFIs by the U.S Treasury Secretary </a:t>
            </a:r>
          </a:p>
          <a:p>
            <a:pPr marL="0" marR="0" lvl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marR="0" lvl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effectLst/>
                <a:latin typeface="+mn-lt"/>
                <a:ea typeface="Times New Roman" panose="02020603050405020304" pitchFamily="18" charset="0"/>
              </a:rPr>
              <a:t>How do I apply?</a:t>
            </a:r>
          </a:p>
          <a:p>
            <a:pPr marR="0" lv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latin typeface="+mn-lt"/>
                <a:ea typeface="Times New Roman" panose="02020603050405020304" pitchFamily="18" charset="0"/>
              </a:rPr>
              <a:t>A Notice of Funding Opportunity (NOFO) was published in the Federal Register on June 18, 2026 to announce the funding availability and the application requirements. Applications are due August 14, 2026.</a:t>
            </a:r>
            <a:endParaRPr lang="en-US" sz="32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US" sz="43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ED3D413-1015-4015-8478-A5B011723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Native CDFI Relending Demonstration Program(Cont’d)</a:t>
            </a:r>
          </a:p>
        </p:txBody>
      </p:sp>
    </p:spTree>
    <p:extLst>
      <p:ext uri="{BB962C8B-B14F-4D97-AF65-F5344CB8AC3E}">
        <p14:creationId xmlns:p14="http://schemas.microsoft.com/office/powerpoint/2010/main" val="13560239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4341AA2-8BFA-9740-A004-A2F7049CC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832" y="1853184"/>
            <a:ext cx="9383268" cy="47951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/>
              <a:t>Guaranteed Program</a:t>
            </a:r>
          </a:p>
          <a:p>
            <a:r>
              <a:rPr lang="en-US" sz="1900" dirty="0"/>
              <a:t>Purpose: Assists low- and moderate-income applicants obtain decent, safe and sanitary housing in eligible rural areas. </a:t>
            </a:r>
          </a:p>
          <a:p>
            <a:endParaRPr lang="en-US" sz="1900" dirty="0"/>
          </a:p>
          <a:p>
            <a:r>
              <a:rPr lang="en-US" sz="1900" dirty="0"/>
              <a:t>Provides a 90% loan note guarantee to approved lenders. </a:t>
            </a:r>
          </a:p>
          <a:p>
            <a:endParaRPr lang="en-US" sz="1900" dirty="0"/>
          </a:p>
          <a:p>
            <a:r>
              <a:rPr lang="en-US" sz="1900" dirty="0"/>
              <a:t>Moderate Income: 115% of County AMI. </a:t>
            </a:r>
          </a:p>
          <a:p>
            <a:endParaRPr lang="en-US" sz="1900" dirty="0"/>
          </a:p>
          <a:p>
            <a:r>
              <a:rPr lang="en-US" sz="1900" dirty="0"/>
              <a:t>Interested applicants apply through USDA Rural Development’s approved lenders.</a:t>
            </a:r>
          </a:p>
          <a:p>
            <a:endParaRPr lang="en-US" sz="1900" dirty="0"/>
          </a:p>
          <a:p>
            <a:r>
              <a:rPr lang="en-US" sz="1900" dirty="0"/>
              <a:t>No maximum purchase price.  Loans based on applicant repayment ability and appraised value.</a:t>
            </a:r>
          </a:p>
          <a:p>
            <a:endParaRPr lang="en-US" sz="1900" dirty="0"/>
          </a:p>
          <a:p>
            <a:r>
              <a:rPr lang="en-US" sz="1900" dirty="0"/>
              <a:t>No downpayment requirement.</a:t>
            </a:r>
          </a:p>
          <a:p>
            <a:pPr>
              <a:lnSpc>
                <a:spcPct val="200000"/>
              </a:lnSpc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64E78F0-B58D-924B-89B2-BF5AE4FD8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Family Housing Guaranteed Program</a:t>
            </a:r>
          </a:p>
        </p:txBody>
      </p:sp>
      <p:pic>
        <p:nvPicPr>
          <p:cNvPr id="4" name="Picture 3" descr="Qr code&#10;&#10;Description automatically generated">
            <a:extLst>
              <a:ext uri="{FF2B5EF4-FFF2-40B4-BE49-F238E27FC236}">
                <a16:creationId xmlns:a16="http://schemas.microsoft.com/office/drawing/2014/main" id="{93FFEABF-F563-8D18-715A-075AFB6771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5848" y="4634752"/>
            <a:ext cx="2056269" cy="20562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2302669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3920</TotalTime>
  <Words>1001</Words>
  <Application>Microsoft Office PowerPoint</Application>
  <PresentationFormat>Widescreen</PresentationFormat>
  <Paragraphs>155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Amasis MT Pro Black</vt:lpstr>
      <vt:lpstr>Arial</vt:lpstr>
      <vt:lpstr>Calibri</vt:lpstr>
      <vt:lpstr>Source Sans Pro</vt:lpstr>
      <vt:lpstr>Times New Roman</vt:lpstr>
      <vt:lpstr>1_Office Theme</vt:lpstr>
      <vt:lpstr>Great Lakes Indian Housing Association – July 2026 </vt:lpstr>
      <vt:lpstr>USDA Rural Development’s Mission</vt:lpstr>
      <vt:lpstr>PowerPoint Presentation</vt:lpstr>
      <vt:lpstr>Rural Development Housing Programs </vt:lpstr>
      <vt:lpstr>Site Loan Program</vt:lpstr>
      <vt:lpstr>Site Loan Program – Real Life Case</vt:lpstr>
      <vt:lpstr>Native CDFI Relending Demonstration Program</vt:lpstr>
      <vt:lpstr>Native CDFI Relending Demonstration Program(Cont’d)</vt:lpstr>
      <vt:lpstr>Single Family Housing Guaranteed Program</vt:lpstr>
      <vt:lpstr>PowerPoint Presentation</vt:lpstr>
      <vt:lpstr>PowerPoint Presentation</vt:lpstr>
      <vt:lpstr>Single Family Housing Guaranteed Loan Program SFH Guaranteed Contacts</vt:lpstr>
      <vt:lpstr>Single Family Housing Direct Home Loan Program</vt:lpstr>
      <vt:lpstr>Single Family Housing Repair Loans and Grants</vt:lpstr>
      <vt:lpstr>Housing Preservation Grant Program</vt:lpstr>
      <vt:lpstr>By the Numbers – Rural Investments</vt:lpstr>
      <vt:lpstr>Contact Information</vt:lpstr>
      <vt:lpstr>End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Obligations to Date</dc:title>
  <dc:creator>Gag, Andrew - RD, State Office</dc:creator>
  <cp:lastModifiedBy>Rauschnot, Dana - RD, MN</cp:lastModifiedBy>
  <cp:revision>49</cp:revision>
  <dcterms:created xsi:type="dcterms:W3CDTF">2022-09-13T12:17:40Z</dcterms:created>
  <dcterms:modified xsi:type="dcterms:W3CDTF">2026-07-08T13:14:33Z</dcterms:modified>
</cp:coreProperties>
</file>